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  <p:sldMasterId id="2147483681" r:id="rId2"/>
    <p:sldMasterId id="2147483696" r:id="rId3"/>
  </p:sldMasterIdLst>
  <p:notesMasterIdLst>
    <p:notesMasterId r:id="rId31"/>
  </p:notesMasterIdLst>
  <p:handoutMasterIdLst>
    <p:handoutMasterId r:id="rId32"/>
  </p:handoutMasterIdLst>
  <p:sldIdLst>
    <p:sldId id="544" r:id="rId4"/>
    <p:sldId id="654" r:id="rId5"/>
    <p:sldId id="673" r:id="rId6"/>
    <p:sldId id="674" r:id="rId7"/>
    <p:sldId id="675" r:id="rId8"/>
    <p:sldId id="676" r:id="rId9"/>
    <p:sldId id="677" r:id="rId10"/>
    <p:sldId id="678" r:id="rId11"/>
    <p:sldId id="679" r:id="rId12"/>
    <p:sldId id="680" r:id="rId13"/>
    <p:sldId id="681" r:id="rId14"/>
    <p:sldId id="682" r:id="rId15"/>
    <p:sldId id="683" r:id="rId16"/>
    <p:sldId id="684" r:id="rId17"/>
    <p:sldId id="685" r:id="rId18"/>
    <p:sldId id="686" r:id="rId19"/>
    <p:sldId id="687" r:id="rId20"/>
    <p:sldId id="688" r:id="rId21"/>
    <p:sldId id="689" r:id="rId22"/>
    <p:sldId id="690" r:id="rId23"/>
    <p:sldId id="691" r:id="rId24"/>
    <p:sldId id="692" r:id="rId25"/>
    <p:sldId id="693" r:id="rId26"/>
    <p:sldId id="694" r:id="rId27"/>
    <p:sldId id="695" r:id="rId28"/>
    <p:sldId id="696" r:id="rId29"/>
    <p:sldId id="672" r:id="rId30"/>
  </p:sldIdLst>
  <p:sldSz cx="9144000" cy="6858000" type="screen4x3"/>
  <p:notesSz cx="6805613" cy="9944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77E56C-7D47-4C29-AAEB-9FD71A0A3F1F}">
  <a:tblStyle styleId="{8F77E56C-7D47-4C29-AAEB-9FD71A0A3F1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1562F7F7-E2AF-42E1-A3D0-5D2B67903BC4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978" y="10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E9B4E-3786-43E4-ADC0-DE2945E09898}" type="datetimeFigureOut">
              <a:rPr lang="en-IN" smtClean="0"/>
              <a:pPr/>
              <a:t>04-09-2020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9563C-2CF4-4AF1-9C09-67033D314C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79318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6624" marR="0" lvl="1" indent="-12124" algn="l" rtl="0">
              <a:spcBef>
                <a:spcPts val="0"/>
              </a:spcBef>
              <a:defRPr/>
            </a:lvl2pPr>
            <a:lvl3pPr marL="913237" marR="0" lvl="2" indent="-11537" algn="l" rtl="0">
              <a:spcBef>
                <a:spcPts val="0"/>
              </a:spcBef>
              <a:defRPr/>
            </a:lvl3pPr>
            <a:lvl4pPr marL="1369857" marR="0" lvl="3" indent="-10956" algn="l" rtl="0">
              <a:spcBef>
                <a:spcPts val="0"/>
              </a:spcBef>
              <a:defRPr/>
            </a:lvl4pPr>
            <a:lvl5pPr marL="1826475" marR="0" lvl="4" indent="-10375" algn="l" rtl="0">
              <a:spcBef>
                <a:spcPts val="0"/>
              </a:spcBef>
              <a:defRPr/>
            </a:lvl5pPr>
            <a:lvl6pPr marL="2283095" marR="0" lvl="5" indent="-9794" algn="l" rtl="0">
              <a:spcBef>
                <a:spcPts val="0"/>
              </a:spcBef>
              <a:defRPr/>
            </a:lvl6pPr>
            <a:lvl7pPr marL="2739713" marR="0" lvl="6" indent="-9213" algn="l" rtl="0">
              <a:spcBef>
                <a:spcPts val="0"/>
              </a:spcBef>
              <a:defRPr/>
            </a:lvl7pPr>
            <a:lvl8pPr marL="3196333" marR="0" lvl="7" indent="-8633" algn="l" rtl="0">
              <a:spcBef>
                <a:spcPts val="0"/>
              </a:spcBef>
              <a:defRPr/>
            </a:lvl8pPr>
            <a:lvl9pPr marL="3652951" marR="0" lvl="8" indent="-8051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54939" y="0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6624" marR="0" lvl="1" indent="-12124" algn="l" rtl="0">
              <a:spcBef>
                <a:spcPts val="0"/>
              </a:spcBef>
              <a:defRPr/>
            </a:lvl2pPr>
            <a:lvl3pPr marL="913237" marR="0" lvl="2" indent="-11537" algn="l" rtl="0">
              <a:spcBef>
                <a:spcPts val="0"/>
              </a:spcBef>
              <a:defRPr/>
            </a:lvl3pPr>
            <a:lvl4pPr marL="1369857" marR="0" lvl="3" indent="-10956" algn="l" rtl="0">
              <a:spcBef>
                <a:spcPts val="0"/>
              </a:spcBef>
              <a:defRPr/>
            </a:lvl4pPr>
            <a:lvl5pPr marL="1826475" marR="0" lvl="4" indent="-10375" algn="l" rtl="0">
              <a:spcBef>
                <a:spcPts val="0"/>
              </a:spcBef>
              <a:defRPr/>
            </a:lvl5pPr>
            <a:lvl6pPr marL="2283095" marR="0" lvl="5" indent="-9794" algn="l" rtl="0">
              <a:spcBef>
                <a:spcPts val="0"/>
              </a:spcBef>
              <a:defRPr/>
            </a:lvl6pPr>
            <a:lvl7pPr marL="2739713" marR="0" lvl="6" indent="-9213" algn="l" rtl="0">
              <a:spcBef>
                <a:spcPts val="0"/>
              </a:spcBef>
              <a:defRPr/>
            </a:lvl7pPr>
            <a:lvl8pPr marL="3196333" marR="0" lvl="7" indent="-8633" algn="l" rtl="0">
              <a:spcBef>
                <a:spcPts val="0"/>
              </a:spcBef>
              <a:defRPr/>
            </a:lvl8pPr>
            <a:lvl9pPr marL="3652951" marR="0" lvl="8" indent="-8051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6125"/>
            <a:ext cx="4972049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89" cy="44748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6624" marR="0" lvl="1" indent="-12124" algn="l" rtl="0">
              <a:spcBef>
                <a:spcPts val="0"/>
              </a:spcBef>
              <a:defRPr/>
            </a:lvl2pPr>
            <a:lvl3pPr marL="913237" marR="0" lvl="2" indent="-11537" algn="l" rtl="0">
              <a:spcBef>
                <a:spcPts val="0"/>
              </a:spcBef>
              <a:defRPr/>
            </a:lvl3pPr>
            <a:lvl4pPr marL="1369857" marR="0" lvl="3" indent="-10956" algn="l" rtl="0">
              <a:spcBef>
                <a:spcPts val="0"/>
              </a:spcBef>
              <a:defRPr/>
            </a:lvl4pPr>
            <a:lvl5pPr marL="1826475" marR="0" lvl="4" indent="-10375" algn="l" rtl="0">
              <a:spcBef>
                <a:spcPts val="0"/>
              </a:spcBef>
              <a:defRPr/>
            </a:lvl5pPr>
            <a:lvl6pPr marL="2283095" marR="0" lvl="5" indent="-9794" algn="l" rtl="0">
              <a:spcBef>
                <a:spcPts val="0"/>
              </a:spcBef>
              <a:defRPr/>
            </a:lvl6pPr>
            <a:lvl7pPr marL="2739713" marR="0" lvl="6" indent="-9213" algn="l" rtl="0">
              <a:spcBef>
                <a:spcPts val="0"/>
              </a:spcBef>
              <a:defRPr/>
            </a:lvl7pPr>
            <a:lvl8pPr marL="3196333" marR="0" lvl="7" indent="-8633" algn="l" rtl="0">
              <a:spcBef>
                <a:spcPts val="0"/>
              </a:spcBef>
              <a:defRPr/>
            </a:lvl8pPr>
            <a:lvl9pPr marL="3652951" marR="0" lvl="8" indent="-8051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45168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6624" marR="0" lvl="1" indent="-12124" algn="l" rtl="0">
              <a:spcBef>
                <a:spcPts val="0"/>
              </a:spcBef>
              <a:defRPr/>
            </a:lvl2pPr>
            <a:lvl3pPr marL="913237" marR="0" lvl="2" indent="-11537" algn="l" rtl="0">
              <a:spcBef>
                <a:spcPts val="0"/>
              </a:spcBef>
              <a:defRPr/>
            </a:lvl3pPr>
            <a:lvl4pPr marL="1369857" marR="0" lvl="3" indent="-10956" algn="l" rtl="0">
              <a:spcBef>
                <a:spcPts val="0"/>
              </a:spcBef>
              <a:defRPr/>
            </a:lvl4pPr>
            <a:lvl5pPr marL="1826475" marR="0" lvl="4" indent="-10375" algn="l" rtl="0">
              <a:spcBef>
                <a:spcPts val="0"/>
              </a:spcBef>
              <a:defRPr/>
            </a:lvl5pPr>
            <a:lvl6pPr marL="2283095" marR="0" lvl="5" indent="-9794" algn="l" rtl="0">
              <a:spcBef>
                <a:spcPts val="0"/>
              </a:spcBef>
              <a:defRPr/>
            </a:lvl6pPr>
            <a:lvl7pPr marL="2739713" marR="0" lvl="6" indent="-9213" algn="l" rtl="0">
              <a:spcBef>
                <a:spcPts val="0"/>
              </a:spcBef>
              <a:defRPr/>
            </a:lvl7pPr>
            <a:lvl8pPr marL="3196333" marR="0" lvl="7" indent="-8633" algn="l" rtl="0">
              <a:spcBef>
                <a:spcPts val="0"/>
              </a:spcBef>
              <a:defRPr/>
            </a:lvl8pPr>
            <a:lvl9pPr marL="3652951" marR="0" lvl="8" indent="-8051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54939" y="9445168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912518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2514603" y="3810003"/>
            <a:ext cx="6019799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lnSpc>
                <a:spcPct val="90909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2304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E27B44A6-DBBF-45A7-9BBB-81CD8C17CF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946" y="621508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28926" y="6215082"/>
            <a:ext cx="3429024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8994" y="6215082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4392488" cy="365125"/>
          </a:xfrm>
          <a:prstGeom prst="rect">
            <a:avLst/>
          </a:prstGeom>
        </p:spPr>
        <p:txBody>
          <a:bodyPr/>
          <a:lstStyle>
            <a:lvl1pPr algn="ctr">
              <a:defRPr sz="1600" b="1"/>
            </a:lvl1pPr>
          </a:lstStyle>
          <a:p>
            <a:r>
              <a:rPr lang="en-US" dirty="0" smtClean="0"/>
              <a:t>IS ZC364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E27B44A6-DBBF-45A7-9BBB-81CD8C17CF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CE3702-E141-4ECF-A7F5-6B294AD3FE5E}" type="datetime4">
              <a:rPr lang="en-US"/>
              <a:pPr/>
              <a:t>September 4, 2020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AAD5458-CAEB-495C-B3EE-F227C64FD2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946" y="621508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28926" y="6215082"/>
            <a:ext cx="3429024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8994" y="6215082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E27B44A6-DBBF-45A7-9BBB-81CD8C17CF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3E602D3-7BA6-42B5-9D3A-DC8BEB44551A}" type="datetime4">
              <a:rPr lang="en-US"/>
              <a:pPr/>
              <a:t>September 4, 2020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2F27F86-8C5C-45B7-8219-2345F5FB58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IS ZC364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FDB02-CC6F-4078-8771-340D900DE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4478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40767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08721B9-3E62-48F8-B1D4-7C8B1DCB59D6}" type="datetime4">
              <a:rPr lang="en-US"/>
              <a:pPr/>
              <a:t>September 4, 2020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06BDA6B-53D9-41DD-8452-473A86F997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32312DA-5DBC-4F17-A711-E29C788BDBB2}" type="datetime4">
              <a:rPr lang="en-US"/>
              <a:pPr/>
              <a:t>September 4, 2020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07A9807-7BEA-42F7-9DE1-B8326B7561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E6D3560-DDAB-4EF7-90F9-D108C2A6A8D3}" type="datetime4">
              <a:rPr lang="en-US"/>
              <a:pPr/>
              <a:t>September 4, 2020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B0A5992-1A06-4529-ACAB-DD1AB0AF1F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4478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40767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300" y="40767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B8348AB-F442-4C4C-8B11-C3A693A89BA4}" type="datetime4">
              <a:rPr lang="en-US"/>
              <a:pPr/>
              <a:t>September 4, 2020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ECBBE8C-6B69-4027-9F66-204DF2DC4B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8246615" y="37254"/>
            <a:ext cx="670613" cy="124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159604" y="1152465"/>
            <a:ext cx="8833823" cy="5010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197272" marR="0" lvl="1" indent="-7027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▪"/>
              <a:defRPr/>
            </a:lvl2pPr>
            <a:lvl3pPr marL="465681" marR="0" lvl="2" indent="-15326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–"/>
              <a:defRPr/>
            </a:lvl3pPr>
            <a:lvl4pPr marL="625773" marR="0" lvl="3" indent="-4665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▫"/>
              <a:defRPr/>
            </a:lvl4pPr>
            <a:lvl5pPr marL="763733" marR="0" lvl="4" indent="-5100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-"/>
              <a:defRPr/>
            </a:lvl5pPr>
            <a:lvl6pPr marL="763733" marR="0" lvl="5" indent="-5100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-"/>
              <a:defRPr/>
            </a:lvl6pPr>
            <a:lvl7pPr marL="763733" marR="0" lvl="6" indent="-5100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-"/>
              <a:defRPr/>
            </a:lvl7pPr>
            <a:lvl8pPr marL="763733" marR="0" lvl="7" indent="-5100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-"/>
              <a:defRPr/>
            </a:lvl8pPr>
            <a:lvl9pPr marL="763733" marR="0" lvl="8" indent="-5100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-"/>
              <a:defRPr/>
            </a:lvl9pPr>
          </a:lstStyle>
          <a:p>
            <a:endParaRPr dirty="0"/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159604" y="151603"/>
            <a:ext cx="6526336" cy="5966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65681" marR="0" lvl="5" indent="-8481" algn="l" rtl="0">
              <a:spcBef>
                <a:spcPts val="0"/>
              </a:spcBef>
              <a:spcAft>
                <a:spcPts val="0"/>
              </a:spcAft>
              <a:defRPr/>
            </a:lvl6pPr>
            <a:lvl7pPr marL="931383" marR="0" lvl="6" indent="-4282" algn="l" rtl="0">
              <a:spcBef>
                <a:spcPts val="0"/>
              </a:spcBef>
              <a:spcAft>
                <a:spcPts val="0"/>
              </a:spcAft>
              <a:defRPr/>
            </a:lvl7pPr>
            <a:lvl8pPr marL="1397075" marR="0" lvl="7" indent="-74" algn="l" rtl="0">
              <a:spcBef>
                <a:spcPts val="0"/>
              </a:spcBef>
              <a:spcAft>
                <a:spcPts val="0"/>
              </a:spcAft>
              <a:defRPr/>
            </a:lvl8pPr>
            <a:lvl9pPr marL="1862760" marR="0" lvl="8" indent="-856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" y="6785609"/>
            <a:ext cx="9144000" cy="72389"/>
            <a:chOff x="1998227" y="6500996"/>
            <a:chExt cx="7153215" cy="46648"/>
          </a:xfrm>
        </p:grpSpPr>
        <p:sp>
          <p:nvSpPr>
            <p:cNvPr id="170" name="Shape 170"/>
            <p:cNvSpPr/>
            <p:nvPr/>
          </p:nvSpPr>
          <p:spPr>
            <a:xfrm>
              <a:off x="4408551" y="6500996"/>
              <a:ext cx="2376028" cy="4664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lIns="93125" tIns="46550" rIns="93125" bIns="46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1998227" y="6500996"/>
              <a:ext cx="2410322" cy="4664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lIns="93125" tIns="46550" rIns="93125" bIns="46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6775414" y="6500996"/>
              <a:ext cx="2376028" cy="4664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lIns="93125" tIns="46550" rIns="93125" bIns="46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" name="Shape 18" descr="BITS_university_logo_whitevert.png"/>
          <p:cNvPicPr preferRelativeResize="0"/>
          <p:nvPr userDrawn="1"/>
        </p:nvPicPr>
        <p:blipFill rotWithShape="1">
          <a:blip r:embed="rId13">
            <a:alphaModFix/>
          </a:blip>
          <a:srcRect t="2" b="28592"/>
          <a:stretch/>
        </p:blipFill>
        <p:spPr>
          <a:xfrm>
            <a:off x="8138322" y="23045"/>
            <a:ext cx="939004" cy="90367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4"/>
          <p:cNvSpPr txBox="1"/>
          <p:nvPr userDrawn="1"/>
        </p:nvSpPr>
        <p:spPr>
          <a:xfrm>
            <a:off x="8095553" y="841751"/>
            <a:ext cx="1024542" cy="2642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9" r:id="rId9"/>
    <p:sldLayoutId id="2147483680" r:id="rId10"/>
    <p:sldLayoutId id="214748369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8" name="Picture 7" descr="Picture 7.png"/>
          <p:cNvPicPr>
            <a:picLocks noChangeAspect="1"/>
          </p:cNvPicPr>
          <p:nvPr/>
        </p:nvPicPr>
        <p:blipFill>
          <a:blip r:embed="rId15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2" name="Group 8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8" name="Picture 7" descr="Picture 7.png"/>
          <p:cNvPicPr>
            <a:picLocks noChangeAspect="1"/>
          </p:cNvPicPr>
          <p:nvPr/>
        </p:nvPicPr>
        <p:blipFill>
          <a:blip r:embed="rId15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2" name="Group 8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Principles of Programming Language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267744" y="5410200"/>
            <a:ext cx="6266656" cy="533400"/>
          </a:xfrm>
        </p:spPr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Amit Dua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Science and Information Systems Department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BITS,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Pilani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Disk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Disk </a:t>
            </a:r>
            <a:r>
              <a:rPr lang="en-US" altLang="ko-KR" dirty="0" err="1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inode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consists of</a:t>
            </a:r>
            <a:r>
              <a:rPr lang="en-US" altLang="ko-KR" sz="36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File owner identifier</a:t>
            </a:r>
          </a:p>
          <a:p>
            <a:pPr marL="914400" lvl="1" indent="742950">
              <a:buFont typeface="Wingdings" pitchFamily="2" charset="2"/>
              <a:buChar char="q"/>
              <a:defRPr/>
            </a:pP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Individual owner </a:t>
            </a:r>
          </a:p>
          <a:p>
            <a:pPr marL="914400" lvl="1" indent="742950">
              <a:buFont typeface="Wingdings" pitchFamily="2" charset="2"/>
              <a:buChar char="q"/>
              <a:defRPr/>
            </a:pP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Group owner</a:t>
            </a:r>
          </a:p>
          <a:p>
            <a:pPr marL="914400" lvl="1" indent="742950">
              <a:buFont typeface="Wingdings" pitchFamily="2" charset="2"/>
              <a:buChar char="q"/>
              <a:defRPr/>
            </a:pP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Set of users – access rights</a:t>
            </a:r>
          </a:p>
          <a:p>
            <a:pPr marL="914400" lvl="1" indent="742950">
              <a:buFont typeface="Wingdings" pitchFamily="2" charset="2"/>
              <a:buChar char="q"/>
              <a:defRPr/>
            </a:pP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Super user – access rights to all files	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file type (regular, directory or device file)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file access permissions (R, W &amp; 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file access times (the time - file was last modified, last accessed, when the </a:t>
            </a:r>
            <a:r>
              <a:rPr lang="en-US" altLang="ko-KR" dirty="0" err="1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Inode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was last modified)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table of contents for the disk address of data in a file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file size</a:t>
            </a:r>
            <a:endParaRPr lang="ko-KR" altLang="en-US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Sample disk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3" indent="0" algn="ctr">
              <a:lnSpc>
                <a:spcPct val="90000"/>
              </a:lnSpc>
              <a:buFontTx/>
              <a:buNone/>
            </a:pPr>
            <a:r>
              <a:rPr lang="en-US" altLang="ko-KR" sz="2800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owner </a:t>
            </a:r>
            <a:r>
              <a:rPr lang="en-US" altLang="ko-KR" sz="2800" dirty="0" err="1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mjb</a:t>
            </a:r>
            <a:endParaRPr lang="en-US" altLang="ko-KR" sz="2800" dirty="0" smtClean="0"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  <a:p>
            <a:pPr marL="0" lvl="3" indent="0" algn="ctr">
              <a:lnSpc>
                <a:spcPct val="90000"/>
              </a:lnSpc>
              <a:buFontTx/>
              <a:buNone/>
            </a:pPr>
            <a:r>
              <a:rPr lang="en-US" altLang="ko-KR" sz="2800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group </a:t>
            </a:r>
            <a:r>
              <a:rPr lang="en-US" altLang="ko-KR" sz="2800" dirty="0" err="1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os</a:t>
            </a:r>
            <a:endParaRPr lang="en-US" altLang="ko-KR" sz="2800" dirty="0" smtClean="0"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  <a:p>
            <a:pPr marL="0" lvl="3" indent="0" algn="ctr">
              <a:lnSpc>
                <a:spcPct val="90000"/>
              </a:lnSpc>
              <a:buFontTx/>
              <a:buNone/>
            </a:pPr>
            <a:r>
              <a:rPr lang="en-US" altLang="ko-KR" sz="2800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type regular file</a:t>
            </a:r>
          </a:p>
          <a:p>
            <a:pPr marL="0" lvl="3" indent="0" algn="ctr">
              <a:lnSpc>
                <a:spcPct val="90000"/>
              </a:lnSpc>
              <a:buFontTx/>
              <a:buNone/>
            </a:pPr>
            <a:r>
              <a:rPr lang="en-US" altLang="ko-KR" sz="2800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perms </a:t>
            </a:r>
            <a:r>
              <a:rPr lang="en-US" altLang="ko-KR" sz="2800" dirty="0" err="1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rwxr</a:t>
            </a:r>
            <a:r>
              <a:rPr lang="en-US" altLang="ko-KR" sz="2800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-</a:t>
            </a:r>
            <a:r>
              <a:rPr lang="en-US" altLang="ko-KR" sz="2800" dirty="0" err="1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xr</a:t>
            </a:r>
            <a:r>
              <a:rPr lang="en-US" altLang="ko-KR" sz="2800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-x</a:t>
            </a:r>
          </a:p>
          <a:p>
            <a:pPr marL="0" lvl="3" indent="0" algn="ctr">
              <a:lnSpc>
                <a:spcPct val="90000"/>
              </a:lnSpc>
              <a:buFontTx/>
              <a:buNone/>
            </a:pPr>
            <a:r>
              <a:rPr lang="en-US" altLang="ko-KR" sz="2800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accessed Oct 23 1984 1:45 P.M</a:t>
            </a:r>
          </a:p>
          <a:p>
            <a:pPr marL="0" lvl="3" indent="0" algn="ctr">
              <a:lnSpc>
                <a:spcPct val="90000"/>
              </a:lnSpc>
              <a:buFontTx/>
              <a:buNone/>
            </a:pPr>
            <a:r>
              <a:rPr lang="en-US" altLang="ko-KR" sz="2800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modified Oct 22 1984 10:30 A.M</a:t>
            </a:r>
          </a:p>
          <a:p>
            <a:pPr marL="0" lvl="3" indent="0" algn="ctr">
              <a:lnSpc>
                <a:spcPct val="90000"/>
              </a:lnSpc>
              <a:buFontTx/>
              <a:buNone/>
            </a:pPr>
            <a:r>
              <a:rPr lang="en-US" altLang="ko-KR" sz="2800" dirty="0" err="1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inode</a:t>
            </a:r>
            <a:r>
              <a:rPr lang="en-US" altLang="ko-KR" sz="2800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Oct 23 1984 1:30 P.M</a:t>
            </a:r>
          </a:p>
          <a:p>
            <a:pPr marL="0" lvl="3" indent="0" algn="ctr">
              <a:lnSpc>
                <a:spcPct val="90000"/>
              </a:lnSpc>
              <a:buFontTx/>
              <a:buNone/>
            </a:pPr>
            <a:r>
              <a:rPr lang="en-US" altLang="ko-KR" sz="2800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size 6030 bytes</a:t>
            </a:r>
          </a:p>
          <a:p>
            <a:pPr marL="0" lvl="3" indent="0" algn="ctr">
              <a:lnSpc>
                <a:spcPct val="90000"/>
              </a:lnSpc>
              <a:buFontTx/>
              <a:buNone/>
            </a:pPr>
            <a:r>
              <a:rPr lang="en-US" altLang="ko-KR" sz="2800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Disk addresses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In-core copy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ko-KR" sz="2800" dirty="0" smtClean="0">
                <a:ea typeface="굴림" pitchFamily="50" charset="-127"/>
              </a:rPr>
              <a:t>in-core copy of the </a:t>
            </a:r>
            <a:r>
              <a:rPr lang="en-US" altLang="ko-KR" sz="2800" dirty="0" err="1" smtClean="0">
                <a:ea typeface="굴림" pitchFamily="50" charset="-127"/>
              </a:rPr>
              <a:t>inode</a:t>
            </a:r>
            <a:r>
              <a:rPr lang="en-US" altLang="ko-KR" sz="2800" dirty="0" smtClean="0">
                <a:ea typeface="굴림" pitchFamily="50" charset="-127"/>
              </a:rPr>
              <a:t> contains</a:t>
            </a:r>
          </a:p>
          <a:p>
            <a:pPr lvl="1"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ko-KR" sz="2400" dirty="0" smtClean="0">
                <a:ea typeface="굴림" pitchFamily="50" charset="-127"/>
              </a:rPr>
              <a:t>status of the in-core </a:t>
            </a:r>
            <a:r>
              <a:rPr lang="en-US" altLang="ko-KR" sz="2400" dirty="0" err="1" smtClean="0">
                <a:ea typeface="굴림" pitchFamily="50" charset="-127"/>
              </a:rPr>
              <a:t>inode</a:t>
            </a:r>
            <a:endParaRPr lang="en-US" altLang="ko-KR" sz="2400" dirty="0" smtClean="0">
              <a:ea typeface="굴림" pitchFamily="50" charset="-127"/>
            </a:endParaRPr>
          </a:p>
          <a:p>
            <a:pPr marL="1143000" lvl="4"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ko-KR" dirty="0" err="1" smtClean="0">
                <a:ea typeface="굴림" pitchFamily="50" charset="-127"/>
              </a:rPr>
              <a:t>Inode</a:t>
            </a:r>
            <a:r>
              <a:rPr lang="en-US" altLang="ko-KR" dirty="0" smtClean="0">
                <a:ea typeface="굴림" pitchFamily="50" charset="-127"/>
              </a:rPr>
              <a:t> is locked</a:t>
            </a:r>
          </a:p>
          <a:p>
            <a:pPr marL="1143000" lvl="4"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ko-KR" dirty="0" smtClean="0">
                <a:ea typeface="굴림" pitchFamily="50" charset="-127"/>
              </a:rPr>
              <a:t>Process is waiting for the </a:t>
            </a:r>
            <a:r>
              <a:rPr lang="en-US" altLang="ko-KR" dirty="0" err="1" smtClean="0">
                <a:ea typeface="굴림" pitchFamily="50" charset="-127"/>
              </a:rPr>
              <a:t>inode</a:t>
            </a:r>
            <a:r>
              <a:rPr lang="en-US" altLang="ko-KR" dirty="0" smtClean="0">
                <a:ea typeface="굴림" pitchFamily="50" charset="-127"/>
              </a:rPr>
              <a:t> to become unlocked</a:t>
            </a:r>
          </a:p>
          <a:p>
            <a:pPr marL="1143000" lvl="4"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ko-KR" dirty="0" smtClean="0">
                <a:ea typeface="굴림" pitchFamily="50" charset="-127"/>
              </a:rPr>
              <a:t>In-core representation of the </a:t>
            </a:r>
            <a:r>
              <a:rPr lang="en-US" altLang="ko-KR" dirty="0" err="1" smtClean="0">
                <a:ea typeface="굴림" pitchFamily="50" charset="-127"/>
              </a:rPr>
              <a:t>inode</a:t>
            </a:r>
            <a:r>
              <a:rPr lang="en-US" altLang="ko-KR" dirty="0" smtClean="0">
                <a:ea typeface="굴림" pitchFamily="50" charset="-127"/>
              </a:rPr>
              <a:t> differs from the disk copy as a result of a change to the data in the </a:t>
            </a:r>
            <a:r>
              <a:rPr lang="en-US" altLang="ko-KR" dirty="0" err="1" smtClean="0">
                <a:ea typeface="굴림" pitchFamily="50" charset="-127"/>
              </a:rPr>
              <a:t>inode</a:t>
            </a:r>
            <a:endParaRPr lang="en-US" altLang="ko-KR" dirty="0" smtClean="0">
              <a:ea typeface="굴림" pitchFamily="50" charset="-127"/>
            </a:endParaRPr>
          </a:p>
          <a:p>
            <a:pPr marL="1143000" lvl="4"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ko-KR" dirty="0" smtClean="0">
                <a:ea typeface="굴림" pitchFamily="50" charset="-127"/>
              </a:rPr>
              <a:t>In-core representation of the </a:t>
            </a:r>
            <a:r>
              <a:rPr lang="en-US" altLang="ko-KR" dirty="0" err="1" smtClean="0">
                <a:ea typeface="굴림" pitchFamily="50" charset="-127"/>
              </a:rPr>
              <a:t>inode</a:t>
            </a:r>
            <a:r>
              <a:rPr lang="en-US" altLang="ko-KR" dirty="0" smtClean="0">
                <a:ea typeface="굴림" pitchFamily="50" charset="-127"/>
              </a:rPr>
              <a:t> differs from the disk copy as a result of a change to the file data </a:t>
            </a:r>
          </a:p>
          <a:p>
            <a:pPr marL="1143000" lvl="4"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ko-KR" dirty="0" smtClean="0">
                <a:ea typeface="굴림" pitchFamily="50" charset="-127"/>
              </a:rPr>
              <a:t>File is a mount point</a:t>
            </a:r>
          </a:p>
          <a:p>
            <a:pPr lvl="1"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ko-KR" sz="2400" dirty="0" smtClean="0">
                <a:ea typeface="굴림" pitchFamily="50" charset="-127"/>
              </a:rPr>
              <a:t>  logical device number of file system</a:t>
            </a:r>
          </a:p>
          <a:p>
            <a:pPr lvl="1"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ko-KR" sz="2400" dirty="0" smtClean="0">
                <a:ea typeface="굴림" pitchFamily="50" charset="-127"/>
              </a:rPr>
              <a:t>  </a:t>
            </a:r>
            <a:r>
              <a:rPr lang="en-US" altLang="ko-KR" sz="2400" dirty="0" err="1" smtClean="0">
                <a:ea typeface="굴림" pitchFamily="50" charset="-127"/>
              </a:rPr>
              <a:t>inode</a:t>
            </a:r>
            <a:r>
              <a:rPr lang="en-US" altLang="ko-KR" sz="2400" dirty="0" smtClean="0">
                <a:ea typeface="굴림" pitchFamily="50" charset="-127"/>
              </a:rPr>
              <a:t> number (stored as a linear array on disk)</a:t>
            </a:r>
          </a:p>
          <a:p>
            <a:pPr lvl="1"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ko-KR" sz="2400" dirty="0" smtClean="0">
                <a:ea typeface="굴림" pitchFamily="50" charset="-127"/>
              </a:rPr>
              <a:t>  pointers to other in-core </a:t>
            </a:r>
            <a:r>
              <a:rPr lang="en-US" altLang="ko-KR" sz="2400" dirty="0" err="1" smtClean="0">
                <a:ea typeface="굴림" pitchFamily="50" charset="-127"/>
              </a:rPr>
              <a:t>inodes</a:t>
            </a:r>
            <a:r>
              <a:rPr lang="en-US" altLang="ko-KR" sz="2400" dirty="0" smtClean="0">
                <a:ea typeface="굴림" pitchFamily="50" charset="-127"/>
              </a:rPr>
              <a:t> </a:t>
            </a:r>
          </a:p>
          <a:p>
            <a:pPr marL="914400" lvl="3" indent="-400050"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ko-KR" sz="2400" dirty="0" smtClean="0">
                <a:ea typeface="굴림" pitchFamily="50" charset="-127"/>
              </a:rPr>
              <a:t>reference count (no. of instances of the file are active)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 System – Data Structure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Kernel contains three Data Structure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file descriptor table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Kernel allocates this table for each running process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a file is opened/created with in a process, its entry is made in this table.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Index of user file descriptor table is return to the user program as File Descriptor of the opened/ created file.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 file operations use this file descriptor instead the path name.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 Table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It’s a global kernel data structure which maintains the file offset.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also maintains access rights allowed to the opening process.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Table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It’s a table of pointers to the in-core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which contain information of each file.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of the above tables makes an entry for a file.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 System – Data Structure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76400"/>
            <a:ext cx="70104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File System Algorithms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09700" y="1962150"/>
            <a:ext cx="6248400" cy="37733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 dirty="0">
                <a:latin typeface="Gulim" pitchFamily="34" charset="-127"/>
                <a:ea typeface="Gulim" pitchFamily="34" charset="-127"/>
              </a:rPr>
              <a:t>        </a:t>
            </a:r>
            <a:r>
              <a:rPr kumimoji="1" lang="en-US" altLang="ko-KR" sz="2400" dirty="0" err="1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namei</a:t>
            </a:r>
            <a:endParaRPr kumimoji="1" lang="en-US" altLang="ko-KR" sz="2400" dirty="0"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  <a:p>
            <a:pPr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400" dirty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		          </a:t>
            </a:r>
            <a:r>
              <a:rPr kumimoji="1" lang="en-US" altLang="ko-KR" sz="2400" dirty="0" err="1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alloc</a:t>
            </a:r>
            <a:r>
              <a:rPr kumimoji="1" lang="en-US" altLang="ko-KR" sz="2400" dirty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 free       	</a:t>
            </a:r>
            <a:r>
              <a:rPr kumimoji="1" lang="en-US" altLang="ko-KR" sz="2400" dirty="0" err="1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ialloc</a:t>
            </a:r>
            <a:r>
              <a:rPr kumimoji="1" lang="en-US" altLang="ko-KR" sz="2400" dirty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</a:t>
            </a:r>
            <a:r>
              <a:rPr kumimoji="1" lang="en-US" altLang="ko-KR" sz="2400" dirty="0" err="1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ifree</a:t>
            </a:r>
            <a:r>
              <a:rPr kumimoji="1" lang="en-US" altLang="ko-KR" sz="2400" dirty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    </a:t>
            </a:r>
            <a:r>
              <a:rPr kumimoji="1" lang="en-US" altLang="ko-KR" sz="2400" dirty="0" err="1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iget</a:t>
            </a:r>
            <a:r>
              <a:rPr kumimoji="1" lang="en-US" altLang="ko-KR" sz="2400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    </a:t>
            </a:r>
            <a:r>
              <a:rPr kumimoji="1" lang="en-US" altLang="ko-KR" sz="2400" dirty="0" err="1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iput</a:t>
            </a:r>
            <a:r>
              <a:rPr kumimoji="1" lang="en-US" altLang="ko-KR" sz="2400" dirty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  </a:t>
            </a:r>
            <a:r>
              <a:rPr kumimoji="1" lang="en-US" altLang="ko-KR" sz="2400" dirty="0" err="1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bmap</a:t>
            </a:r>
            <a:r>
              <a:rPr kumimoji="1" lang="en-US" altLang="ko-KR" sz="2400" dirty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</a:t>
            </a:r>
          </a:p>
          <a:p>
            <a:pPr algn="ctr"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ko-KR" sz="2400" dirty="0"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  <a:p>
            <a:pPr algn="ctr"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ko-KR" sz="2400" dirty="0" smtClean="0"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  <a:p>
            <a:pPr algn="ctr"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400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buffer </a:t>
            </a:r>
            <a:r>
              <a:rPr kumimoji="1" lang="en-US" altLang="ko-KR" sz="2400" dirty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allocation </a:t>
            </a:r>
            <a:r>
              <a:rPr kumimoji="1" lang="en-US" altLang="ko-KR" sz="2400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algorithms</a:t>
            </a:r>
            <a:endParaRPr kumimoji="1" lang="en-US" altLang="ko-KR" sz="2400" dirty="0"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  <a:p>
            <a:pPr algn="ctr"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400" dirty="0" err="1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getblk</a:t>
            </a:r>
            <a:r>
              <a:rPr kumimoji="1" lang="en-US" altLang="ko-KR" sz="2400" dirty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  </a:t>
            </a:r>
            <a:r>
              <a:rPr kumimoji="1" lang="en-US" altLang="ko-KR" sz="2400" dirty="0" err="1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brelse</a:t>
            </a:r>
            <a:r>
              <a:rPr kumimoji="1" lang="en-US" altLang="ko-KR" sz="2400" dirty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  bread    </a:t>
            </a:r>
            <a:r>
              <a:rPr kumimoji="1" lang="en-US" altLang="ko-KR" sz="2400" dirty="0" err="1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bwrite</a:t>
            </a:r>
            <a:endParaRPr kumimoji="1" lang="en-US" altLang="ko-KR" sz="2000" dirty="0"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  <a:p>
            <a:pPr algn="ctr"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ko-KR" sz="2000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848100" y="196215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676900" y="196215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409700" y="333375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1409700" y="363855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409700" y="264795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1409700" y="409575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85023" y="1447800"/>
            <a:ext cx="546598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800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Lower Level File system Algorithms</a:t>
            </a:r>
            <a:endParaRPr kumimoji="1" lang="en-US" altLang="ko-KR" sz="2800" dirty="0"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Accessing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iget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algorithm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Wingdings" pitchFamily="2" charset="2"/>
              <a:buChar char="q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Algo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iget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allocates an in-core copy of an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inode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  <a:defRPr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Inode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not found,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Allocates one from the free list and locks 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Read the disk copy of the newly accessed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into the in-core copy</a:t>
            </a:r>
          </a:p>
          <a:p>
            <a:pPr marL="342900" lvl="2" indent="-342900">
              <a:buFont typeface="Wingdings" pitchFamily="2" charset="2"/>
              <a:buChar char="q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knows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number and logical device – computes logical disk block that contains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according to how many disk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fit into a disk block</a:t>
            </a:r>
          </a:p>
          <a:p>
            <a:pPr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Block num =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((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number – 1) / number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per block)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+ start block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list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Block 2 is the beginning of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list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8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per block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number 8 is in disk block 2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number 9 is in disk block 3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there are 16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a disk block then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numbers 8 &amp; 9 are in ---disk block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number 17 is in --- disk block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Accessing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Copies the contents from the disk </a:t>
            </a:r>
            <a:r>
              <a:rPr lang="en-US" sz="24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inode</a:t>
            </a:r>
            <a:r>
              <a:rPr lang="en-US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to the in-core </a:t>
            </a:r>
            <a:r>
              <a:rPr lang="en-US" sz="24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inode</a:t>
            </a:r>
            <a:r>
              <a:rPr lang="en-US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and returns a locked </a:t>
            </a:r>
            <a:r>
              <a:rPr lang="en-US" sz="24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inode</a:t>
            </a:r>
            <a:endParaRPr lang="en-US" sz="24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The kernel manipulates the </a:t>
            </a:r>
            <a:r>
              <a:rPr lang="en-US" sz="24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inode</a:t>
            </a:r>
            <a:r>
              <a:rPr lang="en-US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lock and reference count independently.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The lock is set – execution of a system call to prevent other accesses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It releases the lock at the conclusion of the system call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Structure of a Regular File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ko-KR" sz="24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Table of contents in an </a:t>
            </a:r>
            <a:r>
              <a:rPr lang="en-US" altLang="ko-KR" sz="2400" dirty="0" err="1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inode</a:t>
            </a:r>
            <a:endParaRPr lang="en-US" altLang="ko-KR" sz="2400" dirty="0" smtClean="0">
              <a:latin typeface="Times New Roman" pitchFamily="18" charset="0"/>
              <a:ea typeface="굴림" pitchFamily="34" charset="-127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ko-KR" sz="24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Location of a file’s data on disk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ko-KR" sz="24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A set of disk block #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ko-KR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Each block on a disk is addressable by number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ko-KR" sz="24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Not contiguous file allocation strategy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ko-KR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Why ?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ko-KR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When a file expand or contract…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ko-KR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Fragmentations occur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/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Unix File System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Tutorial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8111" y="6288259"/>
            <a:ext cx="5795889" cy="40007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b" anchorCtr="0">
            <a:spAutoFit/>
          </a:bodyPr>
          <a:lstStyle/>
          <a:p>
            <a:r>
              <a:rPr lang="en-IN" dirty="0" smtClean="0"/>
              <a:t>Slides taken </a:t>
            </a:r>
            <a:r>
              <a:rPr lang="en-IN" dirty="0" smtClean="0"/>
              <a:t>from the ones </a:t>
            </a:r>
            <a:r>
              <a:rPr lang="en-IN" dirty="0" smtClean="0"/>
              <a:t>prepared by Dr. </a:t>
            </a:r>
            <a:r>
              <a:rPr lang="en-IN" dirty="0" err="1" smtClean="0"/>
              <a:t>Mayuri</a:t>
            </a:r>
            <a:r>
              <a:rPr lang="en-IN" dirty="0" smtClean="0"/>
              <a:t> </a:t>
            </a:r>
            <a:r>
              <a:rPr lang="en-IN" dirty="0" err="1" smtClean="0"/>
              <a:t>Digalwar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Sample - Fragmentation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3400" y="4343400"/>
            <a:ext cx="77724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File B was expanded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Garbage collection – too high cost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19200" y="1676400"/>
            <a:ext cx="3352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762000" y="1676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7620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4572000" y="16764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4572000" y="2286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2286000" y="1676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3429000" y="1676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1295400" y="1828800"/>
            <a:ext cx="838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800">
                <a:ea typeface="굴림" pitchFamily="34" charset="-127"/>
              </a:rPr>
              <a:t>File A</a:t>
            </a:r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2362200" y="1793875"/>
            <a:ext cx="838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800" dirty="0">
                <a:ea typeface="굴림" pitchFamily="34" charset="-127"/>
              </a:rPr>
              <a:t>File B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505200" y="1793875"/>
            <a:ext cx="838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800">
                <a:ea typeface="굴림" pitchFamily="34" charset="-127"/>
              </a:rPr>
              <a:t>File C</a:t>
            </a: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838200" y="2327275"/>
            <a:ext cx="838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800">
                <a:ea typeface="굴림" pitchFamily="34" charset="-127"/>
              </a:rPr>
              <a:t>40</a:t>
            </a:r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1828800" y="2251075"/>
            <a:ext cx="838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800">
                <a:ea typeface="굴림" pitchFamily="34" charset="-127"/>
              </a:rPr>
              <a:t>50</a:t>
            </a:r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2895600" y="2251075"/>
            <a:ext cx="838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800">
                <a:ea typeface="굴림" pitchFamily="34" charset="-127"/>
              </a:rPr>
              <a:t>60</a:t>
            </a: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4191000" y="2251075"/>
            <a:ext cx="838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800">
                <a:ea typeface="굴림" pitchFamily="34" charset="-127"/>
              </a:rPr>
              <a:t>70</a:t>
            </a:r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685800" y="1752600"/>
            <a:ext cx="533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800" b="1">
                <a:ea typeface="굴림" pitchFamily="34" charset="-127"/>
              </a:rPr>
              <a:t>….</a:t>
            </a:r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5105400" y="1717675"/>
            <a:ext cx="838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800" b="1">
                <a:ea typeface="굴림" pitchFamily="34" charset="-127"/>
              </a:rPr>
              <a:t>…….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1219200" y="3200400"/>
            <a:ext cx="3352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9"/>
          <p:cNvSpPr>
            <a:spLocks noChangeShapeType="1"/>
          </p:cNvSpPr>
          <p:nvPr/>
        </p:nvSpPr>
        <p:spPr bwMode="auto">
          <a:xfrm flipH="1">
            <a:off x="7620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30"/>
          <p:cNvSpPr>
            <a:spLocks noChangeShapeType="1"/>
          </p:cNvSpPr>
          <p:nvPr/>
        </p:nvSpPr>
        <p:spPr bwMode="auto">
          <a:xfrm flipH="1">
            <a:off x="7620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31"/>
          <p:cNvSpPr>
            <a:spLocks noChangeShapeType="1"/>
          </p:cNvSpPr>
          <p:nvPr/>
        </p:nvSpPr>
        <p:spPr bwMode="auto">
          <a:xfrm flipH="1">
            <a:off x="4572000" y="32004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32"/>
          <p:cNvSpPr>
            <a:spLocks noChangeShapeType="1"/>
          </p:cNvSpPr>
          <p:nvPr/>
        </p:nvSpPr>
        <p:spPr bwMode="auto">
          <a:xfrm flipH="1">
            <a:off x="4572000" y="3810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33"/>
          <p:cNvSpPr>
            <a:spLocks noChangeShapeType="1"/>
          </p:cNvSpPr>
          <p:nvPr/>
        </p:nvSpPr>
        <p:spPr bwMode="auto">
          <a:xfrm>
            <a:off x="228600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4"/>
          <p:cNvSpPr>
            <a:spLocks noChangeShapeType="1"/>
          </p:cNvSpPr>
          <p:nvPr/>
        </p:nvSpPr>
        <p:spPr bwMode="auto">
          <a:xfrm>
            <a:off x="342900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1295400" y="3352800"/>
            <a:ext cx="838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800">
                <a:ea typeface="굴림" pitchFamily="34" charset="-127"/>
              </a:rPr>
              <a:t>File A</a:t>
            </a: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2362200" y="3317875"/>
            <a:ext cx="838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800">
                <a:ea typeface="굴림" pitchFamily="34" charset="-127"/>
              </a:rPr>
              <a:t>Free</a:t>
            </a: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3505200" y="3317875"/>
            <a:ext cx="838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800">
                <a:ea typeface="굴림" pitchFamily="34" charset="-127"/>
              </a:rPr>
              <a:t>File C</a:t>
            </a:r>
          </a:p>
        </p:txBody>
      </p: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838200" y="3851275"/>
            <a:ext cx="838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800">
                <a:ea typeface="굴림" pitchFamily="34" charset="-127"/>
              </a:rPr>
              <a:t>40</a:t>
            </a:r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1828800" y="3775075"/>
            <a:ext cx="838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800">
                <a:ea typeface="굴림" pitchFamily="34" charset="-127"/>
              </a:rPr>
              <a:t>50</a:t>
            </a:r>
          </a:p>
        </p:txBody>
      </p:sp>
      <p:sp>
        <p:nvSpPr>
          <p:cNvPr id="35" name="Text Box 40"/>
          <p:cNvSpPr txBox="1">
            <a:spLocks noChangeArrowheads="1"/>
          </p:cNvSpPr>
          <p:nvPr/>
        </p:nvSpPr>
        <p:spPr bwMode="auto">
          <a:xfrm>
            <a:off x="2895600" y="3775075"/>
            <a:ext cx="838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800">
                <a:ea typeface="굴림" pitchFamily="34" charset="-127"/>
              </a:rPr>
              <a:t>60</a:t>
            </a:r>
          </a:p>
        </p:txBody>
      </p:sp>
      <p:sp>
        <p:nvSpPr>
          <p:cNvPr id="36" name="Text Box 41"/>
          <p:cNvSpPr txBox="1">
            <a:spLocks noChangeArrowheads="1"/>
          </p:cNvSpPr>
          <p:nvPr/>
        </p:nvSpPr>
        <p:spPr bwMode="auto">
          <a:xfrm>
            <a:off x="4191000" y="3775075"/>
            <a:ext cx="838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800">
                <a:ea typeface="굴림" pitchFamily="34" charset="-127"/>
              </a:rPr>
              <a:t>70</a:t>
            </a:r>
          </a:p>
        </p:txBody>
      </p:sp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685800" y="3276600"/>
            <a:ext cx="533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800" b="1">
                <a:ea typeface="굴림" pitchFamily="34" charset="-127"/>
              </a:rPr>
              <a:t>….</a:t>
            </a:r>
          </a:p>
        </p:txBody>
      </p:sp>
      <p:sp>
        <p:nvSpPr>
          <p:cNvPr id="38" name="Text Box 43"/>
          <p:cNvSpPr txBox="1">
            <a:spLocks noChangeArrowheads="1"/>
          </p:cNvSpPr>
          <p:nvPr/>
        </p:nvSpPr>
        <p:spPr bwMode="auto">
          <a:xfrm>
            <a:off x="6629400" y="3276600"/>
            <a:ext cx="838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800" b="1">
                <a:ea typeface="굴림" pitchFamily="34" charset="-127"/>
              </a:rPr>
              <a:t>…….</a:t>
            </a:r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>
            <a:off x="647700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45"/>
          <p:cNvSpPr txBox="1">
            <a:spLocks noChangeArrowheads="1"/>
          </p:cNvSpPr>
          <p:nvPr/>
        </p:nvSpPr>
        <p:spPr bwMode="auto">
          <a:xfrm>
            <a:off x="5105400" y="3276600"/>
            <a:ext cx="838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800">
                <a:ea typeface="굴림" pitchFamily="34" charset="-127"/>
              </a:rPr>
              <a:t>File B</a:t>
            </a:r>
          </a:p>
        </p:txBody>
      </p:sp>
      <p:sp>
        <p:nvSpPr>
          <p:cNvPr id="41" name="Text Box 46"/>
          <p:cNvSpPr txBox="1">
            <a:spLocks noChangeArrowheads="1"/>
          </p:cNvSpPr>
          <p:nvPr/>
        </p:nvSpPr>
        <p:spPr bwMode="auto">
          <a:xfrm>
            <a:off x="6096000" y="3810000"/>
            <a:ext cx="838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800">
                <a:ea typeface="굴림" pitchFamily="34" charset="-127"/>
              </a:rPr>
              <a:t>85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EF5EC3-F51F-4684-B987-CB2FEE105339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21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069263" cy="762000"/>
          </a:xfrm>
        </p:spPr>
        <p:txBody>
          <a:bodyPr/>
          <a:lstStyle/>
          <a:p>
            <a:pPr eaLnBrk="1" hangingPunct="1"/>
            <a:r>
              <a:rPr lang="en-US" altLang="ko-KR" sz="32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Direct and indirect blocks in </a:t>
            </a:r>
            <a:r>
              <a:rPr lang="en-US" altLang="ko-KR" sz="3200" dirty="0" err="1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inode</a:t>
            </a:r>
            <a:endParaRPr lang="en-US" altLang="ko-KR" sz="3200" dirty="0" smtClean="0">
              <a:latin typeface="Times New Roman" pitchFamily="18" charset="0"/>
              <a:ea typeface="굴림" pitchFamily="34" charset="-127"/>
              <a:cs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1524000"/>
            <a:ext cx="6858000" cy="4818063"/>
            <a:chOff x="1008" y="1152"/>
            <a:chExt cx="4320" cy="303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008" y="1392"/>
              <a:ext cx="1296" cy="2795"/>
              <a:chOff x="1104" y="1248"/>
              <a:chExt cx="1296" cy="2795"/>
            </a:xfrm>
          </p:grpSpPr>
          <p:sp>
            <p:nvSpPr>
              <p:cNvPr id="19523" name="Text Box 5"/>
              <p:cNvSpPr txBox="1">
                <a:spLocks noChangeArrowheads="1"/>
              </p:cNvSpPr>
              <p:nvPr/>
            </p:nvSpPr>
            <p:spPr bwMode="auto">
              <a:xfrm>
                <a:off x="1104" y="1248"/>
                <a:ext cx="1296" cy="279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latinLnBrk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kumimoji="1" lang="en-US" altLang="ko-KR" sz="1600" b="1" dirty="0">
                    <a:latin typeface="Times New Roman" pitchFamily="18" charset="0"/>
                    <a:ea typeface="굴림" pitchFamily="34" charset="-127"/>
                    <a:cs typeface="Times New Roman" pitchFamily="18" charset="0"/>
                  </a:rPr>
                  <a:t>direct0</a:t>
                </a:r>
              </a:p>
              <a:p>
                <a:pPr latinLnBrk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kumimoji="1" lang="en-US" altLang="ko-KR" sz="1600" b="1" dirty="0">
                    <a:latin typeface="Times New Roman" pitchFamily="18" charset="0"/>
                    <a:ea typeface="굴림" pitchFamily="34" charset="-127"/>
                    <a:cs typeface="Times New Roman" pitchFamily="18" charset="0"/>
                  </a:rPr>
                  <a:t>direct1</a:t>
                </a:r>
              </a:p>
              <a:p>
                <a:pPr latinLnBrk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kumimoji="1" lang="en-US" altLang="ko-KR" sz="1600" b="1" dirty="0">
                    <a:latin typeface="Times New Roman" pitchFamily="18" charset="0"/>
                    <a:ea typeface="굴림" pitchFamily="34" charset="-127"/>
                    <a:cs typeface="Times New Roman" pitchFamily="18" charset="0"/>
                  </a:rPr>
                  <a:t>direct2</a:t>
                </a:r>
              </a:p>
              <a:p>
                <a:pPr latinLnBrk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kumimoji="1" lang="en-US" altLang="ko-KR" sz="1600" b="1" dirty="0">
                    <a:latin typeface="Times New Roman" pitchFamily="18" charset="0"/>
                    <a:ea typeface="굴림" pitchFamily="34" charset="-127"/>
                    <a:cs typeface="Times New Roman" pitchFamily="18" charset="0"/>
                  </a:rPr>
                  <a:t>direct3</a:t>
                </a:r>
              </a:p>
              <a:p>
                <a:pPr latinLnBrk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kumimoji="1" lang="en-US" altLang="ko-KR" sz="1600" b="1" dirty="0">
                    <a:latin typeface="Times New Roman" pitchFamily="18" charset="0"/>
                    <a:ea typeface="굴림" pitchFamily="34" charset="-127"/>
                    <a:cs typeface="Times New Roman" pitchFamily="18" charset="0"/>
                  </a:rPr>
                  <a:t>direct4</a:t>
                </a:r>
              </a:p>
              <a:p>
                <a:pPr latinLnBrk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kumimoji="1" lang="en-US" altLang="ko-KR" sz="1600" b="1" dirty="0">
                    <a:latin typeface="Times New Roman" pitchFamily="18" charset="0"/>
                    <a:ea typeface="굴림" pitchFamily="34" charset="-127"/>
                    <a:cs typeface="Times New Roman" pitchFamily="18" charset="0"/>
                  </a:rPr>
                  <a:t>direct5</a:t>
                </a:r>
              </a:p>
              <a:p>
                <a:pPr latinLnBrk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kumimoji="1" lang="en-US" altLang="ko-KR" sz="1600" b="1" dirty="0">
                    <a:latin typeface="Times New Roman" pitchFamily="18" charset="0"/>
                    <a:ea typeface="굴림" pitchFamily="34" charset="-127"/>
                    <a:cs typeface="Times New Roman" pitchFamily="18" charset="0"/>
                  </a:rPr>
                  <a:t>direct6</a:t>
                </a:r>
              </a:p>
              <a:p>
                <a:pPr latinLnBrk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kumimoji="1" lang="en-US" altLang="ko-KR" sz="1600" b="1" dirty="0">
                    <a:latin typeface="Times New Roman" pitchFamily="18" charset="0"/>
                    <a:ea typeface="굴림" pitchFamily="34" charset="-127"/>
                    <a:cs typeface="Times New Roman" pitchFamily="18" charset="0"/>
                  </a:rPr>
                  <a:t>direct7</a:t>
                </a:r>
              </a:p>
              <a:p>
                <a:pPr latinLnBrk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kumimoji="1" lang="en-US" altLang="ko-KR" sz="1600" b="1" dirty="0">
                    <a:latin typeface="Times New Roman" pitchFamily="18" charset="0"/>
                    <a:ea typeface="굴림" pitchFamily="34" charset="-127"/>
                    <a:cs typeface="Times New Roman" pitchFamily="18" charset="0"/>
                  </a:rPr>
                  <a:t>direct8</a:t>
                </a:r>
              </a:p>
              <a:p>
                <a:pPr latinLnBrk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kumimoji="1" lang="en-US" altLang="ko-KR" sz="1600" b="1" dirty="0">
                    <a:latin typeface="Times New Roman" pitchFamily="18" charset="0"/>
                    <a:ea typeface="굴림" pitchFamily="34" charset="-127"/>
                    <a:cs typeface="Times New Roman" pitchFamily="18" charset="0"/>
                  </a:rPr>
                  <a:t>direct9</a:t>
                </a:r>
              </a:p>
              <a:p>
                <a:pPr latinLnBrk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kumimoji="1" lang="en-US" altLang="ko-KR" sz="1600" b="1" dirty="0">
                    <a:latin typeface="Times New Roman" pitchFamily="18" charset="0"/>
                    <a:ea typeface="굴림" pitchFamily="34" charset="-127"/>
                    <a:cs typeface="Times New Roman" pitchFamily="18" charset="0"/>
                  </a:rPr>
                  <a:t>single indirect</a:t>
                </a:r>
              </a:p>
              <a:p>
                <a:pPr latinLnBrk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kumimoji="1" lang="en-US" altLang="ko-KR" sz="1600" b="1" dirty="0">
                    <a:latin typeface="Times New Roman" pitchFamily="18" charset="0"/>
                    <a:ea typeface="굴림" pitchFamily="34" charset="-127"/>
                    <a:cs typeface="Times New Roman" pitchFamily="18" charset="0"/>
                  </a:rPr>
                  <a:t>double indirect</a:t>
                </a:r>
              </a:p>
              <a:p>
                <a:pPr latinLnBrk="1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kumimoji="1" lang="en-US" altLang="ko-KR" sz="1600" b="1" dirty="0">
                    <a:latin typeface="Times New Roman" pitchFamily="18" charset="0"/>
                    <a:ea typeface="굴림" pitchFamily="34" charset="-127"/>
                    <a:cs typeface="Times New Roman" pitchFamily="18" charset="0"/>
                  </a:rPr>
                  <a:t>triple indirect</a:t>
                </a:r>
              </a:p>
            </p:txBody>
          </p:sp>
          <p:sp>
            <p:nvSpPr>
              <p:cNvPr id="19524" name="Line 6"/>
              <p:cNvSpPr>
                <a:spLocks noChangeShapeType="1"/>
              </p:cNvSpPr>
              <p:nvPr/>
            </p:nvSpPr>
            <p:spPr bwMode="auto">
              <a:xfrm>
                <a:off x="1104" y="148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25" name="Line 7"/>
              <p:cNvSpPr>
                <a:spLocks noChangeShapeType="1"/>
              </p:cNvSpPr>
              <p:nvPr/>
            </p:nvSpPr>
            <p:spPr bwMode="auto">
              <a:xfrm>
                <a:off x="1104" y="1680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26" name="Line 8"/>
              <p:cNvSpPr>
                <a:spLocks noChangeShapeType="1"/>
              </p:cNvSpPr>
              <p:nvPr/>
            </p:nvSpPr>
            <p:spPr bwMode="auto">
              <a:xfrm>
                <a:off x="1104" y="1872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27" name="Line 9"/>
              <p:cNvSpPr>
                <a:spLocks noChangeShapeType="1"/>
              </p:cNvSpPr>
              <p:nvPr/>
            </p:nvSpPr>
            <p:spPr bwMode="auto">
              <a:xfrm>
                <a:off x="1104" y="2112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28" name="Line 10"/>
              <p:cNvSpPr>
                <a:spLocks noChangeShapeType="1"/>
              </p:cNvSpPr>
              <p:nvPr/>
            </p:nvSpPr>
            <p:spPr bwMode="auto">
              <a:xfrm>
                <a:off x="1104" y="2304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29" name="Line 11"/>
              <p:cNvSpPr>
                <a:spLocks noChangeShapeType="1"/>
              </p:cNvSpPr>
              <p:nvPr/>
            </p:nvSpPr>
            <p:spPr bwMode="auto">
              <a:xfrm>
                <a:off x="1104" y="2544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30" name="Line 12"/>
              <p:cNvSpPr>
                <a:spLocks noChangeShapeType="1"/>
              </p:cNvSpPr>
              <p:nvPr/>
            </p:nvSpPr>
            <p:spPr bwMode="auto">
              <a:xfrm>
                <a:off x="1104" y="2736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31" name="Line 13"/>
              <p:cNvSpPr>
                <a:spLocks noChangeShapeType="1"/>
              </p:cNvSpPr>
              <p:nvPr/>
            </p:nvSpPr>
            <p:spPr bwMode="auto">
              <a:xfrm>
                <a:off x="1104" y="3840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32" name="Line 14"/>
              <p:cNvSpPr>
                <a:spLocks noChangeShapeType="1"/>
              </p:cNvSpPr>
              <p:nvPr/>
            </p:nvSpPr>
            <p:spPr bwMode="auto">
              <a:xfrm>
                <a:off x="1104" y="3600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33" name="Line 15"/>
              <p:cNvSpPr>
                <a:spLocks noChangeShapeType="1"/>
              </p:cNvSpPr>
              <p:nvPr/>
            </p:nvSpPr>
            <p:spPr bwMode="auto">
              <a:xfrm>
                <a:off x="1104" y="34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34" name="Line 16"/>
              <p:cNvSpPr>
                <a:spLocks noChangeShapeType="1"/>
              </p:cNvSpPr>
              <p:nvPr/>
            </p:nvSpPr>
            <p:spPr bwMode="auto">
              <a:xfrm>
                <a:off x="1104" y="316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35" name="Line 17"/>
              <p:cNvSpPr>
                <a:spLocks noChangeShapeType="1"/>
              </p:cNvSpPr>
              <p:nvPr/>
            </p:nvSpPr>
            <p:spPr bwMode="auto">
              <a:xfrm>
                <a:off x="1104" y="2976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9462" name="Rectangle 18"/>
            <p:cNvSpPr>
              <a:spLocks noChangeArrowheads="1"/>
            </p:cNvSpPr>
            <p:nvPr/>
          </p:nvSpPr>
          <p:spPr bwMode="auto">
            <a:xfrm>
              <a:off x="4320" y="1440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63" name="Rectangle 19"/>
            <p:cNvSpPr>
              <a:spLocks noChangeArrowheads="1"/>
            </p:cNvSpPr>
            <p:nvPr/>
          </p:nvSpPr>
          <p:spPr bwMode="auto">
            <a:xfrm>
              <a:off x="4320" y="182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64" name="Rectangle 20"/>
            <p:cNvSpPr>
              <a:spLocks noChangeArrowheads="1"/>
            </p:cNvSpPr>
            <p:nvPr/>
          </p:nvSpPr>
          <p:spPr bwMode="auto">
            <a:xfrm>
              <a:off x="4320" y="22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65" name="Rectangle 21"/>
            <p:cNvSpPr>
              <a:spLocks noChangeArrowheads="1"/>
            </p:cNvSpPr>
            <p:nvPr/>
          </p:nvSpPr>
          <p:spPr bwMode="auto">
            <a:xfrm>
              <a:off x="4368" y="283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66" name="Rectangle 22"/>
            <p:cNvSpPr>
              <a:spLocks noChangeArrowheads="1"/>
            </p:cNvSpPr>
            <p:nvPr/>
          </p:nvSpPr>
          <p:spPr bwMode="auto">
            <a:xfrm>
              <a:off x="4368" y="326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67" name="Rectangle 23"/>
            <p:cNvSpPr>
              <a:spLocks noChangeArrowheads="1"/>
            </p:cNvSpPr>
            <p:nvPr/>
          </p:nvSpPr>
          <p:spPr bwMode="auto">
            <a:xfrm>
              <a:off x="4368" y="364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2688" y="3696"/>
              <a:ext cx="336" cy="432"/>
              <a:chOff x="2736" y="3552"/>
              <a:chExt cx="336" cy="576"/>
            </a:xfrm>
          </p:grpSpPr>
          <p:sp>
            <p:nvSpPr>
              <p:cNvPr id="19517" name="Rectangle 25"/>
              <p:cNvSpPr>
                <a:spLocks noChangeArrowheads="1"/>
              </p:cNvSpPr>
              <p:nvPr/>
            </p:nvSpPr>
            <p:spPr bwMode="auto">
              <a:xfrm>
                <a:off x="2736" y="3552"/>
                <a:ext cx="336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18" name="Line 26"/>
              <p:cNvSpPr>
                <a:spLocks noChangeShapeType="1"/>
              </p:cNvSpPr>
              <p:nvPr/>
            </p:nvSpPr>
            <p:spPr bwMode="auto">
              <a:xfrm>
                <a:off x="2736" y="384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19" name="Line 27"/>
              <p:cNvSpPr>
                <a:spLocks noChangeShapeType="1"/>
              </p:cNvSpPr>
              <p:nvPr/>
            </p:nvSpPr>
            <p:spPr bwMode="auto">
              <a:xfrm>
                <a:off x="2736" y="364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20" name="Line 28"/>
              <p:cNvSpPr>
                <a:spLocks noChangeShapeType="1"/>
              </p:cNvSpPr>
              <p:nvPr/>
            </p:nvSpPr>
            <p:spPr bwMode="auto">
              <a:xfrm>
                <a:off x="2736" y="374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21" name="Line 29"/>
              <p:cNvSpPr>
                <a:spLocks noChangeShapeType="1"/>
              </p:cNvSpPr>
              <p:nvPr/>
            </p:nvSpPr>
            <p:spPr bwMode="auto">
              <a:xfrm>
                <a:off x="2736" y="393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22" name="Line 30"/>
              <p:cNvSpPr>
                <a:spLocks noChangeShapeType="1"/>
              </p:cNvSpPr>
              <p:nvPr/>
            </p:nvSpPr>
            <p:spPr bwMode="auto">
              <a:xfrm>
                <a:off x="2736" y="403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" name="Group 31"/>
            <p:cNvGrpSpPr>
              <a:grpSpLocks/>
            </p:cNvGrpSpPr>
            <p:nvPr/>
          </p:nvGrpSpPr>
          <p:grpSpPr bwMode="auto">
            <a:xfrm>
              <a:off x="3264" y="3696"/>
              <a:ext cx="336" cy="432"/>
              <a:chOff x="2736" y="3552"/>
              <a:chExt cx="336" cy="576"/>
            </a:xfrm>
          </p:grpSpPr>
          <p:sp>
            <p:nvSpPr>
              <p:cNvPr id="19511" name="Rectangle 32"/>
              <p:cNvSpPr>
                <a:spLocks noChangeArrowheads="1"/>
              </p:cNvSpPr>
              <p:nvPr/>
            </p:nvSpPr>
            <p:spPr bwMode="auto">
              <a:xfrm>
                <a:off x="2736" y="3552"/>
                <a:ext cx="336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12" name="Line 33"/>
              <p:cNvSpPr>
                <a:spLocks noChangeShapeType="1"/>
              </p:cNvSpPr>
              <p:nvPr/>
            </p:nvSpPr>
            <p:spPr bwMode="auto">
              <a:xfrm>
                <a:off x="2736" y="384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13" name="Line 34"/>
              <p:cNvSpPr>
                <a:spLocks noChangeShapeType="1"/>
              </p:cNvSpPr>
              <p:nvPr/>
            </p:nvSpPr>
            <p:spPr bwMode="auto">
              <a:xfrm>
                <a:off x="2736" y="364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14" name="Line 35"/>
              <p:cNvSpPr>
                <a:spLocks noChangeShapeType="1"/>
              </p:cNvSpPr>
              <p:nvPr/>
            </p:nvSpPr>
            <p:spPr bwMode="auto">
              <a:xfrm>
                <a:off x="2736" y="374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15" name="Line 36"/>
              <p:cNvSpPr>
                <a:spLocks noChangeShapeType="1"/>
              </p:cNvSpPr>
              <p:nvPr/>
            </p:nvSpPr>
            <p:spPr bwMode="auto">
              <a:xfrm>
                <a:off x="2736" y="393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16" name="Line 37"/>
              <p:cNvSpPr>
                <a:spLocks noChangeShapeType="1"/>
              </p:cNvSpPr>
              <p:nvPr/>
            </p:nvSpPr>
            <p:spPr bwMode="auto">
              <a:xfrm>
                <a:off x="2736" y="403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" name="Group 38"/>
            <p:cNvGrpSpPr>
              <a:grpSpLocks/>
            </p:cNvGrpSpPr>
            <p:nvPr/>
          </p:nvGrpSpPr>
          <p:grpSpPr bwMode="auto">
            <a:xfrm>
              <a:off x="2688" y="3168"/>
              <a:ext cx="336" cy="432"/>
              <a:chOff x="2736" y="3552"/>
              <a:chExt cx="336" cy="576"/>
            </a:xfrm>
          </p:grpSpPr>
          <p:sp>
            <p:nvSpPr>
              <p:cNvPr id="19505" name="Rectangle 39"/>
              <p:cNvSpPr>
                <a:spLocks noChangeArrowheads="1"/>
              </p:cNvSpPr>
              <p:nvPr/>
            </p:nvSpPr>
            <p:spPr bwMode="auto">
              <a:xfrm>
                <a:off x="2736" y="3552"/>
                <a:ext cx="336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06" name="Line 40"/>
              <p:cNvSpPr>
                <a:spLocks noChangeShapeType="1"/>
              </p:cNvSpPr>
              <p:nvPr/>
            </p:nvSpPr>
            <p:spPr bwMode="auto">
              <a:xfrm>
                <a:off x="2736" y="384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07" name="Line 41"/>
              <p:cNvSpPr>
                <a:spLocks noChangeShapeType="1"/>
              </p:cNvSpPr>
              <p:nvPr/>
            </p:nvSpPr>
            <p:spPr bwMode="auto">
              <a:xfrm>
                <a:off x="2736" y="364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08" name="Line 42"/>
              <p:cNvSpPr>
                <a:spLocks noChangeShapeType="1"/>
              </p:cNvSpPr>
              <p:nvPr/>
            </p:nvSpPr>
            <p:spPr bwMode="auto">
              <a:xfrm>
                <a:off x="2736" y="374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09" name="Line 43"/>
              <p:cNvSpPr>
                <a:spLocks noChangeShapeType="1"/>
              </p:cNvSpPr>
              <p:nvPr/>
            </p:nvSpPr>
            <p:spPr bwMode="auto">
              <a:xfrm>
                <a:off x="2736" y="393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10" name="Line 44"/>
              <p:cNvSpPr>
                <a:spLocks noChangeShapeType="1"/>
              </p:cNvSpPr>
              <p:nvPr/>
            </p:nvSpPr>
            <p:spPr bwMode="auto">
              <a:xfrm>
                <a:off x="2736" y="403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" name="Group 45"/>
            <p:cNvGrpSpPr>
              <a:grpSpLocks/>
            </p:cNvGrpSpPr>
            <p:nvPr/>
          </p:nvGrpSpPr>
          <p:grpSpPr bwMode="auto">
            <a:xfrm>
              <a:off x="3744" y="3696"/>
              <a:ext cx="336" cy="432"/>
              <a:chOff x="2736" y="3552"/>
              <a:chExt cx="336" cy="576"/>
            </a:xfrm>
          </p:grpSpPr>
          <p:sp>
            <p:nvSpPr>
              <p:cNvPr id="19499" name="Rectangle 46"/>
              <p:cNvSpPr>
                <a:spLocks noChangeArrowheads="1"/>
              </p:cNvSpPr>
              <p:nvPr/>
            </p:nvSpPr>
            <p:spPr bwMode="auto">
              <a:xfrm>
                <a:off x="2736" y="3552"/>
                <a:ext cx="336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00" name="Line 47"/>
              <p:cNvSpPr>
                <a:spLocks noChangeShapeType="1"/>
              </p:cNvSpPr>
              <p:nvPr/>
            </p:nvSpPr>
            <p:spPr bwMode="auto">
              <a:xfrm>
                <a:off x="2736" y="384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01" name="Line 48"/>
              <p:cNvSpPr>
                <a:spLocks noChangeShapeType="1"/>
              </p:cNvSpPr>
              <p:nvPr/>
            </p:nvSpPr>
            <p:spPr bwMode="auto">
              <a:xfrm>
                <a:off x="2736" y="364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02" name="Line 49"/>
              <p:cNvSpPr>
                <a:spLocks noChangeShapeType="1"/>
              </p:cNvSpPr>
              <p:nvPr/>
            </p:nvSpPr>
            <p:spPr bwMode="auto">
              <a:xfrm>
                <a:off x="2736" y="374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03" name="Line 50"/>
              <p:cNvSpPr>
                <a:spLocks noChangeShapeType="1"/>
              </p:cNvSpPr>
              <p:nvPr/>
            </p:nvSpPr>
            <p:spPr bwMode="auto">
              <a:xfrm>
                <a:off x="2736" y="393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04" name="Line 51"/>
              <p:cNvSpPr>
                <a:spLocks noChangeShapeType="1"/>
              </p:cNvSpPr>
              <p:nvPr/>
            </p:nvSpPr>
            <p:spPr bwMode="auto">
              <a:xfrm>
                <a:off x="2736" y="403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9472" name="Line 52"/>
            <p:cNvSpPr>
              <a:spLocks noChangeShapeType="1"/>
            </p:cNvSpPr>
            <p:nvPr/>
          </p:nvSpPr>
          <p:spPr bwMode="auto">
            <a:xfrm flipV="1">
              <a:off x="2304" y="374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73" name="Line 53"/>
            <p:cNvSpPr>
              <a:spLocks noChangeShapeType="1"/>
            </p:cNvSpPr>
            <p:nvPr/>
          </p:nvSpPr>
          <p:spPr bwMode="auto">
            <a:xfrm flipV="1">
              <a:off x="3024" y="3696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74" name="Line 54"/>
            <p:cNvSpPr>
              <a:spLocks noChangeShapeType="1"/>
            </p:cNvSpPr>
            <p:nvPr/>
          </p:nvSpPr>
          <p:spPr bwMode="auto">
            <a:xfrm flipV="1">
              <a:off x="3600" y="369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75" name="Line 55"/>
            <p:cNvSpPr>
              <a:spLocks noChangeShapeType="1"/>
            </p:cNvSpPr>
            <p:nvPr/>
          </p:nvSpPr>
          <p:spPr bwMode="auto">
            <a:xfrm>
              <a:off x="4080" y="3696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76" name="Line 56"/>
            <p:cNvSpPr>
              <a:spLocks noChangeShapeType="1"/>
            </p:cNvSpPr>
            <p:nvPr/>
          </p:nvSpPr>
          <p:spPr bwMode="auto">
            <a:xfrm flipV="1">
              <a:off x="2304" y="3168"/>
              <a:ext cx="38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" name="Group 57"/>
            <p:cNvGrpSpPr>
              <a:grpSpLocks/>
            </p:cNvGrpSpPr>
            <p:nvPr/>
          </p:nvGrpSpPr>
          <p:grpSpPr bwMode="auto">
            <a:xfrm>
              <a:off x="3264" y="3168"/>
              <a:ext cx="336" cy="432"/>
              <a:chOff x="2736" y="3552"/>
              <a:chExt cx="336" cy="576"/>
            </a:xfrm>
          </p:grpSpPr>
          <p:sp>
            <p:nvSpPr>
              <p:cNvPr id="19493" name="Rectangle 58"/>
              <p:cNvSpPr>
                <a:spLocks noChangeArrowheads="1"/>
              </p:cNvSpPr>
              <p:nvPr/>
            </p:nvSpPr>
            <p:spPr bwMode="auto">
              <a:xfrm>
                <a:off x="2736" y="3552"/>
                <a:ext cx="336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494" name="Line 59"/>
              <p:cNvSpPr>
                <a:spLocks noChangeShapeType="1"/>
              </p:cNvSpPr>
              <p:nvPr/>
            </p:nvSpPr>
            <p:spPr bwMode="auto">
              <a:xfrm>
                <a:off x="2736" y="384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495" name="Line 60"/>
              <p:cNvSpPr>
                <a:spLocks noChangeShapeType="1"/>
              </p:cNvSpPr>
              <p:nvPr/>
            </p:nvSpPr>
            <p:spPr bwMode="auto">
              <a:xfrm>
                <a:off x="2736" y="364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496" name="Line 61"/>
              <p:cNvSpPr>
                <a:spLocks noChangeShapeType="1"/>
              </p:cNvSpPr>
              <p:nvPr/>
            </p:nvSpPr>
            <p:spPr bwMode="auto">
              <a:xfrm>
                <a:off x="2736" y="374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497" name="Line 62"/>
              <p:cNvSpPr>
                <a:spLocks noChangeShapeType="1"/>
              </p:cNvSpPr>
              <p:nvPr/>
            </p:nvSpPr>
            <p:spPr bwMode="auto">
              <a:xfrm>
                <a:off x="2736" y="393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498" name="Line 63"/>
              <p:cNvSpPr>
                <a:spLocks noChangeShapeType="1"/>
              </p:cNvSpPr>
              <p:nvPr/>
            </p:nvSpPr>
            <p:spPr bwMode="auto">
              <a:xfrm>
                <a:off x="2736" y="403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9478" name="Rectangle 64"/>
            <p:cNvSpPr>
              <a:spLocks noChangeArrowheads="1"/>
            </p:cNvSpPr>
            <p:nvPr/>
          </p:nvSpPr>
          <p:spPr bwMode="auto">
            <a:xfrm>
              <a:off x="2688" y="2592"/>
              <a:ext cx="33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79" name="Line 65"/>
            <p:cNvSpPr>
              <a:spLocks noChangeShapeType="1"/>
            </p:cNvSpPr>
            <p:nvPr/>
          </p:nvSpPr>
          <p:spPr bwMode="auto">
            <a:xfrm>
              <a:off x="2688" y="28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80" name="Line 66"/>
            <p:cNvSpPr>
              <a:spLocks noChangeShapeType="1"/>
            </p:cNvSpPr>
            <p:nvPr/>
          </p:nvSpPr>
          <p:spPr bwMode="auto">
            <a:xfrm>
              <a:off x="2688" y="26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81" name="Line 67"/>
            <p:cNvSpPr>
              <a:spLocks noChangeShapeType="1"/>
            </p:cNvSpPr>
            <p:nvPr/>
          </p:nvSpPr>
          <p:spPr bwMode="auto">
            <a:xfrm>
              <a:off x="2688" y="27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82" name="Line 68"/>
            <p:cNvSpPr>
              <a:spLocks noChangeShapeType="1"/>
            </p:cNvSpPr>
            <p:nvPr/>
          </p:nvSpPr>
          <p:spPr bwMode="auto">
            <a:xfrm>
              <a:off x="2688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83" name="Line 69"/>
            <p:cNvSpPr>
              <a:spLocks noChangeShapeType="1"/>
            </p:cNvSpPr>
            <p:nvPr/>
          </p:nvSpPr>
          <p:spPr bwMode="auto">
            <a:xfrm>
              <a:off x="2688" y="29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84" name="Line 70"/>
            <p:cNvSpPr>
              <a:spLocks noChangeShapeType="1"/>
            </p:cNvSpPr>
            <p:nvPr/>
          </p:nvSpPr>
          <p:spPr bwMode="auto">
            <a:xfrm flipV="1">
              <a:off x="3024" y="316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85" name="Line 71"/>
            <p:cNvSpPr>
              <a:spLocks noChangeShapeType="1"/>
            </p:cNvSpPr>
            <p:nvPr/>
          </p:nvSpPr>
          <p:spPr bwMode="auto">
            <a:xfrm flipV="1">
              <a:off x="3600" y="3312"/>
              <a:ext cx="76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86" name="Line 72"/>
            <p:cNvSpPr>
              <a:spLocks noChangeShapeType="1"/>
            </p:cNvSpPr>
            <p:nvPr/>
          </p:nvSpPr>
          <p:spPr bwMode="auto">
            <a:xfrm flipV="1">
              <a:off x="2304" y="2784"/>
              <a:ext cx="384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87" name="Line 73"/>
            <p:cNvSpPr>
              <a:spLocks noChangeShapeType="1"/>
            </p:cNvSpPr>
            <p:nvPr/>
          </p:nvSpPr>
          <p:spPr bwMode="auto">
            <a:xfrm>
              <a:off x="3024" y="2640"/>
              <a:ext cx="13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88" name="Line 74"/>
            <p:cNvSpPr>
              <a:spLocks noChangeShapeType="1"/>
            </p:cNvSpPr>
            <p:nvPr/>
          </p:nvSpPr>
          <p:spPr bwMode="auto">
            <a:xfrm>
              <a:off x="2304" y="1536"/>
              <a:ext cx="201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89" name="Line 75"/>
            <p:cNvSpPr>
              <a:spLocks noChangeShapeType="1"/>
            </p:cNvSpPr>
            <p:nvPr/>
          </p:nvSpPr>
          <p:spPr bwMode="auto">
            <a:xfrm>
              <a:off x="2304" y="1728"/>
              <a:ext cx="201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90" name="Line 76"/>
            <p:cNvSpPr>
              <a:spLocks noChangeShapeType="1"/>
            </p:cNvSpPr>
            <p:nvPr/>
          </p:nvSpPr>
          <p:spPr bwMode="auto">
            <a:xfrm>
              <a:off x="2304" y="1920"/>
              <a:ext cx="20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91" name="Text Box 77"/>
            <p:cNvSpPr txBox="1">
              <a:spLocks noChangeArrowheads="1"/>
            </p:cNvSpPr>
            <p:nvPr/>
          </p:nvSpPr>
          <p:spPr bwMode="auto">
            <a:xfrm>
              <a:off x="1056" y="1152"/>
              <a:ext cx="91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en-US" altLang="ko-KR" sz="1800" b="1" dirty="0" err="1">
                  <a:latin typeface="Times New Roman" pitchFamily="18" charset="0"/>
                  <a:ea typeface="굴림" pitchFamily="34" charset="-127"/>
                  <a:cs typeface="Times New Roman" pitchFamily="18" charset="0"/>
                </a:rPr>
                <a:t>Inode</a:t>
              </a:r>
              <a:endParaRPr kumimoji="1" lang="en-US" altLang="ko-KR" sz="1800" b="1" dirty="0">
                <a:latin typeface="Times New Roman" pitchFamily="18" charset="0"/>
                <a:ea typeface="굴림" pitchFamily="34" charset="-127"/>
                <a:cs typeface="Times New Roman" pitchFamily="18" charset="0"/>
              </a:endParaRPr>
            </a:p>
          </p:txBody>
        </p:sp>
        <p:sp>
          <p:nvSpPr>
            <p:cNvPr id="19492" name="Text Box 78"/>
            <p:cNvSpPr txBox="1">
              <a:spLocks noChangeArrowheads="1"/>
            </p:cNvSpPr>
            <p:nvPr/>
          </p:nvSpPr>
          <p:spPr bwMode="auto">
            <a:xfrm>
              <a:off x="4224" y="1152"/>
              <a:ext cx="110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atinLnBrk="1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kumimoji="1" lang="en-US" altLang="ko-KR" sz="1800" b="1">
                  <a:latin typeface="Times New Roman" pitchFamily="18" charset="0"/>
                  <a:ea typeface="굴림" pitchFamily="34" charset="-127"/>
                  <a:cs typeface="Times New Roman" pitchFamily="18" charset="0"/>
                </a:rPr>
                <a:t>Data Blocks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E0C265-399A-4A1F-9243-F6A79EA9AC1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-28136"/>
            <a:ext cx="9144000" cy="68580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ko-KR" sz="1800" dirty="0" smtClean="0">
                <a:ea typeface="굴림" pitchFamily="50" charset="-127"/>
              </a:rPr>
              <a:t>   </a:t>
            </a: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Suppose System V UNIX</a:t>
            </a:r>
          </a:p>
          <a:p>
            <a:pPr eaLnBrk="1" hangingPunct="1">
              <a:buFontTx/>
              <a:buNone/>
              <a:defRPr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 Assume that a logical on block the file system holds 1K bytes and that a block number is addressable by a 32 bit integer, then a block can hold up to 256 block numbers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13 entries in the inode table of contents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ko-KR" altLang="en-US" sz="2000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direct, 1 indirect, 1 double indirect, 1 triple indirect block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Assume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a logical block = 1K bytes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a block number is addressable by a 32 bit (4 bytes) integer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a block can hold up to 256 block numbers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Byte Capacity of a File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eaLnBrk="1" hangingPunct="1">
              <a:buFontTx/>
              <a:buNone/>
              <a:defRPr/>
            </a:pPr>
            <a:endParaRPr lang="en-US" altLang="ko-KR" sz="2000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lvl="1" indent="-628650" eaLnBrk="1" hangingPunct="1">
              <a:buFontTx/>
              <a:buNone/>
              <a:defRPr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10 direct blocks with 1K bytes each=			10K bytes</a:t>
            </a:r>
          </a:p>
          <a:p>
            <a:pPr lvl="1" indent="-628650" eaLnBrk="1" hangingPunct="1">
              <a:buFontTx/>
              <a:buNone/>
              <a:defRPr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 indirect block with 256 direct blocks= 1K*256=		256K bytes</a:t>
            </a:r>
          </a:p>
          <a:p>
            <a:pPr lvl="1" indent="-628650" eaLnBrk="1" hangingPunct="1">
              <a:buFontTx/>
              <a:buNone/>
              <a:defRPr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 double indirect block with 256 indirect blocks=256K*256=	64M bytes</a:t>
            </a:r>
          </a:p>
          <a:p>
            <a:pPr lvl="1" indent="-628650" eaLnBrk="1" hangingPunct="1">
              <a:buFontTx/>
              <a:buNone/>
              <a:defRPr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 triple indirect block with 256 double indirect blocks=64M*256=16G bytes 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76200" y="4152900"/>
            <a:ext cx="88773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altLang="ko-KR" sz="24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Processes 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en-US" altLang="ko-KR" sz="2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access data in a file by byte offset 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en-US" altLang="ko-KR" sz="2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view a file as a stream of bytes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ko-KR" sz="24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The kernel 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en-US" altLang="ko-KR" sz="2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accesses the </a:t>
            </a:r>
            <a:r>
              <a:rPr lang="en-US" altLang="ko-KR" sz="2000" dirty="0" err="1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inode</a:t>
            </a:r>
            <a:r>
              <a:rPr lang="en-US" altLang="ko-KR" sz="2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 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en-US" altLang="ko-KR" sz="2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converts the logical file block into the appropriate disk block</a:t>
            </a:r>
          </a:p>
          <a:p>
            <a:pPr>
              <a:buFont typeface="Wingdings" pitchFamily="2" charset="2"/>
              <a:buChar char="q"/>
            </a:pPr>
            <a:r>
              <a:rPr lang="en-US" altLang="ko-KR" sz="2400" kern="0" dirty="0" smtClean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US" altLang="ko-KR" sz="2400" kern="0" dirty="0" err="1" smtClean="0">
                <a:latin typeface="Times New Roman" pitchFamily="18" charset="0"/>
                <a:cs typeface="Times New Roman" pitchFamily="18" charset="0"/>
              </a:rPr>
              <a:t>bmap</a:t>
            </a:r>
            <a:r>
              <a:rPr lang="en-US" altLang="ko-KR" sz="2400" kern="0" dirty="0" smtClean="0">
                <a:latin typeface="Times New Roman" pitchFamily="18" charset="0"/>
                <a:cs typeface="Times New Roman" pitchFamily="18" charset="0"/>
              </a:rPr>
              <a:t> is used to map File byte offset to physical disk block</a:t>
            </a:r>
          </a:p>
          <a:p>
            <a:endParaRPr 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FA98DE-5DBF-4A55-B06B-586944032930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 txBox="1">
            <a:spLocks/>
          </p:cNvSpPr>
          <p:nvPr/>
        </p:nvSpPr>
        <p:spPr>
          <a:xfrm>
            <a:off x="7950200" y="6019800"/>
            <a:ext cx="431800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970BE6-334E-4D19-AD79-68FB54BAFFD2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34" charset="-127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34" charset="-127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152400"/>
            <a:ext cx="7772400" cy="9144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Block Layout of a Sample File and its </a:t>
            </a: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Inode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38200" y="1466850"/>
            <a:ext cx="2076450" cy="4894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ea typeface="굴림" pitchFamily="34" charset="-127"/>
              </a:rPr>
              <a:t>4096</a:t>
            </a:r>
          </a:p>
          <a:p>
            <a:r>
              <a:rPr lang="en-US" altLang="ko-KR">
                <a:ea typeface="굴림" pitchFamily="34" charset="-127"/>
              </a:rPr>
              <a:t>228</a:t>
            </a:r>
          </a:p>
          <a:p>
            <a:r>
              <a:rPr lang="en-US" altLang="ko-KR">
                <a:ea typeface="굴림" pitchFamily="34" charset="-127"/>
              </a:rPr>
              <a:t>45423</a:t>
            </a:r>
          </a:p>
          <a:p>
            <a:r>
              <a:rPr lang="en-US" altLang="ko-KR">
                <a:ea typeface="굴림" pitchFamily="34" charset="-127"/>
              </a:rPr>
              <a:t>0</a:t>
            </a:r>
          </a:p>
          <a:p>
            <a:r>
              <a:rPr lang="en-US" altLang="ko-KR">
                <a:ea typeface="굴림" pitchFamily="34" charset="-127"/>
              </a:rPr>
              <a:t>0</a:t>
            </a:r>
          </a:p>
          <a:p>
            <a:r>
              <a:rPr lang="en-US" altLang="ko-KR">
                <a:ea typeface="굴림" pitchFamily="34" charset="-127"/>
              </a:rPr>
              <a:t>11111</a:t>
            </a:r>
          </a:p>
          <a:p>
            <a:r>
              <a:rPr lang="en-US" altLang="ko-KR">
                <a:ea typeface="굴림" pitchFamily="34" charset="-127"/>
              </a:rPr>
              <a:t>0</a:t>
            </a:r>
          </a:p>
          <a:p>
            <a:r>
              <a:rPr lang="en-US" altLang="ko-KR">
                <a:ea typeface="굴림" pitchFamily="34" charset="-127"/>
              </a:rPr>
              <a:t>101</a:t>
            </a:r>
          </a:p>
          <a:p>
            <a:r>
              <a:rPr lang="en-US" altLang="ko-KR">
                <a:ea typeface="굴림" pitchFamily="34" charset="-127"/>
              </a:rPr>
              <a:t>367</a:t>
            </a:r>
          </a:p>
          <a:p>
            <a:r>
              <a:rPr lang="en-US" altLang="ko-KR">
                <a:ea typeface="굴림" pitchFamily="34" charset="-127"/>
              </a:rPr>
              <a:t>0</a:t>
            </a:r>
          </a:p>
          <a:p>
            <a:r>
              <a:rPr lang="en-US" altLang="ko-KR">
                <a:ea typeface="굴림" pitchFamily="34" charset="-127"/>
              </a:rPr>
              <a:t>428</a:t>
            </a:r>
          </a:p>
          <a:p>
            <a:r>
              <a:rPr lang="en-US" altLang="ko-KR">
                <a:ea typeface="굴림" pitchFamily="34" charset="-127"/>
              </a:rPr>
              <a:t>9156</a:t>
            </a:r>
          </a:p>
          <a:p>
            <a:r>
              <a:rPr lang="en-US" altLang="ko-KR">
                <a:ea typeface="굴림" pitchFamily="34" charset="-127"/>
              </a:rPr>
              <a:t>824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57250" y="180022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838200" y="2057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838200" y="2362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838200" y="2590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838200" y="2895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838200" y="3200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838200" y="3429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8382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838200" y="4495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838200" y="4267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838200" y="4038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838200" y="3733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505200" y="4648200"/>
            <a:ext cx="990600" cy="1295400"/>
            <a:chOff x="2736" y="3552"/>
            <a:chExt cx="336" cy="576"/>
          </a:xfrm>
        </p:grpSpPr>
        <p:sp>
          <p:nvSpPr>
            <p:cNvPr id="21" name="Rectangle 34"/>
            <p:cNvSpPr>
              <a:spLocks noChangeArrowheads="1"/>
            </p:cNvSpPr>
            <p:nvPr/>
          </p:nvSpPr>
          <p:spPr bwMode="auto">
            <a:xfrm>
              <a:off x="2736" y="3552"/>
              <a:ext cx="3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>
              <a:off x="2736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>
              <a:off x="2736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37"/>
            <p:cNvSpPr>
              <a:spLocks noChangeShapeType="1"/>
            </p:cNvSpPr>
            <p:nvPr/>
          </p:nvSpPr>
          <p:spPr bwMode="auto">
            <a:xfrm>
              <a:off x="2736" y="37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>
              <a:off x="2736" y="39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39"/>
            <p:cNvSpPr>
              <a:spLocks noChangeShapeType="1"/>
            </p:cNvSpPr>
            <p:nvPr/>
          </p:nvSpPr>
          <p:spPr bwMode="auto">
            <a:xfrm>
              <a:off x="2736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Line 51"/>
          <p:cNvSpPr>
            <a:spLocks noChangeShapeType="1"/>
          </p:cNvSpPr>
          <p:nvPr/>
        </p:nvSpPr>
        <p:spPr bwMode="auto">
          <a:xfrm>
            <a:off x="2895600" y="4648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5181600" y="4114800"/>
            <a:ext cx="838200" cy="1295400"/>
            <a:chOff x="2736" y="3552"/>
            <a:chExt cx="336" cy="576"/>
          </a:xfrm>
        </p:grpSpPr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2736" y="3552"/>
              <a:ext cx="3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54"/>
            <p:cNvSpPr>
              <a:spLocks noChangeShapeType="1"/>
            </p:cNvSpPr>
            <p:nvPr/>
          </p:nvSpPr>
          <p:spPr bwMode="auto">
            <a:xfrm>
              <a:off x="2736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55"/>
            <p:cNvSpPr>
              <a:spLocks noChangeShapeType="1"/>
            </p:cNvSpPr>
            <p:nvPr/>
          </p:nvSpPr>
          <p:spPr bwMode="auto">
            <a:xfrm>
              <a:off x="2736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56"/>
            <p:cNvSpPr>
              <a:spLocks noChangeShapeType="1"/>
            </p:cNvSpPr>
            <p:nvPr/>
          </p:nvSpPr>
          <p:spPr bwMode="auto">
            <a:xfrm>
              <a:off x="2736" y="37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57"/>
            <p:cNvSpPr>
              <a:spLocks noChangeShapeType="1"/>
            </p:cNvSpPr>
            <p:nvPr/>
          </p:nvSpPr>
          <p:spPr bwMode="auto">
            <a:xfrm>
              <a:off x="2736" y="39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58"/>
            <p:cNvSpPr>
              <a:spLocks noChangeShapeType="1"/>
            </p:cNvSpPr>
            <p:nvPr/>
          </p:nvSpPr>
          <p:spPr bwMode="auto">
            <a:xfrm>
              <a:off x="2736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Line 65"/>
          <p:cNvSpPr>
            <a:spLocks noChangeShapeType="1"/>
          </p:cNvSpPr>
          <p:nvPr/>
        </p:nvSpPr>
        <p:spPr bwMode="auto">
          <a:xfrm flipV="1">
            <a:off x="4495800" y="41910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66"/>
          <p:cNvSpPr>
            <a:spLocks noChangeShapeType="1"/>
          </p:cNvSpPr>
          <p:nvPr/>
        </p:nvSpPr>
        <p:spPr bwMode="auto">
          <a:xfrm flipV="1">
            <a:off x="6019800" y="44958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71"/>
          <p:cNvSpPr>
            <a:spLocks noChangeShapeType="1"/>
          </p:cNvSpPr>
          <p:nvPr/>
        </p:nvSpPr>
        <p:spPr bwMode="auto">
          <a:xfrm flipV="1">
            <a:off x="2895600" y="3276600"/>
            <a:ext cx="3276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" name="Rectangle 73"/>
          <p:cNvSpPr>
            <a:spLocks noChangeArrowheads="1"/>
          </p:cNvSpPr>
          <p:nvPr/>
        </p:nvSpPr>
        <p:spPr bwMode="auto">
          <a:xfrm>
            <a:off x="6172200" y="29718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5"/>
          <p:cNvSpPr>
            <a:spLocks noChangeArrowheads="1"/>
          </p:cNvSpPr>
          <p:nvPr/>
        </p:nvSpPr>
        <p:spPr bwMode="auto">
          <a:xfrm>
            <a:off x="7010400" y="41910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78"/>
          <p:cNvSpPr txBox="1">
            <a:spLocks noChangeArrowheads="1"/>
          </p:cNvSpPr>
          <p:nvPr/>
        </p:nvSpPr>
        <p:spPr bwMode="auto">
          <a:xfrm>
            <a:off x="3733800" y="4600575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>
                <a:ea typeface="굴림" pitchFamily="34" charset="-127"/>
              </a:rPr>
              <a:t>331</a:t>
            </a:r>
          </a:p>
        </p:txBody>
      </p:sp>
      <p:sp>
        <p:nvSpPr>
          <p:cNvPr id="41" name="Text Box 79"/>
          <p:cNvSpPr txBox="1">
            <a:spLocks noChangeArrowheads="1"/>
          </p:cNvSpPr>
          <p:nvPr/>
        </p:nvSpPr>
        <p:spPr bwMode="auto">
          <a:xfrm>
            <a:off x="5257800" y="468630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>
                <a:ea typeface="굴림" pitchFamily="34" charset="-127"/>
              </a:rPr>
              <a:t>3333</a:t>
            </a:r>
            <a:endParaRPr lang="ko-KR" altLang="en-US">
              <a:ea typeface="굴림" pitchFamily="34" charset="-127"/>
            </a:endParaRPr>
          </a:p>
        </p:txBody>
      </p:sp>
      <p:sp>
        <p:nvSpPr>
          <p:cNvPr id="42" name="Text Box 80"/>
          <p:cNvSpPr txBox="1">
            <a:spLocks noChangeArrowheads="1"/>
          </p:cNvSpPr>
          <p:nvPr/>
        </p:nvSpPr>
        <p:spPr bwMode="auto">
          <a:xfrm>
            <a:off x="3695700" y="59293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800">
                <a:ea typeface="굴림" pitchFamily="34" charset="-127"/>
              </a:rPr>
              <a:t>9156</a:t>
            </a:r>
          </a:p>
        </p:txBody>
      </p:sp>
      <p:sp>
        <p:nvSpPr>
          <p:cNvPr id="43" name="Text Box 81"/>
          <p:cNvSpPr txBox="1">
            <a:spLocks noChangeArrowheads="1"/>
          </p:cNvSpPr>
          <p:nvPr/>
        </p:nvSpPr>
        <p:spPr bwMode="auto">
          <a:xfrm>
            <a:off x="5372100" y="54149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>
                <a:ea typeface="굴림" pitchFamily="34" charset="-127"/>
              </a:rPr>
              <a:t>331</a:t>
            </a:r>
          </a:p>
        </p:txBody>
      </p:sp>
      <p:sp>
        <p:nvSpPr>
          <p:cNvPr id="44" name="Text Box 82"/>
          <p:cNvSpPr txBox="1">
            <a:spLocks noChangeArrowheads="1"/>
          </p:cNvSpPr>
          <p:nvPr/>
        </p:nvSpPr>
        <p:spPr bwMode="auto">
          <a:xfrm>
            <a:off x="7077075" y="464820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>
                <a:ea typeface="굴림" pitchFamily="34" charset="-127"/>
              </a:rPr>
              <a:t>3333</a:t>
            </a:r>
          </a:p>
        </p:txBody>
      </p:sp>
      <p:sp>
        <p:nvSpPr>
          <p:cNvPr id="45" name="Text Box 83"/>
          <p:cNvSpPr txBox="1">
            <a:spLocks noChangeArrowheads="1"/>
          </p:cNvSpPr>
          <p:nvPr/>
        </p:nvSpPr>
        <p:spPr bwMode="auto">
          <a:xfrm>
            <a:off x="3186113" y="4619625"/>
            <a:ext cx="6096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>
                <a:ea typeface="굴림" pitchFamily="34" charset="-127"/>
              </a:rPr>
              <a:t>0</a:t>
            </a:r>
          </a:p>
        </p:txBody>
      </p:sp>
      <p:sp>
        <p:nvSpPr>
          <p:cNvPr id="46" name="Text Box 84"/>
          <p:cNvSpPr txBox="1">
            <a:spLocks noChangeArrowheads="1"/>
          </p:cNvSpPr>
          <p:nvPr/>
        </p:nvSpPr>
        <p:spPr bwMode="auto">
          <a:xfrm>
            <a:off x="4776788" y="47291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>
                <a:ea typeface="굴림" pitchFamily="34" charset="-127"/>
              </a:rPr>
              <a:t>75</a:t>
            </a:r>
            <a:endParaRPr lang="ko-KR" altLang="en-US">
              <a:ea typeface="굴림" pitchFamily="34" charset="-127"/>
            </a:endParaRPr>
          </a:p>
        </p:txBody>
      </p:sp>
      <p:sp>
        <p:nvSpPr>
          <p:cNvPr id="47" name="Text Box 85"/>
          <p:cNvSpPr txBox="1">
            <a:spLocks noChangeArrowheads="1"/>
          </p:cNvSpPr>
          <p:nvPr/>
        </p:nvSpPr>
        <p:spPr bwMode="auto">
          <a:xfrm>
            <a:off x="6324600" y="35052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>
                <a:ea typeface="굴림" pitchFamily="34" charset="-127"/>
              </a:rPr>
              <a:t>367</a:t>
            </a:r>
          </a:p>
        </p:txBody>
      </p:sp>
      <p:sp>
        <p:nvSpPr>
          <p:cNvPr id="48" name="Text Box 86"/>
          <p:cNvSpPr txBox="1">
            <a:spLocks noChangeArrowheads="1"/>
          </p:cNvSpPr>
          <p:nvPr/>
        </p:nvSpPr>
        <p:spPr bwMode="auto">
          <a:xfrm>
            <a:off x="3276600" y="1752600"/>
            <a:ext cx="46482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ko-KR" altLang="en-US" dirty="0">
                <a:ea typeface="굴림" pitchFamily="34" charset="-127"/>
              </a:rPr>
              <a:t>1 </a:t>
            </a:r>
            <a:r>
              <a:rPr lang="en-US" altLang="ko-KR" dirty="0">
                <a:ea typeface="굴림" pitchFamily="34" charset="-127"/>
              </a:rPr>
              <a:t>disk block = 1024 bytes</a:t>
            </a:r>
          </a:p>
          <a:p>
            <a:pPr>
              <a:buFont typeface="Wingdings" pitchFamily="2" charset="2"/>
              <a:buChar char="q"/>
            </a:pPr>
            <a:r>
              <a:rPr lang="en-US" altLang="ko-KR" dirty="0">
                <a:ea typeface="굴림" pitchFamily="34" charset="-127"/>
              </a:rPr>
              <a:t>byte offset 9000,  byte offset 350,000</a:t>
            </a:r>
            <a:endParaRPr lang="ko-KR" altLang="en-US" dirty="0">
              <a:ea typeface="굴림" pitchFamily="34" charset="-127"/>
            </a:endParaRPr>
          </a:p>
        </p:txBody>
      </p:sp>
      <p:sp>
        <p:nvSpPr>
          <p:cNvPr id="49" name="Text Box 87"/>
          <p:cNvSpPr txBox="1">
            <a:spLocks noChangeArrowheads="1"/>
          </p:cNvSpPr>
          <p:nvPr/>
        </p:nvSpPr>
        <p:spPr bwMode="auto">
          <a:xfrm>
            <a:off x="7239000" y="3886200"/>
            <a:ext cx="83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>
                <a:ea typeface="굴림" pitchFamily="34" charset="-127"/>
              </a:rPr>
              <a:t>816</a:t>
            </a:r>
            <a:r>
              <a:rPr lang="en-US" altLang="ko-KR" sz="2000">
                <a:ea typeface="굴림" pitchFamily="34" charset="-127"/>
              </a:rPr>
              <a:t>th</a:t>
            </a:r>
          </a:p>
        </p:txBody>
      </p:sp>
      <p:sp>
        <p:nvSpPr>
          <p:cNvPr id="50" name="Text Box 88"/>
          <p:cNvSpPr txBox="1">
            <a:spLocks noChangeArrowheads="1"/>
          </p:cNvSpPr>
          <p:nvPr/>
        </p:nvSpPr>
        <p:spPr bwMode="auto">
          <a:xfrm>
            <a:off x="6553200" y="2590800"/>
            <a:ext cx="83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>
                <a:ea typeface="굴림" pitchFamily="34" charset="-127"/>
              </a:rPr>
              <a:t>808</a:t>
            </a:r>
            <a:r>
              <a:rPr lang="en-US" altLang="ko-KR" sz="2000">
                <a:ea typeface="굴림" pitchFamily="34" charset="-127"/>
              </a:rPr>
              <a:t>t</a:t>
            </a:r>
            <a:r>
              <a:rPr lang="en-US" altLang="ko-KR">
                <a:ea typeface="굴림" pitchFamily="34" charset="-127"/>
              </a:rPr>
              <a:t>h</a:t>
            </a:r>
          </a:p>
        </p:txBody>
      </p:sp>
      <p:sp>
        <p:nvSpPr>
          <p:cNvPr id="51" name="Line 13"/>
          <p:cNvSpPr>
            <a:spLocks noChangeShapeType="1"/>
          </p:cNvSpPr>
          <p:nvPr/>
        </p:nvSpPr>
        <p:spPr bwMode="auto">
          <a:xfrm>
            <a:off x="838200" y="5105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" name="Line 13"/>
          <p:cNvSpPr>
            <a:spLocks noChangeShapeType="1"/>
          </p:cNvSpPr>
          <p:nvPr/>
        </p:nvSpPr>
        <p:spPr bwMode="auto">
          <a:xfrm>
            <a:off x="838200" y="5410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" name="Line 13"/>
          <p:cNvSpPr>
            <a:spLocks noChangeShapeType="1"/>
          </p:cNvSpPr>
          <p:nvPr/>
        </p:nvSpPr>
        <p:spPr bwMode="auto">
          <a:xfrm>
            <a:off x="838200" y="5715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" name="Line 13"/>
          <p:cNvSpPr>
            <a:spLocks noChangeShapeType="1"/>
          </p:cNvSpPr>
          <p:nvPr/>
        </p:nvSpPr>
        <p:spPr bwMode="auto">
          <a:xfrm>
            <a:off x="838200" y="6019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7772400" cy="647700"/>
          </a:xfrm>
        </p:spPr>
        <p:txBody>
          <a:bodyPr/>
          <a:lstStyle/>
          <a:p>
            <a:r>
              <a:rPr lang="en-US" altLang="ko-KR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Directories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A directory is a file </a:t>
            </a:r>
          </a:p>
          <a:p>
            <a:pPr lvl="1" eaLnBrk="1" hangingPunct="1"/>
            <a:r>
              <a:rPr lang="en-US" altLang="ko-KR" sz="2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It gives hierarchical structure to the file system</a:t>
            </a:r>
          </a:p>
          <a:p>
            <a:pPr lvl="1" eaLnBrk="1" hangingPunct="1"/>
            <a:r>
              <a:rPr lang="en-US" altLang="ko-KR" sz="2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Play an important role in conversion of a file name to an </a:t>
            </a:r>
            <a:r>
              <a:rPr lang="en-US" altLang="ko-KR" sz="2000" dirty="0" err="1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inode</a:t>
            </a:r>
            <a:r>
              <a:rPr lang="en-US" altLang="ko-KR" sz="2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 number</a:t>
            </a:r>
          </a:p>
          <a:p>
            <a:pPr lvl="1" eaLnBrk="1" hangingPunct="1"/>
            <a:r>
              <a:rPr lang="en-US" altLang="ko-KR" sz="2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Its data is a sequence of entries</a:t>
            </a:r>
          </a:p>
          <a:p>
            <a:pPr lvl="1" eaLnBrk="1" hangingPunct="1"/>
            <a:r>
              <a:rPr lang="en-US" altLang="ko-KR" sz="2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Contents of each entries</a:t>
            </a:r>
          </a:p>
          <a:p>
            <a:pPr lvl="2" eaLnBrk="1" hangingPunct="1"/>
            <a:r>
              <a:rPr lang="en-US" altLang="ko-KR" sz="18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an </a:t>
            </a:r>
            <a:r>
              <a:rPr lang="en-US" altLang="ko-KR" sz="1800" dirty="0" err="1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inode</a:t>
            </a:r>
            <a:r>
              <a:rPr lang="en-US" altLang="ko-KR" sz="18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 number and the name of a file</a:t>
            </a:r>
          </a:p>
          <a:p>
            <a:pPr eaLnBrk="1" hangingPunct="1"/>
            <a:r>
              <a:rPr lang="en-US" altLang="ko-KR" sz="24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Path name is a null terminated character string divided into components by slash (“/”)</a:t>
            </a:r>
          </a:p>
          <a:p>
            <a:pPr eaLnBrk="1" hangingPunct="1"/>
            <a:r>
              <a:rPr lang="en-US" altLang="ko-KR" sz="24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Each component must be the name of a directory and last may not be</a:t>
            </a:r>
          </a:p>
          <a:p>
            <a:pPr eaLnBrk="1" hangingPunct="1"/>
            <a:r>
              <a:rPr lang="en-US" altLang="ko-KR" sz="24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UNIX System V</a:t>
            </a:r>
          </a:p>
          <a:p>
            <a:pPr lvl="1" eaLnBrk="1" hangingPunct="1"/>
            <a:r>
              <a:rPr lang="en-US" altLang="ko-KR" sz="2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Maximum of component name : 14 characters</a:t>
            </a:r>
          </a:p>
          <a:p>
            <a:pPr lvl="1" eaLnBrk="1" hangingPunct="1"/>
            <a:r>
              <a:rPr lang="en-US" altLang="ko-KR" sz="2000" dirty="0" err="1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Inode</a:t>
            </a:r>
            <a:r>
              <a:rPr lang="en-US" altLang="ko-KR" sz="2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 number  entry : 2 bytes</a:t>
            </a:r>
          </a:p>
          <a:p>
            <a:pPr lvl="1" eaLnBrk="1" hangingPunct="1"/>
            <a:r>
              <a:rPr lang="en-US" altLang="ko-KR" sz="2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Size of a directory entry : 16 bytes</a:t>
            </a:r>
          </a:p>
          <a:p>
            <a:pPr eaLnBrk="1" hangingPunct="1"/>
            <a:endParaRPr lang="en-US" altLang="ko-KR" sz="2400" dirty="0" smtClean="0">
              <a:ea typeface="굴림" pitchFamily="34" charset="-127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sz="2400" dirty="0" smtClean="0">
              <a:ea typeface="굴림" pitchFamily="34" charset="-127"/>
            </a:endParaRPr>
          </a:p>
          <a:p>
            <a:endParaRPr lang="en-US" dirty="0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03075C-022B-48A6-952C-B7DBAF878385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ko-KR" sz="2400" smtClean="0">
                <a:ea typeface="굴림" pitchFamily="34" charset="-127"/>
              </a:rPr>
              <a:t>Fig Directory layout for  /etc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 sz="2000" smtClean="0">
              <a:ea typeface="굴림" pitchFamily="34" charset="-127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smtClean="0">
                <a:ea typeface="굴림" pitchFamily="34" charset="-127"/>
              </a:rPr>
              <a:t>	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smtClean="0">
                <a:ea typeface="굴림" pitchFamily="34" charset="-127"/>
              </a:rPr>
              <a:t>			</a:t>
            </a:r>
            <a:endParaRPr lang="ko-KR" altLang="en-US" smtClean="0">
              <a:ea typeface="굴림" pitchFamily="34" charset="-127"/>
            </a:endParaRPr>
          </a:p>
          <a:p>
            <a:endParaRPr lang="en-US" smtClean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F8670E-816B-450A-A366-D22E70716169}" type="slidenum">
              <a:rPr lang="en-US" smtClean="0"/>
              <a:pPr/>
              <a:t>26</a:t>
            </a:fld>
            <a:endParaRPr lang="en-US" smtClean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47650" y="501650"/>
          <a:ext cx="8340599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203"/>
                <a:gridCol w="2815146"/>
                <a:gridCol w="2889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Byte Offset in Directory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Inode Number (2 bytes)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File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16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32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48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64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80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96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112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128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144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160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176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192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208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224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240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256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2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1798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1276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85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1268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1799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88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2114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1717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1851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92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84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1432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0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95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188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fsck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clri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motd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mount</a:t>
                      </a: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mknod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passwd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umount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checklist</a:t>
                      </a: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fsdblb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getty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crash</a:t>
                      </a: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mkfs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inittab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11162"/>
          </a:xfrm>
        </p:spPr>
        <p:txBody>
          <a:bodyPr>
            <a:noAutofit/>
          </a:bodyPr>
          <a:lstStyle/>
          <a:p>
            <a:r>
              <a:rPr lang="en-US" sz="3600" dirty="0" smtClean="0"/>
              <a:t>Block Diagram of System Kernel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838200"/>
            <a:ext cx="6781800" cy="583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Unix File Systems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 Aspects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Types of Files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Hierarchical Organization of Files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Structure of File System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Internal Representation of Files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Related System Calls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Programming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a File in Unix?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file is a container of text, images, code etc.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Everything is represented as a file in Unix.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Along with data and programs, the directories and I/O devices are also considered as special kind of files.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Types of Files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Regular Files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Contain only data. E.g. text file, program file etc.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Directory Files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 as container and contain regular files and sub directory files entry with their corresponding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Device Files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files represent all peripheral devices such as terminals, printers, CD-ROMS, modems, disks etc</a:t>
            </a: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Hierarchical Organization of Files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Unix file system is organized in a tree like fashion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root node as a root directory “/”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Every non-leaf node –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Directory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Every leaf node 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Regular or directory or device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186546"/>
            <a:ext cx="5257800" cy="3106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 System Structure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657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Unix divided physical disks into logical disks called partitions.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partition is a standalone file system.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boot block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located in the first few sectors of a file system. The boot block contains the initial bootstrap program used to load the operating system.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super block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describes the state of the file system: the total size of the partition, the block size, pointers to a list of free blocks,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number of the root directory,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a list of free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inodes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in the file system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linear array of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inodes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(short for “index nodes”). There is a one to one mapping of files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vice versa.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blocks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contain the actual contents of  the file.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120680" cy="850106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ko-KR" sz="2800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contains the information necessary for a process to access a file</a:t>
            </a:r>
          </a:p>
          <a:p>
            <a:pPr>
              <a:buFont typeface="Wingdings" pitchFamily="2" charset="2"/>
              <a:buChar char="q"/>
            </a:pPr>
            <a:r>
              <a:rPr lang="en-US" altLang="ko-KR" sz="2800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It exits in a static form on disk and the kernel reads them into an in-core </a:t>
            </a:r>
            <a:r>
              <a:rPr lang="en-US" altLang="ko-KR" sz="2800" dirty="0" err="1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inode</a:t>
            </a:r>
            <a:r>
              <a:rPr lang="en-US" altLang="ko-KR" sz="2800" dirty="0" smtClean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8_Blank">
  <a:themeElements>
    <a:clrScheme name="Bits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FCB017"/>
      </a:accent1>
      <a:accent2>
        <a:srgbClr val="76C2E5"/>
      </a:accent2>
      <a:accent3>
        <a:srgbClr val="FF0000"/>
      </a:accent3>
      <a:accent4>
        <a:srgbClr val="002960"/>
      </a:accent4>
      <a:accent5>
        <a:srgbClr val="FF6600"/>
      </a:accent5>
      <a:accent6>
        <a:srgbClr val="808080"/>
      </a:accent6>
      <a:hlink>
        <a:srgbClr val="FF0000"/>
      </a:hlink>
      <a:folHlink>
        <a:srgbClr val="0029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lIns="91425" tIns="91425" rIns="91425" bIns="91425" anchor="b" anchorCtr="0"/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eme_BI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eme_BI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35437</TotalTime>
  <Words>1291</Words>
  <Application>Microsoft Office PowerPoint</Application>
  <PresentationFormat>On-screen Show (4:3)</PresentationFormat>
  <Paragraphs>310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8_Blank</vt:lpstr>
      <vt:lpstr>Theme_BITS</vt:lpstr>
      <vt:lpstr>1_Theme_BITS</vt:lpstr>
      <vt:lpstr>Principles of Programming Language</vt:lpstr>
      <vt:lpstr>Slide 2</vt:lpstr>
      <vt:lpstr>Block Diagram of System Kernel</vt:lpstr>
      <vt:lpstr>Unix File Systems</vt:lpstr>
      <vt:lpstr>What is a File in Unix?</vt:lpstr>
      <vt:lpstr>Types of Files</vt:lpstr>
      <vt:lpstr>Hierarchical Organization of Files</vt:lpstr>
      <vt:lpstr>File System Structure</vt:lpstr>
      <vt:lpstr>Inode</vt:lpstr>
      <vt:lpstr>Disk Inode</vt:lpstr>
      <vt:lpstr>Sample disk inode</vt:lpstr>
      <vt:lpstr>In-core copy of Inode </vt:lpstr>
      <vt:lpstr>File System – Data Structure</vt:lpstr>
      <vt:lpstr>File System – Data Structure</vt:lpstr>
      <vt:lpstr>File System Algorithms</vt:lpstr>
      <vt:lpstr>Accessing the inode : iget algorithm</vt:lpstr>
      <vt:lpstr>Slide 17</vt:lpstr>
      <vt:lpstr>Accessing the inode</vt:lpstr>
      <vt:lpstr>Structure of a Regular File</vt:lpstr>
      <vt:lpstr>Sample - Fragmentation</vt:lpstr>
      <vt:lpstr>Direct and indirect blocks in inode</vt:lpstr>
      <vt:lpstr>Slide 22</vt:lpstr>
      <vt:lpstr>Slide 23</vt:lpstr>
      <vt:lpstr>Slide 24</vt:lpstr>
      <vt:lpstr>Directories 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WILP Transformation  Work Stream  Update in WSLM 14: MAY 27, 2015</dc:title>
  <dc:creator>Clarance Suman Vissakodeti</dc:creator>
  <cp:lastModifiedBy>user</cp:lastModifiedBy>
  <cp:revision>271</cp:revision>
  <dcterms:modified xsi:type="dcterms:W3CDTF">2020-09-03T21:04:58Z</dcterms:modified>
</cp:coreProperties>
</file>