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81" r:id="rId2"/>
    <p:sldMasterId id="2147483696" r:id="rId3"/>
  </p:sldMasterIdLst>
  <p:notesMasterIdLst>
    <p:notesMasterId r:id="rId34"/>
  </p:notesMasterIdLst>
  <p:handoutMasterIdLst>
    <p:handoutMasterId r:id="rId35"/>
  </p:handoutMasterIdLst>
  <p:sldIdLst>
    <p:sldId id="544" r:id="rId4"/>
    <p:sldId id="654" r:id="rId5"/>
    <p:sldId id="673" r:id="rId6"/>
    <p:sldId id="674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7" r:id="rId23"/>
    <p:sldId id="698" r:id="rId24"/>
    <p:sldId id="699" r:id="rId25"/>
    <p:sldId id="707" r:id="rId26"/>
    <p:sldId id="701" r:id="rId27"/>
    <p:sldId id="702" r:id="rId28"/>
    <p:sldId id="703" r:id="rId29"/>
    <p:sldId id="704" r:id="rId30"/>
    <p:sldId id="708" r:id="rId31"/>
    <p:sldId id="709" r:id="rId32"/>
    <p:sldId id="672" r:id="rId33"/>
  </p:sldIdLst>
  <p:sldSz cx="9144000" cy="6858000" type="screen4x3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F77E56C-7D47-4C29-AAEB-9FD71A0A3F1F}">
  <a:tblStyle styleId="{8F77E56C-7D47-4C29-AAEB-9FD71A0A3F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1562F7F7-E2AF-42E1-A3D0-5D2B67903BC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8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9B4E-3786-43E4-ADC0-DE2945E09898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9563C-2CF4-4AF1-9C09-67033D314C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9318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6125"/>
            <a:ext cx="4972049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89" cy="447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4939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1251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14603" y="3810003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0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46" y="6215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26" y="6215082"/>
            <a:ext cx="342902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8994" y="6215082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 algn="ctr">
              <a:defRPr sz="1600" b="1"/>
            </a:lvl1pPr>
          </a:lstStyle>
          <a:p>
            <a:r>
              <a:rPr lang="en-US" dirty="0" smtClean="0"/>
              <a:t>IS ZC364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CE3702-E141-4ECF-A7F5-6B294AD3FE5E}" type="datetime4">
              <a:rPr lang="en-US"/>
              <a:pPr/>
              <a:t>September 10,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AAD5458-CAEB-495C-B3EE-F227C64FD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46" y="6215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26" y="6215082"/>
            <a:ext cx="342902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8994" y="6215082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3E602D3-7BA6-42B5-9D3A-DC8BEB44551A}" type="datetime4">
              <a:rPr lang="en-US"/>
              <a:pPr/>
              <a:t>September 10, 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2F27F86-8C5C-45B7-8219-2345F5FB5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08721B9-3E62-48F8-B1D4-7C8B1DCB59D6}" type="datetime4">
              <a:rPr lang="en-US"/>
              <a:pPr/>
              <a:t>September 10, 2020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6BDA6B-53D9-41DD-8452-473A86F99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2312DA-5DBC-4F17-A711-E29C788BDBB2}" type="datetime4">
              <a:rPr lang="en-US"/>
              <a:pPr/>
              <a:t>September 10,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07A9807-7BEA-42F7-9DE1-B8326B756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E6D3560-DDAB-4EF7-90F9-D108C2A6A8D3}" type="datetime4">
              <a:rPr lang="en-US"/>
              <a:pPr/>
              <a:t>September 10, 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0A5992-1A06-4529-ACAB-DD1AB0AF1F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8348AB-F442-4C4C-8B11-C3A693A89BA4}" type="datetime4">
              <a:rPr lang="en-US"/>
              <a:pPr/>
              <a:t>September 10, 2020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CBBE8C-6B69-4027-9F66-204DF2DC4B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8246615" y="37254"/>
            <a:ext cx="670613" cy="12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59604" y="1152465"/>
            <a:ext cx="8833823" cy="5010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197272" marR="0" lvl="1" indent="-7027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▪"/>
              <a:defRPr/>
            </a:lvl2pPr>
            <a:lvl3pPr marL="465681" marR="0" lvl="2" indent="-15326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/>
            </a:lvl3pPr>
            <a:lvl4pPr marL="625773" marR="0" lvl="3" indent="-4665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▫"/>
              <a:defRPr/>
            </a:lvl4pPr>
            <a:lvl5pPr marL="763733" marR="0" lvl="4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5pPr>
            <a:lvl6pPr marL="763733" marR="0" lvl="5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6pPr>
            <a:lvl7pPr marL="763733" marR="0" lvl="6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7pPr>
            <a:lvl8pPr marL="763733" marR="0" lvl="7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8pPr>
            <a:lvl9pPr marL="763733" marR="0" lvl="8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9pPr>
          </a:lstStyle>
          <a:p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59604" y="151603"/>
            <a:ext cx="6526336" cy="5966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65681" marR="0" lvl="5" indent="-8481" algn="l" rtl="0">
              <a:spcBef>
                <a:spcPts val="0"/>
              </a:spcBef>
              <a:spcAft>
                <a:spcPts val="0"/>
              </a:spcAft>
              <a:defRPr/>
            </a:lvl6pPr>
            <a:lvl7pPr marL="931383" marR="0" lvl="6" indent="-4282" algn="l" rtl="0">
              <a:spcBef>
                <a:spcPts val="0"/>
              </a:spcBef>
              <a:spcAft>
                <a:spcPts val="0"/>
              </a:spcAft>
              <a:defRPr/>
            </a:lvl7pPr>
            <a:lvl8pPr marL="1397075" marR="0" lvl="7" indent="-74" algn="l" rtl="0">
              <a:spcBef>
                <a:spcPts val="0"/>
              </a:spcBef>
              <a:spcAft>
                <a:spcPts val="0"/>
              </a:spcAft>
              <a:defRPr/>
            </a:lvl8pPr>
            <a:lvl9pPr marL="1862760" marR="0" lvl="8" indent="-856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785609"/>
            <a:ext cx="9144000" cy="72389"/>
            <a:chOff x="1998227" y="6500996"/>
            <a:chExt cx="7153215" cy="46648"/>
          </a:xfrm>
        </p:grpSpPr>
        <p:sp>
          <p:nvSpPr>
            <p:cNvPr id="170" name="Shape 170"/>
            <p:cNvSpPr/>
            <p:nvPr/>
          </p:nvSpPr>
          <p:spPr>
            <a:xfrm>
              <a:off x="4408551" y="6500996"/>
              <a:ext cx="2376028" cy="4664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998227" y="6500996"/>
              <a:ext cx="2410322" cy="4664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75414" y="6500996"/>
              <a:ext cx="2376028" cy="466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8" descr="BITS_university_logo_whitevert.png"/>
          <p:cNvPicPr preferRelativeResize="0"/>
          <p:nvPr userDrawn="1"/>
        </p:nvPicPr>
        <p:blipFill rotWithShape="1">
          <a:blip r:embed="rId13">
            <a:alphaModFix/>
          </a:blip>
          <a:srcRect t="2" b="28592"/>
          <a:stretch/>
        </p:blipFill>
        <p:spPr>
          <a:xfrm>
            <a:off x="8138322" y="23045"/>
            <a:ext cx="939004" cy="90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4"/>
          <p:cNvSpPr txBox="1"/>
          <p:nvPr userDrawn="1"/>
        </p:nvSpPr>
        <p:spPr>
          <a:xfrm>
            <a:off x="8095553" y="841751"/>
            <a:ext cx="1024542" cy="264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9" r:id="rId9"/>
    <p:sldLayoutId id="2147483680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of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disk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owner 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mjb</a:t>
            </a:r>
            <a:endParaRPr lang="en-US" altLang="ko-KR" sz="2800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group 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os</a:t>
            </a:r>
            <a:endParaRPr lang="en-US" altLang="ko-KR" sz="2800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type regular file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perms 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rwxr</a:t>
            </a: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-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xr</a:t>
            </a: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-x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accessed Oct 23 1984 1:45 P.M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modified Oct 22 1984 10:30 A.M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inode</a:t>
            </a: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Oct 23 1984 1:30 P.M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size 6030 bytes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Disk addresses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In-core copy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800" dirty="0" smtClean="0">
                <a:ea typeface="굴림" pitchFamily="50" charset="-127"/>
              </a:rPr>
              <a:t>in-core copy of the </a:t>
            </a:r>
            <a:r>
              <a:rPr lang="en-US" altLang="ko-KR" sz="2800" dirty="0" err="1" smtClean="0">
                <a:ea typeface="굴림" pitchFamily="50" charset="-127"/>
              </a:rPr>
              <a:t>inode</a:t>
            </a:r>
            <a:r>
              <a:rPr lang="en-US" altLang="ko-KR" sz="2800" dirty="0" smtClean="0">
                <a:ea typeface="굴림" pitchFamily="50" charset="-127"/>
              </a:rPr>
              <a:t> contains</a:t>
            </a:r>
          </a:p>
          <a:p>
            <a:pPr lvl="1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status of the in-core </a:t>
            </a:r>
            <a:r>
              <a:rPr lang="en-US" altLang="ko-KR" sz="2400" dirty="0" err="1" smtClean="0">
                <a:ea typeface="굴림" pitchFamily="50" charset="-127"/>
              </a:rPr>
              <a:t>inode</a:t>
            </a:r>
            <a:endParaRPr lang="en-US" altLang="ko-KR" sz="2400" dirty="0" smtClean="0">
              <a:ea typeface="굴림" pitchFamily="50" charset="-127"/>
            </a:endParaRP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err="1" smtClean="0">
                <a:ea typeface="굴림" pitchFamily="50" charset="-127"/>
              </a:rPr>
              <a:t>Inode</a:t>
            </a:r>
            <a:r>
              <a:rPr lang="en-US" altLang="ko-KR" dirty="0" smtClean="0">
                <a:ea typeface="굴림" pitchFamily="50" charset="-127"/>
              </a:rPr>
              <a:t> is locked</a:t>
            </a: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smtClean="0">
                <a:ea typeface="굴림" pitchFamily="50" charset="-127"/>
              </a:rPr>
              <a:t>Process is waiting for the </a:t>
            </a:r>
            <a:r>
              <a:rPr lang="en-US" altLang="ko-KR" dirty="0" err="1" smtClean="0">
                <a:ea typeface="굴림" pitchFamily="50" charset="-127"/>
              </a:rPr>
              <a:t>inode</a:t>
            </a:r>
            <a:r>
              <a:rPr lang="en-US" altLang="ko-KR" dirty="0" smtClean="0">
                <a:ea typeface="굴림" pitchFamily="50" charset="-127"/>
              </a:rPr>
              <a:t> to become unlocked</a:t>
            </a: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smtClean="0">
                <a:ea typeface="굴림" pitchFamily="50" charset="-127"/>
              </a:rPr>
              <a:t>In-core representation of the </a:t>
            </a:r>
            <a:r>
              <a:rPr lang="en-US" altLang="ko-KR" dirty="0" err="1" smtClean="0">
                <a:ea typeface="굴림" pitchFamily="50" charset="-127"/>
              </a:rPr>
              <a:t>inode</a:t>
            </a:r>
            <a:r>
              <a:rPr lang="en-US" altLang="ko-KR" dirty="0" smtClean="0">
                <a:ea typeface="굴림" pitchFamily="50" charset="-127"/>
              </a:rPr>
              <a:t> differs from the disk copy as a result of a change to the data in the </a:t>
            </a:r>
            <a:r>
              <a:rPr lang="en-US" altLang="ko-KR" dirty="0" err="1" smtClean="0">
                <a:ea typeface="굴림" pitchFamily="50" charset="-127"/>
              </a:rPr>
              <a:t>inode</a:t>
            </a:r>
            <a:endParaRPr lang="en-US" altLang="ko-KR" dirty="0" smtClean="0">
              <a:ea typeface="굴림" pitchFamily="50" charset="-127"/>
            </a:endParaRP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smtClean="0">
                <a:ea typeface="굴림" pitchFamily="50" charset="-127"/>
              </a:rPr>
              <a:t>In-core representation of the </a:t>
            </a:r>
            <a:r>
              <a:rPr lang="en-US" altLang="ko-KR" dirty="0" err="1" smtClean="0">
                <a:ea typeface="굴림" pitchFamily="50" charset="-127"/>
              </a:rPr>
              <a:t>inode</a:t>
            </a:r>
            <a:r>
              <a:rPr lang="en-US" altLang="ko-KR" dirty="0" smtClean="0">
                <a:ea typeface="굴림" pitchFamily="50" charset="-127"/>
              </a:rPr>
              <a:t> differs from the disk copy as a result of a change to the file data </a:t>
            </a: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smtClean="0">
                <a:ea typeface="굴림" pitchFamily="50" charset="-127"/>
              </a:rPr>
              <a:t>File is a mount point</a:t>
            </a:r>
          </a:p>
          <a:p>
            <a:pPr lvl="1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  logical device number of file system</a:t>
            </a:r>
          </a:p>
          <a:p>
            <a:pPr lvl="1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  </a:t>
            </a:r>
            <a:r>
              <a:rPr lang="en-US" altLang="ko-KR" sz="2400" dirty="0" err="1" smtClean="0">
                <a:ea typeface="굴림" pitchFamily="50" charset="-127"/>
              </a:rPr>
              <a:t>inode</a:t>
            </a:r>
            <a:r>
              <a:rPr lang="en-US" altLang="ko-KR" sz="2400" dirty="0" smtClean="0">
                <a:ea typeface="굴림" pitchFamily="50" charset="-127"/>
              </a:rPr>
              <a:t> number (stored as a linear array on disk)</a:t>
            </a:r>
          </a:p>
          <a:p>
            <a:pPr lvl="1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  pointers to other in-core </a:t>
            </a:r>
            <a:r>
              <a:rPr lang="en-US" altLang="ko-KR" sz="2400" dirty="0" err="1" smtClean="0">
                <a:ea typeface="굴림" pitchFamily="50" charset="-127"/>
              </a:rPr>
              <a:t>inodes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</a:p>
          <a:p>
            <a:pPr marL="914400" lvl="3" indent="-400050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reference count (no. of instances of the file are active)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System – Data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10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File System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9700" y="1962150"/>
            <a:ext cx="6248400" cy="3773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latin typeface="Gulim" pitchFamily="34" charset="-127"/>
                <a:ea typeface="Gulim" pitchFamily="34" charset="-127"/>
              </a:rPr>
              <a:t>    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namei</a:t>
            </a: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		      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alloc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free       	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ialloc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ifree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iget</a:t>
            </a: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iput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bmap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</a:t>
            </a: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buffer 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allocation </a:t>
            </a: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algorithms</a:t>
            </a: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getblk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brelse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bread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bwrite</a:t>
            </a:r>
            <a:endParaRPr kumimoji="1" lang="en-US" altLang="ko-KR" sz="20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0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848100" y="19621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676900" y="19621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09700" y="33337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409700" y="36385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409700" y="26479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409700" y="40957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5023" y="1447800"/>
            <a:ext cx="54659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Lower Level File system Algorithms</a:t>
            </a:r>
            <a:endParaRPr kumimoji="1" lang="en-US" altLang="ko-KR" sz="28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iget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allocates an in-core copy of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not found,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Allocates one from the free list and locks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the disk copy of the newly accessed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the in-core copy</a:t>
            </a:r>
          </a:p>
          <a:p>
            <a:pPr marL="342900" lvl="2" indent="-342900"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knows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and logical device – computes logical disk block that contains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according to how many disk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fit into a disk block</a:t>
            </a:r>
          </a:p>
          <a:p>
            <a:pPr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num =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– 1) / number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 block)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+ start block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list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2 is the beginning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list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8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 block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8 is in disk block 2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9 is in disk block 3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there are 16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a disk block then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numbers 8 &amp; 9 are in ---disk block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17 is in --- disk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Copies the contents from the disk </a:t>
            </a:r>
            <a:r>
              <a:rPr lang="en-US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inode</a:t>
            </a: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to the in-core </a:t>
            </a:r>
            <a:r>
              <a:rPr lang="en-US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inode</a:t>
            </a: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and returns a locked </a:t>
            </a:r>
            <a:r>
              <a:rPr lang="en-US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inode</a:t>
            </a:r>
            <a:endParaRPr lang="en-US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The kernel manipulates the </a:t>
            </a:r>
            <a:r>
              <a:rPr lang="en-US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inode</a:t>
            </a: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lock and reference count independently.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The lock is set – execution of a system call to prevent other accesses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It releases the lock at the conclusion of the system call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Structure of a Regular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Table of contents in an </a:t>
            </a:r>
            <a:r>
              <a:rPr lang="en-US" altLang="ko-KR" sz="24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endParaRPr lang="en-US" altLang="ko-KR" sz="2400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Location of a file’s data on disk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 set of disk block #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Each block on a disk is addressable by number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Not contiguous file allocation strategy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Why ?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When a file expand or contract…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Fragmentations occur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Sample - 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43434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File B was expanded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Garbage collection – too high cost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0" y="1676400"/>
            <a:ext cx="3352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762000" y="167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762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2000" y="1676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572000" y="2286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286000" y="167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429000" y="167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295400" y="18288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A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362200" y="17938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dirty="0">
                <a:ea typeface="굴림" pitchFamily="34" charset="-127"/>
              </a:rPr>
              <a:t>File B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5200" y="17938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C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838200" y="23272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40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828800" y="2251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50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895600" y="2251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60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191000" y="2251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70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685800" y="1752600"/>
            <a:ext cx="533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b="1">
                <a:ea typeface="굴림" pitchFamily="34" charset="-127"/>
              </a:rPr>
              <a:t>….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5105400" y="17176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b="1">
                <a:ea typeface="굴림" pitchFamily="34" charset="-127"/>
              </a:rPr>
              <a:t>…….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219200" y="3200400"/>
            <a:ext cx="3352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 flipH="1">
            <a:off x="7620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>
            <a:off x="7620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H="1">
            <a:off x="4572000" y="3200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flipH="1">
            <a:off x="4572000" y="3810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22860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34290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295400" y="33528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A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2362200" y="33178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Free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3505200" y="33178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C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838200" y="38512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40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1828800" y="3775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50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2895600" y="3775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60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4191000" y="3775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70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685800" y="3276600"/>
            <a:ext cx="533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b="1">
                <a:ea typeface="굴림" pitchFamily="34" charset="-127"/>
              </a:rPr>
              <a:t>….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6629400" y="32766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b="1">
                <a:ea typeface="굴림" pitchFamily="34" charset="-127"/>
              </a:rPr>
              <a:t>…….</a:t>
            </a: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64770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5105400" y="32766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B</a:t>
            </a: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6096000" y="38100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85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EF5EC3-F51F-4684-B987-CB2FEE10533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69263" cy="7620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Direct and indirect blocks in </a:t>
            </a:r>
            <a:r>
              <a:rPr lang="en-US" altLang="ko-KR" sz="32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endParaRPr lang="en-US" altLang="ko-KR" sz="3200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524000"/>
            <a:ext cx="6858000" cy="4818063"/>
            <a:chOff x="1008" y="1152"/>
            <a:chExt cx="4320" cy="30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1392"/>
              <a:ext cx="1296" cy="2795"/>
              <a:chOff x="1104" y="1248"/>
              <a:chExt cx="1296" cy="2795"/>
            </a:xfrm>
          </p:grpSpPr>
          <p:sp>
            <p:nvSpPr>
              <p:cNvPr id="19523" name="Text Box 5"/>
              <p:cNvSpPr txBox="1">
                <a:spLocks noChangeArrowheads="1"/>
              </p:cNvSpPr>
              <p:nvPr/>
            </p:nvSpPr>
            <p:spPr bwMode="auto">
              <a:xfrm>
                <a:off x="1104" y="1248"/>
                <a:ext cx="1296" cy="27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direct0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direct1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direct2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direct3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direct4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direct5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direct6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direct7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direct8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direct9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single indirect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double indirect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triple indirect</a:t>
                </a:r>
              </a:p>
            </p:txBody>
          </p:sp>
          <p:sp>
            <p:nvSpPr>
              <p:cNvPr id="19524" name="Line 6"/>
              <p:cNvSpPr>
                <a:spLocks noChangeShapeType="1"/>
              </p:cNvSpPr>
              <p:nvPr/>
            </p:nvSpPr>
            <p:spPr bwMode="auto">
              <a:xfrm>
                <a:off x="1104" y="148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5" name="Line 7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6" name="Line 8"/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7" name="Line 9"/>
              <p:cNvSpPr>
                <a:spLocks noChangeShapeType="1"/>
              </p:cNvSpPr>
              <p:nvPr/>
            </p:nvSpPr>
            <p:spPr bwMode="auto">
              <a:xfrm>
                <a:off x="1104" y="2112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8" name="Line 10"/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9" name="Line 11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0" name="Line 12"/>
              <p:cNvSpPr>
                <a:spLocks noChangeShapeType="1"/>
              </p:cNvSpPr>
              <p:nvPr/>
            </p:nvSpPr>
            <p:spPr bwMode="auto">
              <a:xfrm>
                <a:off x="1104" y="2736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1" name="Line 13"/>
              <p:cNvSpPr>
                <a:spLocks noChangeShapeType="1"/>
              </p:cNvSpPr>
              <p:nvPr/>
            </p:nvSpPr>
            <p:spPr bwMode="auto">
              <a:xfrm>
                <a:off x="1104" y="384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2" name="Line 14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3" name="Line 15"/>
              <p:cNvSpPr>
                <a:spLocks noChangeShapeType="1"/>
              </p:cNvSpPr>
              <p:nvPr/>
            </p:nvSpPr>
            <p:spPr bwMode="auto">
              <a:xfrm>
                <a:off x="1104" y="34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4" name="Line 16"/>
              <p:cNvSpPr>
                <a:spLocks noChangeShapeType="1"/>
              </p:cNvSpPr>
              <p:nvPr/>
            </p:nvSpPr>
            <p:spPr bwMode="auto">
              <a:xfrm>
                <a:off x="1104" y="316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5" name="Line 17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462" name="Rectangle 18"/>
            <p:cNvSpPr>
              <a:spLocks noChangeArrowheads="1"/>
            </p:cNvSpPr>
            <p:nvPr/>
          </p:nvSpPr>
          <p:spPr bwMode="auto">
            <a:xfrm>
              <a:off x="4320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3" name="Rectangle 19"/>
            <p:cNvSpPr>
              <a:spLocks noChangeArrowheads="1"/>
            </p:cNvSpPr>
            <p:nvPr/>
          </p:nvSpPr>
          <p:spPr bwMode="auto">
            <a:xfrm>
              <a:off x="4320" y="182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4" name="Rectangle 20"/>
            <p:cNvSpPr>
              <a:spLocks noChangeArrowheads="1"/>
            </p:cNvSpPr>
            <p:nvPr/>
          </p:nvSpPr>
          <p:spPr bwMode="auto">
            <a:xfrm>
              <a:off x="4320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5" name="Rectangle 21"/>
            <p:cNvSpPr>
              <a:spLocks noChangeArrowheads="1"/>
            </p:cNvSpPr>
            <p:nvPr/>
          </p:nvSpPr>
          <p:spPr bwMode="auto">
            <a:xfrm>
              <a:off x="436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6" name="Rectangle 22"/>
            <p:cNvSpPr>
              <a:spLocks noChangeArrowheads="1"/>
            </p:cNvSpPr>
            <p:nvPr/>
          </p:nvSpPr>
          <p:spPr bwMode="auto">
            <a:xfrm>
              <a:off x="4368" y="326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7" name="Rectangle 23"/>
            <p:cNvSpPr>
              <a:spLocks noChangeArrowheads="1"/>
            </p:cNvSpPr>
            <p:nvPr/>
          </p:nvSpPr>
          <p:spPr bwMode="auto">
            <a:xfrm>
              <a:off x="4368" y="36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2688" y="3696"/>
              <a:ext cx="336" cy="432"/>
              <a:chOff x="2736" y="3552"/>
              <a:chExt cx="336" cy="576"/>
            </a:xfrm>
          </p:grpSpPr>
          <p:sp>
            <p:nvSpPr>
              <p:cNvPr id="19517" name="Rectangle 25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8" name="Line 26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9" name="Line 27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0" name="Line 28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1" name="Line 29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2" name="Line 30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3264" y="3696"/>
              <a:ext cx="336" cy="432"/>
              <a:chOff x="2736" y="3552"/>
              <a:chExt cx="336" cy="576"/>
            </a:xfrm>
          </p:grpSpPr>
          <p:sp>
            <p:nvSpPr>
              <p:cNvPr id="19511" name="Rectangle 32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2" name="Line 33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3" name="Line 34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4" name="Line 35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5" name="Line 36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6" name="Line 37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688" y="3168"/>
              <a:ext cx="336" cy="432"/>
              <a:chOff x="2736" y="3552"/>
              <a:chExt cx="336" cy="576"/>
            </a:xfrm>
          </p:grpSpPr>
          <p:sp>
            <p:nvSpPr>
              <p:cNvPr id="19505" name="Rectangle 39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6" name="Line 40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7" name="Line 41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8" name="Line 42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9" name="Line 43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0" name="Line 44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3744" y="3696"/>
              <a:ext cx="336" cy="432"/>
              <a:chOff x="2736" y="3552"/>
              <a:chExt cx="336" cy="576"/>
            </a:xfrm>
          </p:grpSpPr>
          <p:sp>
            <p:nvSpPr>
              <p:cNvPr id="19499" name="Rectangle 46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0" name="Line 47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1" name="Line 48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2" name="Line 49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3" name="Line 50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4" name="Line 51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472" name="Line 52"/>
            <p:cNvSpPr>
              <a:spLocks noChangeShapeType="1"/>
            </p:cNvSpPr>
            <p:nvPr/>
          </p:nvSpPr>
          <p:spPr bwMode="auto">
            <a:xfrm flipV="1">
              <a:off x="2304" y="374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3" name="Line 53"/>
            <p:cNvSpPr>
              <a:spLocks noChangeShapeType="1"/>
            </p:cNvSpPr>
            <p:nvPr/>
          </p:nvSpPr>
          <p:spPr bwMode="auto">
            <a:xfrm flipV="1">
              <a:off x="3024" y="36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4" name="Line 54"/>
            <p:cNvSpPr>
              <a:spLocks noChangeShapeType="1"/>
            </p:cNvSpPr>
            <p:nvPr/>
          </p:nvSpPr>
          <p:spPr bwMode="auto">
            <a:xfrm flipV="1">
              <a:off x="3600" y="369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5" name="Line 55"/>
            <p:cNvSpPr>
              <a:spLocks noChangeShapeType="1"/>
            </p:cNvSpPr>
            <p:nvPr/>
          </p:nvSpPr>
          <p:spPr bwMode="auto">
            <a:xfrm>
              <a:off x="4080" y="3696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6" name="Line 56"/>
            <p:cNvSpPr>
              <a:spLocks noChangeShapeType="1"/>
            </p:cNvSpPr>
            <p:nvPr/>
          </p:nvSpPr>
          <p:spPr bwMode="auto">
            <a:xfrm flipV="1">
              <a:off x="2304" y="3168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3264" y="3168"/>
              <a:ext cx="336" cy="432"/>
              <a:chOff x="2736" y="3552"/>
              <a:chExt cx="336" cy="576"/>
            </a:xfrm>
          </p:grpSpPr>
          <p:sp>
            <p:nvSpPr>
              <p:cNvPr id="19493" name="Rectangle 58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4" name="Line 59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5" name="Line 60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6" name="Line 61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7" name="Line 62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8" name="Line 63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478" name="Rectangle 64"/>
            <p:cNvSpPr>
              <a:spLocks noChangeArrowheads="1"/>
            </p:cNvSpPr>
            <p:nvPr/>
          </p:nvSpPr>
          <p:spPr bwMode="auto">
            <a:xfrm>
              <a:off x="2688" y="2592"/>
              <a:ext cx="33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9" name="Line 65"/>
            <p:cNvSpPr>
              <a:spLocks noChangeShapeType="1"/>
            </p:cNvSpPr>
            <p:nvPr/>
          </p:nvSpPr>
          <p:spPr bwMode="auto">
            <a:xfrm>
              <a:off x="2688" y="28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0" name="Line 66"/>
            <p:cNvSpPr>
              <a:spLocks noChangeShapeType="1"/>
            </p:cNvSpPr>
            <p:nvPr/>
          </p:nvSpPr>
          <p:spPr bwMode="auto">
            <a:xfrm>
              <a:off x="2688" y="26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1" name="Line 67"/>
            <p:cNvSpPr>
              <a:spLocks noChangeShapeType="1"/>
            </p:cNvSpPr>
            <p:nvPr/>
          </p:nvSpPr>
          <p:spPr bwMode="auto">
            <a:xfrm>
              <a:off x="2688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2" name="Line 68"/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3" name="Line 69"/>
            <p:cNvSpPr>
              <a:spLocks noChangeShapeType="1"/>
            </p:cNvSpPr>
            <p:nvPr/>
          </p:nvSpPr>
          <p:spPr bwMode="auto">
            <a:xfrm>
              <a:off x="2688" y="29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4" name="Line 70"/>
            <p:cNvSpPr>
              <a:spLocks noChangeShapeType="1"/>
            </p:cNvSpPr>
            <p:nvPr/>
          </p:nvSpPr>
          <p:spPr bwMode="auto">
            <a:xfrm flipV="1">
              <a:off x="3024" y="31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5" name="Line 71"/>
            <p:cNvSpPr>
              <a:spLocks noChangeShapeType="1"/>
            </p:cNvSpPr>
            <p:nvPr/>
          </p:nvSpPr>
          <p:spPr bwMode="auto">
            <a:xfrm flipV="1">
              <a:off x="3600" y="3312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6" name="Line 72"/>
            <p:cNvSpPr>
              <a:spLocks noChangeShapeType="1"/>
            </p:cNvSpPr>
            <p:nvPr/>
          </p:nvSpPr>
          <p:spPr bwMode="auto">
            <a:xfrm flipV="1">
              <a:off x="2304" y="2784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7" name="Line 73"/>
            <p:cNvSpPr>
              <a:spLocks noChangeShapeType="1"/>
            </p:cNvSpPr>
            <p:nvPr/>
          </p:nvSpPr>
          <p:spPr bwMode="auto">
            <a:xfrm>
              <a:off x="3024" y="2640"/>
              <a:ext cx="13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8" name="Line 74"/>
            <p:cNvSpPr>
              <a:spLocks noChangeShapeType="1"/>
            </p:cNvSpPr>
            <p:nvPr/>
          </p:nvSpPr>
          <p:spPr bwMode="auto">
            <a:xfrm>
              <a:off x="2304" y="1536"/>
              <a:ext cx="20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9" name="Line 75"/>
            <p:cNvSpPr>
              <a:spLocks noChangeShapeType="1"/>
            </p:cNvSpPr>
            <p:nvPr/>
          </p:nvSpPr>
          <p:spPr bwMode="auto">
            <a:xfrm>
              <a:off x="2304" y="1728"/>
              <a:ext cx="20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90" name="Line 76"/>
            <p:cNvSpPr>
              <a:spLocks noChangeShapeType="1"/>
            </p:cNvSpPr>
            <p:nvPr/>
          </p:nvSpPr>
          <p:spPr bwMode="auto">
            <a:xfrm>
              <a:off x="2304" y="1920"/>
              <a:ext cx="20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91" name="Text Box 77"/>
            <p:cNvSpPr txBox="1">
              <a:spLocks noChangeArrowheads="1"/>
            </p:cNvSpPr>
            <p:nvPr/>
          </p:nvSpPr>
          <p:spPr bwMode="auto">
            <a:xfrm>
              <a:off x="1056" y="1152"/>
              <a:ext cx="9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800" b="1" dirty="0" err="1">
                  <a:latin typeface="Times New Roman" pitchFamily="18" charset="0"/>
                  <a:ea typeface="굴림" pitchFamily="34" charset="-127"/>
                  <a:cs typeface="Times New Roman" pitchFamily="18" charset="0"/>
                </a:rPr>
                <a:t>Inode</a:t>
              </a:r>
              <a:endParaRPr kumimoji="1" lang="en-US" altLang="ko-KR" sz="1800" b="1" dirty="0">
                <a:latin typeface="Times New Roman" pitchFamily="18" charset="0"/>
                <a:ea typeface="굴림" pitchFamily="34" charset="-127"/>
                <a:cs typeface="Times New Roman" pitchFamily="18" charset="0"/>
              </a:endParaRPr>
            </a:p>
          </p:txBody>
        </p:sp>
        <p:sp>
          <p:nvSpPr>
            <p:cNvPr id="19492" name="Text Box 78"/>
            <p:cNvSpPr txBox="1">
              <a:spLocks noChangeArrowheads="1"/>
            </p:cNvSpPr>
            <p:nvPr/>
          </p:nvSpPr>
          <p:spPr bwMode="auto">
            <a:xfrm>
              <a:off x="4224" y="1152"/>
              <a:ext cx="11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800" b="1">
                  <a:latin typeface="Times New Roman" pitchFamily="18" charset="0"/>
                  <a:ea typeface="굴림" pitchFamily="34" charset="-127"/>
                  <a:cs typeface="Times New Roman" pitchFamily="18" charset="0"/>
                </a:rPr>
                <a:t>Data Blocks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Unix File System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Tutorial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8111" y="6288259"/>
            <a:ext cx="5795889" cy="4000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IN" dirty="0" smtClean="0"/>
              <a:t>Slides taken from the ones prepared by Dr. </a:t>
            </a:r>
            <a:r>
              <a:rPr lang="en-IN" dirty="0" err="1" smtClean="0"/>
              <a:t>Mayuri</a:t>
            </a:r>
            <a:r>
              <a:rPr lang="en-IN" dirty="0" smtClean="0"/>
              <a:t> </a:t>
            </a:r>
            <a:r>
              <a:rPr lang="en-IN" dirty="0" err="1" smtClean="0"/>
              <a:t>Digalwar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EF5EC3-F51F-4684-B987-CB2FEE10533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69263" cy="7620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Direct and indirect blocks in </a:t>
            </a:r>
            <a:r>
              <a:rPr lang="en-US" altLang="ko-KR" sz="32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endParaRPr lang="en-US" altLang="ko-KR" sz="3200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580188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0C265-399A-4A1F-9243-F6A79EA9AC1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28136"/>
            <a:ext cx="9144000" cy="6858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altLang="ko-KR" sz="1800" dirty="0" smtClean="0">
                <a:ea typeface="굴림" pitchFamily="50" charset="-127"/>
              </a:rPr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800" dirty="0" smtClean="0">
                <a:ea typeface="굴림" pitchFamily="50" charset="-127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altLang="ko-KR" sz="18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Suppose System V UNIX</a:t>
            </a:r>
          </a:p>
          <a:p>
            <a:pPr eaLnBrk="1" hangingPunct="1">
              <a:buFontTx/>
              <a:buNone/>
              <a:defRPr/>
            </a:pPr>
            <a:endParaRPr lang="en-US" altLang="ko-KR" sz="18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Assume that a logical block on the file system holds 1K bytes and that a block number is addressable by a 32 bit integer, then a block can hold up to 256 block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13 entries in the inode table of contents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direct, 1 indirect, 1 double indirect, 1 triple indirect block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Assume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logical block = 1K bytes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block number is addressable by a 32 bit (4 bytes) integer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block can hold up to 256 block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Byte Capacity of a File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>
              <a:buFontTx/>
              <a:buNone/>
              <a:defRPr/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 indent="-628650" eaLnBrk="1" hangingPunct="1">
              <a:buFontTx/>
              <a:buNone/>
              <a:defRPr/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10 direct blocks with 1K bytes each=			10 Kbytes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indirect block with 256 direct blocks= 1K*256=		256 Kbytes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double indirect block with 256 indirect blocks=256K*256=	64 Mbytes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triple indirect block with 256 double indirect blocks=64M*256=16 </a:t>
            </a:r>
            <a:r>
              <a:rPr lang="en-US" altLang="ko-KR" sz="2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Gbytes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4800600"/>
            <a:ext cx="88773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Processes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access data in a file by byte offset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view a file as a stream of bytes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The kernel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accesses the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converts the logical file block into the appropriate disk block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kern="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ko-KR" sz="2400" kern="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bmap</a:t>
            </a:r>
            <a:r>
              <a:rPr lang="en-US" altLang="ko-KR" sz="2400" kern="0" dirty="0" smtClean="0">
                <a:latin typeface="Times New Roman" pitchFamily="18" charset="0"/>
                <a:cs typeface="Times New Roman" pitchFamily="18" charset="0"/>
              </a:rPr>
              <a:t> is used to map File byte offset to physical disk block</a:t>
            </a:r>
          </a:p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A98DE-5DBF-4A55-B06B-586944032930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7950200" y="6019800"/>
            <a:ext cx="43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70BE6-334E-4D19-AD79-68FB54BAFFD2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152400"/>
            <a:ext cx="7772400" cy="9144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Block Layout of a Sample File and its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347" y="1434995"/>
            <a:ext cx="7365558" cy="512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Disk block size = 1024 bytes or 1KB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4bytes are required to store one block number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256 block numbers can be stored in one index  block (1024/4)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process makes a request to access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9000 byte offset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find out which index block contains this byte information.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9000 / 1024 = 8 , 9000 mod 1024 = 808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means 9000 – 808 = 8192 byte offset is last offset in 8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index block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808 &lt; 1024 , therefore byte offset 9000 is surely present in 9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index block with block no. 367 and in 808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byte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process makes a request to access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350,000 byte offset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find out which index block contains this byte information.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10 direct blocks can access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10240 bytes or 10K bytes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350,000 &gt; 10240, therefore lets look into single indirect block.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indirect can address 256 blocks, each block contains 1024 bytes, so 256 * 1024= 262144 bytes can be accessed = 256KB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10 K + 256 K = 266 K = 272,384 bytes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Still 350,000 &gt; 272,384 , Go ahead and search in double indirect.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350,000 – 272,384 = 77,616 byte no in double indirect.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entry in double indirect block points to first single indirect block which holds 256 block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hence points to 256K byte addresses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262,144 byte address.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77,616 &lt; 262,144, 350,000 will be there in one of the blocks pointed to by single indirect.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comes out to be 75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block and 816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byte entry.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7772400" cy="647700"/>
          </a:xfrm>
        </p:spPr>
        <p:txBody>
          <a:bodyPr/>
          <a:lstStyle/>
          <a:p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Directories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 directory is a file 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It gives hierarchical structure to the file system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Play an important role in conversion of a file name to an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Its data is a sequence of entries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Contents of each entries</a:t>
            </a:r>
          </a:p>
          <a:p>
            <a:pPr lvl="2" eaLnBrk="1" hangingPunct="1"/>
            <a:r>
              <a:rPr lang="en-US" altLang="ko-KR" sz="18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an </a:t>
            </a:r>
            <a:r>
              <a:rPr lang="en-US" altLang="ko-KR" sz="18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18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 and the name of a file</a:t>
            </a: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Path name is a null terminated character string divided into components by slash (“/”)</a:t>
            </a: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Each component must be the name of a directory and last may not be</a:t>
            </a: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UNIX System V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Maximum of component name : 14 characters</a:t>
            </a:r>
          </a:p>
          <a:p>
            <a:pPr lvl="1" eaLnBrk="1" hangingPunct="1"/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  entry : 2 bytes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Size of a directory entry : 16 bytes</a:t>
            </a:r>
          </a:p>
          <a:p>
            <a:pPr eaLnBrk="1" hangingPunct="1"/>
            <a:endParaRPr lang="en-US" altLang="ko-KR" sz="2400" dirty="0" smtClean="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 smtClean="0">
              <a:ea typeface="굴림" pitchFamily="34" charset="-127"/>
            </a:endParaRPr>
          </a:p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03075C-022B-48A6-952C-B7DBAF878385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ko-KR" sz="2400" smtClean="0">
                <a:ea typeface="굴림" pitchFamily="34" charset="-127"/>
              </a:rPr>
              <a:t>Fig Directory layout for  /etc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000" smtClean="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			</a:t>
            </a:r>
            <a:endParaRPr lang="ko-KR" altLang="en-US" smtClean="0">
              <a:ea typeface="굴림" pitchFamily="34" charset="-127"/>
            </a:endParaRPr>
          </a:p>
          <a:p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8670E-816B-450A-A366-D22E70716169}" type="slidenum">
              <a:rPr lang="en-US" smtClean="0"/>
              <a:pPr/>
              <a:t>27</a:t>
            </a:fld>
            <a:endParaRPr lang="en-US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47650" y="501650"/>
          <a:ext cx="834059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203"/>
                <a:gridCol w="2815146"/>
                <a:gridCol w="2889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Byte Offset in Directory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Inode Number (2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32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48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64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112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144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160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192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208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224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240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256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1798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1276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85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1268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1799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2114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1717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1851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1432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95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188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fsck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clri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mount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mknod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umount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checklist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fsdblb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crash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mkfs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inittab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File System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9700" y="1962150"/>
            <a:ext cx="6248400" cy="3773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latin typeface="Gulim" pitchFamily="34" charset="-127"/>
                <a:ea typeface="Gulim" pitchFamily="34" charset="-127"/>
              </a:rPr>
              <a:t>    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namei</a:t>
            </a:r>
            <a:endParaRPr kumimoji="1" lang="en-US" altLang="ko-KR" sz="240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		      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alloc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free       	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ialloc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ifree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iget</a:t>
            </a:r>
            <a:r>
              <a:rPr kumimoji="1" lang="en-US" altLang="ko-KR" sz="2400" dirty="0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iput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bmap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</a:t>
            </a: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buffer 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allocation </a:t>
            </a: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algorithms</a:t>
            </a: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getblk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brelse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bread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bwrite</a:t>
            </a:r>
            <a:endParaRPr kumimoji="1" lang="en-US" altLang="ko-KR" sz="20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0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848100" y="19621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676900" y="19621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09700" y="33337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409700" y="36385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409700" y="26479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409700" y="40957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5023" y="1447800"/>
            <a:ext cx="54659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Lower Level File system Algorithms</a:t>
            </a:r>
            <a:endParaRPr kumimoji="1" lang="en-US" altLang="ko-KR" sz="28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File System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371600"/>
          <a:ext cx="8915400" cy="5269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50"/>
                <a:gridCol w="7416350"/>
              </a:tblGrid>
              <a:tr h="62560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Name of Algorithm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namei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Parses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path name one component at a time and returns the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inode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the input path name.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iget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in-core copy of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if it exist and locks it.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returned with reference count 1 greater than previous. </a:t>
                      </a:r>
                    </a:p>
                  </a:txBody>
                  <a:tcPr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iput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Releases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by decrementing the reference count. Unlocks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provide access to other system calls. Stores back if in-core copy is different from disk copy.</a:t>
                      </a:r>
                    </a:p>
                  </a:txBody>
                  <a:tcPr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bmap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Converts a file byte offset into a physical disk block. 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ialloc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for a new file from the free list of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inodes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ifree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reference count becomes 0,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released and added to the free list of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inodes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kern="12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alloc</a:t>
                      </a:r>
                      <a:endParaRPr kumimoji="1" lang="en-US" altLang="ko-KR" sz="2400" kern="120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Gulim" pitchFamily="34" charset="-127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disk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34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400" kern="12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free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Releases the disk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1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Block Diagram of System Kernel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781800" cy="58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Unix File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Aspects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Hierarchical Organization of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of File System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Internal Representation of Files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Related System Calls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Files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 only data. E.g. text file, program file etc.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 as container and contain regular files and sub directory files entry with their corresponding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files represent all peripheral devices such as terminals, printers, CD-ROMS, modems, disks etc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Hierarchical Organization of Files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Unix file system is organized in a tree like fashion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root node as a root directory “/”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non-leaf node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Directory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leaf node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Regular or directory or device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186546"/>
            <a:ext cx="5257800" cy="310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System 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Unix divided physical disks into logical disks called partitions.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partition is a standalone file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boot 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located in the first few sectors of a file system. The boot block contains the initial bootstrap program used to load the operating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 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describes the state of the file system: the total size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partition,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 to a list of free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blocks,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 list of free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in the file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system,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linear array of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(short for “index nodes”). There is a one to one mapping of files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vice versa.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blocks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 the actual contents of  the file.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120680" cy="850106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contains the information necessary for a process to access a file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It exits in a static form on disk and the kernel reads them into an in-core 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inode</a:t>
            </a: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Disk </a:t>
            </a:r>
            <a:r>
              <a:rPr lang="en-US" altLang="ko-KR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inode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consists of</a:t>
            </a:r>
            <a:r>
              <a:rPr lang="en-US" altLang="ko-KR" sz="36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File owner identifier</a:t>
            </a:r>
          </a:p>
          <a:p>
            <a:pPr marL="914400" lvl="1" indent="742950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Individual owner </a:t>
            </a:r>
          </a:p>
          <a:p>
            <a:pPr marL="914400" lvl="1" indent="742950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Group owner</a:t>
            </a:r>
          </a:p>
          <a:p>
            <a:pPr marL="914400" lvl="1" indent="742950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Set of users – access rights</a:t>
            </a:r>
          </a:p>
          <a:p>
            <a:pPr marL="914400" lvl="1" indent="742950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Super user – access rights to all files	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file type (regular, directory or device file)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file access permissions (R, W &amp; 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file access times (the time - file was last modified, last accessed, when the </a:t>
            </a:r>
            <a:r>
              <a:rPr lang="en-US" altLang="ko-KR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Inode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was last modified)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table of contents for the disk address of data in a file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file size</a:t>
            </a:r>
            <a:endParaRPr lang="ko-KR" altLang="en-US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lIns="91425" tIns="91425" rIns="91425" bIns="91425" anchor="b" anchorCtr="0"/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BI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_BI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35462</TotalTime>
  <Words>1499</Words>
  <Application>Microsoft Office PowerPoint</Application>
  <PresentationFormat>On-screen Show (4:3)</PresentationFormat>
  <Paragraphs>319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8_Blank</vt:lpstr>
      <vt:lpstr>Theme_BITS</vt:lpstr>
      <vt:lpstr>1_Theme_BITS</vt:lpstr>
      <vt:lpstr>Principles of Programming Language</vt:lpstr>
      <vt:lpstr>Slide 2</vt:lpstr>
      <vt:lpstr>Block Diagram of System Kernel</vt:lpstr>
      <vt:lpstr>Unix File Systems</vt:lpstr>
      <vt:lpstr>Types of Files</vt:lpstr>
      <vt:lpstr>Hierarchical Organization of Files</vt:lpstr>
      <vt:lpstr>File System Structure</vt:lpstr>
      <vt:lpstr>Inode</vt:lpstr>
      <vt:lpstr>Disk Inode</vt:lpstr>
      <vt:lpstr>Sample disk inode</vt:lpstr>
      <vt:lpstr>In-core copy of Inode </vt:lpstr>
      <vt:lpstr>File System – Data Structure</vt:lpstr>
      <vt:lpstr>File System Algorithms</vt:lpstr>
      <vt:lpstr>Accessing the inode : iget algorithm</vt:lpstr>
      <vt:lpstr>Slide 15</vt:lpstr>
      <vt:lpstr>Accessing the inode</vt:lpstr>
      <vt:lpstr>Structure of a Regular File</vt:lpstr>
      <vt:lpstr>Sample - Fragmentation</vt:lpstr>
      <vt:lpstr>Direct and indirect blocks in inode</vt:lpstr>
      <vt:lpstr>Direct and indirect blocks in inode</vt:lpstr>
      <vt:lpstr>Slide 21</vt:lpstr>
      <vt:lpstr>Slide 22</vt:lpstr>
      <vt:lpstr>Slide 23</vt:lpstr>
      <vt:lpstr>Example</vt:lpstr>
      <vt:lpstr>If a process makes a request to access 350,000 byte offset, then find out which index block contains this byte information.</vt:lpstr>
      <vt:lpstr>Directories </vt:lpstr>
      <vt:lpstr>Slide 27</vt:lpstr>
      <vt:lpstr>File System Algorithms</vt:lpstr>
      <vt:lpstr>Lower level File System Algorithms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WILP Transformation  Work Stream  Update in WSLM 14: MAY 27, 2015</dc:title>
  <dc:creator>Clarance Suman Vissakodeti</dc:creator>
  <cp:lastModifiedBy>User</cp:lastModifiedBy>
  <cp:revision>272</cp:revision>
  <dcterms:modified xsi:type="dcterms:W3CDTF">2020-09-10T16:21:36Z</dcterms:modified>
</cp:coreProperties>
</file>