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308" r:id="rId2"/>
    <p:sldId id="309" r:id="rId3"/>
    <p:sldId id="320" r:id="rId4"/>
    <p:sldId id="321" r:id="rId5"/>
    <p:sldId id="322" r:id="rId6"/>
    <p:sldId id="331" r:id="rId7"/>
    <p:sldId id="33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3" r:id="rId17"/>
    <p:sldId id="334" r:id="rId18"/>
    <p:sldId id="335" r:id="rId19"/>
    <p:sldId id="359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285" r:id="rId54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63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418" cy="465743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902" y="0"/>
            <a:ext cx="2982418" cy="465743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r">
              <a:defRPr sz="1100"/>
            </a:lvl1pPr>
          </a:lstStyle>
          <a:p>
            <a:fld id="{24F01540-421D-48DC-8013-99B9BAB10711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8"/>
            <a:ext cx="2982418" cy="465742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902" y="8830658"/>
            <a:ext cx="2982418" cy="465742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r">
              <a:defRPr sz="1100"/>
            </a:lvl1pPr>
          </a:lstStyle>
          <a:p>
            <a:fld id="{7E8B6FAB-43B6-4E4E-BA4A-88A5C8F28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644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6542E-1F94-4BFF-85BC-D1993039EB66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17EEB-2076-4B97-AB69-61080491E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208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7525" y="874766"/>
            <a:ext cx="3944298" cy="29971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2431" tIns="46203" rIns="92431" bIns="46203" anchor="t" anchorCtr="0">
            <a:noAutofit/>
          </a:bodyPr>
          <a:lstStyle/>
          <a:p>
            <a:endParaRPr/>
          </a:p>
        </p:txBody>
      </p:sp>
      <p:sp>
        <p:nvSpPr>
          <p:cNvPr id="294" name="Google Shape;29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969" y="697230"/>
            <a:ext cx="458787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7524" y="874765"/>
            <a:ext cx="3944298" cy="299712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6" name="Google Shape;306;p21:notes"/>
          <p:cNvSpPr txBox="1">
            <a:spLocks noGrp="1"/>
          </p:cNvSpPr>
          <p:nvPr>
            <p:ph type="body" idx="1"/>
          </p:nvPr>
        </p:nvSpPr>
        <p:spPr>
          <a:xfrm>
            <a:off x="1079500" y="4162546"/>
            <a:ext cx="4925219" cy="332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31" tIns="46203" rIns="92431" bIns="46203" anchor="ctr" anchorCtr="0"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2431" tIns="46203" rIns="92431" bIns="46203" anchor="t" anchorCtr="0">
            <a:noAutofit/>
          </a:bodyPr>
          <a:lstStyle/>
          <a:p>
            <a:endParaRPr/>
          </a:p>
        </p:txBody>
      </p:sp>
      <p:sp>
        <p:nvSpPr>
          <p:cNvPr id="312" name="Google Shape;31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969" y="697230"/>
            <a:ext cx="458787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7524" y="874765"/>
            <a:ext cx="3944298" cy="299712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9" name="Google Shape;319;p23:notes"/>
          <p:cNvSpPr txBox="1">
            <a:spLocks noGrp="1"/>
          </p:cNvSpPr>
          <p:nvPr>
            <p:ph type="body" idx="1"/>
          </p:nvPr>
        </p:nvSpPr>
        <p:spPr>
          <a:xfrm>
            <a:off x="1079500" y="4162546"/>
            <a:ext cx="4925219" cy="332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31" tIns="46203" rIns="92431" bIns="46203" anchor="ctr" anchorCtr="0"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7524" y="874765"/>
            <a:ext cx="3944298" cy="299712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5" name="Google Shape;325;p24:notes"/>
          <p:cNvSpPr txBox="1">
            <a:spLocks noGrp="1"/>
          </p:cNvSpPr>
          <p:nvPr>
            <p:ph type="body" idx="1"/>
          </p:nvPr>
        </p:nvSpPr>
        <p:spPr>
          <a:xfrm>
            <a:off x="1079500" y="4162546"/>
            <a:ext cx="4925219" cy="332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31" tIns="46203" rIns="92431" bIns="46203" anchor="ctr" anchorCtr="0"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7524" y="874765"/>
            <a:ext cx="3944298" cy="299712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1" name="Google Shape;331;p25:notes"/>
          <p:cNvSpPr txBox="1">
            <a:spLocks noGrp="1"/>
          </p:cNvSpPr>
          <p:nvPr>
            <p:ph type="body" idx="1"/>
          </p:nvPr>
        </p:nvSpPr>
        <p:spPr>
          <a:xfrm>
            <a:off x="1079500" y="4162546"/>
            <a:ext cx="4925219" cy="332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31" tIns="46203" rIns="92431" bIns="46203" anchor="ctr" anchorCtr="0"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7524" y="874765"/>
            <a:ext cx="3944298" cy="299712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8" name="Google Shape;338;p26:notes"/>
          <p:cNvSpPr txBox="1">
            <a:spLocks noGrp="1"/>
          </p:cNvSpPr>
          <p:nvPr>
            <p:ph type="body" idx="1"/>
          </p:nvPr>
        </p:nvSpPr>
        <p:spPr>
          <a:xfrm>
            <a:off x="1079500" y="4162546"/>
            <a:ext cx="4925219" cy="332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31" tIns="46203" rIns="92431" bIns="46203" anchor="ctr" anchorCtr="0"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9118" y="874765"/>
            <a:ext cx="3939519" cy="299550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6" name="Google Shape;346;p27:notes"/>
          <p:cNvSpPr txBox="1">
            <a:spLocks noGrp="1"/>
          </p:cNvSpPr>
          <p:nvPr>
            <p:ph type="body" idx="1"/>
          </p:nvPr>
        </p:nvSpPr>
        <p:spPr>
          <a:xfrm>
            <a:off x="1079500" y="4162546"/>
            <a:ext cx="4923814" cy="332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31" tIns="46203" rIns="92431" bIns="46203" anchor="ctr" anchorCtr="0"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9118" y="874765"/>
            <a:ext cx="3939519" cy="299550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3" name="Google Shape;353;p28:notes"/>
          <p:cNvSpPr txBox="1">
            <a:spLocks noGrp="1"/>
          </p:cNvSpPr>
          <p:nvPr>
            <p:ph type="body" idx="1"/>
          </p:nvPr>
        </p:nvSpPr>
        <p:spPr>
          <a:xfrm>
            <a:off x="1079500" y="4162546"/>
            <a:ext cx="4923814" cy="332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31" tIns="46203" rIns="92431" bIns="46203" anchor="ctr" anchorCtr="0"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9118" y="874765"/>
            <a:ext cx="3939519" cy="299550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0" name="Google Shape;360;p29:notes"/>
          <p:cNvSpPr txBox="1">
            <a:spLocks noGrp="1"/>
          </p:cNvSpPr>
          <p:nvPr>
            <p:ph type="body" idx="1"/>
          </p:nvPr>
        </p:nvSpPr>
        <p:spPr>
          <a:xfrm>
            <a:off x="1079500" y="4162546"/>
            <a:ext cx="4923814" cy="332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31" tIns="46203" rIns="92431" bIns="46203" anchor="ctr" anchorCtr="0"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7525" y="874766"/>
            <a:ext cx="3944298" cy="29971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9118" y="874765"/>
            <a:ext cx="3939519" cy="299550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7" name="Google Shape;367;p30:notes"/>
          <p:cNvSpPr txBox="1">
            <a:spLocks noGrp="1"/>
          </p:cNvSpPr>
          <p:nvPr>
            <p:ph type="body" idx="1"/>
          </p:nvPr>
        </p:nvSpPr>
        <p:spPr>
          <a:xfrm>
            <a:off x="1079500" y="4162546"/>
            <a:ext cx="4923814" cy="332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31" tIns="46203" rIns="92431" bIns="46203" anchor="ctr" anchorCtr="0"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9118" y="874765"/>
            <a:ext cx="3939519" cy="299550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4" name="Google Shape;374;p31:notes"/>
          <p:cNvSpPr txBox="1">
            <a:spLocks noGrp="1"/>
          </p:cNvSpPr>
          <p:nvPr>
            <p:ph type="body" idx="1"/>
          </p:nvPr>
        </p:nvSpPr>
        <p:spPr>
          <a:xfrm>
            <a:off x="1079500" y="4162546"/>
            <a:ext cx="4923814" cy="332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31" tIns="46203" rIns="92431" bIns="46203" anchor="ctr" anchorCtr="0"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9118" y="874765"/>
            <a:ext cx="3939519" cy="299550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1" name="Google Shape;381;p32:notes"/>
          <p:cNvSpPr txBox="1">
            <a:spLocks noGrp="1"/>
          </p:cNvSpPr>
          <p:nvPr>
            <p:ph type="body" idx="1"/>
          </p:nvPr>
        </p:nvSpPr>
        <p:spPr>
          <a:xfrm>
            <a:off x="1079500" y="4162546"/>
            <a:ext cx="4923814" cy="332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31" tIns="46203" rIns="92431" bIns="46203" anchor="ctr" anchorCtr="0"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2431" tIns="46203" rIns="92431" bIns="46203" anchor="t" anchorCtr="0">
            <a:noAutofit/>
          </a:bodyPr>
          <a:lstStyle/>
          <a:p>
            <a:endParaRPr/>
          </a:p>
        </p:txBody>
      </p:sp>
      <p:sp>
        <p:nvSpPr>
          <p:cNvPr id="388" name="Google Shape;38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2431" tIns="46203" rIns="92431" bIns="46203" anchor="t" anchorCtr="0">
            <a:noAutofit/>
          </a:bodyPr>
          <a:lstStyle/>
          <a:p>
            <a:endParaRPr/>
          </a:p>
        </p:txBody>
      </p:sp>
      <p:sp>
        <p:nvSpPr>
          <p:cNvPr id="395" name="Google Shape;39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2431" tIns="46203" rIns="92431" bIns="46203" anchor="t" anchorCtr="0">
            <a:noAutofit/>
          </a:bodyPr>
          <a:lstStyle/>
          <a:p>
            <a:endParaRPr/>
          </a:p>
        </p:txBody>
      </p:sp>
      <p:sp>
        <p:nvSpPr>
          <p:cNvPr id="402" name="Google Shape;40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2431" tIns="46203" rIns="92431" bIns="46203" anchor="t" anchorCtr="0">
            <a:noAutofit/>
          </a:bodyPr>
          <a:lstStyle/>
          <a:p>
            <a:endParaRPr/>
          </a:p>
        </p:txBody>
      </p:sp>
      <p:sp>
        <p:nvSpPr>
          <p:cNvPr id="409" name="Google Shape;40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2431" tIns="46203" rIns="92431" bIns="46203" anchor="t" anchorCtr="0">
            <a:noAutofit/>
          </a:bodyPr>
          <a:lstStyle/>
          <a:p>
            <a:endParaRPr/>
          </a:p>
        </p:txBody>
      </p:sp>
      <p:sp>
        <p:nvSpPr>
          <p:cNvPr id="416" name="Google Shape;41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97512062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9751206200_0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2431" tIns="46203" rIns="92431" bIns="46203" anchor="t" anchorCtr="0">
            <a:noAutofit/>
          </a:bodyPr>
          <a:lstStyle/>
          <a:p>
            <a:endParaRPr/>
          </a:p>
        </p:txBody>
      </p:sp>
      <p:sp>
        <p:nvSpPr>
          <p:cNvPr id="424" name="Google Shape;424;g9751206200_0_0:notes"/>
          <p:cNvSpPr txBox="1">
            <a:spLocks noGrp="1"/>
          </p:cNvSpPr>
          <p:nvPr>
            <p:ph type="sldNum" idx="12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spcFirstLastPara="1" wrap="square" lIns="92431" tIns="46203" rIns="92431" bIns="46203" anchor="b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37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2431" tIns="46203" rIns="92431" bIns="46203" anchor="t" anchorCtr="0">
            <a:noAutofit/>
          </a:bodyPr>
          <a:lstStyle/>
          <a:p>
            <a:endParaRPr/>
          </a:p>
        </p:txBody>
      </p:sp>
      <p:sp>
        <p:nvSpPr>
          <p:cNvPr id="432" name="Google Shape;43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7525" y="874766"/>
            <a:ext cx="3944298" cy="29971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2431" tIns="46203" rIns="92431" bIns="46203" anchor="t" anchorCtr="0">
            <a:noAutofit/>
          </a:bodyPr>
          <a:lstStyle/>
          <a:p>
            <a:endParaRPr/>
          </a:p>
        </p:txBody>
      </p:sp>
      <p:sp>
        <p:nvSpPr>
          <p:cNvPr id="439" name="Google Shape;43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2431" tIns="46203" rIns="92431" bIns="46203" anchor="t" anchorCtr="0">
            <a:noAutofit/>
          </a:bodyPr>
          <a:lstStyle/>
          <a:p>
            <a:endParaRPr/>
          </a:p>
        </p:txBody>
      </p:sp>
      <p:sp>
        <p:nvSpPr>
          <p:cNvPr id="446" name="Google Shape;44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1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2431" tIns="46203" rIns="92431" bIns="46203" anchor="t" anchorCtr="0">
            <a:noAutofit/>
          </a:bodyPr>
          <a:lstStyle/>
          <a:p>
            <a:endParaRPr/>
          </a:p>
        </p:txBody>
      </p:sp>
      <p:sp>
        <p:nvSpPr>
          <p:cNvPr id="453" name="Google Shape;45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13365"/>
            <a:fld id="{F41932A9-5277-4EE1-845C-7B99119243E3}" type="slidenum">
              <a:rPr lang="en-US" smtClean="0">
                <a:latin typeface="Times New Roman" pitchFamily="18" charset="0"/>
              </a:rPr>
              <a:pPr defTabSz="413365"/>
              <a:t>42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705300"/>
            <a:ext cx="4587875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8744" y="4414911"/>
            <a:ext cx="5505732" cy="4183086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13365"/>
            <a:fld id="{1BF135BB-C6C1-4173-8F12-98463748562F}" type="slidenum">
              <a:rPr lang="en-US" smtClean="0">
                <a:latin typeface="Times New Roman" pitchFamily="18" charset="0"/>
              </a:rPr>
              <a:pPr defTabSz="413365"/>
              <a:t>43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705300"/>
            <a:ext cx="4587875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8744" y="4414911"/>
            <a:ext cx="5505732" cy="4183086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13365"/>
            <a:fld id="{390A1059-9C7C-4CCF-87B0-B60094B27A25}" type="slidenum">
              <a:rPr lang="en-US" smtClean="0">
                <a:latin typeface="Times New Roman" pitchFamily="18" charset="0"/>
              </a:rPr>
              <a:pPr defTabSz="413365"/>
              <a:t>44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705300"/>
            <a:ext cx="4587875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8744" y="4414911"/>
            <a:ext cx="5505732" cy="4183086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13365"/>
            <a:fld id="{3F92C28E-B892-421A-B339-423F8A8BED23}" type="slidenum">
              <a:rPr lang="en-US" smtClean="0">
                <a:latin typeface="Times New Roman" pitchFamily="18" charset="0"/>
              </a:rPr>
              <a:pPr defTabSz="413365"/>
              <a:t>45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705300"/>
            <a:ext cx="4587875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8744" y="4414911"/>
            <a:ext cx="5505732" cy="4183086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13365"/>
            <a:fld id="{CB42B272-136F-41D5-BBFF-41565977D95D}" type="slidenum">
              <a:rPr lang="en-US" smtClean="0">
                <a:latin typeface="Times New Roman" pitchFamily="18" charset="0"/>
              </a:rPr>
              <a:pPr defTabSz="413365"/>
              <a:t>46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705300"/>
            <a:ext cx="4587875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8744" y="4414911"/>
            <a:ext cx="5505732" cy="4183086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13365"/>
            <a:fld id="{59F01AAB-65D3-4F05-A0FF-F9B3C199E16F}" type="slidenum">
              <a:rPr lang="en-US" smtClean="0">
                <a:latin typeface="Times New Roman" pitchFamily="18" charset="0"/>
              </a:rPr>
              <a:pPr defTabSz="413365"/>
              <a:t>48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705300"/>
            <a:ext cx="4587875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8744" y="4414911"/>
            <a:ext cx="5505732" cy="4183086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13365"/>
            <a:fld id="{F4AAD7F9-4508-4097-A69A-A4DD07BE4295}" type="slidenum">
              <a:rPr lang="en-US" smtClean="0">
                <a:latin typeface="Times New Roman" pitchFamily="18" charset="0"/>
              </a:rPr>
              <a:pPr defTabSz="413365"/>
              <a:t>49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705300"/>
            <a:ext cx="4587875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8744" y="4414911"/>
            <a:ext cx="5505732" cy="4183086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76300" y="874713"/>
            <a:ext cx="5326063" cy="299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13365"/>
            <a:fld id="{FF5C5B0D-5653-42C8-8F70-CE66DA3EE92C}" type="slidenum">
              <a:rPr lang="en-US" smtClean="0">
                <a:latin typeface="Times New Roman" pitchFamily="18" charset="0"/>
              </a:rPr>
              <a:pPr defTabSz="413365"/>
              <a:t>51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705300"/>
            <a:ext cx="4587875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8744" y="4414911"/>
            <a:ext cx="5505732" cy="4183086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7525" y="874766"/>
            <a:ext cx="3944298" cy="29971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7525" y="874766"/>
            <a:ext cx="3944298" cy="29971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76300" y="874713"/>
            <a:ext cx="5326063" cy="299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7525" y="874766"/>
            <a:ext cx="3944298" cy="29971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9118" y="874765"/>
            <a:ext cx="3939519" cy="29955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0" y="4162546"/>
            <a:ext cx="4923814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D1E6-98E2-4CFF-9B94-DED2EAC5ECC5}" type="datetime1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178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C141-D057-4CAD-A673-A11D757D2FD8}" type="datetime1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63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B398-6C0D-42D6-A692-7AACB1E96F6C}" type="datetime1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399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52800" y="5410200"/>
            <a:ext cx="80264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101600" y="3352800"/>
            <a:ext cx="27432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101600" y="5257800"/>
            <a:ext cx="29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03200" y="5666602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12192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144000" y="762000"/>
            <a:ext cx="29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448800" y="1170802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CBE50B-9B15-4E7D-895A-F016DE8F3550}" type="datetime1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844800" y="6553201"/>
            <a:ext cx="93472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="" xmlns:p14="http://schemas.microsoft.com/office/powerpoint/2010/main" val="116575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1298-ADF1-4541-8D2E-255560A00478}" type="datetime1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519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9C4-A9A8-4BC8-83D0-05C44A915FFA}" type="datetime1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466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6CA-3B83-4977-A374-34B9EF81401C}" type="datetime1">
              <a:rPr lang="en-US" smtClean="0"/>
              <a:pPr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860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6100976"/>
            <a:ext cx="2844800" cy="365125"/>
          </a:xfrm>
        </p:spPr>
        <p:txBody>
          <a:bodyPr/>
          <a:lstStyle/>
          <a:p>
            <a:fld id="{8ABC8FEE-C7EF-4735-88EF-5C9E17B638E7}" type="datetime1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111558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99188" y="6111558"/>
            <a:ext cx="2844800" cy="365125"/>
          </a:xfrm>
        </p:spPr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844800" y="6553201"/>
            <a:ext cx="93472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="" xmlns:p14="http://schemas.microsoft.com/office/powerpoint/2010/main" val="23664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F2F61-8405-424C-A95C-5CE390E5AA4C}" type="datetime1">
              <a:rPr lang="en-US" smtClean="0"/>
              <a:pPr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0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F48D-823E-4A0F-8D72-18A325117E66}" type="datetime1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30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A26C-7647-465B-B277-A43DF24D03B4}" type="datetime1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49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5CB51-6CFA-4266-B986-733858B17F64}" type="datetime1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869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Operating Systems Tutorial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023659" y="5410200"/>
            <a:ext cx="8355541" cy="533400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Amit Dua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Science and Information Systems Department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Pilani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609600" y="457200"/>
            <a:ext cx="10410240" cy="7301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0820" rIns="91436" bIns="45718" anchor="ctr"/>
          <a:lstStyle/>
          <a:p>
            <a:pPr>
              <a:tabLst>
                <a:tab pos="0" algn="l"/>
                <a:tab pos="653770" algn="l"/>
                <a:tab pos="1310419" algn="l"/>
                <a:tab pos="1967069" algn="l"/>
                <a:tab pos="2623719" algn="l"/>
                <a:tab pos="3280368" algn="l"/>
                <a:tab pos="3939898" algn="l"/>
                <a:tab pos="4593668" algn="l"/>
                <a:tab pos="5250317" algn="l"/>
                <a:tab pos="5906967" algn="l"/>
                <a:tab pos="6563617" algn="l"/>
                <a:tab pos="7220267" algn="l"/>
                <a:tab pos="7465070" algn="l"/>
                <a:tab pos="8294522" algn="l"/>
                <a:tab pos="9123975" algn="l"/>
                <a:tab pos="9538701" algn="l"/>
              </a:tabLst>
            </a:pPr>
            <a:r>
              <a:rPr lang="en-US" sz="38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			</a:t>
            </a:r>
            <a:r>
              <a:rPr lang="en-US" sz="3800" dirty="0" smtClean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read</a:t>
            </a:r>
            <a:r>
              <a:rPr lang="en-US" sz="38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() system call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894720" y="1493438"/>
            <a:ext cx="10410240" cy="49209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5718" rIns="91436" bIns="45718"/>
          <a:lstStyle/>
          <a:p>
            <a:pPr marL="388806" indent="-293764">
              <a:spcBef>
                <a:spcPts val="601"/>
              </a:spcBef>
              <a:buClr>
                <a:srgbClr val="3891A7"/>
              </a:buClr>
              <a:buFont typeface="Wingdings" charset="2"/>
              <a:buChar char=""/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size_t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	read(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 void *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buf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size_t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nbytes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);</a:t>
            </a:r>
          </a:p>
          <a:p>
            <a:pPr marL="388806" indent="-293764">
              <a:spcBef>
                <a:spcPts val="601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endParaRPr lang="en-US" sz="2500" dirty="0">
              <a:solidFill>
                <a:srgbClr val="000000"/>
              </a:solidFill>
              <a:latin typeface="Calibri" pitchFamily="32" charset="0"/>
              <a:ea typeface="WenQuanYi Zen Hei" charset="0"/>
              <a:cs typeface="WenQuanYi Zen Hei" charset="0"/>
            </a:endParaRPr>
          </a:p>
          <a:p>
            <a:pPr marL="388806" indent="-293764">
              <a:spcBef>
                <a:spcPts val="601"/>
              </a:spcBef>
              <a:buClr>
                <a:srgbClr val="3891A7"/>
              </a:buClr>
              <a:buFont typeface="Wingdings" charset="2"/>
              <a:buChar char=""/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size_t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write(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  void *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buf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size_t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nbytes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);</a:t>
            </a:r>
          </a:p>
          <a:p>
            <a:pPr marL="1566743" lvl="1" indent="-516968">
              <a:spcBef>
                <a:spcPts val="544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endParaRPr lang="en-US" sz="2500" dirty="0">
              <a:solidFill>
                <a:srgbClr val="000000"/>
              </a:solidFill>
              <a:latin typeface="Gill Sans MT" pitchFamily="32" charset="0"/>
              <a:ea typeface="WenQuanYi Zen Hei" charset="0"/>
              <a:cs typeface="WenQuanYi Zen Hei" charset="0"/>
            </a:endParaRPr>
          </a:p>
          <a:p>
            <a:pPr marL="1566743" lvl="1" indent="-516968">
              <a:spcBef>
                <a:spcPts val="544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r>
              <a:rPr lang="en-US" sz="25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sz="25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– file descriptor</a:t>
            </a:r>
          </a:p>
          <a:p>
            <a:pPr marL="1566743" lvl="1" indent="-516968">
              <a:spcBef>
                <a:spcPts val="544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r>
              <a:rPr lang="en-US" sz="25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buf</a:t>
            </a:r>
            <a:r>
              <a:rPr lang="en-US" sz="25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– buffer to hold data after read</a:t>
            </a:r>
          </a:p>
          <a:p>
            <a:pPr marL="1566743" lvl="1" indent="-516968">
              <a:spcBef>
                <a:spcPts val="544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r>
              <a:rPr lang="en-US" sz="25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nbytes</a:t>
            </a:r>
            <a:r>
              <a:rPr lang="en-US" sz="25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– number of bytes to be read</a:t>
            </a:r>
          </a:p>
          <a:p>
            <a:pPr marL="1566743" lvl="1" indent="-516968">
              <a:spcBef>
                <a:spcPts val="544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r>
              <a:rPr lang="en-US" sz="25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Both functions return number of bytes read/written and returns </a:t>
            </a:r>
            <a:r>
              <a:rPr lang="en-US" sz="2500" dirty="0" smtClean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-1 </a:t>
            </a:r>
            <a:r>
              <a:rPr lang="en-US" sz="25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on error.</a:t>
            </a:r>
          </a:p>
          <a:p>
            <a:pPr marL="388806" indent="-293764">
              <a:spcBef>
                <a:spcPts val="601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endParaRPr lang="en-US" sz="2500" dirty="0">
              <a:solidFill>
                <a:srgbClr val="000000"/>
              </a:solidFill>
              <a:latin typeface="Gill Sans MT" pitchFamily="32" charset="0"/>
              <a:ea typeface="WenQuanYi Zen Hei" charset="0"/>
              <a:cs typeface="WenQuanYi Zen 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#include&lt;sys/</a:t>
            </a:r>
            <a:r>
              <a:rPr lang="en-US" dirty="0" err="1" smtClean="0"/>
              <a:t>types.h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 include&lt;</a:t>
            </a:r>
            <a:r>
              <a:rPr lang="en-US" dirty="0" err="1" smtClean="0"/>
              <a:t>unistd.h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ssize_t</a:t>
            </a:r>
            <a:r>
              <a:rPr lang="en-US" dirty="0" smtClean="0"/>
              <a:t>  write(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,	/* open file descriptor on which to write*/</a:t>
            </a:r>
          </a:p>
          <a:p>
            <a:r>
              <a:rPr lang="en-US" dirty="0" smtClean="0"/>
              <a:t>	const void *</a:t>
            </a:r>
            <a:r>
              <a:rPr lang="en-US" dirty="0" err="1" smtClean="0"/>
              <a:t>buf</a:t>
            </a:r>
            <a:r>
              <a:rPr lang="en-US" dirty="0" smtClean="0"/>
              <a:t>,	/*data to write*/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ssize_t</a:t>
            </a:r>
            <a:r>
              <a:rPr lang="en-US" dirty="0" smtClean="0"/>
              <a:t> </a:t>
            </a:r>
            <a:r>
              <a:rPr lang="en-US" dirty="0" err="1" smtClean="0"/>
              <a:t>nbytes</a:t>
            </a:r>
            <a:r>
              <a:rPr lang="en-US" dirty="0" smtClean="0"/>
              <a:t>	/*amount to write*/</a:t>
            </a:r>
          </a:p>
          <a:p>
            <a:r>
              <a:rPr lang="en-US" dirty="0" smtClean="0"/>
              <a:t>);</a:t>
            </a:r>
          </a:p>
          <a:p>
            <a:r>
              <a:rPr lang="en-US" dirty="0" smtClean="0"/>
              <a:t>/* Returns the number of bytes written or -1 on error */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04800" y="228600"/>
            <a:ext cx="11074400" cy="601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16001" rIns="91436" bIns="45718"/>
          <a:lstStyle/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main()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{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char buffer[128];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nread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;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nread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read(0,buffer,128);  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// reading data from STD_INPUT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=0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("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nread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= %d\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n",nread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);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if(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nread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== -1)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 smtClean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    write(2</a:t>
            </a: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,"A read Error has occurred\n",26); 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//writing error to STD_ERR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= 2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if((</a:t>
            </a: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write(1,buffer,nread)) != </a:t>
            </a:r>
            <a:r>
              <a:rPr lang="en-US" dirty="0" err="1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nread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) //writing data to STD_OUTPUT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= 1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	write(2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,"write error has occurred\n",25);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exit(0);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}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876800" y="685801"/>
            <a:ext cx="4978400" cy="4550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1639" tIns="42452" rIns="81639" bIns="42452">
            <a:spAutoFit/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400" dirty="0">
                <a:solidFill>
                  <a:srgbClr val="964305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read  &amp; write system calls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0" y="228600"/>
            <a:ext cx="10410240" cy="11449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0820" rIns="91436" bIns="45718" anchor="ctr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3600" dirty="0" err="1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lseek</a:t>
            </a:r>
            <a:r>
              <a:rPr lang="en-US" sz="3600" dirty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() system call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10410240" cy="51845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5718" rIns="91436" bIns="45718"/>
          <a:lstStyle/>
          <a:p>
            <a:pPr marL="388806" indent="-293764">
              <a:spcBef>
                <a:spcPts val="601"/>
              </a:spcBef>
              <a:buClr>
                <a:srgbClr val="3891A7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9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It sets the read/write pointer of a file descriptor which it can use for next read/write</a:t>
            </a:r>
          </a:p>
          <a:p>
            <a:pPr marL="388806" indent="-293764">
              <a:spcBef>
                <a:spcPts val="601"/>
              </a:spcBef>
              <a:buClr>
                <a:srgbClr val="3891A7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9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off_t</a:t>
            </a:r>
            <a:r>
              <a:rPr lang="en-US" sz="29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lseek</a:t>
            </a:r>
            <a:r>
              <a:rPr lang="en-US" sz="29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</a:t>
            </a:r>
            <a:r>
              <a:rPr lang="en-US" sz="29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sz="29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 </a:t>
            </a:r>
            <a:r>
              <a:rPr lang="en-US" sz="29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off_t</a:t>
            </a:r>
            <a:r>
              <a:rPr lang="en-US" sz="29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offset, </a:t>
            </a:r>
            <a:r>
              <a:rPr lang="en-US" sz="29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reference);</a:t>
            </a:r>
          </a:p>
          <a:p>
            <a:pPr marL="1563863" lvl="1" indent="-51984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offset is used to specify the position</a:t>
            </a:r>
          </a:p>
          <a:p>
            <a:pPr marL="1563863" lvl="1" indent="-51984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reference is used by the offset</a:t>
            </a:r>
          </a:p>
          <a:p>
            <a:pPr marL="2345795" lvl="2" indent="-387366">
              <a:spcBef>
                <a:spcPts val="544"/>
              </a:spcBef>
              <a:buClr>
                <a:srgbClr val="FEB80A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2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SEEK_SET – offset is absolute position</a:t>
            </a:r>
          </a:p>
          <a:p>
            <a:pPr marL="2345795" lvl="2" indent="-387366">
              <a:spcBef>
                <a:spcPts val="544"/>
              </a:spcBef>
              <a:buClr>
                <a:srgbClr val="FEB80A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2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SEEK_CUR – offset is relative to the current position</a:t>
            </a:r>
          </a:p>
          <a:p>
            <a:pPr marL="2345795" lvl="2" indent="-387366">
              <a:spcBef>
                <a:spcPts val="544"/>
              </a:spcBef>
              <a:buClr>
                <a:srgbClr val="FEB80A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2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SEEK_END – offset is relative to the end of the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8325120" y="207383"/>
            <a:ext cx="3010560" cy="11449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0820" rIns="91436" bIns="45718" anchor="ctr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300" dirty="0" err="1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2" charset="0"/>
                <a:ea typeface="WenQuanYi Zen Hei" charset="0"/>
                <a:cs typeface="WenQuanYi Zen Hei" charset="0"/>
              </a:rPr>
              <a:t>lseek</a:t>
            </a:r>
            <a:r>
              <a:rPr lang="en-US" sz="43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2" charset="0"/>
                <a:ea typeface="WenQuanYi Zen Hei" charset="0"/>
                <a:cs typeface="WenQuanYi Zen Hei" charset="0"/>
              </a:rPr>
              <a:t>()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14400" y="228600"/>
            <a:ext cx="7284480" cy="63352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16001" rIns="91436" bIns="45718"/>
          <a:lstStyle/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main(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argc,char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[])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{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fd1,sekval,nread;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char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c,buf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[20];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fd1 = open(</a:t>
            </a:r>
            <a:r>
              <a:rPr lang="en-US" dirty="0" err="1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argv</a:t>
            </a: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[1],O_RDONLY);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if(fd1 == -1)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{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("Error opening file\n");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exit(0);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}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if((</a:t>
            </a:r>
            <a:r>
              <a:rPr lang="en-US" dirty="0" err="1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nread</a:t>
            </a: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=read(fd1,&amp;c,1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))==1)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{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("%</a:t>
            </a:r>
            <a:r>
              <a:rPr lang="en-US" dirty="0" smtClean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c\</a:t>
            </a:r>
            <a:r>
              <a:rPr lang="en-US" dirty="0" err="1" smtClean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n",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sekval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lseek</a:t>
            </a: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(fd1,10,SEEK_CUR</a:t>
            </a:r>
            <a:r>
              <a:rPr lang="en-US" dirty="0" smtClean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;//</a:t>
            </a:r>
            <a:r>
              <a:rPr lang="en-US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next seek value = 11</a:t>
            </a:r>
            <a:endParaRPr lang="en-US" dirty="0">
              <a:solidFill>
                <a:srgbClr val="000000"/>
              </a:solidFill>
              <a:latin typeface="Calibri" pitchFamily="32" charset="0"/>
              <a:ea typeface="WenQuanYi Zen Hei" charset="0"/>
              <a:cs typeface="WenQuanYi Zen Hei" charset="0"/>
            </a:endParaRP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}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read(fd1,&amp;c,1)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("%c\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n",c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close(fd1)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; }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486400" y="1504959"/>
            <a:ext cx="6705600" cy="10066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Mayuri@localhost</a:t>
            </a: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myopen</a:t>
            </a: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]$ ./</a:t>
            </a:r>
            <a:r>
              <a:rPr lang="en-US" sz="20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a.out</a:t>
            </a: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t1.txt </a:t>
            </a:r>
            <a:endParaRPr lang="en-US" sz="2000" dirty="0">
              <a:solidFill>
                <a:srgbClr val="000000"/>
              </a:solidFill>
              <a:ea typeface="WenQuanYi Zen Hei" charset="0"/>
              <a:cs typeface="WenQuanYi Zen Hei" charset="0"/>
            </a:endParaRPr>
          </a:p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0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	</a:t>
            </a:r>
          </a:p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n	</a:t>
            </a:r>
          </a:p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Mayuri@localhost</a:t>
            </a: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myopen</a:t>
            </a: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]$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914240" y="275071"/>
            <a:ext cx="9997440" cy="11420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5718" rIns="91436" bIns="45718" anchor="ctr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300" dirty="0" err="1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2" charset="0"/>
                <a:ea typeface="WenQuanYi Zen Hei" charset="0"/>
                <a:cs typeface="WenQuanYi Zen Hei" charset="0"/>
              </a:rPr>
              <a:t>Lseek</a:t>
            </a:r>
            <a:r>
              <a:rPr lang="en-US" sz="43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2" charset="0"/>
                <a:ea typeface="WenQuanYi Zen Hei" charset="0"/>
                <a:cs typeface="WenQuanYi Zen Hei" charset="0"/>
              </a:rPr>
              <a:t>()  file t1.txt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914240" y="1447353"/>
            <a:ext cx="9997440" cy="48014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06400" y="2281201"/>
            <a:ext cx="11480800" cy="82952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8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introduction to computing systems from bits and gates to C and </a:t>
            </a:r>
            <a:r>
              <a:rPr lang="en-US" sz="2800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beyond Birla </a:t>
            </a:r>
            <a:r>
              <a:rPr lang="en-US" sz="28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institute of technology and science, </a:t>
            </a:r>
            <a:r>
              <a:rPr lang="en-US" sz="28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pilani</a:t>
            </a:r>
            <a:r>
              <a:rPr lang="en-US" sz="28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rajasthan</a:t>
            </a:r>
            <a:r>
              <a:rPr lang="en-US" sz="28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8057" y="543706"/>
            <a:ext cx="6964897" cy="436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8368" y="1092461"/>
            <a:ext cx="6054302" cy="37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 txBox="1"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Close 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19"/>
          <p:cNvSpPr txBox="1"/>
          <p:nvPr/>
        </p:nvSpPr>
        <p:spPr>
          <a:xfrm>
            <a:off x="527381" y="1600201"/>
            <a:ext cx="10953419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&lt;fcntl.h&gt;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&lt;unistd.h&gt;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&lt;sys/stat.h&gt;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fd1, ret;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fd1 = open(“txt1.txt”, O_RDONLY | O_CREAT,  0777);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 = close(fd1);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printf(“\n Result:%d”, ret);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897" y="0"/>
            <a:ext cx="5877636" cy="65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067" y="0"/>
            <a:ext cx="5527343" cy="668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Unix File System</a:t>
            </a: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Tutorial 5</a:t>
            </a:r>
          </a:p>
          <a:p>
            <a:pPr algn="ctr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4149" y="6288260"/>
            <a:ext cx="7727852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IN" dirty="0" smtClean="0"/>
              <a:t>Slides taken from the ones prepared by Dr. </a:t>
            </a:r>
            <a:r>
              <a:rPr lang="en-IN" dirty="0" err="1" smtClean="0"/>
              <a:t>Mayuri</a:t>
            </a:r>
            <a:r>
              <a:rPr lang="en-IN" dirty="0" smtClean="0"/>
              <a:t> </a:t>
            </a:r>
            <a:r>
              <a:rPr lang="en-IN" dirty="0" err="1" smtClean="0"/>
              <a:t>Digalwar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/>
          <p:nvPr/>
        </p:nvSpPr>
        <p:spPr>
          <a:xfrm>
            <a:off x="609600" y="457200"/>
            <a:ext cx="10410240" cy="7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08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read() system call</a:t>
            </a:r>
            <a:endParaRPr/>
          </a:p>
        </p:txBody>
      </p:sp>
      <p:sp>
        <p:nvSpPr>
          <p:cNvPr id="309" name="Google Shape;309;p21"/>
          <p:cNvSpPr txBox="1"/>
          <p:nvPr/>
        </p:nvSpPr>
        <p:spPr>
          <a:xfrm>
            <a:off x="894720" y="1493438"/>
            <a:ext cx="10410240" cy="4920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8806" marR="0" lvl="0" indent="-29376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 (int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argc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char *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argv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[])</a:t>
            </a:r>
            <a:endParaRPr dirty="0"/>
          </a:p>
          <a:p>
            <a:pPr marL="388806" marR="0" lvl="0" indent="-293764" algn="l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dirty="0"/>
          </a:p>
          <a:p>
            <a:pPr marL="388806" marR="0" lvl="0" indent="-293764" algn="l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char buff[10];</a:t>
            </a:r>
            <a:endParaRPr dirty="0"/>
          </a:p>
          <a:p>
            <a:pPr marL="388806" marR="0" lvl="0" indent="-293764" algn="l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</a:t>
            </a: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ret,fd1;</a:t>
            </a:r>
            <a:endParaRPr dirty="0"/>
          </a:p>
          <a:p>
            <a:pPr marL="388806" lvl="0" indent="-293764">
              <a:spcBef>
                <a:spcPts val="601"/>
              </a:spcBef>
            </a:pP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fd1 = open(“txt1.txt”, O_RDONLY | O_CREAT,  0777);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8806" marR="0" lvl="0" indent="-293764" algn="l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 = read(fd1, buff, 10);</a:t>
            </a:r>
            <a:endParaRPr dirty="0"/>
          </a:p>
          <a:p>
            <a:pPr marL="388806" marR="0" lvl="0" indent="-293764" algn="l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(“%s\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n”,buff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dirty="0"/>
          </a:p>
          <a:p>
            <a:pPr marL="388806" marR="0" lvl="0" indent="-293764" algn="l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8806" marR="0" lvl="0" indent="-293764" algn="l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0;</a:t>
            </a:r>
            <a:endParaRPr dirty="0"/>
          </a:p>
          <a:p>
            <a:pPr marL="388806" marR="0" lvl="0" indent="-293764" algn="l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"/>
          <p:cNvSpPr txBox="1"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write system call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2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316" name="Google Shape;316;p22"/>
          <p:cNvSpPr txBox="1"/>
          <p:nvPr/>
        </p:nvSpPr>
        <p:spPr>
          <a:xfrm>
            <a:off x="527381" y="1600201"/>
            <a:ext cx="11055019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&lt;fcntl.h&gt;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&lt;unistd.h&gt;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char buffer[12] = “I LOVE BITS”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fd1, ret;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fd1 = creat(“txt1.txt”, 0777);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 = write(fd1, buffer,  sizeof(buffer));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0;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 txBox="1"/>
          <p:nvPr/>
        </p:nvSpPr>
        <p:spPr>
          <a:xfrm>
            <a:off x="406400" y="685801"/>
            <a:ext cx="4978400" cy="455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643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 &amp; write system calls</a:t>
            </a:r>
            <a:endParaRPr/>
          </a:p>
        </p:txBody>
      </p:sp>
      <p:sp>
        <p:nvSpPr>
          <p:cNvPr id="322" name="Google Shape;322;p23"/>
          <p:cNvSpPr txBox="1"/>
          <p:nvPr/>
        </p:nvSpPr>
        <p:spPr>
          <a:xfrm>
            <a:off x="406400" y="1524000"/>
            <a:ext cx="11379200" cy="5055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11045" marR="0" lvl="0" indent="-30816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</a:t>
            </a:r>
            <a:endParaRPr/>
          </a:p>
          <a:p>
            <a:pPr marL="311045" marR="0" lvl="0" indent="-308164" algn="l" rtl="0">
              <a:spcBef>
                <a:spcPts val="1883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{char buffer[128];</a:t>
            </a:r>
            <a:endParaRPr/>
          </a:p>
          <a:p>
            <a:pPr marL="311045" marR="0" lvl="0" indent="-308164" algn="l" rtl="0">
              <a:spcBef>
                <a:spcPts val="1883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 nread;</a:t>
            </a:r>
            <a:endParaRPr/>
          </a:p>
          <a:p>
            <a:pPr marL="311045" marR="0" lvl="0" indent="-308164" algn="l" rtl="0">
              <a:spcBef>
                <a:spcPts val="1883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nread =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read(0,buffer,128);  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reading data from STD_INPUT fd =0</a:t>
            </a:r>
            <a:endParaRPr/>
          </a:p>
          <a:p>
            <a:pPr marL="311045" marR="0" lvl="0" indent="-308164" algn="l" rtl="0">
              <a:spcBef>
                <a:spcPts val="1883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printf("nread  = %d\n",nread);</a:t>
            </a:r>
            <a:endParaRPr/>
          </a:p>
          <a:p>
            <a:pPr marL="311045" marR="0" lvl="0" indent="-308164" algn="l" rtl="0">
              <a:spcBef>
                <a:spcPts val="1883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if(nread == -1)</a:t>
            </a:r>
            <a:endParaRPr/>
          </a:p>
          <a:p>
            <a:pPr marL="311045" marR="0" lvl="0" indent="-308164" algn="l" rtl="0">
              <a:spcBef>
                <a:spcPts val="1883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write(2,"A read Error has occurred\n",26); 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//writing error to STD_ERR fd = 2</a:t>
            </a:r>
            <a:endParaRPr/>
          </a:p>
          <a:p>
            <a:pPr marL="311045" marR="0" lvl="0" indent="-308164" algn="l" rtl="0">
              <a:spcBef>
                <a:spcPts val="1883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if((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write(1,buffer,nread)) != nread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//writing data to STD_OUTPUT fd = 1</a:t>
            </a:r>
            <a:endParaRPr/>
          </a:p>
          <a:p>
            <a:pPr marL="311045" marR="0" lvl="0" indent="-308164" algn="l" rtl="0">
              <a:spcBef>
                <a:spcPts val="1883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write(2,"write error has occurred\n",25);</a:t>
            </a:r>
            <a:endParaRPr/>
          </a:p>
          <a:p>
            <a:pPr marL="311045" marR="0" lvl="0" indent="-308164" algn="l" rtl="0">
              <a:spcBef>
                <a:spcPts val="1883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exit(0);}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/>
          <p:nvPr/>
        </p:nvSpPr>
        <p:spPr>
          <a:xfrm>
            <a:off x="0" y="228600"/>
            <a:ext cx="10410240" cy="114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08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lseek() system call</a:t>
            </a:r>
            <a:endParaRPr/>
          </a:p>
        </p:txBody>
      </p:sp>
      <p:sp>
        <p:nvSpPr>
          <p:cNvPr id="328" name="Google Shape;328;p24"/>
          <p:cNvSpPr txBox="1"/>
          <p:nvPr/>
        </p:nvSpPr>
        <p:spPr>
          <a:xfrm>
            <a:off x="304800" y="1371600"/>
            <a:ext cx="10410240" cy="5184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8806" marR="0" lvl="0" indent="-293764" algn="just" rtl="0"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900"/>
              <a:buFont typeface="Noto Sans Symbols"/>
              <a:buChar char="●"/>
            </a:pP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sets the read/write pointer of a file descriptor which it can use for next read/write.</a:t>
            </a:r>
            <a:endParaRPr sz="2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8806" marR="0" lvl="0" indent="-293764" algn="l" rtl="0">
              <a:spcBef>
                <a:spcPts val="601"/>
              </a:spcBef>
              <a:spcAft>
                <a:spcPts val="0"/>
              </a:spcAft>
              <a:buClr>
                <a:srgbClr val="3891A7"/>
              </a:buClr>
              <a:buSzPts val="2900"/>
              <a:buFont typeface="Noto Sans Symbols"/>
              <a:buChar char="●"/>
            </a:pP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off_t lseek(int fd, off_t offset, int reference);</a:t>
            </a:r>
            <a:endParaRPr/>
          </a:p>
          <a:p>
            <a:pPr marL="1563863" marR="0" lvl="1" indent="-519848" algn="l" rtl="0">
              <a:spcBef>
                <a:spcPts val="544"/>
              </a:spcBef>
              <a:spcAft>
                <a:spcPts val="0"/>
              </a:spcAft>
              <a:buClr>
                <a:srgbClr val="3891A7"/>
              </a:buClr>
              <a:buSzPts val="2600"/>
              <a:buFont typeface="Noto Sans Symbols"/>
              <a:buChar char="−"/>
            </a:pPr>
            <a:r>
              <a:rPr lang="en-US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offset is used to specify the position</a:t>
            </a:r>
            <a:endParaRPr/>
          </a:p>
          <a:p>
            <a:pPr marL="1563863" marR="0" lvl="1" indent="-519848" algn="l" rtl="0">
              <a:spcBef>
                <a:spcPts val="544"/>
              </a:spcBef>
              <a:spcAft>
                <a:spcPts val="0"/>
              </a:spcAft>
              <a:buClr>
                <a:srgbClr val="3891A7"/>
              </a:buClr>
              <a:buSzPts val="2600"/>
              <a:buFont typeface="Noto Sans Symbols"/>
              <a:buChar char="−"/>
            </a:pPr>
            <a:r>
              <a:rPr lang="en-US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is used by the offset</a:t>
            </a:r>
            <a:endParaRPr/>
          </a:p>
          <a:p>
            <a:pPr marL="2345795" marR="0" lvl="2" indent="-387366" algn="l" rtl="0">
              <a:spcBef>
                <a:spcPts val="544"/>
              </a:spcBef>
              <a:spcAft>
                <a:spcPts val="0"/>
              </a:spcAft>
              <a:buClr>
                <a:srgbClr val="FEB80A"/>
              </a:buClr>
              <a:buSzPts val="22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SEEK_SET – offset is absolute position</a:t>
            </a:r>
            <a:endParaRPr/>
          </a:p>
          <a:p>
            <a:pPr marL="2345795" marR="0" lvl="2" indent="-387366" algn="l" rtl="0">
              <a:spcBef>
                <a:spcPts val="544"/>
              </a:spcBef>
              <a:spcAft>
                <a:spcPts val="0"/>
              </a:spcAft>
              <a:buClr>
                <a:srgbClr val="FEB80A"/>
              </a:buClr>
              <a:buSzPts val="22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SEEK_CUR – offset is relative to the current position</a:t>
            </a:r>
            <a:endParaRPr/>
          </a:p>
          <a:p>
            <a:pPr marL="2345795" marR="0" lvl="2" indent="-387366" algn="l" rtl="0">
              <a:spcBef>
                <a:spcPts val="544"/>
              </a:spcBef>
              <a:spcAft>
                <a:spcPts val="0"/>
              </a:spcAft>
              <a:buClr>
                <a:srgbClr val="FEB80A"/>
              </a:buClr>
              <a:buSzPts val="22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SEEK_END – offset is relative to the end of the file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 txBox="1"/>
          <p:nvPr/>
        </p:nvSpPr>
        <p:spPr>
          <a:xfrm>
            <a:off x="0" y="228600"/>
            <a:ext cx="10410240" cy="114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08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lseek() system call</a:t>
            </a:r>
            <a:endParaRPr/>
          </a:p>
        </p:txBody>
      </p:sp>
      <p:sp>
        <p:nvSpPr>
          <p:cNvPr id="334" name="Google Shape;334;p25"/>
          <p:cNvSpPr txBox="1"/>
          <p:nvPr/>
        </p:nvSpPr>
        <p:spPr>
          <a:xfrm>
            <a:off x="364500" y="1373525"/>
            <a:ext cx="104104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042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&lt;unistd.h&gt;</a:t>
            </a:r>
            <a:endParaRPr/>
          </a:p>
          <a:p>
            <a:pPr marL="95042" marR="0" lvl="0" indent="0" algn="just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&lt;fcntl.h&gt;</a:t>
            </a:r>
            <a:endParaRPr/>
          </a:p>
          <a:p>
            <a:pPr marL="95042" marR="0" lvl="0" indent="0" algn="just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&lt;sys/types.h&gt;</a:t>
            </a:r>
            <a:endParaRPr/>
          </a:p>
          <a:p>
            <a:pPr marL="95042" marR="0" lvl="0" indent="0" algn="just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main()</a:t>
            </a:r>
            <a:endParaRPr/>
          </a:p>
          <a:p>
            <a:pPr marL="95042" marR="0" lvl="0" indent="0" algn="just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int file;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042" marR="0" lvl="0" indent="0" algn="just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if((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file=open("testfile.txt",O_RDONLY)) 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0)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042" marR="0" lvl="0" indent="0" algn="just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return -1;</a:t>
            </a:r>
            <a:endParaRPr/>
          </a:p>
          <a:p>
            <a:pPr marL="95042" marR="0" lvl="0" indent="0" algn="just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char buffer[19];</a:t>
            </a:r>
            <a:endParaRPr/>
          </a:p>
          <a:p>
            <a:pPr marL="95042" marR="0" lvl="0" indent="0" algn="just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(read(file,buffer,19) != 19)  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-1;</a:t>
            </a:r>
            <a:endParaRPr/>
          </a:p>
          <a:p>
            <a:pPr marL="95042" marR="0" lvl="0" indent="0" algn="just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printf("%s\n",buffer);</a:t>
            </a:r>
            <a:endParaRPr/>
          </a:p>
          <a:p>
            <a:pPr marL="95042" marR="0" lvl="0" indent="0" algn="just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(lseek(file,10,SEEK_SET)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0) return -1;</a:t>
            </a:r>
            <a:endParaRPr/>
          </a:p>
          <a:p>
            <a:pPr marL="95042" marR="0" lvl="0" indent="0" algn="just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(read(file,buffer,19) != 19)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return -1;</a:t>
            </a:r>
            <a:endParaRPr/>
          </a:p>
          <a:p>
            <a:pPr marL="95042" marR="0" lvl="0" indent="0" algn="just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printf("%s\n",buffer);</a:t>
            </a:r>
            <a:endParaRPr/>
          </a:p>
          <a:p>
            <a:pPr marL="95042" marR="0" lvl="0" indent="0" algn="just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return 0;}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5384800" y="1306378"/>
            <a:ext cx="6484640" cy="1817823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25" tIns="55175" rIns="81625" bIns="40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Testfile.txt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text file that will be used to demonstrate the use of lseek.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This is a text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file that will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/>
          <p:nvPr/>
        </p:nvSpPr>
        <p:spPr>
          <a:xfrm>
            <a:off x="6641440" y="207383"/>
            <a:ext cx="3010560" cy="11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08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lseek()</a:t>
            </a:r>
            <a:endParaRPr/>
          </a:p>
        </p:txBody>
      </p:sp>
      <p:sp>
        <p:nvSpPr>
          <p:cNvPr id="341" name="Google Shape;341;p26"/>
          <p:cNvSpPr txBox="1"/>
          <p:nvPr/>
        </p:nvSpPr>
        <p:spPr>
          <a:xfrm>
            <a:off x="914400" y="228600"/>
            <a:ext cx="7284480" cy="633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000" rIns="91425" bIns="45700" anchor="t" anchorCtr="0">
            <a:noAutofit/>
          </a:bodyPr>
          <a:lstStyle/>
          <a:p>
            <a:pPr marL="364326" marR="0" lvl="0" indent="-27936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main(int argc,char * argv[])</a:t>
            </a:r>
            <a:endParaRPr/>
          </a:p>
          <a:p>
            <a:pPr marL="364326" marR="0" lvl="0" indent="-279364" algn="l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/>
          </a:p>
          <a:p>
            <a:pPr marL="364326" marR="0" lvl="0" indent="-279364" algn="l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fd1,sekval,nread;</a:t>
            </a:r>
            <a:endParaRPr/>
          </a:p>
          <a:p>
            <a:pPr marL="364326" marR="0" lvl="0" indent="-279364" algn="l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c,buf[20];</a:t>
            </a:r>
            <a:endParaRPr/>
          </a:p>
          <a:p>
            <a:pPr marL="364326" marR="0" lvl="0" indent="-279364" algn="l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fd1 = open(argv[1],O_RDONLY);</a:t>
            </a:r>
            <a:endParaRPr/>
          </a:p>
          <a:p>
            <a:pPr marL="364326" marR="0" lvl="0" indent="-279364" algn="l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if(fd1 == -1)</a:t>
            </a:r>
            <a:endParaRPr/>
          </a:p>
          <a:p>
            <a:pPr marL="364326" marR="0" lvl="0" indent="-279364" algn="l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/>
          </a:p>
          <a:p>
            <a:pPr marL="364326" marR="0" lvl="0" indent="-279364" algn="l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printf("Error opening file\n");</a:t>
            </a:r>
            <a:endParaRPr/>
          </a:p>
          <a:p>
            <a:pPr marL="364326" marR="0" lvl="0" indent="-279364" algn="l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exit(0);</a:t>
            </a:r>
            <a:endParaRPr/>
          </a:p>
          <a:p>
            <a:pPr marL="364326" marR="0" lvl="0" indent="-279364" algn="l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364326" marR="0" lvl="0" indent="-279364" algn="l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if((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nread=read(fd1,&amp;c,1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))==1)</a:t>
            </a:r>
            <a:endParaRPr/>
          </a:p>
          <a:p>
            <a:pPr marL="364326" marR="0" lvl="0" indent="-279364" algn="l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/>
          </a:p>
          <a:p>
            <a:pPr marL="364326" marR="0" lvl="0" indent="-279364" algn="l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printf("%c\n",c);</a:t>
            </a:r>
            <a:endParaRPr/>
          </a:p>
          <a:p>
            <a:pPr marL="364326" marR="0" lvl="0" indent="-279364" algn="l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sekval =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lseek(fd1,10,SEEK_CUR)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4326" marR="0" lvl="0" indent="-279364" algn="l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364326" marR="0" lvl="0" indent="-279364" algn="l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read(fd1,&amp;c,1)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marL="364326" marR="0" lvl="0" indent="-279364" algn="l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printf("%c\n",c);</a:t>
            </a:r>
            <a:endParaRPr/>
          </a:p>
          <a:p>
            <a:pPr marL="364326" marR="0" lvl="0" indent="-279364" algn="l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close(fd1)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}</a:t>
            </a:r>
            <a:endParaRPr/>
          </a:p>
        </p:txBody>
      </p:sp>
      <p:sp>
        <p:nvSpPr>
          <p:cNvPr id="342" name="Google Shape;342;p26"/>
          <p:cNvSpPr txBox="1"/>
          <p:nvPr/>
        </p:nvSpPr>
        <p:spPr>
          <a:xfrm>
            <a:off x="5486400" y="1447801"/>
            <a:ext cx="6705600" cy="100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[shashank@localhost myopen]$ ./a.out  t1.txt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[shashank@localhost myopen]$ </a:t>
            </a:r>
            <a:endParaRPr/>
          </a:p>
        </p:txBody>
      </p:sp>
      <p:sp>
        <p:nvSpPr>
          <p:cNvPr id="343" name="Google Shape;343;p26"/>
          <p:cNvSpPr txBox="1"/>
          <p:nvPr/>
        </p:nvSpPr>
        <p:spPr>
          <a:xfrm>
            <a:off x="5765007" y="3600235"/>
            <a:ext cx="6484640" cy="1817823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25" tIns="55175" rIns="81625" bIns="40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t1.txt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/>
          <p:nvPr/>
        </p:nvSpPr>
        <p:spPr>
          <a:xfrm>
            <a:off x="406400" y="275071"/>
            <a:ext cx="9997440" cy="114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dup() system call</a:t>
            </a:r>
            <a:endParaRPr sz="4300">
              <a:solidFill>
                <a:srgbClr val="5723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27"/>
          <p:cNvSpPr txBox="1"/>
          <p:nvPr/>
        </p:nvSpPr>
        <p:spPr>
          <a:xfrm>
            <a:off x="1914240" y="1295400"/>
            <a:ext cx="9997440" cy="480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7"/>
          <p:cNvSpPr txBox="1"/>
          <p:nvPr/>
        </p:nvSpPr>
        <p:spPr>
          <a:xfrm>
            <a:off x="406400" y="1752600"/>
            <a:ext cx="11480800" cy="434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dup() system call creates a copy of the file descriptor oldfd, using the lowest-numbered unused file descriptor for the new descriptor.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dup(int oldfd);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Value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On success, these system calls return the new file descriptor.  On error, -1 is returned.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/>
        </p:nvSpPr>
        <p:spPr>
          <a:xfrm>
            <a:off x="406400" y="275071"/>
            <a:ext cx="9997440" cy="114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dup() system call</a:t>
            </a:r>
            <a:endParaRPr sz="4300">
              <a:solidFill>
                <a:srgbClr val="5723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28"/>
          <p:cNvSpPr txBox="1"/>
          <p:nvPr/>
        </p:nvSpPr>
        <p:spPr>
          <a:xfrm>
            <a:off x="1914240" y="1295400"/>
            <a:ext cx="9997440" cy="480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8"/>
          <p:cNvSpPr txBox="1"/>
          <p:nvPr/>
        </p:nvSpPr>
        <p:spPr>
          <a:xfrm>
            <a:off x="406400" y="1752600"/>
            <a:ext cx="11480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#include&lt;stdio.h&gt;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&lt;unistd.h&gt;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&lt;fcntl.h&gt;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file_desc =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open("dup.txt", O_WRONLY | O_APPEND);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if(file_desc &lt; 0)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printf("Error opening the file\n");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copy_desc = dup(file_desc)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write(copy_desc,"This will be output to the file named dup.txt\n", 46);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write(file_desc,"This will also be output to the file named dup.txt\n", 51);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return 0;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"/>
          <p:cNvSpPr txBox="1"/>
          <p:nvPr/>
        </p:nvSpPr>
        <p:spPr>
          <a:xfrm>
            <a:off x="406400" y="275071"/>
            <a:ext cx="9997440" cy="114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dup2() system call</a:t>
            </a:r>
            <a:endParaRPr sz="4300">
              <a:solidFill>
                <a:srgbClr val="5723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29"/>
          <p:cNvSpPr txBox="1"/>
          <p:nvPr/>
        </p:nvSpPr>
        <p:spPr>
          <a:xfrm>
            <a:off x="1914240" y="1295400"/>
            <a:ext cx="9997440" cy="480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9"/>
          <p:cNvSpPr txBox="1"/>
          <p:nvPr/>
        </p:nvSpPr>
        <p:spPr>
          <a:xfrm>
            <a:off x="406400" y="1752600"/>
            <a:ext cx="11480800" cy="434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dup2() system call performs the same task as dup(), but instead of using the lowest-numbered unused file descriptor, it uses the file descriptor number specified in newfd.  If the file descriptor newfd was previously open, it is silently closed before being reused.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dup2(int oldfd, int newfd);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Value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On success, these system calls return the new file descriptor.  On error, -1 is returned.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 txBox="1"/>
          <p:nvPr/>
        </p:nvSpPr>
        <p:spPr>
          <a:xfrm>
            <a:off x="406400" y="275071"/>
            <a:ext cx="9997440" cy="114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dup2() system call</a:t>
            </a:r>
            <a:endParaRPr sz="4300">
              <a:solidFill>
                <a:srgbClr val="5723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30"/>
          <p:cNvSpPr txBox="1"/>
          <p:nvPr/>
        </p:nvSpPr>
        <p:spPr>
          <a:xfrm>
            <a:off x="1914240" y="1295400"/>
            <a:ext cx="9997440" cy="480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406400" y="1752600"/>
            <a:ext cx="11480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#include&lt;stdlib.h&gt;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#include&lt;unistd.h&gt;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#include&lt;stdio.h&gt;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#include&lt;fcntl.h&gt;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file_desc =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open("tricky.txt",O_WRONLY | O_APPEND);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dup2(file_desc, 1) ;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printf("I will be printed in the file tricky.txt\n");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0;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0" y="381000"/>
            <a:ext cx="8084480" cy="6682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0820" rIns="91436" bIns="45718" anchor="ctr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3800" dirty="0" smtClean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2" charset="0"/>
                <a:ea typeface="WenQuanYi Zen Hei" charset="0"/>
                <a:cs typeface="WenQuanYi Zen Hei" charset="0"/>
              </a:rPr>
              <a:t>OPEN </a:t>
            </a:r>
            <a:r>
              <a:rPr lang="en-US" sz="38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2" charset="0"/>
                <a:ea typeface="WenQuanYi Zen Hei" charset="0"/>
                <a:cs typeface="WenQuanYi Zen Hei" charset="0"/>
              </a:rPr>
              <a:t>system call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11639040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5718" rIns="91436" bIns="45718"/>
          <a:lstStyle/>
          <a:p>
            <a:pPr marL="388806" indent="-293764">
              <a:spcBef>
                <a:spcPts val="601"/>
              </a:spcBef>
              <a:buClr>
                <a:srgbClr val="3891A7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9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  Syntax is</a:t>
            </a:r>
          </a:p>
          <a:p>
            <a:pPr marL="1566743" lvl="1" indent="-516968">
              <a:spcBef>
                <a:spcPts val="544"/>
              </a:spcBef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= open(</a:t>
            </a: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pathname,flags,modes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);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open(const char *path, </a:t>
            </a: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flags, </a:t>
            </a: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mode_t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mode);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open(const char *path, </a:t>
            </a: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flags);</a:t>
            </a:r>
          </a:p>
          <a:p>
            <a:pPr marL="1566743" lvl="1" indent="-516968">
              <a:spcBef>
                <a:spcPts val="544"/>
              </a:spcBef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where,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pathname is the file name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flags indicate type of file (reading/writing)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modes gives the file permission (if file is created)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Returns an integer called file descriptor  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Rest of the system calls make use of this file descriptor.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/>
          <p:nvPr/>
        </p:nvSpPr>
        <p:spPr>
          <a:xfrm>
            <a:off x="406400" y="275071"/>
            <a:ext cx="9997440" cy="114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dup() and dup2() system call</a:t>
            </a:r>
            <a:endParaRPr sz="4300">
              <a:solidFill>
                <a:srgbClr val="5723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31"/>
          <p:cNvSpPr txBox="1"/>
          <p:nvPr/>
        </p:nvSpPr>
        <p:spPr>
          <a:xfrm>
            <a:off x="1914240" y="1295400"/>
            <a:ext cx="9997440" cy="480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1"/>
          <p:cNvSpPr txBox="1"/>
          <p:nvPr/>
        </p:nvSpPr>
        <p:spPr>
          <a:xfrm>
            <a:off x="406400" y="1752600"/>
            <a:ext cx="11480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#include&lt;stdlib.h&gt;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#include&lt;unistd.h&gt;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#include&lt;fcntl.h&gt;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 fd1, fd2;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fd1 = open(“txt1.txt”, O_RDONLY | O_CREAT, 777);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close(2);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dup(fd1);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/>
        </p:nvSpPr>
        <p:spPr>
          <a:xfrm>
            <a:off x="406400" y="275071"/>
            <a:ext cx="9997440" cy="114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dup() and dup2() system call</a:t>
            </a:r>
            <a:endParaRPr sz="4300">
              <a:solidFill>
                <a:srgbClr val="5723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32"/>
          <p:cNvSpPr txBox="1"/>
          <p:nvPr/>
        </p:nvSpPr>
        <p:spPr>
          <a:xfrm>
            <a:off x="1914240" y="1295400"/>
            <a:ext cx="9997440" cy="480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2"/>
          <p:cNvSpPr txBox="1"/>
          <p:nvPr/>
        </p:nvSpPr>
        <p:spPr>
          <a:xfrm>
            <a:off x="406400" y="1752600"/>
            <a:ext cx="11480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#include&lt;stdlib.h&gt;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#include&lt;unistd.h&gt;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#include&lt;fcntl.h&gt;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 fd1, fd2, fd3;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fd1 = open(“txt1.txt”, O_RDONLY | O_CREAT, 777); //3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fd2 = open(“txt2.txt”, O_RDONLY | O_CREAT, 777); //4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//close (fd2);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fd3=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dup2(fd1, fd2);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"/>
          <p:cNvSpPr txBox="1"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chmod system call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3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The </a:t>
            </a:r>
            <a:r>
              <a:rPr lang="en-US" sz="2170" b="1">
                <a:latin typeface="Times New Roman"/>
                <a:ea typeface="Times New Roman"/>
                <a:cs typeface="Times New Roman"/>
                <a:sym typeface="Times New Roman"/>
              </a:rPr>
              <a:t>chmod</a:t>
            </a: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 command is used to change the access mode of a file.</a:t>
            </a:r>
            <a:endParaRPr/>
          </a:p>
          <a:p>
            <a:pPr marL="342900" lvl="0" indent="-205105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2170"/>
              <a:buChar char="•"/>
            </a:pPr>
            <a:r>
              <a:rPr lang="en-US" sz="217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: chmod [reference][operator][mode] filename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The references are used to distinguish the users to whom the permissions apply i.e. they are list of letters that specifies whom to give permissions. </a:t>
            </a:r>
            <a:endParaRPr sz="21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2170"/>
              <a:buChar char="•"/>
            </a:pPr>
            <a:r>
              <a:rPr lang="en-US" sz="217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	Class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u          	owner      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g         	group</a:t>
            </a:r>
            <a:endParaRPr sz="21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o          	others</a:t>
            </a:r>
            <a:endParaRPr sz="21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a          	all</a:t>
            </a:r>
            <a:endParaRPr sz="217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33"/>
          <p:cNvSpPr txBox="1">
            <a:spLocks noGrp="1"/>
          </p:cNvSpPr>
          <p:nvPr>
            <p:ph type="sldNum" idx="12"/>
          </p:nvPr>
        </p:nvSpPr>
        <p:spPr>
          <a:xfrm>
            <a:off x="11376587" y="6237313"/>
            <a:ext cx="815413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chmod system call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3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is used to specify how the modes of a file should be adjusted. The following operators are accepted:</a:t>
            </a:r>
            <a:endParaRPr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     Description</a:t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+	    Adds the specified modes to the specified classes.</a:t>
            </a:r>
            <a:endParaRPr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-         	    Removes the specified modes from the specified classes.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=             The modes specified are to be made the exact modes for the specified classes.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34"/>
          <p:cNvSpPr txBox="1">
            <a:spLocks noGrp="1"/>
          </p:cNvSpPr>
          <p:nvPr>
            <p:ph type="sldNum" idx="12"/>
          </p:nvPr>
        </p:nvSpPr>
        <p:spPr>
          <a:xfrm>
            <a:off x="11376587" y="6237313"/>
            <a:ext cx="815413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chmod system call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35"/>
          <p:cNvSpPr txBox="1">
            <a:spLocks noGrp="1"/>
          </p:cNvSpPr>
          <p:nvPr>
            <p:ph type="sldNum" idx="12"/>
          </p:nvPr>
        </p:nvSpPr>
        <p:spPr>
          <a:xfrm>
            <a:off x="11376587" y="6237313"/>
            <a:ext cx="815413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  <p:sp>
        <p:nvSpPr>
          <p:cNvPr id="406" name="Google Shape;406;p3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modes indicate which permissions are to be granted or removed from the specified classes. There are three basic modes which correspond to the basic permissions:</a:t>
            </a:r>
            <a:endParaRPr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       Permission to read the file.</a:t>
            </a:r>
            <a:endParaRPr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      Permission to write (or delete) the file.</a:t>
            </a:r>
            <a:endParaRPr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x      Permission to execute the file, or, in the case of a directory, search it.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chmod system call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36"/>
          <p:cNvSpPr txBox="1">
            <a:spLocks noGrp="1"/>
          </p:cNvSpPr>
          <p:nvPr>
            <p:ph type="sldNum" idx="12"/>
          </p:nvPr>
        </p:nvSpPr>
        <p:spPr>
          <a:xfrm>
            <a:off x="11376587" y="6237313"/>
            <a:ext cx="815413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  <p:sp>
        <p:nvSpPr>
          <p:cNvPr id="413" name="Google Shape;413;p3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- rw- rw- r--  shashank  shashank    text1.c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- rw- rw- r--  shashank  shashank    text2.c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d rwx rwx r-x shashank shashank    BITS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- rw- rw- r-- shashank shashank    semaphore.c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Times New Roman"/>
              <a:buChar char="-"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rwx r-x r-x shashank shashank    xyz.c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ts val="2220"/>
              <a:buNone/>
            </a:pPr>
            <a:r>
              <a:rPr lang="en-US" sz="222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: - rw- rw- r--  shashank  shashank    text1.c</a:t>
            </a:r>
            <a:endParaRPr/>
          </a:p>
          <a:p>
            <a:pPr marL="342900" lvl="0" indent="-20193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None/>
            </a:pP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ts val="2220"/>
              <a:buNone/>
            </a:pPr>
            <a:r>
              <a:rPr lang="en-US" sz="222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</a:t>
            </a: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: chmod u=r text1.c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193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None/>
            </a:pP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ts val="2220"/>
              <a:buNone/>
            </a:pPr>
            <a:r>
              <a:rPr lang="en-US" sz="222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</a:t>
            </a: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: - r-- rw- r--  shashank  shashank    text1.c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/>
          <p:cNvSpPr txBox="1"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chmod system call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37"/>
          <p:cNvSpPr txBox="1">
            <a:spLocks noGrp="1"/>
          </p:cNvSpPr>
          <p:nvPr>
            <p:ph type="sldNum" idx="12"/>
          </p:nvPr>
        </p:nvSpPr>
        <p:spPr>
          <a:xfrm>
            <a:off x="11376587" y="6237313"/>
            <a:ext cx="815413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sp>
        <p:nvSpPr>
          <p:cNvPr id="420" name="Google Shape;420;p3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>
                <a:latin typeface="Times New Roman"/>
                <a:ea typeface="Times New Roman"/>
                <a:cs typeface="Times New Roman"/>
                <a:sym typeface="Times New Roman"/>
              </a:rPr>
              <a:t>Let’s restrict the permission such that the user cannot </a:t>
            </a:r>
            <a:r>
              <a:rPr lang="en-US" sz="204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the directory BITS.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>
                <a:latin typeface="Times New Roman"/>
                <a:ea typeface="Times New Roman"/>
                <a:cs typeface="Times New Roman"/>
                <a:sym typeface="Times New Roman"/>
              </a:rPr>
              <a:t>- r-- rw- r--  shashank  shashank    text1.c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>
                <a:latin typeface="Times New Roman"/>
                <a:ea typeface="Times New Roman"/>
                <a:cs typeface="Times New Roman"/>
                <a:sym typeface="Times New Roman"/>
              </a:rPr>
              <a:t>- rw- rw- r--  shashank  shashank    text2.c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>
                <a:latin typeface="Times New Roman"/>
                <a:ea typeface="Times New Roman"/>
                <a:cs typeface="Times New Roman"/>
                <a:sym typeface="Times New Roman"/>
              </a:rPr>
              <a:t>d rwx rwx r-x shashank shashank    </a:t>
            </a:r>
            <a:r>
              <a:rPr lang="en-US" sz="204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BITS</a:t>
            </a:r>
            <a:endParaRPr sz="204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>
                <a:latin typeface="Times New Roman"/>
                <a:ea typeface="Times New Roman"/>
                <a:cs typeface="Times New Roman"/>
                <a:sym typeface="Times New Roman"/>
              </a:rPr>
              <a:t>- rw- rw- r-- shashank shashank    semaphore.c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Times New Roman"/>
              <a:buChar char="-"/>
            </a:pPr>
            <a:r>
              <a:rPr lang="en-US" sz="2040">
                <a:latin typeface="Times New Roman"/>
                <a:ea typeface="Times New Roman"/>
                <a:cs typeface="Times New Roman"/>
                <a:sym typeface="Times New Roman"/>
              </a:rPr>
              <a:t>rwx r-x r-x shashank shashank    xyz.c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3359" algn="just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alibri"/>
              <a:buNone/>
            </a:pP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rgbClr val="FF0000"/>
              </a:buClr>
              <a:buSzPts val="2040"/>
              <a:buNone/>
            </a:pPr>
            <a:r>
              <a:rPr lang="en-US" sz="204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BEFORE: </a:t>
            </a:r>
            <a:r>
              <a:rPr lang="en-US" sz="2040">
                <a:latin typeface="Times New Roman"/>
                <a:ea typeface="Times New Roman"/>
                <a:cs typeface="Times New Roman"/>
                <a:sym typeface="Times New Roman"/>
              </a:rPr>
              <a:t>drwxrwxr-x  shashank   shashank  BITS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 sz="204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rgbClr val="FF0000"/>
              </a:buClr>
              <a:buSzPts val="2040"/>
              <a:buNone/>
            </a:pPr>
            <a:r>
              <a:rPr lang="en-US" sz="204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COMMAND: </a:t>
            </a:r>
            <a:r>
              <a:rPr lang="en-US" sz="2040">
                <a:latin typeface="Times New Roman"/>
                <a:ea typeface="Times New Roman"/>
                <a:cs typeface="Times New Roman"/>
                <a:sym typeface="Times New Roman"/>
              </a:rPr>
              <a:t>chmod u=rw BITS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 sz="204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rgbClr val="FF0000"/>
              </a:buClr>
              <a:buSzPts val="2040"/>
              <a:buNone/>
            </a:pPr>
            <a:r>
              <a:rPr lang="en-US" sz="204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AFTER: </a:t>
            </a:r>
            <a:r>
              <a:rPr lang="en-US" sz="2040">
                <a:latin typeface="Times New Roman"/>
                <a:ea typeface="Times New Roman"/>
                <a:cs typeface="Times New Roman"/>
                <a:sym typeface="Times New Roman"/>
              </a:rPr>
              <a:t>drw-rwxr-x   shashank  shashank    BITS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751206200_0_0"/>
          <p:cNvSpPr txBox="1">
            <a:spLocks noGrp="1"/>
          </p:cNvSpPr>
          <p:nvPr>
            <p:ph type="title"/>
          </p:nvPr>
        </p:nvSpPr>
        <p:spPr>
          <a:xfrm>
            <a:off x="527381" y="274638"/>
            <a:ext cx="8160800" cy="85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</a:t>
            </a:r>
            <a:endParaRPr/>
          </a:p>
        </p:txBody>
      </p:sp>
      <p:sp>
        <p:nvSpPr>
          <p:cNvPr id="427" name="Google Shape;427;g9751206200_0_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g9751206200_0_0"/>
          <p:cNvSpPr txBox="1">
            <a:spLocks noGrp="1"/>
          </p:cNvSpPr>
          <p:nvPr>
            <p:ph type="sldNum" idx="12"/>
          </p:nvPr>
        </p:nvSpPr>
        <p:spPr>
          <a:xfrm>
            <a:off x="11376587" y="6237312"/>
            <a:ext cx="815600" cy="29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37</a:t>
            </a:fld>
            <a:endParaRPr/>
          </a:p>
        </p:txBody>
      </p:sp>
      <p:pic>
        <p:nvPicPr>
          <p:cNvPr id="429" name="Google Shape;429;g9751206200_0_0"/>
          <p:cNvPicPr preferRelativeResize="0"/>
          <p:nvPr/>
        </p:nvPicPr>
        <p:blipFill rotWithShape="1">
          <a:blip r:embed="rId3">
            <a:alphaModFix/>
          </a:blip>
          <a:srcRect r="71997" b="59819"/>
          <a:stretch/>
        </p:blipFill>
        <p:spPr>
          <a:xfrm>
            <a:off x="609600" y="1464651"/>
            <a:ext cx="10972800" cy="466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chown system call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3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 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chown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command changes the user and/or group ownership of for given file..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chown owner-user file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chown owner-user:owner-group file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chown owner-user:owner-group directory</a:t>
            </a:r>
            <a:endParaRPr/>
          </a:p>
        </p:txBody>
      </p:sp>
      <p:sp>
        <p:nvSpPr>
          <p:cNvPr id="436" name="Google Shape;436;p38"/>
          <p:cNvSpPr txBox="1">
            <a:spLocks noGrp="1"/>
          </p:cNvSpPr>
          <p:nvPr>
            <p:ph type="sldNum" idx="12"/>
          </p:nvPr>
        </p:nvSpPr>
        <p:spPr>
          <a:xfrm>
            <a:off x="11376587" y="6237313"/>
            <a:ext cx="815413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"/>
          <p:cNvSpPr txBox="1"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chown system call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3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>
                <a:latin typeface="Times New Roman"/>
                <a:ea typeface="Times New Roman"/>
                <a:cs typeface="Times New Roman"/>
                <a:sym typeface="Times New Roman"/>
              </a:rPr>
              <a:t>First, list permissions for demo.txt, enter: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endParaRPr sz="18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>
                <a:latin typeface="Times New Roman"/>
                <a:ea typeface="Times New Roman"/>
                <a:cs typeface="Times New Roman"/>
                <a:sym typeface="Times New Roman"/>
              </a:rPr>
              <a:t>ls -l demo.txt</a:t>
            </a:r>
            <a:endParaRPr/>
          </a:p>
          <a:p>
            <a:pPr marL="342900" lvl="0" indent="-22479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endParaRPr sz="18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>
                <a:latin typeface="Times New Roman"/>
                <a:ea typeface="Times New Roman"/>
                <a:cs typeface="Times New Roman"/>
                <a:sym typeface="Times New Roman"/>
              </a:rPr>
              <a:t>Sample outputs: -</a:t>
            </a:r>
            <a:r>
              <a:rPr lang="en-US" sz="186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rw-r--r-- 1 root root 0 Aug 31 05:48 demo.txt</a:t>
            </a:r>
            <a:endParaRPr/>
          </a:p>
          <a:p>
            <a:pPr marL="342900" lvl="0" indent="-22479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endParaRPr sz="18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>
                <a:latin typeface="Times New Roman"/>
                <a:ea typeface="Times New Roman"/>
                <a:cs typeface="Times New Roman"/>
                <a:sym typeface="Times New Roman"/>
              </a:rPr>
              <a:t>In this example change file ownership to </a:t>
            </a:r>
            <a:r>
              <a:rPr lang="en-US" sz="186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vivek</a:t>
            </a:r>
            <a:r>
              <a:rPr lang="en-US" sz="1860">
                <a:latin typeface="Times New Roman"/>
                <a:ea typeface="Times New Roman"/>
                <a:cs typeface="Times New Roman"/>
                <a:sym typeface="Times New Roman"/>
              </a:rPr>
              <a:t> user and list the permissions, run: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FF0000"/>
              </a:buClr>
              <a:buSzPts val="1860"/>
              <a:buChar char="•"/>
            </a:pPr>
            <a:r>
              <a:rPr lang="en-US" sz="186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chown vivek demo.txt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endParaRPr sz="18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>
                <a:latin typeface="Times New Roman"/>
                <a:ea typeface="Times New Roman"/>
                <a:cs typeface="Times New Roman"/>
                <a:sym typeface="Times New Roman"/>
              </a:rPr>
              <a:t>ls -l demo.txt</a:t>
            </a:r>
            <a:endParaRPr/>
          </a:p>
          <a:p>
            <a:pPr marL="342900" lvl="0" indent="-22479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endParaRPr sz="18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>
                <a:latin typeface="Times New Roman"/>
                <a:ea typeface="Times New Roman"/>
                <a:cs typeface="Times New Roman"/>
                <a:sym typeface="Times New Roman"/>
              </a:rPr>
              <a:t>Sample outputs:</a:t>
            </a:r>
            <a:endParaRPr/>
          </a:p>
          <a:p>
            <a:pPr marL="342900" lvl="0" indent="-22479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endParaRPr sz="18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FF0000"/>
              </a:buClr>
              <a:buSzPts val="1860"/>
              <a:buChar char="•"/>
            </a:pPr>
            <a:r>
              <a:rPr lang="en-US" sz="186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-rw-r--r-- 1 vivek root 0 Aug 31 05:48 demo.txt</a:t>
            </a:r>
            <a:endParaRPr sz="186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11376587" y="6237313"/>
            <a:ext cx="815413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894720" y="234746"/>
            <a:ext cx="10717440" cy="3686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19267" rIns="91436" bIns="45718" anchor="ctr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0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2" charset="0"/>
                <a:ea typeface="WenQuanYi Zen Hei" charset="0"/>
                <a:cs typeface="WenQuanYi Zen Hei" charset="0"/>
              </a:rPr>
              <a:t>Example on open()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11200" y="1981201"/>
            <a:ext cx="6437760" cy="43550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14368" rIns="91436" bIns="45718"/>
          <a:lstStyle/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main(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argc</a:t>
            </a:r>
            <a:r>
              <a:rPr lang="en-US" dirty="0" smtClean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 char 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[])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{        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	  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fd1,fd2;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      fd1 = open(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[1],O_RDONLY);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       if(fd1 == -1){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("Error opening file \n");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              exit(0);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         }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("file opened successfully\n");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("fd1=%d\n",fd1);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}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384800" y="544378"/>
            <a:ext cx="6484640" cy="1817823"/>
          </a:xfrm>
          <a:prstGeom prst="rect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lIns="81639" tIns="55188" rIns="81639" bIns="40820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5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Mayuri@localhost</a:t>
            </a:r>
            <a:r>
              <a:rPr lang="en-US" sz="15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myopen</a:t>
            </a:r>
            <a:r>
              <a:rPr lang="en-US" sz="15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]$ ./exam1 </a:t>
            </a:r>
            <a:r>
              <a:rPr lang="en-US" sz="1500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t2.txt</a:t>
            </a:r>
            <a:endParaRPr lang="en-US" sz="1500" dirty="0">
              <a:solidFill>
                <a:srgbClr val="000000"/>
              </a:solidFill>
              <a:ea typeface="WenQuanYi Zen Hei" charset="0"/>
              <a:cs typeface="WenQuanYi Zen Hei" charset="0"/>
            </a:endParaRPr>
          </a:p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5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Error opening file</a:t>
            </a:r>
          </a:p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5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Mayuri@localhost</a:t>
            </a:r>
            <a:r>
              <a:rPr lang="en-US" sz="15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myopen</a:t>
            </a:r>
            <a:r>
              <a:rPr lang="en-US" sz="15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]$ ./exam1 </a:t>
            </a:r>
            <a:r>
              <a:rPr lang="en-US" sz="1500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t1.txt</a:t>
            </a:r>
            <a:endParaRPr lang="en-US" sz="1500" dirty="0">
              <a:solidFill>
                <a:srgbClr val="000000"/>
              </a:solidFill>
              <a:ea typeface="WenQuanYi Zen Hei" charset="0"/>
              <a:cs typeface="WenQuanYi Zen Hei" charset="0"/>
            </a:endParaRPr>
          </a:p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5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file opened successfully</a:t>
            </a:r>
          </a:p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5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fd1=3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"/>
          <p:cNvSpPr txBox="1"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chown system call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4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Now, the owner is set to vivek followed by a colon and a group ownership is also set to vivek group, run: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chown vivek:vivek demo.txt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ls -l demo.txt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outputs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:-rw-r--r-- 1 vivek vivek 0 Aug 31 05:48 demo.txt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40"/>
          <p:cNvSpPr txBox="1">
            <a:spLocks noGrp="1"/>
          </p:cNvSpPr>
          <p:nvPr>
            <p:ph type="sldNum" idx="12"/>
          </p:nvPr>
        </p:nvSpPr>
        <p:spPr>
          <a:xfrm>
            <a:off x="11376587" y="6237313"/>
            <a:ext cx="815413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chown system call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4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11376587" y="6237313"/>
            <a:ext cx="815413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  <p:sp>
        <p:nvSpPr>
          <p:cNvPr id="458" name="Google Shape;458;p41"/>
          <p:cNvSpPr/>
          <p:nvPr/>
        </p:nvSpPr>
        <p:spPr>
          <a:xfrm>
            <a:off x="609600" y="1997840"/>
            <a:ext cx="10766987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 we have changed only the group of file. To do so, the colon and following GROUP-name ftp are given, but the owner is omitted, only the group of the files is changed: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chown :ftp demo.txt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 -l demo.txt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outputs: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-rw-r--r-- 1 vivek ftp 0 Aug 31 05:48 demo.txt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608641" y="273630"/>
            <a:ext cx="10970880" cy="1144921"/>
          </a:xfrm>
        </p:spPr>
        <p:txBody>
          <a:bodyPr lIns="82945" tIns="35261" rIns="82945">
            <a:normAutofit/>
          </a:bodyPr>
          <a:lstStyle/>
          <a:p>
            <a:pPr>
              <a:tabLst>
                <a:tab pos="0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sz="4300" dirty="0" smtClean="0">
                <a:solidFill>
                  <a:srgbClr val="572314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Directory System Calls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08641" y="1604329"/>
            <a:ext cx="10970880" cy="4526396"/>
          </a:xfrm>
        </p:spPr>
        <p:txBody>
          <a:bodyPr lIns="82945" tIns="41473" rIns="82945" bIns="41473"/>
          <a:lstStyle/>
          <a:p>
            <a:pPr marL="387366" indent="-290884">
              <a:buSzPct val="45000"/>
              <a:buFont typeface="Wingdings" pitchFamily="2" charset="2"/>
              <a:buChar char="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getcwd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87366" indent="-290884">
              <a:buSzPct val="45000"/>
              <a:buFont typeface="Wingdings" pitchFamily="2" charset="2"/>
              <a:buChar char="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mkdir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87366" indent="-290884">
              <a:buSzPct val="45000"/>
              <a:buFont typeface="Wingdings" pitchFamily="2" charset="2"/>
              <a:buChar char="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chdir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87366" indent="-290884">
              <a:buSzPct val="45000"/>
              <a:buFont typeface="Wingdings" pitchFamily="2" charset="2"/>
              <a:buChar char="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rmdir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87366" indent="-290884">
              <a:buSzPct val="45000"/>
              <a:buFont typeface="Wingdings" pitchFamily="2" charset="2"/>
              <a:buChar char="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opendir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87366" indent="-290884">
              <a:buSzPct val="45000"/>
              <a:buFont typeface="Wingdings" pitchFamily="2" charset="2"/>
              <a:buChar char="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closedir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87366" indent="-290884">
              <a:buSzPct val="45000"/>
              <a:buFont typeface="Wingdings" pitchFamily="2" charset="2"/>
              <a:buChar char="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readdir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87366" indent="-290884">
              <a:buSzPct val="45000"/>
              <a:buFont typeface="Wingdings" pitchFamily="2" charset="2"/>
              <a:buChar char="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152401"/>
            <a:ext cx="10970880" cy="1144921"/>
          </a:xfrm>
        </p:spPr>
        <p:txBody>
          <a:bodyPr lIns="82945" tIns="35261" rIns="82945">
            <a:normAutofit/>
          </a:bodyPr>
          <a:lstStyle/>
          <a:p>
            <a:pPr>
              <a:tabLst>
                <a:tab pos="0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sz="3600" dirty="0" err="1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getcwd</a:t>
            </a:r>
            <a:r>
              <a:rPr lang="en-US" sz="3600" dirty="0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 System Call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06400" y="1600200"/>
            <a:ext cx="10970880" cy="4526396"/>
          </a:xfrm>
        </p:spPr>
        <p:txBody>
          <a:bodyPr lIns="82945" tIns="14366" rIns="82945" bIns="41473">
            <a:normAutofit fontScale="92500" lnSpcReduction="20000"/>
          </a:bodyPr>
          <a:lstStyle/>
          <a:p>
            <a:pPr marL="387366" indent="-290884">
              <a:buSzPct val="45000"/>
              <a:buFont typeface="Wingdings" pitchFamily="2" charset="2"/>
              <a:buChar char="q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get the current working directory in UNIX, we use the “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pwd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” command.</a:t>
            </a:r>
          </a:p>
          <a:p>
            <a:pPr marL="387366" indent="-290884">
              <a:buSzPct val="45000"/>
              <a:buFont typeface="Wingdings" pitchFamily="2" charset="2"/>
              <a:buChar char="q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system call behind the “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pwd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” command is the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getcwd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() call.</a:t>
            </a:r>
          </a:p>
          <a:p>
            <a:pPr marL="387366" indent="-290884">
              <a:buClrTx/>
              <a:buFont typeface="Wingdings" pitchFamily="2" charset="2"/>
              <a:buChar char="q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# include&lt;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unistd.h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87366" indent="-290884">
              <a:buClrTx/>
              <a:buFont typeface="Wingdings" pitchFamily="2" charset="2"/>
              <a:buChar char="q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char *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getcwd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 marL="387366" indent="-290884">
              <a:buClrTx/>
              <a:buFont typeface="Wingdings" pitchFamily="2" charset="2"/>
              <a:buChar char="q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	char *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/* Returned pathname */</a:t>
            </a:r>
          </a:p>
          <a:p>
            <a:pPr marL="387366" indent="-290884">
              <a:buClrTx/>
              <a:buFont typeface="Wingdings" pitchFamily="2" charset="2"/>
              <a:buChar char="q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size_t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bufsize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/*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*/ </a:t>
            </a:r>
          </a:p>
          <a:p>
            <a:pPr marL="387366" indent="-290884">
              <a:buClrTx/>
              <a:buFont typeface="Wingdings" pitchFamily="2" charset="2"/>
              <a:buChar char="q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387366" indent="-290884">
              <a:buClrTx/>
              <a:buFont typeface="Wingdings" pitchFamily="2" charset="2"/>
              <a:buChar char="q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/* Returns pointer to '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' on success and NULL on error */</a:t>
            </a:r>
          </a:p>
          <a:p>
            <a:pPr marL="387366" indent="-290884">
              <a:buClrTx/>
              <a:buFont typeface="Wingdings" pitchFamily="2" charset="2"/>
              <a:buChar char="q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bufsize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is the maximum size of path. Following system call  can be used to get maximum size of path.</a:t>
            </a:r>
          </a:p>
          <a:p>
            <a:pPr marL="387366" indent="-290884">
              <a:buClrTx/>
              <a:buSzPct val="45000"/>
              <a:buFont typeface="Wingdings" pitchFamily="2" charset="2"/>
              <a:buChar char="q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long max=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pathconf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(“/”,_PC_PATH_MAX);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87366" indent="-290884">
              <a:buSzPct val="45000"/>
              <a:buNone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endParaRPr lang="en-US" sz="16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608641" y="273630"/>
            <a:ext cx="10970880" cy="1144921"/>
          </a:xfrm>
        </p:spPr>
        <p:txBody>
          <a:bodyPr lIns="82945" tIns="35261" rIns="82945">
            <a:normAutofit/>
          </a:bodyPr>
          <a:lstStyle/>
          <a:p>
            <a:pPr>
              <a:buSzPct val="45000"/>
              <a:tabLst>
                <a:tab pos="0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sz="4000" dirty="0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A program that uses the </a:t>
            </a:r>
            <a:r>
              <a:rPr lang="en-US" sz="4000" dirty="0" err="1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getcwd</a:t>
            </a:r>
            <a:r>
              <a:rPr lang="en-US" sz="4000" dirty="0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() 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06400" y="1447801"/>
            <a:ext cx="10970880" cy="5034769"/>
          </a:xfrm>
        </p:spPr>
        <p:txBody>
          <a:bodyPr lIns="82945" tIns="15998" rIns="82945" bIns="41473"/>
          <a:lstStyle/>
          <a:p>
            <a:pPr marL="388806" indent="-289445">
              <a:buClrTx/>
              <a:buSzPct val="45000"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 include&lt;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 include&lt;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unistd.h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main(void) {</a:t>
            </a:r>
          </a:p>
          <a:p>
            <a:pPr marL="937454" lvl="2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long max;</a:t>
            </a:r>
          </a:p>
          <a:p>
            <a:pPr marL="937454" lvl="2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char *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937454" lvl="2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max=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pathconf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(“/”,_PC_PATH_MAX);</a:t>
            </a:r>
          </a:p>
          <a:p>
            <a:pPr marL="937454" lvl="2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=(char*)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malloc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(max);</a:t>
            </a:r>
          </a:p>
          <a:p>
            <a:pPr marL="937454" lvl="2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getcwd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buf,max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937454" lvl="2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(“%s\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n”,buf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937454" lvl="2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return 0;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388806" indent="-289445">
              <a:buClrTx/>
              <a:buSzPct val="45000"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0970880" cy="1255812"/>
          </a:xfrm>
        </p:spPr>
        <p:txBody>
          <a:bodyPr lIns="82945" tIns="35261" rIns="82945">
            <a:noAutofit/>
          </a:bodyPr>
          <a:lstStyle/>
          <a:p>
            <a:pPr>
              <a:tabLst>
                <a:tab pos="0" algn="l"/>
                <a:tab pos="414640" algn="l"/>
                <a:tab pos="829280" algn="l"/>
                <a:tab pos="1243920" algn="l"/>
                <a:tab pos="1658560" algn="l"/>
                <a:tab pos="2073201" algn="l"/>
                <a:tab pos="2487841" algn="l"/>
                <a:tab pos="2902481" algn="l"/>
                <a:tab pos="3317121" algn="l"/>
                <a:tab pos="3731761" algn="l"/>
                <a:tab pos="4146401" algn="l"/>
                <a:tab pos="4561041" algn="l"/>
                <a:tab pos="4975681" algn="l"/>
                <a:tab pos="5390322" algn="l"/>
                <a:tab pos="5804962" algn="l"/>
                <a:tab pos="6219602" algn="l"/>
                <a:tab pos="6634242" algn="l"/>
                <a:tab pos="7048882" algn="l"/>
                <a:tab pos="7463522" algn="l"/>
                <a:tab pos="7878163" algn="l"/>
                <a:tab pos="8292803" algn="l"/>
              </a:tabLst>
              <a:defRPr/>
            </a:pPr>
            <a:r>
              <a:rPr lang="en-US" sz="3600" dirty="0" err="1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chdir</a:t>
            </a:r>
            <a:r>
              <a:rPr lang="en-US" sz="3600" dirty="0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 System Call(</a:t>
            </a:r>
            <a:r>
              <a:rPr lang="en-US" sz="3600" dirty="0" err="1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cd</a:t>
            </a:r>
            <a:r>
              <a:rPr lang="en-US" sz="3600" dirty="0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 command in Unix)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08641" y="1839074"/>
            <a:ext cx="11385600" cy="4291651"/>
          </a:xfrm>
        </p:spPr>
        <p:txBody>
          <a:bodyPr lIns="82945" tIns="15998" rIns="82945" bIns="41473"/>
          <a:lstStyle/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 include&lt;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unistd.h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chdir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const char *path; 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/* Returns 0 on success and -1 on error */</a:t>
            </a:r>
          </a:p>
          <a:p>
            <a:pPr marL="388806" indent="-289445">
              <a:buClrTx/>
              <a:buSzPct val="45000"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system call changes the current working directory to that specified in “path”.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0" y="228601"/>
            <a:ext cx="10970880" cy="1028269"/>
          </a:xfrm>
        </p:spPr>
        <p:txBody>
          <a:bodyPr lIns="82945" tIns="35261" rIns="82945">
            <a:normAutofit/>
          </a:bodyPr>
          <a:lstStyle/>
          <a:p>
            <a:pPr>
              <a:tabLst>
                <a:tab pos="0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sz="2800" dirty="0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Make and remove dir System Call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08641" y="1604329"/>
            <a:ext cx="10970880" cy="4526396"/>
          </a:xfrm>
        </p:spPr>
        <p:txBody>
          <a:bodyPr lIns="82945" tIns="15998" rIns="82945" bIns="41473">
            <a:normAutofit/>
          </a:bodyPr>
          <a:lstStyle/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 include&lt;sys/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stat.h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mkdir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const char *path,    /* Pathname */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mode_t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perms     /* Permissions */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/* Returns 0 on success and -1 on error */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87366" indent="-290884">
              <a:buSzPct val="45000"/>
              <a:buNone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  <a:defRPr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rmdir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 marL="387366" indent="-290884">
              <a:buSzPct val="45000"/>
              <a:buNone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const char *path  /* Pathname */</a:t>
            </a:r>
          </a:p>
          <a:p>
            <a:pPr marL="387366" indent="-290884">
              <a:buSzPct val="45000"/>
              <a:buNone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387366" indent="-290884">
              <a:buSzPct val="45000"/>
              <a:buNone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/* Returns 0 on success and -1 on error */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88806" indent="-289445">
              <a:buClrTx/>
              <a:buSzPct val="45000"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10363200" cy="1143000"/>
          </a:xfrm>
        </p:spPr>
        <p:txBody>
          <a:bodyPr lIns="82945" tIns="41473" rIns="82945">
            <a:noAutofit/>
          </a:bodyPr>
          <a:lstStyle/>
          <a:p>
            <a:pPr eaLnBrk="1" hangingPunct="1"/>
            <a:r>
              <a:rPr lang="en-US" sz="3600" dirty="0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Program to make and remove directory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10364160" cy="4954120"/>
          </a:xfrm>
        </p:spPr>
        <p:txBody>
          <a:bodyPr lIns="82945" tIns="41473" rIns="82945" bIns="41473">
            <a:noAutofit/>
          </a:bodyPr>
          <a:lstStyle/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main(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argc,char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md,rd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DIR *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dirent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*dir;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mkdir</a:t>
            </a:r>
            <a:r>
              <a:rPr lang="en-US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[1],0777);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if(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== 0)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("%s directory is created\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n",argv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("%s directory is not created\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n",argv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rd = </a:t>
            </a:r>
            <a:r>
              <a:rPr lang="en-US" sz="2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rmdir</a:t>
            </a:r>
            <a:r>
              <a:rPr lang="en-US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[2]);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if(rd == 0)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("%s directory is removed\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n",argv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[2]);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("%s directory is not removed\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n",argv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[2]);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10970880" cy="1166522"/>
          </a:xfrm>
        </p:spPr>
        <p:txBody>
          <a:bodyPr lIns="82945" tIns="35261" rIns="82945">
            <a:noAutofit/>
          </a:bodyPr>
          <a:lstStyle/>
          <a:p>
            <a:pPr>
              <a:tabLst>
                <a:tab pos="0" algn="l"/>
                <a:tab pos="414640" algn="l"/>
                <a:tab pos="829280" algn="l"/>
                <a:tab pos="1243920" algn="l"/>
                <a:tab pos="1658560" algn="l"/>
                <a:tab pos="2073201" algn="l"/>
                <a:tab pos="2487841" algn="l"/>
                <a:tab pos="2902481" algn="l"/>
                <a:tab pos="3317121" algn="l"/>
                <a:tab pos="3731761" algn="l"/>
                <a:tab pos="4146401" algn="l"/>
                <a:tab pos="4561041" algn="l"/>
                <a:tab pos="4975681" algn="l"/>
                <a:tab pos="5390322" algn="l"/>
                <a:tab pos="5804962" algn="l"/>
                <a:tab pos="6219602" algn="l"/>
                <a:tab pos="6634242" algn="l"/>
                <a:tab pos="7048882" algn="l"/>
                <a:tab pos="7463522" algn="l"/>
                <a:tab pos="7878163" algn="l"/>
                <a:tab pos="8292803" algn="l"/>
              </a:tabLst>
              <a:defRPr/>
            </a:pPr>
            <a:r>
              <a:rPr lang="en-US" sz="3600" dirty="0" err="1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opendir</a:t>
            </a:r>
            <a:r>
              <a:rPr lang="en-US" sz="3600" dirty="0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 and </a:t>
            </a:r>
            <a:r>
              <a:rPr lang="en-US" sz="3600" dirty="0" err="1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closedir</a:t>
            </a:r>
            <a:r>
              <a:rPr lang="en-US" sz="3600" dirty="0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 System Calls</a:t>
            </a:r>
            <a:br>
              <a:rPr lang="en-US" sz="3600" dirty="0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</a:br>
            <a:endParaRPr lang="en-US" sz="3600" dirty="0" smtClean="0">
              <a:solidFill>
                <a:srgbClr val="572314"/>
              </a:solidFill>
              <a:latin typeface="Times New Roman" pitchFamily="18" charset="0"/>
              <a:ea typeface="WenQuanYi Zen Hei" charset="0"/>
              <a:cs typeface="Times New Roman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08641" y="1604329"/>
            <a:ext cx="10970880" cy="4526396"/>
          </a:xfrm>
        </p:spPr>
        <p:txBody>
          <a:bodyPr lIns="82945" tIns="15998" rIns="82945" bIns="41473">
            <a:noAutofit/>
          </a:bodyPr>
          <a:lstStyle/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include&lt;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dirent.h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DIR*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opendir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const char  *path          /* directory pathname */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/* Returns a DIR pointer or NULL on error */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include&lt;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dirent.h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closedir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DIR *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dirp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/*DIR pointer from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opendir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*/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/* Returns a 0 on success or -1 on error 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03200" y="457200"/>
            <a:ext cx="10970880" cy="762000"/>
          </a:xfrm>
        </p:spPr>
        <p:txBody>
          <a:bodyPr lIns="82945" tIns="35261" rIns="82945">
            <a:normAutofit fontScale="90000"/>
          </a:bodyPr>
          <a:lstStyle/>
          <a:p>
            <a:pPr>
              <a:tabLst>
                <a:tab pos="0" algn="l"/>
                <a:tab pos="414640" algn="l"/>
                <a:tab pos="829280" algn="l"/>
                <a:tab pos="1243920" algn="l"/>
                <a:tab pos="1658560" algn="l"/>
                <a:tab pos="2073201" algn="l"/>
                <a:tab pos="2487841" algn="l"/>
                <a:tab pos="2902481" algn="l"/>
                <a:tab pos="3317121" algn="l"/>
                <a:tab pos="3731761" algn="l"/>
                <a:tab pos="4146401" algn="l"/>
                <a:tab pos="4561041" algn="l"/>
                <a:tab pos="4975681" algn="l"/>
                <a:tab pos="5390322" algn="l"/>
                <a:tab pos="5804962" algn="l"/>
                <a:tab pos="6219602" algn="l"/>
                <a:tab pos="6634242" algn="l"/>
                <a:tab pos="7048882" algn="l"/>
                <a:tab pos="7463522" algn="l"/>
                <a:tab pos="7878163" algn="l"/>
                <a:tab pos="8292803" algn="l"/>
              </a:tabLst>
              <a:defRPr/>
            </a:pPr>
            <a:r>
              <a:rPr lang="en-US" sz="3600" dirty="0" err="1" smtClean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readdir System Call and dirent structure</a:t>
            </a:r>
            <a:br>
              <a:rPr lang="en-US" sz="3600" dirty="0" err="1" smtClean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</a:br>
            <a:endParaRPr lang="en-US" sz="3600" dirty="0" err="1" smtClean="0">
              <a:solidFill>
                <a:srgbClr val="57231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WenQuanYi Zen Hei" charset="0"/>
              <a:cs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41280" y="1659054"/>
            <a:ext cx="10970880" cy="4526396"/>
          </a:xfrm>
        </p:spPr>
        <p:txBody>
          <a:bodyPr lIns="82945" tIns="15998" rIns="82945" bIns="41473">
            <a:normAutofit/>
          </a:bodyPr>
          <a:lstStyle/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dirent.h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dirent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readdir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DIR *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dirp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/* DIR Pointer from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opendir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*/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/* Returns structure or NULL on EOF or error */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dirent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ino_t  d_ino;	/*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-number */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char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d_name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[];   /*  name */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06400" y="228600"/>
            <a:ext cx="10410240" cy="11449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0820" rIns="91436" bIns="45718" anchor="ctr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300" dirty="0" smtClean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Different flags values</a:t>
            </a:r>
            <a:r>
              <a:rPr lang="en-US" sz="4300" dirty="0" smtClean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plified Arabic Fixed" pitchFamily="49" charset="-78"/>
                <a:ea typeface="WenQuanYi Zen Hei" charset="0"/>
                <a:cs typeface="Simplified Arabic Fixed" pitchFamily="49" charset="-78"/>
              </a:rPr>
              <a:t> </a:t>
            </a:r>
            <a:endParaRPr lang="en-US" sz="4300" dirty="0">
              <a:solidFill>
                <a:srgbClr val="57231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implified Arabic Fixed" pitchFamily="49" charset="-78"/>
              <a:ea typeface="WenQuanYi Zen Hei" charset="0"/>
              <a:cs typeface="Simplified Arabic Fixed" pitchFamily="49" charset="-78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2400" y="1905000"/>
            <a:ext cx="8939520" cy="38711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382080" y="180019"/>
            <a:ext cx="7339520" cy="6359708"/>
          </a:xfrm>
        </p:spPr>
        <p:txBody>
          <a:bodyPr lIns="82945" tIns="41473" rIns="82945" bIns="41473">
            <a:noAutofit/>
          </a:bodyPr>
          <a:lstStyle/>
          <a:p>
            <a:pPr eaLnBrk="1" hangingPunct="1">
              <a:buFont typeface="Wingdings 2" pitchFamily="18" charset="2"/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main(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argc,char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DIR *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dirent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*dir;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opendir</a:t>
            </a:r>
            <a:r>
              <a:rPr lang="en-US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[1])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if(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== NULL)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("directory %s is not opened\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n",argv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%ld\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n",ds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("list of files and directories\n");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while((</a:t>
            </a:r>
            <a:r>
              <a:rPr lang="en-US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dir = </a:t>
            </a:r>
            <a:r>
              <a:rPr lang="en-US" sz="18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readdir</a:t>
            </a:r>
            <a:r>
              <a:rPr lang="en-US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!= NULL)	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("%s\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n",dir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if((</a:t>
            </a:r>
            <a:r>
              <a:rPr lang="en-US" sz="18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cld</a:t>
            </a:r>
            <a:r>
              <a:rPr lang="en-US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closedir</a:t>
            </a:r>
            <a:r>
              <a:rPr lang="en-US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)) == 0)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("%s is successfully closed\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n",argv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("%s is not successfully closed\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n",argv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6908800" y="1839074"/>
            <a:ext cx="5085440" cy="308457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r>
              <a:rPr lang="en-US" sz="1500" dirty="0"/>
              <a:t>[</a:t>
            </a:r>
            <a:r>
              <a:rPr lang="en-US" sz="1500" dirty="0" err="1"/>
              <a:t>Mayuri@localhost</a:t>
            </a:r>
            <a:r>
              <a:rPr lang="en-US" sz="1500" dirty="0"/>
              <a:t> </a:t>
            </a:r>
            <a:r>
              <a:rPr lang="en-US" sz="1500" dirty="0" err="1"/>
              <a:t>dirProgs</a:t>
            </a:r>
            <a:r>
              <a:rPr lang="en-US" sz="1500" dirty="0"/>
              <a:t>]$ ./</a:t>
            </a:r>
            <a:r>
              <a:rPr lang="en-US" sz="1500" dirty="0" err="1"/>
              <a:t>a.out</a:t>
            </a:r>
            <a:r>
              <a:rPr lang="en-US" sz="1500" dirty="0"/>
              <a:t> /home/</a:t>
            </a:r>
            <a:r>
              <a:rPr lang="en-US" sz="1500" dirty="0" err="1"/>
              <a:t>Mayuri</a:t>
            </a:r>
            <a:r>
              <a:rPr lang="en-US" sz="1500" dirty="0"/>
              <a:t>/Downloads/</a:t>
            </a:r>
          </a:p>
          <a:p>
            <a:endParaRPr lang="en-US" sz="1500" dirty="0"/>
          </a:p>
          <a:p>
            <a:r>
              <a:rPr lang="en-US" sz="1500" dirty="0"/>
              <a:t>open the directory</a:t>
            </a:r>
          </a:p>
          <a:p>
            <a:r>
              <a:rPr lang="en-US" sz="1500" dirty="0" err="1"/>
              <a:t>ds</a:t>
            </a:r>
            <a:r>
              <a:rPr lang="en-US" sz="1500" dirty="0"/>
              <a:t> = 9236496</a:t>
            </a:r>
          </a:p>
          <a:p>
            <a:r>
              <a:rPr lang="en-US" sz="1500" dirty="0"/>
              <a:t>list of files and directories</a:t>
            </a:r>
          </a:p>
          <a:p>
            <a:r>
              <a:rPr lang="en-US" sz="1500" dirty="0"/>
              <a:t>..</a:t>
            </a:r>
          </a:p>
          <a:p>
            <a:r>
              <a:rPr lang="en-US" sz="1500" dirty="0"/>
              <a:t>.</a:t>
            </a:r>
          </a:p>
          <a:p>
            <a:r>
              <a:rPr lang="en-US" sz="1500" dirty="0"/>
              <a:t>SimplescalarHowto.pdf</a:t>
            </a:r>
          </a:p>
          <a:p>
            <a:r>
              <a:rPr lang="en-US" sz="1500" dirty="0"/>
              <a:t>Installation_Guide_for_SimpleScalar.pdf</a:t>
            </a:r>
          </a:p>
          <a:p>
            <a:r>
              <a:rPr lang="en-US" sz="1500" dirty="0"/>
              <a:t>p130-spradling.pdf</a:t>
            </a:r>
          </a:p>
          <a:p>
            <a:r>
              <a:rPr lang="en-US" sz="1500" dirty="0"/>
              <a:t>/home/</a:t>
            </a:r>
            <a:r>
              <a:rPr lang="en-US" sz="1500" dirty="0" err="1"/>
              <a:t>Mayuri</a:t>
            </a:r>
            <a:r>
              <a:rPr lang="en-US" sz="1500" dirty="0"/>
              <a:t>/Downloads/ is successfully closed</a:t>
            </a:r>
          </a:p>
          <a:p>
            <a:r>
              <a:rPr lang="en-US" sz="1500" dirty="0"/>
              <a:t>[</a:t>
            </a:r>
            <a:r>
              <a:rPr lang="en-US" sz="1500" dirty="0" err="1"/>
              <a:t>Mayuri@localhost</a:t>
            </a:r>
            <a:r>
              <a:rPr lang="en-US" sz="1500" dirty="0"/>
              <a:t> </a:t>
            </a:r>
            <a:r>
              <a:rPr lang="en-US" sz="1500" dirty="0" err="1"/>
              <a:t>dirProgs</a:t>
            </a:r>
            <a:r>
              <a:rPr lang="en-US" sz="1500" dirty="0"/>
              <a:t>]$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608641" y="273630"/>
            <a:ext cx="10970880" cy="1144921"/>
          </a:xfrm>
        </p:spPr>
        <p:txBody>
          <a:bodyPr lIns="82945" tIns="35261" rIns="82945"/>
          <a:lstStyle/>
          <a:p>
            <a:pPr>
              <a:tabLst>
                <a:tab pos="0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sz="3300" dirty="0" smtClean="0"/>
              <a:t>program to display the detailed directory structure (output)</a:t>
            </a:r>
          </a:p>
        </p:txBody>
      </p:sp>
      <p:sp>
        <p:nvSpPr>
          <p:cNvPr id="23555" name="TextBox 5"/>
          <p:cNvSpPr txBox="1">
            <a:spLocks noChangeArrowheads="1"/>
          </p:cNvSpPr>
          <p:nvPr/>
        </p:nvSpPr>
        <p:spPr bwMode="auto">
          <a:xfrm>
            <a:off x="2593920" y="1839075"/>
            <a:ext cx="1658880" cy="360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36" tIns="41469" rIns="82936" bIns="41469">
            <a:spAutoFit/>
          </a:bodyPr>
          <a:lstStyle/>
          <a:p>
            <a:endParaRPr lang="en-US"/>
          </a:p>
        </p:txBody>
      </p:sp>
      <p:sp>
        <p:nvSpPr>
          <p:cNvPr id="23556" name="TextBox 7"/>
          <p:cNvSpPr txBox="1">
            <a:spLocks noChangeArrowheads="1"/>
          </p:cNvSpPr>
          <p:nvPr/>
        </p:nvSpPr>
        <p:spPr bwMode="auto">
          <a:xfrm>
            <a:off x="1948800" y="2392093"/>
            <a:ext cx="2027520" cy="360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36" tIns="41469" rIns="82936" bIns="41469">
            <a:spAutoFit/>
          </a:bodyPr>
          <a:lstStyle/>
          <a:p>
            <a:endParaRPr lang="en-US"/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1930400" y="1295401"/>
            <a:ext cx="7004160" cy="534673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mayuri@atlas</a:t>
            </a:r>
            <a:r>
              <a:rPr lang="en-US" dirty="0">
                <a:solidFill>
                  <a:schemeClr val="tx1"/>
                </a:solidFill>
              </a:rPr>
              <a:t>:~$ ./</a:t>
            </a:r>
            <a:r>
              <a:rPr lang="en-US" dirty="0" err="1">
                <a:solidFill>
                  <a:schemeClr val="tx1"/>
                </a:solidFill>
              </a:rPr>
              <a:t>a.out</a:t>
            </a: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dsa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Directory scan of </a:t>
            </a:r>
            <a:r>
              <a:rPr lang="en-US" dirty="0" err="1">
                <a:solidFill>
                  <a:schemeClr val="tx1"/>
                </a:solidFill>
              </a:rPr>
              <a:t>dsa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lab1/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SortedSeqList.h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greedyAlgos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a.out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coinset.c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IntervalScheduling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a.out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dataDef.h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output.txt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schOps.h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input.txt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main.c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schedulingOps.c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schedulingOps.o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**************DONE************</a:t>
            </a:r>
          </a:p>
          <a:p>
            <a:r>
              <a:rPr lang="en-US" dirty="0" err="1">
                <a:solidFill>
                  <a:schemeClr val="tx1"/>
                </a:solidFill>
              </a:rPr>
              <a:t>mayuri@atlas</a:t>
            </a:r>
            <a:r>
              <a:rPr lang="en-US" dirty="0">
                <a:solidFill>
                  <a:schemeClr val="tx1"/>
                </a:solidFill>
              </a:rPr>
              <a:t>:~$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to make a directory, create two text files inside it, open the directory and file. Write to one of the files and then copy content of one file to another. Close the files and </a:t>
            </a:r>
            <a:r>
              <a:rPr lang="en-US" smtClean="0"/>
              <a:t>the directory.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1190" y="2967335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17061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9560" y="0"/>
            <a:ext cx="6317883" cy="61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137" y="4028188"/>
            <a:ext cx="6728346" cy="14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1051" y="322996"/>
            <a:ext cx="5299170" cy="627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591" y="1797283"/>
            <a:ext cx="5082797" cy="795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0" y="381000"/>
            <a:ext cx="10410240" cy="11449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0820" rIns="91436" bIns="45718" anchor="ctr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300" dirty="0" err="1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creat</a:t>
            </a:r>
            <a:r>
              <a:rPr lang="en-US" sz="43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() system call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06400" y="1905000"/>
            <a:ext cx="11094080" cy="43204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5718" rIns="91436" bIns="45718"/>
          <a:lstStyle/>
          <a:p>
            <a:pPr marL="388806" indent="-293764">
              <a:spcBef>
                <a:spcPts val="601"/>
              </a:spcBef>
              <a:buClr>
                <a:srgbClr val="3891A7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Syntax is </a:t>
            </a:r>
          </a:p>
          <a:p>
            <a:pPr marL="1566743" lvl="1" indent="-516968">
              <a:spcBef>
                <a:spcPts val="544"/>
              </a:spcBef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fd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creat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pathname,mode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)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creat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(const char *path,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mode_t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 mode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);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modes-: permissions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flags 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O_WRONLY|O_CREAT|O_TRUNC always same constant value, so no need to mention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ea typeface="WenQuanYi Zen Hei" charset="0"/>
              <a:cs typeface="Times New Roman" pitchFamily="18" charset="0"/>
            </a:endParaRPr>
          </a:p>
          <a:p>
            <a:pPr marL="1566743" lvl="1" indent="-516968">
              <a:spcBef>
                <a:spcPts val="544"/>
              </a:spcBef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ea typeface="WenQuanYi Zen Hei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Close 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close( </a:t>
            </a:r>
            <a:r>
              <a:rPr lang="en-US" sz="2800" dirty="0" err="1" smtClean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sz="2800" dirty="0" smtClean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);  /*file descriptor */</a:t>
            </a:r>
          </a:p>
          <a:p>
            <a:pPr>
              <a:buNone/>
            </a:pPr>
            <a:endParaRPr lang="en-US" sz="2800" dirty="0" smtClean="0">
              <a:solidFill>
                <a:srgbClr val="000000"/>
              </a:solidFill>
              <a:latin typeface="Gill Sans MT" pitchFamily="32" charset="0"/>
              <a:ea typeface="WenQuanYi Zen Hei" charset="0"/>
              <a:cs typeface="WenQuanYi Zen Hei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/* Returns 0 on success and -1 on error */</a:t>
            </a:r>
          </a:p>
          <a:p>
            <a:r>
              <a:rPr lang="en-US" dirty="0" smtClean="0"/>
              <a:t>It makes the file descriptor available for re-use.</a:t>
            </a:r>
          </a:p>
          <a:p>
            <a:r>
              <a:rPr lang="en-US" dirty="0" smtClean="0"/>
              <a:t> It does not flush any kernel buffers or perform any other clean-up task.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TS-Pilan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ITS-Pilani" id="{149CD0C0-28E3-4C2F-AF3A-232E90E9B6E4}" vid="{073E1853-0CBD-423C-90CE-F0ACCE0E50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1923</Words>
  <Application>Microsoft Office PowerPoint</Application>
  <PresentationFormat>Custom</PresentationFormat>
  <Paragraphs>549</Paragraphs>
  <Slides>53</Slides>
  <Notes>40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BITS-Pilani</vt:lpstr>
      <vt:lpstr>Operating Systems Tutorial</vt:lpstr>
      <vt:lpstr>Slide 2</vt:lpstr>
      <vt:lpstr>Slide 3</vt:lpstr>
      <vt:lpstr>Slide 4</vt:lpstr>
      <vt:lpstr>Slide 5</vt:lpstr>
      <vt:lpstr>Slide 6</vt:lpstr>
      <vt:lpstr>Slide 7</vt:lpstr>
      <vt:lpstr>Slide 8</vt:lpstr>
      <vt:lpstr>Close ()</vt:lpstr>
      <vt:lpstr>Slide 10</vt:lpstr>
      <vt:lpstr>Write system call</vt:lpstr>
      <vt:lpstr>Slide 12</vt:lpstr>
      <vt:lpstr>Slide 13</vt:lpstr>
      <vt:lpstr>Slide 14</vt:lpstr>
      <vt:lpstr>Slide 15</vt:lpstr>
      <vt:lpstr>Slide 16</vt:lpstr>
      <vt:lpstr>Slide 17</vt:lpstr>
      <vt:lpstr>Close ()</vt:lpstr>
      <vt:lpstr>Slide 19</vt:lpstr>
      <vt:lpstr>Slide 20</vt:lpstr>
      <vt:lpstr>write system call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chmod system call</vt:lpstr>
      <vt:lpstr>chmod system call</vt:lpstr>
      <vt:lpstr>chmod system call</vt:lpstr>
      <vt:lpstr>chmod system call</vt:lpstr>
      <vt:lpstr>chmod system call</vt:lpstr>
      <vt:lpstr>Example:</vt:lpstr>
      <vt:lpstr>chown system call</vt:lpstr>
      <vt:lpstr>chown system call</vt:lpstr>
      <vt:lpstr>chown system call</vt:lpstr>
      <vt:lpstr>chown system call</vt:lpstr>
      <vt:lpstr>Directory System Calls</vt:lpstr>
      <vt:lpstr>getcwd System Call</vt:lpstr>
      <vt:lpstr>A program that uses the getcwd() </vt:lpstr>
      <vt:lpstr>chdir System Call(cd command in Unix)</vt:lpstr>
      <vt:lpstr>Make and remove dir System Call</vt:lpstr>
      <vt:lpstr>Program to make and remove directory</vt:lpstr>
      <vt:lpstr>opendir and closedir System Calls </vt:lpstr>
      <vt:lpstr>readdir System Call and dirent structure </vt:lpstr>
      <vt:lpstr>Slide 50</vt:lpstr>
      <vt:lpstr>program to display the detailed directory structure (output)</vt:lpstr>
      <vt:lpstr>Programming Exercise</vt:lpstr>
      <vt:lpstr>Slide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QoS Aware Uplink Scheduling for M2M Communication in LTE Network :  A Game Theoretic Approach</dc:title>
  <dc:creator>Upendra Singh</dc:creator>
  <cp:lastModifiedBy>User</cp:lastModifiedBy>
  <cp:revision>37</cp:revision>
  <dcterms:created xsi:type="dcterms:W3CDTF">2020-07-02T03:54:38Z</dcterms:created>
  <dcterms:modified xsi:type="dcterms:W3CDTF">2020-10-08T12:55:19Z</dcterms:modified>
</cp:coreProperties>
</file>