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308" r:id="rId2"/>
    <p:sldId id="309" r:id="rId3"/>
    <p:sldId id="320" r:id="rId4"/>
    <p:sldId id="332" r:id="rId5"/>
    <p:sldId id="323" r:id="rId6"/>
    <p:sldId id="324" r:id="rId7"/>
    <p:sldId id="325" r:id="rId8"/>
    <p:sldId id="326" r:id="rId9"/>
    <p:sldId id="328" r:id="rId10"/>
    <p:sldId id="335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72" r:id="rId37"/>
    <p:sldId id="373" r:id="rId38"/>
    <p:sldId id="374" r:id="rId39"/>
    <p:sldId id="369" r:id="rId40"/>
    <p:sldId id="370" r:id="rId41"/>
    <p:sldId id="285" r:id="rId42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3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902" y="0"/>
            <a:ext cx="2982418" cy="465743"/>
          </a:xfrm>
          <a:prstGeom prst="rect">
            <a:avLst/>
          </a:prstGeom>
        </p:spPr>
        <p:txBody>
          <a:bodyPr vert="horz" lIns="87444" tIns="43722" rIns="87444" bIns="43722" rtlCol="0"/>
          <a:lstStyle>
            <a:lvl1pPr algn="r">
              <a:defRPr sz="1100"/>
            </a:lvl1pPr>
          </a:lstStyle>
          <a:p>
            <a:fld id="{24F01540-421D-48DC-8013-99B9BAB10711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902" y="8830658"/>
            <a:ext cx="2982418" cy="465742"/>
          </a:xfrm>
          <a:prstGeom prst="rect">
            <a:avLst/>
          </a:prstGeom>
        </p:spPr>
        <p:txBody>
          <a:bodyPr vert="horz" lIns="87444" tIns="43722" rIns="87444" bIns="43722" rtlCol="0" anchor="b"/>
          <a:lstStyle>
            <a:lvl1pPr algn="r">
              <a:defRPr sz="1100"/>
            </a:lvl1pPr>
          </a:lstStyle>
          <a:p>
            <a:fld id="{7E8B6FAB-43B6-4E4E-BA4A-88A5C8F28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644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6542E-1F94-4BFF-85BC-D1993039EB66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17EEB-2076-4B97-AB69-61080491E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20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31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388" name="Google Shape;38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395" name="Google Shape;3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02" name="Google Shape;4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09" name="Google Shape;40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16" name="Google Shape;4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7512062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751206200_0_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24" name="Google Shape;424;g9751206200_0_0:notes"/>
          <p:cNvSpPr txBox="1">
            <a:spLocks noGrp="1"/>
          </p:cNvSpPr>
          <p:nvPr>
            <p:ph type="sldNum" idx="12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spcFirstLastPara="1" wrap="square" lIns="92431" tIns="46203" rIns="92431" bIns="46203" anchor="b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39" name="Google Shape;43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76300" y="874713"/>
            <a:ext cx="5326063" cy="299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46" name="Google Shape;44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453" name="Google Shape;4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F41932A9-5277-4EE1-845C-7B99119243E3}" type="slidenum">
              <a:rPr lang="en-US" smtClean="0">
                <a:latin typeface="Times New Roman" pitchFamily="18" charset="0"/>
              </a:rPr>
              <a:pPr defTabSz="413365"/>
              <a:t>27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1BF135BB-C6C1-4173-8F12-98463748562F}" type="slidenum">
              <a:rPr lang="en-US" smtClean="0">
                <a:latin typeface="Times New Roman" pitchFamily="18" charset="0"/>
              </a:rPr>
              <a:pPr defTabSz="413365"/>
              <a:t>28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704850"/>
            <a:ext cx="6197600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390A1059-9C7C-4CCF-87B0-B60094B27A25}" type="slidenum">
              <a:rPr lang="en-US" smtClean="0">
                <a:latin typeface="Times New Roman" pitchFamily="18" charset="0"/>
              </a:rPr>
              <a:pPr defTabSz="413365"/>
              <a:t>29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3F92C28E-B892-421A-B339-423F8A8BED23}" type="slidenum">
              <a:rPr lang="en-US" smtClean="0">
                <a:latin typeface="Times New Roman" pitchFamily="18" charset="0"/>
              </a:rPr>
              <a:pPr defTabSz="413365"/>
              <a:t>30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CB42B272-136F-41D5-BBFF-41565977D95D}" type="slidenum">
              <a:rPr lang="en-US" smtClean="0">
                <a:latin typeface="Times New Roman" pitchFamily="18" charset="0"/>
              </a:rPr>
              <a:pPr defTabSz="413365"/>
              <a:t>31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59F01AAB-65D3-4F05-A0FF-F9B3C199E16F}" type="slidenum">
              <a:rPr lang="en-US" smtClean="0">
                <a:latin typeface="Times New Roman" pitchFamily="18" charset="0"/>
              </a:rPr>
              <a:pPr defTabSz="413365"/>
              <a:t>33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F4AAD7F9-4508-4097-A69A-A4DD07BE4295}" type="slidenum">
              <a:rPr lang="en-US" smtClean="0">
                <a:latin typeface="Times New Roman" pitchFamily="18" charset="0"/>
              </a:rPr>
              <a:pPr defTabSz="413365"/>
              <a:t>34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13365"/>
            <a:fld id="{FF5C5B0D-5653-42C8-8F70-CE66DA3EE92C}" type="slidenum">
              <a:rPr lang="en-US" smtClean="0">
                <a:latin typeface="Times New Roman" pitchFamily="18" charset="0"/>
              </a:rPr>
              <a:pPr defTabSz="413365"/>
              <a:t>39</a:t>
            </a:fld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705300"/>
            <a:ext cx="4587875" cy="34861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744" y="4414911"/>
            <a:ext cx="5505732" cy="418308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67525" y="874766"/>
            <a:ext cx="3944298" cy="299712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76300" y="874713"/>
            <a:ext cx="5326063" cy="29972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79502" y="4162546"/>
            <a:ext cx="4925218" cy="332622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>
            <a:spLocks noGrp="1"/>
          </p:cNvSpPr>
          <p:nvPr>
            <p:ph type="body" idx="1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spcFirstLastPara="1" wrap="square" lIns="92431" tIns="46203" rIns="92431" bIns="46203" anchor="t" anchorCtr="0">
            <a:noAutofit/>
          </a:bodyPr>
          <a:lstStyle/>
          <a:p>
            <a:endParaRPr/>
          </a:p>
        </p:txBody>
      </p:sp>
      <p:sp>
        <p:nvSpPr>
          <p:cNvPr id="294" name="Google Shape;2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6969" y="697230"/>
            <a:ext cx="458787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3" name="Google Shape;353;p28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0" name="Google Shape;360;p29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9118" y="874765"/>
            <a:ext cx="3939519" cy="29955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7" name="Google Shape;367;p30:notes"/>
          <p:cNvSpPr txBox="1">
            <a:spLocks noGrp="1"/>
          </p:cNvSpPr>
          <p:nvPr>
            <p:ph type="body" idx="1"/>
          </p:nvPr>
        </p:nvSpPr>
        <p:spPr>
          <a:xfrm>
            <a:off x="1079500" y="4162546"/>
            <a:ext cx="4923814" cy="332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31" tIns="46203" rIns="92431" bIns="46203" anchor="ctr" anchorCtr="0"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D1E6-98E2-4CFF-9B94-DED2EAC5ECC5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8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DC141-D057-4CAD-A673-A11D757D2FD8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63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B398-6C0D-42D6-A692-7AACB1E96F6C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39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52800" y="5410200"/>
            <a:ext cx="80264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12192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144000" y="762000"/>
            <a:ext cx="294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448800" y="11708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BE50B-9B15-4E7D-895A-F016DE8F3550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11657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1298-ADF1-4541-8D2E-255560A00478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519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29C4-A9A8-4BC8-83D0-05C44A915FFA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466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6CA-3B83-4977-A374-34B9EF81401C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60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100976"/>
            <a:ext cx="2844800" cy="365125"/>
          </a:xfrm>
        </p:spPr>
        <p:txBody>
          <a:bodyPr/>
          <a:lstStyle/>
          <a:p>
            <a:fld id="{8ABC8FEE-C7EF-4735-88EF-5C9E17B638E7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111558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99188" y="6111558"/>
            <a:ext cx="2844800" cy="365125"/>
          </a:xfrm>
        </p:spPr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68800" y="6596390"/>
            <a:ext cx="782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8839201" y="-1"/>
            <a:ext cx="2924257" cy="6926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844800" y="6553201"/>
            <a:ext cx="93472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1295401"/>
            <a:ext cx="93472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xmlns="" val="23664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2F61-8405-424C-A95C-5CE390E5AA4C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0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F48D-823E-4A0F-8D72-18A325117E66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0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A26C-7647-465B-B277-A43DF24D03B4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9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CB51-6CFA-4266-B986-733858B17F64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AA95-4597-49F6-9A96-B0B65B15B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69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Systems Tutorial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023659" y="5410200"/>
            <a:ext cx="8355541" cy="533400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Amit Dua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Science and Information Systems Department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Pilani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Close ()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527381" y="1600201"/>
            <a:ext cx="1095341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&lt;fcntl.h&gt;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&lt;sys/stat.h&gt;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 fd1, ret;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fd1 = open(“txt1.txt”, O_RDONLY | O_CREAT,  0777);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 = close(fd1);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printf(“\n Result:%d”, ret);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406400" y="1752600"/>
            <a:ext cx="11480800" cy="43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dup() system call creates a copy of the file descriptor oldfd, using the lowest-numbered unused file descriptor for the new descriptor.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dup(int oldfd);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Value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 success, these system calls return the new file descriptor.  On error, -1 is returned.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8"/>
          <p:cNvSpPr txBox="1"/>
          <p:nvPr/>
        </p:nvSpPr>
        <p:spPr>
          <a:xfrm>
            <a:off x="406400" y="1752600"/>
            <a:ext cx="11480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&lt;unistd.h&gt;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&lt;fcntl.h&gt;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file_desc =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open("dup.txt", O_WRONLY | O_APPEND);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if(file_desc &lt; 0)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printf("Error opening the file\n");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copy_desc = dup(file_desc)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write(copy_desc,"This will be output to the file named dup.txt\n", 46);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write(file_desc,"This will also be output to the file named dup.txt\n", 51);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return 0;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dup2()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406400" y="1752600"/>
            <a:ext cx="11480800" cy="43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dup2() system call performs the same task as dup(), but instead of using the lowest-numbered unused file descriptor, it uses the file descriptor number specified in newfd.  If the file descriptor newfd was previously open, it is silently closed before being reused.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Syntax: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dup2(int oldfd, int newfd);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Value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On success, these system calls return the new file descriptor.  On error, -1 is returned.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dup2()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406400" y="1752600"/>
            <a:ext cx="11480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#include&lt;stdlib.h&gt;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#include&lt;unistd.h&gt;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#include&lt;stdio.h&gt;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#include&lt;fcntl.h&gt;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file_desc =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open("tricky.txt",O_WRONLY | O_APPEND);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dup2(file_desc, 1) ;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printf("I will be printed in the file tricky.txt\n");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0;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dup() and dup2()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406400" y="1752600"/>
            <a:ext cx="11480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#include&lt;stdlib.h&gt;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#include&lt;unistd.h&gt;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#include&lt;fcntl.h&gt;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fd1, fd2;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fd1 = open(“txt1.txt”, O_RDONLY | O_CREAT, 777);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close(2);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dup(fd1);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/>
        </p:nvSpPr>
        <p:spPr>
          <a:xfrm>
            <a:off x="406400" y="275071"/>
            <a:ext cx="9997440" cy="114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dup() and dup2() system call</a:t>
            </a:r>
            <a:endParaRPr sz="4300">
              <a:solidFill>
                <a:srgbClr val="5723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1914240" y="1295400"/>
            <a:ext cx="9997440" cy="480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41450" rIns="82925" bIns="414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406400" y="1752600"/>
            <a:ext cx="11480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#include&lt;stdlib.h&gt;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#include&lt;unistd.h&gt;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#include&lt;fcntl.h&gt;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int fd1, fd2, fd3;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fd1 = open(“txt1.txt”, O_RDONLY | O_CREAT, 777); //3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fd2 = open(“txt2.txt”, O_RDONLY | O_CREAT, 777); //4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//close (fd2);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fd3=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dup2(fd1, fd2);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2170" b="1">
                <a:latin typeface="Times New Roman"/>
                <a:ea typeface="Times New Roman"/>
                <a:cs typeface="Times New Roman"/>
                <a:sym typeface="Times New Roman"/>
              </a:rPr>
              <a:t>chmod</a:t>
            </a: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 command is used to change the access mode of a file.</a:t>
            </a:r>
            <a:endParaRPr/>
          </a:p>
          <a:p>
            <a:pPr marL="342900" lvl="0" indent="-205105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2170"/>
              <a:buChar char="•"/>
            </a:pPr>
            <a:r>
              <a:rPr lang="en-US" sz="217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: chmod [reference][operator][mode] filename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The references are used to distinguish the users to whom the permissions apply i.e. they are list of letters that specifies whom to give permissions. </a:t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ts val="2170"/>
              <a:buChar char="•"/>
            </a:pPr>
            <a:r>
              <a:rPr lang="en-US" sz="217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	Class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u          	owner      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g         	group</a:t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o          	others</a:t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>
                <a:latin typeface="Times New Roman"/>
                <a:ea typeface="Times New Roman"/>
                <a:cs typeface="Times New Roman"/>
                <a:sym typeface="Times New Roman"/>
              </a:rPr>
              <a:t>a          	all</a:t>
            </a:r>
            <a:endParaRPr sz="217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33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is used to specify how the modes of a file should be adjusted. The following operators are accepted: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    Description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+	    Adds the specified modes to the specified classes.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        	    Removes the specified modes from the specified classes.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=             The modes specified are to be made the exact modes for the specified classes.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406" name="Google Shape;406;p3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modes indicate which permissions are to be granted or removed from the specified classes. There are three basic modes which correspond to the basic permissions: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       Permission to read the file.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      Permission to write (or delete) the file.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x      Permission to execute the file, or, in the case of a directory, search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Unix File System</a:t>
            </a: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Tutorial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4149" y="6288260"/>
            <a:ext cx="7727852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rtlCol="0" anchor="b" anchorCtr="0">
            <a:spAutoFit/>
          </a:bodyPr>
          <a:lstStyle/>
          <a:p>
            <a:r>
              <a:rPr lang="en-IN" dirty="0" smtClean="0"/>
              <a:t>Slides taken from the ones prepared by Dr. </a:t>
            </a:r>
            <a:r>
              <a:rPr lang="en-IN" dirty="0" err="1" smtClean="0"/>
              <a:t>Mayuri</a:t>
            </a:r>
            <a:r>
              <a:rPr lang="en-IN" dirty="0" smtClean="0"/>
              <a:t> </a:t>
            </a:r>
            <a:r>
              <a:rPr lang="en-IN" dirty="0" err="1" smtClean="0"/>
              <a:t>Digalwar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36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- rw- rw- r--  shashank  shashank    text1.c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- rw- rw- r--  shashank  shashank    text2.c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d rwx rwx r-x shashank shashank    BITS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- rw- rw- r-- shashank shashank    semaphore.c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Times New Roman"/>
              <a:buChar char="-"/>
            </a:pP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rwx r-x r-x shashank shashank    xyz.c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None/>
            </a:pPr>
            <a:r>
              <a:rPr lang="en-US" sz="222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</a:t>
            </a: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: - rw- rw- r--  shashank  shashank    text1.c</a:t>
            </a:r>
            <a:endParaRPr/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None/>
            </a:pPr>
            <a:r>
              <a:rPr lang="en-US" sz="222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</a:t>
            </a: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: chmod u=r text1.c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alibri"/>
              <a:buNone/>
            </a:pP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ts val="2220"/>
              <a:buNone/>
            </a:pPr>
            <a:r>
              <a:rPr lang="en-US" sz="222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-US" sz="2220">
                <a:latin typeface="Times New Roman"/>
                <a:ea typeface="Times New Roman"/>
                <a:cs typeface="Times New Roman"/>
                <a:sym typeface="Times New Roman"/>
              </a:rPr>
              <a:t>: - r-- rw- r--  shashank  shashank    text1.c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chmod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37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420" name="Google Shape;420;p3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Let’s restrict the permission such that the user cannot </a:t>
            </a: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the directory BITS.</a:t>
            </a:r>
            <a:endParaRPr/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- r-- rw- r--  shashank  shashank    text1.c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- rw- rw- r--  shashank  shashank    text2.c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d rwx rwx r-x shashank shashank    </a:t>
            </a: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</a:t>
            </a:r>
            <a:endParaRPr sz="204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- rw- rw- r-- shashank shashank    semaphore.c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Times New Roman"/>
              <a:buChar char="-"/>
            </a:pP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rwx r-x r-x shashank shashank    xyz.c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3359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Calibri"/>
              <a:buNone/>
            </a:pP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2040"/>
              <a:buNone/>
            </a:pP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BEFORE: </a:t>
            </a: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drwxrwxr-x  shashank   shashank  BITS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2040"/>
              <a:buNone/>
            </a:pP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COMMAND: </a:t>
            </a: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chmod u=rw BITS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rgbClr val="FF0000"/>
              </a:buClr>
              <a:buSzPts val="2040"/>
              <a:buNone/>
            </a:pPr>
            <a:r>
              <a:rPr lang="en-US" sz="204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AFTER: </a:t>
            </a:r>
            <a:r>
              <a:rPr lang="en-US" sz="2040">
                <a:latin typeface="Times New Roman"/>
                <a:ea typeface="Times New Roman"/>
                <a:cs typeface="Times New Roman"/>
                <a:sym typeface="Times New Roman"/>
              </a:rPr>
              <a:t>drw-rwxr-x   shashank  shashank    BITS</a:t>
            </a:r>
            <a:endParaRPr sz="20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751206200_0_0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800" cy="85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</p:txBody>
      </p:sp>
      <p:sp>
        <p:nvSpPr>
          <p:cNvPr id="427" name="Google Shape;427;g9751206200_0_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9751206200_0_0"/>
          <p:cNvSpPr txBox="1">
            <a:spLocks noGrp="1"/>
          </p:cNvSpPr>
          <p:nvPr>
            <p:ph type="sldNum" idx="12"/>
          </p:nvPr>
        </p:nvSpPr>
        <p:spPr>
          <a:xfrm>
            <a:off x="11376587" y="6237312"/>
            <a:ext cx="815600" cy="29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22</a:t>
            </a:fld>
            <a:endParaRPr/>
          </a:p>
        </p:txBody>
      </p:sp>
      <p:pic>
        <p:nvPicPr>
          <p:cNvPr id="429" name="Google Shape;429;g9751206200_0_0"/>
          <p:cNvPicPr preferRelativeResize="0"/>
          <p:nvPr/>
        </p:nvPicPr>
        <p:blipFill rotWithShape="1">
          <a:blip r:embed="rId3">
            <a:alphaModFix/>
          </a:blip>
          <a:srcRect r="71997" b="59819"/>
          <a:stretch/>
        </p:blipFill>
        <p:spPr>
          <a:xfrm>
            <a:off x="609600" y="1464651"/>
            <a:ext cx="10972800" cy="46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chown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chown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command changes the user and/or group ownership of for given file..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chown owner-user file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chown owner-user:owner-group file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chown owner-user:owner-group directory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chown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3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First, list permissions for demo.txt, enter: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ls -l demo.txt</a:t>
            </a:r>
            <a:endParaRPr/>
          </a:p>
          <a:p>
            <a:pPr marL="342900" lvl="0" indent="-22479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Sample outputs: -</a:t>
            </a:r>
            <a:r>
              <a:rPr lang="en-US" sz="18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rw-r--r-- 1 root root 0 Aug 31 05:48 demo.txt</a:t>
            </a:r>
            <a:endParaRPr/>
          </a:p>
          <a:p>
            <a:pPr marL="342900" lvl="0" indent="-22479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In this example change file ownership to </a:t>
            </a:r>
            <a:r>
              <a:rPr lang="en-US" sz="18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</a:t>
            </a: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 user and list the permissions, run: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1860"/>
              <a:buChar char="•"/>
            </a:pPr>
            <a:r>
              <a:rPr lang="en-US" sz="18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chown vivek demo.txt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ls -l demo.txt</a:t>
            </a:r>
            <a:endParaRPr/>
          </a:p>
          <a:p>
            <a:pPr marL="342900" lvl="0" indent="-22479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r>
              <a:rPr lang="en-US" sz="1860">
                <a:latin typeface="Times New Roman"/>
                <a:ea typeface="Times New Roman"/>
                <a:cs typeface="Times New Roman"/>
                <a:sym typeface="Times New Roman"/>
              </a:rPr>
              <a:t>Sample outputs:</a:t>
            </a:r>
            <a:endParaRPr/>
          </a:p>
          <a:p>
            <a:pPr marL="342900" lvl="0" indent="-22479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rgbClr val="FF0000"/>
              </a:buClr>
              <a:buSzPts val="1860"/>
              <a:buChar char="•"/>
            </a:pPr>
            <a:r>
              <a:rPr lang="en-US" sz="186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-rw-r--r-- 1 vivek root 0 Aug 31 05:48 demo.txt</a:t>
            </a:r>
            <a:endParaRPr sz="186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9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chown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4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Now, the owner is set to vivek followed by a colon and a group ownership is also set to vivek group, run: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chown vivek:vivek demo.txt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ls -l demo.txt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:-rw-r--r-- 1 vivek vivek 0 Aug 31 05:48 demo.txt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40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527381" y="274638"/>
            <a:ext cx="8160907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chown system call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4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11376587" y="6237313"/>
            <a:ext cx="815413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458" name="Google Shape;458;p41"/>
          <p:cNvSpPr/>
          <p:nvPr/>
        </p:nvSpPr>
        <p:spPr>
          <a:xfrm>
            <a:off x="609600" y="1997840"/>
            <a:ext cx="1076698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we have changed only the group of file. To do so, the colon and following GROUP-name ftp are given, but the owner is omitted, only the group of the files is changed: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chown :ftp demo.txt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 -l demo.txt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outputs: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-rw-r--r-- 1 vivek ftp 0 Aug 31 05:48 demo.txt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30"/>
            <a:ext cx="10970880" cy="1144921"/>
          </a:xfrm>
        </p:spPr>
        <p:txBody>
          <a:bodyPr lIns="82945" tIns="35261" rIns="82945">
            <a:normAutofit/>
          </a:bodyPr>
          <a:lstStyle/>
          <a:p>
            <a:pPr>
              <a:tabLst>
                <a:tab pos="0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4300" dirty="0" smtClean="0">
                <a:solidFill>
                  <a:srgbClr val="572314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Directory System Calls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8641" y="1604329"/>
            <a:ext cx="10970880" cy="4526396"/>
          </a:xfrm>
        </p:spPr>
        <p:txBody>
          <a:bodyPr lIns="82945" tIns="41473" rIns="82945" bIns="41473"/>
          <a:lstStyle/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closedir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87366" indent="-290884">
              <a:buSzPct val="45000"/>
              <a:buFont typeface="Wingdings" pitchFamily="2" charset="2"/>
              <a:buChar char="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152401"/>
            <a:ext cx="10970880" cy="1144921"/>
          </a:xfrm>
        </p:spPr>
        <p:txBody>
          <a:bodyPr lIns="82945" tIns="35261" rIns="82945">
            <a:normAutofit/>
          </a:bodyPr>
          <a:lstStyle/>
          <a:p>
            <a:pPr>
              <a:tabLst>
                <a:tab pos="0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getcwd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System Call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6400" y="1600200"/>
            <a:ext cx="10970880" cy="4526396"/>
          </a:xfrm>
        </p:spPr>
        <p:txBody>
          <a:bodyPr lIns="82945" tIns="14366" rIns="82945" bIns="41473">
            <a:normAutofit fontScale="92500" lnSpcReduction="10000"/>
          </a:bodyPr>
          <a:lstStyle/>
          <a:p>
            <a:pPr marL="387366" indent="-290884">
              <a:buSzPct val="45000"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get the current working directory in UNIX, we use the “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 command.</a:t>
            </a:r>
          </a:p>
          <a:p>
            <a:pPr marL="387366" indent="-290884">
              <a:buSzPct val="45000"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call behind the “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” command is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() call.</a:t>
            </a:r>
          </a:p>
          <a:p>
            <a:pPr marL="387366" indent="-290884">
              <a:buClrTx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7366" indent="-290884">
              <a:buClrTx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char *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387366" indent="-290884">
              <a:buClrTx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char *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/* Returned pathname */</a:t>
            </a:r>
          </a:p>
          <a:p>
            <a:pPr marL="387366" indent="-290884">
              <a:buClrTx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bufsize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/*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*/ </a:t>
            </a:r>
          </a:p>
          <a:p>
            <a:pPr marL="387366" indent="-290884">
              <a:buClrTx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87366" indent="-290884">
              <a:buClrTx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/* Returns pointer to '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' on success and NULL on error */</a:t>
            </a:r>
          </a:p>
          <a:p>
            <a:pPr marL="387366" indent="-290884">
              <a:buClrTx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bufsize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is the maximum size of path. Following system call  can be used to get maximum size of path.</a:t>
            </a:r>
          </a:p>
          <a:p>
            <a:pPr marL="387366" indent="-290884">
              <a:buClrTx/>
              <a:buSzPct val="45000"/>
              <a:buFont typeface="Wingdings" pitchFamily="2" charset="2"/>
              <a:buChar char="q"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long max=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pathconf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(“/”,_PC_PATH_MAX);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</a:pPr>
            <a:endParaRPr lang="en-US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30"/>
            <a:ext cx="10970880" cy="1144921"/>
          </a:xfrm>
        </p:spPr>
        <p:txBody>
          <a:bodyPr lIns="82945" tIns="35261" rIns="82945">
            <a:normAutofit/>
          </a:bodyPr>
          <a:lstStyle/>
          <a:p>
            <a:pPr>
              <a:buSzPct val="45000"/>
              <a:tabLst>
                <a:tab pos="0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40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A program that uses the </a:t>
            </a:r>
            <a:r>
              <a:rPr lang="en-US" sz="40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getcwd</a:t>
            </a:r>
            <a:r>
              <a:rPr lang="en-US" sz="40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()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06400" y="1447801"/>
            <a:ext cx="10970880" cy="5034769"/>
          </a:xfrm>
        </p:spPr>
        <p:txBody>
          <a:bodyPr lIns="82945" tIns="15998" rIns="82945" bIns="41473"/>
          <a:lstStyle/>
          <a:p>
            <a:pPr marL="388806" indent="-289445">
              <a:buClrTx/>
              <a:buSzPct val="45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main(void) {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long max;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char *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max=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pathconf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(“/”,_PC_PATH_MAX);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=(char*)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malloc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(max);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getcwd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buf,max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(“%s\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n”,buf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37454" lvl="2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return 0;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388806" indent="-289445">
              <a:buClrTx/>
              <a:buSzPct val="45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0" y="381000"/>
            <a:ext cx="8084480" cy="6682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8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OPEN </a:t>
            </a: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2" charset="0"/>
                <a:ea typeface="WenQuanYi Zen Hei" charset="0"/>
                <a:cs typeface="WenQuanYi Zen Hei" charset="0"/>
              </a:rPr>
              <a:t>system call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1163904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  Syntax is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= open(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pathname,flags,modes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open(const char *path,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flags,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mode_t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mode);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open(const char *path, </a:t>
            </a:r>
            <a:r>
              <a:rPr lang="en-US" sz="26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flags);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where,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pathname is the file name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flags indicate type of file (reading/writing)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modes gives the file permission (if file is created)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Returns an integer called file descriptor  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Rest of the system calls make use of this file descriptor.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10970880" cy="1255812"/>
          </a:xfrm>
        </p:spPr>
        <p:txBody>
          <a:bodyPr lIns="82945" tIns="35261" rIns="82945">
            <a:noAutofit/>
          </a:bodyPr>
          <a:lstStyle/>
          <a:p>
            <a:pPr>
              <a:tabLst>
                <a:tab pos="0" algn="l"/>
                <a:tab pos="414640" algn="l"/>
                <a:tab pos="829280" algn="l"/>
                <a:tab pos="1243920" algn="l"/>
                <a:tab pos="1658560" algn="l"/>
                <a:tab pos="2073201" algn="l"/>
                <a:tab pos="2487841" algn="l"/>
                <a:tab pos="2902481" algn="l"/>
                <a:tab pos="3317121" algn="l"/>
                <a:tab pos="3731761" algn="l"/>
                <a:tab pos="4146401" algn="l"/>
                <a:tab pos="4561041" algn="l"/>
                <a:tab pos="4975681" algn="l"/>
                <a:tab pos="5390322" algn="l"/>
                <a:tab pos="5804962" algn="l"/>
                <a:tab pos="6219602" algn="l"/>
                <a:tab pos="6634242" algn="l"/>
                <a:tab pos="7048882" algn="l"/>
                <a:tab pos="7463522" algn="l"/>
                <a:tab pos="7878163" algn="l"/>
                <a:tab pos="8292803" algn="l"/>
              </a:tabLst>
              <a:defRPr/>
            </a:pP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chdir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System Call(</a:t>
            </a: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cd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command in Unix)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8641" y="1839074"/>
            <a:ext cx="11385600" cy="4291651"/>
          </a:xfrm>
        </p:spPr>
        <p:txBody>
          <a:bodyPr lIns="82945" tIns="15998" rIns="82945" bIns="41473"/>
          <a:lstStyle/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unistd.h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chdir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const char *path; 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/* Returns 0 on success and -1 on error */</a:t>
            </a:r>
          </a:p>
          <a:p>
            <a:pPr marL="388806" indent="-289445">
              <a:buClrTx/>
              <a:buSzPct val="45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system call changes the current working directory to that specified in “path”.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8000" y="228601"/>
            <a:ext cx="10970880" cy="1028269"/>
          </a:xfrm>
        </p:spPr>
        <p:txBody>
          <a:bodyPr lIns="82945" tIns="35261" rIns="82945">
            <a:normAutofit/>
          </a:bodyPr>
          <a:lstStyle/>
          <a:p>
            <a:pPr>
              <a:tabLst>
                <a:tab pos="0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28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Make and remove dir System Call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8641" y="1604329"/>
            <a:ext cx="10970880" cy="4526396"/>
          </a:xfrm>
        </p:spPr>
        <p:txBody>
          <a:bodyPr lIns="82945" tIns="15998" rIns="82945" bIns="41473">
            <a:normAutofit/>
          </a:bodyPr>
          <a:lstStyle/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 include&lt;sys/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stat.h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const char *path,    /* Pathname */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mode_t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perms     /* Permissions */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/* Returns 0 on success and -1 on error */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const char *path  /* Pathname */</a:t>
            </a: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87366" indent="-290884">
              <a:buSzPct val="45000"/>
              <a:buNone/>
              <a:tabLst>
                <a:tab pos="387366" algn="l"/>
                <a:tab pos="489607" algn="l"/>
                <a:tab pos="904333" algn="l"/>
                <a:tab pos="1319059" algn="l"/>
                <a:tab pos="1733786" algn="l"/>
                <a:tab pos="2148512" algn="l"/>
                <a:tab pos="2563238" algn="l"/>
                <a:tab pos="2977964" algn="l"/>
                <a:tab pos="3392690" algn="l"/>
                <a:tab pos="3807416" algn="l"/>
                <a:tab pos="4222142" algn="l"/>
                <a:tab pos="4636868" algn="l"/>
                <a:tab pos="5051595" algn="l"/>
                <a:tab pos="5466321" algn="l"/>
                <a:tab pos="5881047" algn="l"/>
                <a:tab pos="6295773" algn="l"/>
                <a:tab pos="6710499" algn="l"/>
                <a:tab pos="7125225" algn="l"/>
                <a:tab pos="7539951" algn="l"/>
                <a:tab pos="7954677" algn="l"/>
                <a:tab pos="8369404" algn="l"/>
              </a:tabLs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/* Returns 0 on success and -1 on error */</a:t>
            </a:r>
          </a:p>
          <a:p>
            <a:pPr marL="388806" indent="-289445">
              <a:buClrTx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88806" indent="-289445">
              <a:buClrTx/>
              <a:buSzPct val="45000"/>
              <a:buNone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363200" cy="1143000"/>
          </a:xfrm>
        </p:spPr>
        <p:txBody>
          <a:bodyPr lIns="82945" tIns="41473" rIns="82945">
            <a:noAutofit/>
          </a:bodyPr>
          <a:lstStyle/>
          <a:p>
            <a:pPr eaLnBrk="1" hangingPunct="1"/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Program to make and remove directory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0"/>
            <a:ext cx="10364160" cy="4954120"/>
          </a:xfrm>
        </p:spPr>
        <p:txBody>
          <a:bodyPr lIns="82945" tIns="41473" rIns="82945" bIns="41473">
            <a:noAutofit/>
          </a:bodyPr>
          <a:lstStyle/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argc,char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md,rd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DIR *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dirent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*dir;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mkdir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[1],0777);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== 0)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("%s directory is created\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("%s directory is not created\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rd = </a:t>
            </a:r>
            <a:r>
              <a:rPr lang="en-US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rmdir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[2]);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if(rd == 0)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("%s directory is removed\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[2]);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("%s directory is not removed\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[2]);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ts val="0"/>
              </a:spcBef>
              <a:buFont typeface="Wingdings 2" pitchFamily="18" charset="2"/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10970880" cy="1166522"/>
          </a:xfrm>
        </p:spPr>
        <p:txBody>
          <a:bodyPr lIns="82945" tIns="35261" rIns="82945">
            <a:noAutofit/>
          </a:bodyPr>
          <a:lstStyle/>
          <a:p>
            <a:pPr>
              <a:tabLst>
                <a:tab pos="0" algn="l"/>
                <a:tab pos="414640" algn="l"/>
                <a:tab pos="829280" algn="l"/>
                <a:tab pos="1243920" algn="l"/>
                <a:tab pos="1658560" algn="l"/>
                <a:tab pos="2073201" algn="l"/>
                <a:tab pos="2487841" algn="l"/>
                <a:tab pos="2902481" algn="l"/>
                <a:tab pos="3317121" algn="l"/>
                <a:tab pos="3731761" algn="l"/>
                <a:tab pos="4146401" algn="l"/>
                <a:tab pos="4561041" algn="l"/>
                <a:tab pos="4975681" algn="l"/>
                <a:tab pos="5390322" algn="l"/>
                <a:tab pos="5804962" algn="l"/>
                <a:tab pos="6219602" algn="l"/>
                <a:tab pos="6634242" algn="l"/>
                <a:tab pos="7048882" algn="l"/>
                <a:tab pos="7463522" algn="l"/>
                <a:tab pos="7878163" algn="l"/>
                <a:tab pos="8292803" algn="l"/>
              </a:tabLst>
              <a:defRPr/>
            </a:pP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opendir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and </a:t>
            </a: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closedir</a:t>
            </a:r>
            <a: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System Calls</a:t>
            </a:r>
            <a:br>
              <a:rPr lang="en-US" sz="3600" dirty="0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</a:br>
            <a:endParaRPr lang="en-US" sz="3600" dirty="0" smtClean="0">
              <a:solidFill>
                <a:srgbClr val="572314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8641" y="1604329"/>
            <a:ext cx="10970880" cy="4526396"/>
          </a:xfrm>
        </p:spPr>
        <p:txBody>
          <a:bodyPr lIns="82945" tIns="15998" rIns="82945" bIns="41473">
            <a:noAutofit/>
          </a:bodyPr>
          <a:lstStyle/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DIR*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const char  *path          /* directory pathname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/* Returns a DIR pointer or NULL on error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 include&lt;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closedir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DIR 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/*DIR pointer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/* Returns a 0 on success or -1 on error 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03200" y="457200"/>
            <a:ext cx="10970880" cy="762000"/>
          </a:xfrm>
        </p:spPr>
        <p:txBody>
          <a:bodyPr lIns="82945" tIns="35261" rIns="82945">
            <a:normAutofit fontScale="90000"/>
          </a:bodyPr>
          <a:lstStyle/>
          <a:p>
            <a:pPr>
              <a:tabLst>
                <a:tab pos="0" algn="l"/>
                <a:tab pos="414640" algn="l"/>
                <a:tab pos="829280" algn="l"/>
                <a:tab pos="1243920" algn="l"/>
                <a:tab pos="1658560" algn="l"/>
                <a:tab pos="2073201" algn="l"/>
                <a:tab pos="2487841" algn="l"/>
                <a:tab pos="2902481" algn="l"/>
                <a:tab pos="3317121" algn="l"/>
                <a:tab pos="3731761" algn="l"/>
                <a:tab pos="4146401" algn="l"/>
                <a:tab pos="4561041" algn="l"/>
                <a:tab pos="4975681" algn="l"/>
                <a:tab pos="5390322" algn="l"/>
                <a:tab pos="5804962" algn="l"/>
                <a:tab pos="6219602" algn="l"/>
                <a:tab pos="6634242" algn="l"/>
                <a:tab pos="7048882" algn="l"/>
                <a:tab pos="7463522" algn="l"/>
                <a:tab pos="7878163" algn="l"/>
                <a:tab pos="8292803" algn="l"/>
              </a:tabLst>
              <a:defRPr/>
            </a:pPr>
            <a:r>
              <a:rPr lang="en-US" sz="3600" dirty="0" err="1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readdir System Call and dirent structure</a:t>
            </a:r>
            <a:br>
              <a:rPr lang="en-US" sz="3600" dirty="0" err="1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</a:br>
            <a:endParaRPr lang="en-US" sz="3600" dirty="0" err="1" smtClean="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WenQuanYi Zen Hei" charset="0"/>
              <a:cs typeface="Times New Roman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41280" y="1659054"/>
            <a:ext cx="10970880" cy="4526396"/>
          </a:xfrm>
        </p:spPr>
        <p:txBody>
          <a:bodyPr lIns="82945" tIns="15998" rIns="82945" bIns="41473">
            <a:normAutofit/>
          </a:bodyPr>
          <a:lstStyle/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dirent.h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	DIR *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/* DIR Pointer from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/* Returns structure or NULL on EOF or error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dirent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ino_t  d_ino;	/*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-number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char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d_name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[];   /*  name */</a:t>
            </a:r>
          </a:p>
          <a:p>
            <a:pPr indent="-306725">
              <a:buClrTx/>
              <a:buNone/>
              <a:tabLst>
                <a:tab pos="308165" algn="l"/>
                <a:tab pos="410407" algn="l"/>
                <a:tab pos="825133" algn="l"/>
                <a:tab pos="1239859" algn="l"/>
                <a:tab pos="1654585" algn="l"/>
                <a:tab pos="2069311" algn="l"/>
                <a:tab pos="2484037" algn="l"/>
                <a:tab pos="2898763" algn="l"/>
                <a:tab pos="3313489" algn="l"/>
                <a:tab pos="3728215" algn="l"/>
                <a:tab pos="4142942" algn="l"/>
                <a:tab pos="4557668" algn="l"/>
                <a:tab pos="4972394" algn="l"/>
                <a:tab pos="5387120" algn="l"/>
                <a:tab pos="5801846" algn="l"/>
                <a:tab pos="6216572" algn="l"/>
                <a:tab pos="6631298" algn="l"/>
                <a:tab pos="7046024" algn="l"/>
                <a:tab pos="7460751" algn="l"/>
                <a:tab pos="7875477" algn="l"/>
                <a:tab pos="8290203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382080" y="180019"/>
            <a:ext cx="7339520" cy="6359708"/>
          </a:xfrm>
        </p:spPr>
        <p:txBody>
          <a:bodyPr lIns="82945" tIns="41473" rIns="82945" bIns="41473">
            <a:noAutofit/>
          </a:bodyPr>
          <a:lstStyle/>
          <a:p>
            <a:pPr eaLnBrk="1" hangingPunct="1">
              <a:buFont typeface="Wingdings 2" pitchFamily="18" charset="2"/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argc,char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DIR *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dirent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*dir;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opendir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[1])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if(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== NULL)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("directory %s is not opened\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%ld\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("list of files and directories\n");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while((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dir = 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readdir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!= NULL)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("%s\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n",dir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d_name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if((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cld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closedir</a:t>
            </a:r>
            <a:r>
              <a:rPr lang="en-US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 == 0)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("%s is successfully closed\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else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("%s is not successfully closed\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n",argv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908800" y="1839074"/>
            <a:ext cx="5085440" cy="308457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r>
              <a:rPr lang="en-US" sz="1500" dirty="0"/>
              <a:t>[</a:t>
            </a:r>
            <a:r>
              <a:rPr lang="en-US" sz="1500" dirty="0" err="1"/>
              <a:t>Mayuri@localhost</a:t>
            </a:r>
            <a:r>
              <a:rPr lang="en-US" sz="1500" dirty="0"/>
              <a:t> </a:t>
            </a:r>
            <a:r>
              <a:rPr lang="en-US" sz="1500" dirty="0" err="1"/>
              <a:t>dirProgs</a:t>
            </a:r>
            <a:r>
              <a:rPr lang="en-US" sz="1500" dirty="0"/>
              <a:t>]$ ./</a:t>
            </a:r>
            <a:r>
              <a:rPr lang="en-US" sz="1500" dirty="0" err="1"/>
              <a:t>a.out</a:t>
            </a:r>
            <a:r>
              <a:rPr lang="en-US" sz="1500" dirty="0"/>
              <a:t> /home/</a:t>
            </a:r>
            <a:r>
              <a:rPr lang="en-US" sz="1500" dirty="0" err="1"/>
              <a:t>Mayuri</a:t>
            </a:r>
            <a:r>
              <a:rPr lang="en-US" sz="1500" dirty="0"/>
              <a:t>/Downloads/</a:t>
            </a:r>
          </a:p>
          <a:p>
            <a:endParaRPr lang="en-US" sz="1500" dirty="0"/>
          </a:p>
          <a:p>
            <a:r>
              <a:rPr lang="en-US" sz="1500" dirty="0"/>
              <a:t>open the directory</a:t>
            </a:r>
          </a:p>
          <a:p>
            <a:r>
              <a:rPr lang="en-US" sz="1500" dirty="0" err="1"/>
              <a:t>ds</a:t>
            </a:r>
            <a:r>
              <a:rPr lang="en-US" sz="1500" dirty="0"/>
              <a:t> = 9236496</a:t>
            </a:r>
          </a:p>
          <a:p>
            <a:r>
              <a:rPr lang="en-US" sz="1500" dirty="0"/>
              <a:t>list of files and directories</a:t>
            </a:r>
          </a:p>
          <a:p>
            <a:r>
              <a:rPr lang="en-US" sz="1500" dirty="0"/>
              <a:t>..</a:t>
            </a:r>
          </a:p>
          <a:p>
            <a:r>
              <a:rPr lang="en-US" sz="1500" dirty="0"/>
              <a:t>.</a:t>
            </a:r>
          </a:p>
          <a:p>
            <a:r>
              <a:rPr lang="en-US" sz="1500" dirty="0"/>
              <a:t>SimplescalarHowto.pdf</a:t>
            </a:r>
          </a:p>
          <a:p>
            <a:r>
              <a:rPr lang="en-US" sz="1500" dirty="0"/>
              <a:t>Installation_Guide_for_SimpleScalar.pdf</a:t>
            </a:r>
          </a:p>
          <a:p>
            <a:r>
              <a:rPr lang="en-US" sz="1500" dirty="0"/>
              <a:t>p130-spradling.pdf</a:t>
            </a:r>
          </a:p>
          <a:p>
            <a:r>
              <a:rPr lang="en-US" sz="1500" dirty="0"/>
              <a:t>/home/</a:t>
            </a:r>
            <a:r>
              <a:rPr lang="en-US" sz="1500" dirty="0" err="1"/>
              <a:t>Mayuri</a:t>
            </a:r>
            <a:r>
              <a:rPr lang="en-US" sz="1500" dirty="0"/>
              <a:t>/Downloads/ is successfully closed</a:t>
            </a:r>
          </a:p>
          <a:p>
            <a:r>
              <a:rPr lang="en-US" sz="1500" dirty="0"/>
              <a:t>[</a:t>
            </a:r>
            <a:r>
              <a:rPr lang="en-US" sz="1500" dirty="0" err="1"/>
              <a:t>Mayuri@localhost</a:t>
            </a:r>
            <a:r>
              <a:rPr lang="en-US" sz="1500" dirty="0"/>
              <a:t> </a:t>
            </a:r>
            <a:r>
              <a:rPr lang="en-US" sz="1500" dirty="0" err="1"/>
              <a:t>dirProgs</a:t>
            </a:r>
            <a:r>
              <a:rPr lang="en-US" sz="1500" dirty="0"/>
              <a:t>]$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File System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71601"/>
          <a:ext cx="11887200" cy="5214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8733"/>
                <a:gridCol w="9888467"/>
              </a:tblGrid>
              <a:tr h="62560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Name of Algorithm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namei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Parses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path name one component at a time and returns the </a:t>
                      </a:r>
                      <a:r>
                        <a:rPr lang="en-US" sz="1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inode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the input path name.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iget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in-core copy of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if it exist and locks it.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returned with reference count 1 greater than previous. </a:t>
                      </a: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iput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Releases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by decrementing the reference count. Unlocks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provide access to other system calls. Stores back if in-core copy is different from disk copy.</a:t>
                      </a: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bmap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Converts a file byte offset into a physical disk block. 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ialloc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for a new file from the free list of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inodes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ifree</a:t>
                      </a:r>
                      <a:r>
                        <a:rPr kumimoji="1" lang="en-US" altLang="ko-KR" sz="24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 </a:t>
                      </a:r>
                      <a:endParaRPr lang="en-US" sz="24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If reference count becomes 0, the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released and added to the free list of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inodes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524170">
                <a:tc>
                  <a:txBody>
                    <a:bodyPr/>
                    <a:lstStyle/>
                    <a:p>
                      <a:r>
                        <a:rPr kumimoji="1" lang="en-US" altLang="ko-KR" sz="2400" kern="1200" dirty="0" err="1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alloc</a:t>
                      </a:r>
                      <a:endParaRPr kumimoji="1" lang="en-US" altLang="ko-KR" sz="2400" kern="1200" dirty="0" smtClean="0">
                        <a:solidFill>
                          <a:srgbClr val="0000FF"/>
                        </a:solidFill>
                        <a:latin typeface="Times New Roman" pitchFamily="18" charset="0"/>
                        <a:ea typeface="Gulim" pitchFamily="34" charset="-127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Allocates the disk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  <a:tr h="7344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400" kern="1200" dirty="0" smtClean="0">
                          <a:solidFill>
                            <a:srgbClr val="0000FF"/>
                          </a:solidFill>
                          <a:latin typeface="Times New Roman" pitchFamily="18" charset="0"/>
                          <a:ea typeface="Gulim" pitchFamily="34" charset="-127"/>
                          <a:cs typeface="Times New Roman" pitchFamily="18" charset="0"/>
                        </a:rPr>
                        <a:t>free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Releases the disk </a:t>
                      </a:r>
                      <a:r>
                        <a:rPr lang="en-US" sz="1600" kern="1200" baseline="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inode</a:t>
                      </a:r>
                      <a:endParaRPr lang="en-US" sz="1600" kern="120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File System Calls and Relation to Algorithms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9592" y="1564588"/>
            <a:ext cx="7120682" cy="478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608641" y="273630"/>
            <a:ext cx="10970880" cy="1144921"/>
          </a:xfrm>
        </p:spPr>
        <p:txBody>
          <a:bodyPr lIns="82945" tIns="35261" rIns="82945"/>
          <a:lstStyle/>
          <a:p>
            <a:pPr>
              <a:tabLst>
                <a:tab pos="0" algn="l"/>
                <a:tab pos="411846" algn="l"/>
                <a:tab pos="826572" algn="l"/>
                <a:tab pos="1241298" algn="l"/>
                <a:tab pos="1656024" algn="l"/>
                <a:tab pos="2070751" algn="l"/>
                <a:tab pos="2485477" algn="l"/>
                <a:tab pos="2900203" algn="l"/>
                <a:tab pos="3314929" algn="l"/>
                <a:tab pos="3729655" algn="l"/>
                <a:tab pos="4144381" algn="l"/>
                <a:tab pos="4559107" algn="l"/>
                <a:tab pos="4973833" algn="l"/>
                <a:tab pos="5388560" algn="l"/>
                <a:tab pos="5803286" algn="l"/>
                <a:tab pos="6218012" algn="l"/>
                <a:tab pos="6632738" algn="l"/>
                <a:tab pos="7047464" algn="l"/>
                <a:tab pos="7462190" algn="l"/>
                <a:tab pos="7876916" algn="l"/>
                <a:tab pos="8291642" algn="l"/>
              </a:tabLst>
            </a:pPr>
            <a:r>
              <a:rPr lang="en-US" sz="3300" dirty="0" smtClean="0"/>
              <a:t>program to display the detailed directory structure (output)</a:t>
            </a:r>
          </a:p>
        </p:txBody>
      </p:sp>
      <p:sp>
        <p:nvSpPr>
          <p:cNvPr id="23555" name="TextBox 5"/>
          <p:cNvSpPr txBox="1">
            <a:spLocks noChangeArrowheads="1"/>
          </p:cNvSpPr>
          <p:nvPr/>
        </p:nvSpPr>
        <p:spPr bwMode="auto">
          <a:xfrm>
            <a:off x="2593920" y="1839075"/>
            <a:ext cx="1658880" cy="36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36" tIns="41469" rIns="82936" bIns="41469">
            <a:spAutoFit/>
          </a:bodyPr>
          <a:lstStyle/>
          <a:p>
            <a:endParaRPr lang="en-US"/>
          </a:p>
        </p:txBody>
      </p:sp>
      <p:sp>
        <p:nvSpPr>
          <p:cNvPr id="23556" name="TextBox 7"/>
          <p:cNvSpPr txBox="1">
            <a:spLocks noChangeArrowheads="1"/>
          </p:cNvSpPr>
          <p:nvPr/>
        </p:nvSpPr>
        <p:spPr bwMode="auto">
          <a:xfrm>
            <a:off x="1948800" y="2392093"/>
            <a:ext cx="2027520" cy="360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36" tIns="41469" rIns="82936" bIns="41469">
            <a:spAutoFit/>
          </a:bodyPr>
          <a:lstStyle/>
          <a:p>
            <a:endParaRPr lang="en-US"/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1930400" y="1295401"/>
            <a:ext cx="7004160" cy="534673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mayuri@atlas</a:t>
            </a:r>
            <a:r>
              <a:rPr lang="en-US" dirty="0">
                <a:solidFill>
                  <a:schemeClr val="tx1"/>
                </a:solidFill>
              </a:rPr>
              <a:t>:~$ ./</a:t>
            </a:r>
            <a:r>
              <a:rPr lang="en-US" dirty="0" err="1">
                <a:solidFill>
                  <a:schemeClr val="tx1"/>
                </a:solidFill>
              </a:rPr>
              <a:t>a.out</a:t>
            </a: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dirty="0" err="1">
                <a:solidFill>
                  <a:schemeClr val="tx1"/>
                </a:solidFill>
              </a:rPr>
              <a:t>dsa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Directory scan of </a:t>
            </a:r>
            <a:r>
              <a:rPr lang="en-US" dirty="0" err="1">
                <a:solidFill>
                  <a:schemeClr val="tx1"/>
                </a:solidFill>
              </a:rPr>
              <a:t>dsa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lab1/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SortedSeqList.h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greedyAlgos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a.out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coinset.c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IntervalScheduling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a.out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dataDef.h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output.txt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schOps.h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input.txt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main.c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schedulingOps.c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schedulingOps.o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**************DONE************</a:t>
            </a:r>
          </a:p>
          <a:p>
            <a:r>
              <a:rPr lang="en-US" dirty="0" err="1">
                <a:solidFill>
                  <a:schemeClr val="tx1"/>
                </a:solidFill>
              </a:rPr>
              <a:t>mayuri@atlas</a:t>
            </a:r>
            <a:r>
              <a:rPr lang="en-US" dirty="0">
                <a:solidFill>
                  <a:schemeClr val="tx1"/>
                </a:solidFill>
              </a:rPr>
              <a:t>:~$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1051" y="322996"/>
            <a:ext cx="5299170" cy="627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591" y="1797283"/>
            <a:ext cx="5082797" cy="795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make a directory, create two text files inside it, open the directory and file. Write to one of the files and then copy content of one file to another. Close the files and </a:t>
            </a:r>
            <a:r>
              <a:rPr lang="en-US" smtClean="0"/>
              <a:t>the directory.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B44A6-DBBF-45A7-9BBB-81CD8C17CFE6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190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AA95-4597-49F6-9A96-B0B65B15B5F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170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0" y="3810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300" dirty="0" err="1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43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06400" y="1905000"/>
            <a:ext cx="11094080" cy="43204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Syntax is </a:t>
            </a: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fd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pathname,mode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)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creat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(const char *path,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mode_t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 mode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modes-: permissions</a:t>
            </a:r>
          </a:p>
          <a:p>
            <a:pPr marL="1566743" lvl="1" indent="-51696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flags 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O_WRONLY|O_CREAT|O_TRUNC always same constant value, so no need to mention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  <a:p>
            <a:pPr marL="1566743" lvl="1" indent="-516968">
              <a:spcBef>
                <a:spcPts val="544"/>
              </a:spcBef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ea typeface="WenQuanYi Zen Hei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 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err="1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close( </a:t>
            </a:r>
            <a:r>
              <a:rPr lang="en-US" sz="2800" dirty="0" err="1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);  /*file descriptor */</a:t>
            </a:r>
          </a:p>
          <a:p>
            <a:pPr>
              <a:buNone/>
            </a:pPr>
            <a:endParaRPr lang="en-US" sz="2800" dirty="0" smtClean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/* Returns 0 on success and -1 on error */</a:t>
            </a:r>
          </a:p>
          <a:p>
            <a:r>
              <a:rPr lang="en-US" dirty="0" smtClean="0"/>
              <a:t>It makes the file descriptor available for re-use.</a:t>
            </a:r>
          </a:p>
          <a:p>
            <a:r>
              <a:rPr lang="en-US" dirty="0" smtClean="0"/>
              <a:t> It does not flush any kernel buffers or perform any other clean-up task.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09600" y="457200"/>
            <a:ext cx="10410240" cy="7301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653770" algn="l"/>
                <a:tab pos="1310419" algn="l"/>
                <a:tab pos="1967069" algn="l"/>
                <a:tab pos="2623719" algn="l"/>
                <a:tab pos="3280368" algn="l"/>
                <a:tab pos="3939898" algn="l"/>
                <a:tab pos="4593668" algn="l"/>
                <a:tab pos="5250317" algn="l"/>
                <a:tab pos="5906967" algn="l"/>
                <a:tab pos="6563617" algn="l"/>
                <a:tab pos="7220267" algn="l"/>
                <a:tab pos="7465070" algn="l"/>
                <a:tab pos="8294522" algn="l"/>
                <a:tab pos="9123975" algn="l"/>
                <a:tab pos="9538701" algn="l"/>
              </a:tabLst>
            </a:pP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			</a:t>
            </a:r>
            <a:r>
              <a:rPr lang="en-US" sz="3800" dirty="0" smtClean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read</a:t>
            </a:r>
            <a:r>
              <a:rPr lang="en-US" sz="3800" dirty="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894720" y="1493438"/>
            <a:ext cx="10410240" cy="4920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	read(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void *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388806" indent="-293764">
              <a:spcBef>
                <a:spcPts val="601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Calibri" pitchFamily="32" charset="0"/>
              <a:ea typeface="WenQuanYi Zen Hei" charset="0"/>
              <a:cs typeface="WenQuanYi Zen Hei" charset="0"/>
            </a:endParaRPr>
          </a:p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write(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 void *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size_t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5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);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file descriptor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buf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buffer to hold data after read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 err="1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nbytes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 – number of bytes to be read</a:t>
            </a:r>
          </a:p>
          <a:p>
            <a:pPr marL="1566743" lvl="1" indent="-516968">
              <a:spcBef>
                <a:spcPts val="544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Both functions return number of bytes read/written and returns </a:t>
            </a:r>
            <a:r>
              <a:rPr lang="en-US" sz="2500" dirty="0" smtClean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-1 </a:t>
            </a:r>
            <a:r>
              <a:rPr lang="en-US" sz="25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on error.</a:t>
            </a:r>
          </a:p>
          <a:p>
            <a:pPr marL="388806" indent="-293764">
              <a:spcBef>
                <a:spcPts val="601"/>
              </a:spcBef>
              <a:tabLst>
                <a:tab pos="650890" algn="l"/>
                <a:tab pos="1307539" algn="l"/>
                <a:tab pos="1964189" algn="l"/>
                <a:tab pos="2620839" algn="l"/>
                <a:tab pos="3277488" algn="l"/>
                <a:tab pos="3934138" algn="l"/>
                <a:tab pos="4590788" algn="l"/>
                <a:tab pos="5247437" algn="l"/>
                <a:tab pos="5904087" algn="l"/>
                <a:tab pos="6560737" algn="l"/>
                <a:tab pos="7217387" algn="l"/>
                <a:tab pos="7459310" algn="l"/>
                <a:tab pos="8288762" algn="l"/>
                <a:tab pos="9118215" algn="l"/>
                <a:tab pos="9121095" algn="l"/>
                <a:tab pos="9535821" algn="l"/>
              </a:tabLst>
            </a:pPr>
            <a:endParaRPr lang="en-US" sz="2500" dirty="0">
              <a:solidFill>
                <a:srgbClr val="000000"/>
              </a:solidFill>
              <a:latin typeface="Gill Sans MT" pitchFamily="32" charset="0"/>
              <a:ea typeface="WenQuanYi Zen Hei" charset="0"/>
              <a:cs typeface="WenQuanYi Zen He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 include&lt;</a:t>
            </a:r>
            <a:r>
              <a:rPr lang="en-US" dirty="0" err="1" smtClean="0"/>
              <a:t>unistd.h</a:t>
            </a:r>
            <a:r>
              <a:rPr lang="en-US" dirty="0" smtClean="0"/>
              <a:t>&gt;</a:t>
            </a:r>
          </a:p>
          <a:p>
            <a:r>
              <a:rPr lang="en-US" dirty="0" err="1" smtClean="0"/>
              <a:t>ssize_t</a:t>
            </a:r>
            <a:r>
              <a:rPr lang="en-US" dirty="0" smtClean="0"/>
              <a:t>  write(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,	/* open file descriptor on which to write*/</a:t>
            </a:r>
          </a:p>
          <a:p>
            <a:r>
              <a:rPr lang="en-US" dirty="0" smtClean="0"/>
              <a:t>	const void *</a:t>
            </a:r>
            <a:r>
              <a:rPr lang="en-US" dirty="0" err="1" smtClean="0"/>
              <a:t>buf</a:t>
            </a:r>
            <a:r>
              <a:rPr lang="en-US" dirty="0" smtClean="0"/>
              <a:t>,	/*data to write*/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ssize_t</a:t>
            </a:r>
            <a:r>
              <a:rPr lang="en-US" dirty="0" smtClean="0"/>
              <a:t> </a:t>
            </a:r>
            <a:r>
              <a:rPr lang="en-US" dirty="0" err="1" smtClean="0"/>
              <a:t>nbytes</a:t>
            </a:r>
            <a:r>
              <a:rPr lang="en-US" dirty="0" smtClean="0"/>
              <a:t>	/*amount to write*/</a:t>
            </a:r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/* Returns the number of bytes written or -1 on error */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0" y="228600"/>
            <a:ext cx="10410240" cy="11449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0820" rIns="91436" bIns="45718" anchor="ctr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600" dirty="0" err="1" smtClean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lseek</a:t>
            </a:r>
            <a:r>
              <a:rPr lang="en-US" sz="3600" dirty="0">
                <a:solidFill>
                  <a:srgbClr val="572314"/>
                </a:solidFill>
                <a:latin typeface="Times New Roman" pitchFamily="18" charset="0"/>
                <a:ea typeface="WenQuanYi Zen Hei" charset="0"/>
                <a:cs typeface="Times New Roman" pitchFamily="18" charset="0"/>
              </a:rPr>
              <a:t>() system call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10410240" cy="51845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1436" tIns="45718" rIns="91436" bIns="45718"/>
          <a:lstStyle/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It sets the read/write pointer of a file descriptor which it can use for next read/write</a:t>
            </a:r>
          </a:p>
          <a:p>
            <a:pPr marL="388806" indent="-293764">
              <a:spcBef>
                <a:spcPts val="601"/>
              </a:spcBef>
              <a:buClr>
                <a:srgbClr val="3891A7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off_t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lseek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(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fd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,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off_t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offset, </a:t>
            </a:r>
            <a:r>
              <a:rPr lang="en-US" sz="2900" dirty="0" err="1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alibri" pitchFamily="32" charset="0"/>
                <a:ea typeface="WenQuanYi Zen Hei" charset="0"/>
                <a:cs typeface="WenQuanYi Zen Hei" charset="0"/>
              </a:rPr>
              <a:t> reference);</a:t>
            </a:r>
          </a:p>
          <a:p>
            <a:pPr marL="1563863" lvl="1" indent="-51984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offset is used to specify the position</a:t>
            </a:r>
          </a:p>
          <a:p>
            <a:pPr marL="1563863" lvl="1" indent="-519848">
              <a:spcBef>
                <a:spcPts val="544"/>
              </a:spcBef>
              <a:buClr>
                <a:srgbClr val="3891A7"/>
              </a:buClr>
              <a:buFont typeface="Symbol" charset="2"/>
              <a:buChar char="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6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reference is used by the offset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SEEK_SET – offset is absolute position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SEEK_CUR – offset is relative to the current position</a:t>
            </a:r>
          </a:p>
          <a:p>
            <a:pPr marL="2345795" lvl="2" indent="-387366">
              <a:spcBef>
                <a:spcPts val="544"/>
              </a:spcBef>
              <a:buClr>
                <a:srgbClr val="FEB80A"/>
              </a:buClr>
              <a:buFont typeface="Wingdings" charset="2"/>
              <a:buChar char=""/>
              <a:tabLst>
                <a:tab pos="388806" algn="l"/>
                <a:tab pos="803532" algn="l"/>
                <a:tab pos="1218258" algn="l"/>
                <a:tab pos="1632984" algn="l"/>
                <a:tab pos="2047710" algn="l"/>
                <a:tab pos="2462436" algn="l"/>
                <a:tab pos="2877162" algn="l"/>
                <a:tab pos="3291889" algn="l"/>
                <a:tab pos="3706615" algn="l"/>
                <a:tab pos="4121341" algn="l"/>
                <a:tab pos="4536067" algn="l"/>
                <a:tab pos="4950793" algn="l"/>
                <a:tab pos="5365519" algn="l"/>
                <a:tab pos="5780245" algn="l"/>
                <a:tab pos="6194971" algn="l"/>
                <a:tab pos="6609698" algn="l"/>
                <a:tab pos="7024424" algn="l"/>
                <a:tab pos="7439150" algn="l"/>
                <a:tab pos="7853876" algn="l"/>
                <a:tab pos="8268602" algn="l"/>
                <a:tab pos="8683328" algn="l"/>
              </a:tabLst>
            </a:pPr>
            <a:r>
              <a:rPr lang="en-US" sz="2200" dirty="0">
                <a:solidFill>
                  <a:srgbClr val="000000"/>
                </a:solidFill>
                <a:latin typeface="Gill Sans MT" pitchFamily="32" charset="0"/>
                <a:ea typeface="WenQuanYi Zen Hei" charset="0"/>
                <a:cs typeface="WenQuanYi Zen Hei" charset="0"/>
              </a:rPr>
              <a:t>SEEK_END – offset is relative to the end of the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TS-Pilan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ITS-Pilani" id="{149CD0C0-28E3-4C2F-AF3A-232E90E9B6E4}" vid="{073E1853-0CBD-423C-90CE-F0ACCE0E50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1519</Words>
  <Application>Microsoft Office PowerPoint</Application>
  <PresentationFormat>Custom</PresentationFormat>
  <Paragraphs>424</Paragraphs>
  <Slides>41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BITS-Pilani</vt:lpstr>
      <vt:lpstr>Operating Systems Tutorial</vt:lpstr>
      <vt:lpstr>Slide 2</vt:lpstr>
      <vt:lpstr>Slide 3</vt:lpstr>
      <vt:lpstr>Slide 4</vt:lpstr>
      <vt:lpstr>Slide 5</vt:lpstr>
      <vt:lpstr>Close ()</vt:lpstr>
      <vt:lpstr>Slide 7</vt:lpstr>
      <vt:lpstr>Write system call</vt:lpstr>
      <vt:lpstr>Slide 9</vt:lpstr>
      <vt:lpstr>Close ()</vt:lpstr>
      <vt:lpstr>Slide 11</vt:lpstr>
      <vt:lpstr>Slide 12</vt:lpstr>
      <vt:lpstr>Slide 13</vt:lpstr>
      <vt:lpstr>Slide 14</vt:lpstr>
      <vt:lpstr>Slide 15</vt:lpstr>
      <vt:lpstr>Slide 16</vt:lpstr>
      <vt:lpstr>chmod system call</vt:lpstr>
      <vt:lpstr>chmod system call</vt:lpstr>
      <vt:lpstr>chmod system call</vt:lpstr>
      <vt:lpstr>chmod system call</vt:lpstr>
      <vt:lpstr>chmod system call</vt:lpstr>
      <vt:lpstr>Example:</vt:lpstr>
      <vt:lpstr>chown system call</vt:lpstr>
      <vt:lpstr>chown system call</vt:lpstr>
      <vt:lpstr>chown system call</vt:lpstr>
      <vt:lpstr>chown system call</vt:lpstr>
      <vt:lpstr>Directory System Calls</vt:lpstr>
      <vt:lpstr>getcwd System Call</vt:lpstr>
      <vt:lpstr>A program that uses the getcwd() </vt:lpstr>
      <vt:lpstr>chdir System Call(cd command in Unix)</vt:lpstr>
      <vt:lpstr>Make and remove dir System Call</vt:lpstr>
      <vt:lpstr>Program to make and remove directory</vt:lpstr>
      <vt:lpstr>opendir and closedir System Calls </vt:lpstr>
      <vt:lpstr>readdir System Call and dirent structure </vt:lpstr>
      <vt:lpstr>Slide 35</vt:lpstr>
      <vt:lpstr>Slide 36</vt:lpstr>
      <vt:lpstr>Lower level File System Algorithms</vt:lpstr>
      <vt:lpstr>File System Calls and Relation to Algorithms</vt:lpstr>
      <vt:lpstr>program to display the detailed directory structure (output)</vt:lpstr>
      <vt:lpstr>Programming Exercise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QoS Aware Uplink Scheduling for M2M Communication in LTE Network :  A Game Theoretic Approach</dc:title>
  <dc:creator>Upendra Singh</dc:creator>
  <cp:lastModifiedBy>User</cp:lastModifiedBy>
  <cp:revision>38</cp:revision>
  <dcterms:created xsi:type="dcterms:W3CDTF">2020-07-02T03:54:38Z</dcterms:created>
  <dcterms:modified xsi:type="dcterms:W3CDTF">2020-10-09T02:13:37Z</dcterms:modified>
</cp:coreProperties>
</file>