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08" r:id="rId2"/>
    <p:sldId id="309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55" r:id="rId18"/>
    <p:sldId id="354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3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24F01540-421D-48DC-8013-99B9BAB10711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7E8B6FAB-43B6-4E4E-BA4A-88A5C8F28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64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542E-1F94-4BFF-85BC-D1993039EB6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17EEB-2076-4B97-AB69-61080491E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0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94AFA-712C-4542-90B1-F76D42864C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CEC1A4-ECA1-40A6-AE99-FD208F0247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2A7FA6-78C9-464D-9874-1BFD61F330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2A6215-FB1D-4EDD-B9B2-ACC7B8B0B5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EBCC6E-D409-4399-861E-15CDFDA980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EFF011-C76E-4405-8F87-37366F3851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7977FE-7430-44E1-AF59-0D8DBBE144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3993C-6F62-451B-9BFF-4FC7D5DD88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98E98-97FD-4BC4-8870-14F206EB49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7D0D1-8496-451C-A46E-671A2B8ED3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BF470A-AA21-4814-9553-8ED9C7BADB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2AE43A-6CCE-46E4-88DF-624FB68FC8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DD85BB-ECDE-417C-B58F-776099CB21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899945-E96F-4AB7-9990-C4FBDA3A77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E0FC90-1EAD-49C0-99FD-375031825E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267B3-4DDE-42FD-AA88-F80FFC6786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7"/>
            <a:ext cx="5505450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979CDF-0B52-4A87-BD21-EE32FDFA7E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8563" y="705300"/>
            <a:ext cx="4583096" cy="34845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4176"/>
            <a:ext cx="5505450" cy="4181766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1198B4-A5EA-48A0-AB47-A42C450EFF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94916" y="8831580"/>
            <a:ext cx="2985305" cy="463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14080" algn="l"/>
                <a:tab pos="828161" algn="l"/>
                <a:tab pos="1243846" algn="l"/>
                <a:tab pos="1657927" algn="l"/>
                <a:tab pos="2073612" algn="l"/>
                <a:tab pos="2487692" algn="l"/>
                <a:tab pos="2903378" algn="l"/>
                <a:tab pos="3317458" algn="l"/>
                <a:tab pos="3733143" algn="l"/>
                <a:tab pos="4147223" algn="l"/>
                <a:tab pos="4561303" algn="l"/>
                <a:tab pos="4976989" algn="l"/>
                <a:tab pos="5391070" algn="l"/>
                <a:tab pos="5806754" algn="l"/>
                <a:tab pos="6220835" algn="l"/>
                <a:tab pos="6636520" algn="l"/>
                <a:tab pos="7050601" algn="l"/>
                <a:tab pos="7466286" algn="l"/>
                <a:tab pos="7880366" algn="l"/>
                <a:tab pos="8296052" algn="l"/>
              </a:tabLst>
            </a:pPr>
            <a:fld id="{3844BEAB-60F3-43A7-8D93-D539D45F8FDB}" type="slidenum">
              <a:rPr lang="en-US"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4080" algn="l"/>
                  <a:tab pos="828161" algn="l"/>
                  <a:tab pos="1243846" algn="l"/>
                  <a:tab pos="1657927" algn="l"/>
                  <a:tab pos="2073612" algn="l"/>
                  <a:tab pos="2487692" algn="l"/>
                  <a:tab pos="2903378" algn="l"/>
                  <a:tab pos="3317458" algn="l"/>
                  <a:tab pos="3733143" algn="l"/>
                  <a:tab pos="4147223" algn="l"/>
                  <a:tab pos="4561303" algn="l"/>
                  <a:tab pos="4976989" algn="l"/>
                  <a:tab pos="5391070" algn="l"/>
                  <a:tab pos="5806754" algn="l"/>
                  <a:tab pos="6220835" algn="l"/>
                  <a:tab pos="6636520" algn="l"/>
                  <a:tab pos="7050601" algn="l"/>
                  <a:tab pos="7466286" algn="l"/>
                  <a:tab pos="7880366" algn="l"/>
                  <a:tab pos="8296052" algn="l"/>
                </a:tabLst>
              </a:pPr>
              <a:t>12</a:t>
            </a:fld>
            <a:endParaRPr lang="en-US" sz="1300" dirty="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1" y="4414177"/>
            <a:ext cx="5507044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0F39F-13BF-4B32-8EBC-C5B5AEA43D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94916" y="8831580"/>
            <a:ext cx="2985305" cy="463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14080" algn="l"/>
                <a:tab pos="828161" algn="l"/>
                <a:tab pos="1243846" algn="l"/>
                <a:tab pos="1657927" algn="l"/>
                <a:tab pos="2073612" algn="l"/>
                <a:tab pos="2487692" algn="l"/>
                <a:tab pos="2903378" algn="l"/>
                <a:tab pos="3317458" algn="l"/>
                <a:tab pos="3733143" algn="l"/>
                <a:tab pos="4147223" algn="l"/>
                <a:tab pos="4561303" algn="l"/>
                <a:tab pos="4976989" algn="l"/>
                <a:tab pos="5391070" algn="l"/>
                <a:tab pos="5806754" algn="l"/>
                <a:tab pos="6220835" algn="l"/>
                <a:tab pos="6636520" algn="l"/>
                <a:tab pos="7050601" algn="l"/>
                <a:tab pos="7466286" algn="l"/>
                <a:tab pos="7880366" algn="l"/>
                <a:tab pos="8296052" algn="l"/>
              </a:tabLst>
            </a:pPr>
            <a:fld id="{495877C2-8419-498F-BE3E-BD2BBD3CB194}" type="slidenum">
              <a:rPr lang="en-US"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4080" algn="l"/>
                  <a:tab pos="828161" algn="l"/>
                  <a:tab pos="1243846" algn="l"/>
                  <a:tab pos="1657927" algn="l"/>
                  <a:tab pos="2073612" algn="l"/>
                  <a:tab pos="2487692" algn="l"/>
                  <a:tab pos="2903378" algn="l"/>
                  <a:tab pos="3317458" algn="l"/>
                  <a:tab pos="3733143" algn="l"/>
                  <a:tab pos="4147223" algn="l"/>
                  <a:tab pos="4561303" algn="l"/>
                  <a:tab pos="4976989" algn="l"/>
                  <a:tab pos="5391070" algn="l"/>
                  <a:tab pos="5806754" algn="l"/>
                  <a:tab pos="6220835" algn="l"/>
                  <a:tab pos="6636520" algn="l"/>
                  <a:tab pos="7050601" algn="l"/>
                  <a:tab pos="7466286" algn="l"/>
                  <a:tab pos="7880366" algn="l"/>
                  <a:tab pos="8296052" algn="l"/>
                </a:tabLst>
              </a:pPr>
              <a:t>13</a:t>
            </a:fld>
            <a:endParaRPr lang="en-US" sz="1300" dirty="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1" y="4414177"/>
            <a:ext cx="5507044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BA8BB3-B2F5-43E2-A4A4-587D9BEF4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94916" y="8831580"/>
            <a:ext cx="2985305" cy="463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14080" algn="l"/>
                <a:tab pos="828161" algn="l"/>
                <a:tab pos="1243846" algn="l"/>
                <a:tab pos="1657927" algn="l"/>
                <a:tab pos="2073612" algn="l"/>
                <a:tab pos="2487692" algn="l"/>
                <a:tab pos="2903378" algn="l"/>
                <a:tab pos="3317458" algn="l"/>
                <a:tab pos="3733143" algn="l"/>
                <a:tab pos="4147223" algn="l"/>
                <a:tab pos="4561303" algn="l"/>
                <a:tab pos="4976989" algn="l"/>
                <a:tab pos="5391070" algn="l"/>
                <a:tab pos="5806754" algn="l"/>
                <a:tab pos="6220835" algn="l"/>
                <a:tab pos="6636520" algn="l"/>
                <a:tab pos="7050601" algn="l"/>
                <a:tab pos="7466286" algn="l"/>
                <a:tab pos="7880366" algn="l"/>
                <a:tab pos="8296052" algn="l"/>
              </a:tabLst>
            </a:pPr>
            <a:fld id="{48899B77-48AF-4200-975E-38715E37C45A}" type="slidenum">
              <a:rPr lang="en-US"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4080" algn="l"/>
                  <a:tab pos="828161" algn="l"/>
                  <a:tab pos="1243846" algn="l"/>
                  <a:tab pos="1657927" algn="l"/>
                  <a:tab pos="2073612" algn="l"/>
                  <a:tab pos="2487692" algn="l"/>
                  <a:tab pos="2903378" algn="l"/>
                  <a:tab pos="3317458" algn="l"/>
                  <a:tab pos="3733143" algn="l"/>
                  <a:tab pos="4147223" algn="l"/>
                  <a:tab pos="4561303" algn="l"/>
                  <a:tab pos="4976989" algn="l"/>
                  <a:tab pos="5391070" algn="l"/>
                  <a:tab pos="5806754" algn="l"/>
                  <a:tab pos="6220835" algn="l"/>
                  <a:tab pos="6636520" algn="l"/>
                  <a:tab pos="7050601" algn="l"/>
                  <a:tab pos="7466286" algn="l"/>
                  <a:tab pos="7880366" algn="l"/>
                  <a:tab pos="8296052" algn="l"/>
                </a:tabLst>
              </a:pPr>
              <a:t>14</a:t>
            </a:fld>
            <a:endParaRPr lang="en-US" sz="1300" dirty="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1" y="4414177"/>
            <a:ext cx="5507044" cy="418338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D1E6-98E2-4CFF-9B94-DED2EAC5ECC5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C141-D057-4CAD-A673-A11D757D2FD8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6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398-6C0D-42D6-A692-7AACB1E96F6C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11708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BE50B-9B15-4E7D-895A-F016DE8F3550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11657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98-ADF1-4541-8D2E-255560A00478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51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C4-A9A8-4BC8-83D0-05C44A915FFA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6CA-3B83-4977-A374-34B9EF81401C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6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100976"/>
            <a:ext cx="2844800" cy="365125"/>
          </a:xfrm>
        </p:spPr>
        <p:txBody>
          <a:bodyPr/>
          <a:lstStyle/>
          <a:p>
            <a:fld id="{8ABC8FEE-C7EF-4735-88EF-5C9E17B638E7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11155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9188" y="6111558"/>
            <a:ext cx="2844800" cy="365125"/>
          </a:xfrm>
        </p:spPr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23664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F61-8405-424C-A95C-5CE390E5AA4C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F48D-823E-4A0F-8D72-18A325117E66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26C-7647-465B-B277-A43DF24D03B4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B51-6CFA-4266-B986-733858B17F64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Systems Tutorial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23659" y="5410200"/>
            <a:ext cx="8355541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277417"/>
            <a:ext cx="10972800" cy="576263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371601"/>
            <a:ext cx="6618111" cy="5064919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#include &lt;sys/</a:t>
            </a:r>
            <a:r>
              <a:rPr lang="en-US" sz="1400" b="1" dirty="0" err="1" smtClean="0">
                <a:latin typeface="Monaco" charset="0"/>
              </a:rPr>
              <a:t>types.h</a:t>
            </a:r>
            <a:r>
              <a:rPr lang="en-US" sz="1400" b="1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#include &lt;</a:t>
            </a:r>
            <a:r>
              <a:rPr lang="en-US" sz="1400" b="1" dirty="0" err="1" smtClean="0">
                <a:latin typeface="Monaco" charset="0"/>
              </a:rPr>
              <a:t>studio.h</a:t>
            </a:r>
            <a:r>
              <a:rPr lang="en-US" sz="1400" b="1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#include &lt;</a:t>
            </a:r>
            <a:r>
              <a:rPr lang="en-US" sz="1400" b="1" dirty="0" err="1" smtClean="0">
                <a:latin typeface="Monaco" charset="0"/>
              </a:rPr>
              <a:t>unistd.h</a:t>
            </a:r>
            <a:r>
              <a:rPr lang="en-US" sz="1400" b="1" dirty="0" smtClean="0"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err="1" smtClean="0">
                <a:latin typeface="Monaco" charset="0"/>
              </a:rPr>
              <a:t>int</a:t>
            </a:r>
            <a:r>
              <a:rPr lang="en-US" sz="1400" b="1" dirty="0" smtClean="0">
                <a:latin typeface="Monaco" charset="0"/>
              </a:rPr>
              <a:t>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err="1" smtClean="0">
                <a:latin typeface="Monaco" charset="0"/>
              </a:rPr>
              <a:t>pid_t</a:t>
            </a:r>
            <a:r>
              <a:rPr lang="en-US" sz="1400" b="1" dirty="0" smtClean="0">
                <a:latin typeface="Monaco" charset="0"/>
              </a:rPr>
              <a:t>  </a:t>
            </a:r>
            <a:r>
              <a:rPr lang="en-US" sz="1400" b="1" dirty="0" err="1" smtClean="0">
                <a:latin typeface="Monaco" charset="0"/>
              </a:rPr>
              <a:t>pid</a:t>
            </a:r>
            <a:r>
              <a:rPr lang="en-US" sz="1400" b="1" dirty="0" smtClean="0">
                <a:latin typeface="Monaco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</a:t>
            </a:r>
            <a:r>
              <a:rPr lang="en-US" sz="1400" b="1" dirty="0" err="1" smtClean="0">
                <a:latin typeface="Monaco" charset="0"/>
              </a:rPr>
              <a:t>pid</a:t>
            </a:r>
            <a:r>
              <a:rPr lang="en-US" sz="1400" b="1" dirty="0" smtClean="0">
                <a:latin typeface="Monaco" charset="0"/>
              </a:rPr>
              <a:t>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if (</a:t>
            </a:r>
            <a:r>
              <a:rPr lang="en-US" sz="1400" b="1" dirty="0" err="1" smtClean="0">
                <a:latin typeface="Monaco" charset="0"/>
              </a:rPr>
              <a:t>pid</a:t>
            </a:r>
            <a:r>
              <a:rPr lang="en-US" sz="1400" b="1" dirty="0" smtClean="0">
                <a:latin typeface="Monaco" charset="0"/>
              </a:rPr>
              <a:t>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</a:t>
            </a:r>
            <a:r>
              <a:rPr lang="en-US" sz="1400" b="1" dirty="0" err="1" smtClean="0">
                <a:latin typeface="Monaco" charset="0"/>
              </a:rPr>
              <a:t>fprintf</a:t>
            </a:r>
            <a:r>
              <a:rPr lang="en-US" sz="1400" b="1" dirty="0" smtClean="0">
                <a:latin typeface="Monaco" charset="0"/>
              </a:rPr>
              <a:t>(</a:t>
            </a:r>
            <a:r>
              <a:rPr lang="en-US" sz="1400" b="1" dirty="0" err="1" smtClean="0">
                <a:latin typeface="Monaco" charset="0"/>
              </a:rPr>
              <a:t>stderr</a:t>
            </a:r>
            <a:r>
              <a:rPr lang="en-US" sz="1400" b="1" dirty="0" smtClean="0">
                <a:latin typeface="Monaco" charset="0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else if (</a:t>
            </a:r>
            <a:r>
              <a:rPr lang="en-US" sz="1400" b="1" dirty="0" err="1" smtClean="0">
                <a:latin typeface="Monaco" charset="0"/>
              </a:rPr>
              <a:t>pid</a:t>
            </a:r>
            <a:r>
              <a:rPr lang="en-US" sz="1400" b="1" dirty="0" smtClean="0">
                <a:latin typeface="Monaco" charset="0"/>
              </a:rPr>
              <a:t>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</a:t>
            </a:r>
            <a:r>
              <a:rPr lang="en-US" sz="1400" b="1" dirty="0" err="1" smtClean="0">
                <a:latin typeface="Monaco" charset="0"/>
              </a:rPr>
              <a:t>execlp</a:t>
            </a:r>
            <a:r>
              <a:rPr lang="en-US" sz="1400" b="1" dirty="0" smtClean="0">
                <a:latin typeface="Monaco" charset="0"/>
              </a:rPr>
              <a:t>("/bin/</a:t>
            </a:r>
            <a:r>
              <a:rPr lang="en-US" sz="1400" b="1" dirty="0" err="1" smtClean="0">
                <a:latin typeface="Monaco" charset="0"/>
              </a:rPr>
              <a:t>ls</a:t>
            </a:r>
            <a:r>
              <a:rPr lang="en-US" sz="1400" b="1" dirty="0" smtClean="0">
                <a:latin typeface="Monaco" charset="0"/>
              </a:rPr>
              <a:t>", "</a:t>
            </a:r>
            <a:r>
              <a:rPr lang="en-US" sz="1400" b="1" dirty="0" err="1" smtClean="0">
                <a:latin typeface="Monaco" charset="0"/>
              </a:rPr>
              <a:t>ls</a:t>
            </a:r>
            <a:r>
              <a:rPr lang="en-US" sz="1400" b="1" dirty="0" smtClean="0">
                <a:latin typeface="Monaco" charset="0"/>
              </a:rPr>
              <a:t>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	</a:t>
            </a:r>
            <a:r>
              <a:rPr lang="en-US" sz="1400" b="1" dirty="0" err="1" smtClean="0">
                <a:latin typeface="Monaco" charset="0"/>
              </a:rPr>
              <a:t>printf</a:t>
            </a:r>
            <a:r>
              <a:rPr lang="en-US" sz="1400" b="1" dirty="0" smtClean="0">
                <a:latin typeface="Monaco" charset="0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b="1" dirty="0" smtClean="0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1"/>
            <a:ext cx="10972800" cy="576263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/>
            <a:r>
              <a:rPr lang="en-US" dirty="0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7223" y="1195388"/>
            <a:ext cx="7634111" cy="504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09601" y="74613"/>
            <a:ext cx="8128000" cy="1344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3526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 dirty="0" err="1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getpid</a:t>
            </a:r>
            <a:r>
              <a:rPr lang="en-US" sz="4000" dirty="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() &amp; </a:t>
            </a:r>
            <a:r>
              <a:rPr lang="en-US" sz="4000" dirty="0" err="1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getppid</a:t>
            </a:r>
            <a:r>
              <a:rPr lang="en-US" sz="4000" dirty="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() system </a:t>
            </a:r>
            <a:r>
              <a:rPr lang="en-US" sz="4000" dirty="0" smtClean="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calls In Unix</a:t>
            </a:r>
            <a:endParaRPr lang="en-US" sz="4000" dirty="0">
              <a:solidFill>
                <a:srgbClr val="696464"/>
              </a:solidFill>
              <a:latin typeface="Franklin Gothic Book" pitchFamily="32" charset="0"/>
              <a:ea typeface="WenQuanYi Zen Hei" charset="0"/>
              <a:cs typeface="WenQuanYi Zen Hei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09601" y="1604963"/>
            <a:ext cx="10970684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388938" indent="-293688">
              <a:spcBef>
                <a:spcPts val="575"/>
              </a:spcBef>
              <a:buClr>
                <a:srgbClr val="D34817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To obtain current process id, use getpid() system call.</a:t>
            </a:r>
          </a:p>
          <a:p>
            <a:pPr marL="388938" indent="-293688">
              <a:spcBef>
                <a:spcPts val="575"/>
              </a:spcBef>
              <a:buSzPct val="45000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endParaRPr lang="en-US" sz="26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 marL="388938" indent="-293688">
              <a:spcBef>
                <a:spcPts val="575"/>
              </a:spcBef>
              <a:buClr>
                <a:srgbClr val="D34817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To obtain parent process id, use getppid() system call.</a:t>
            </a:r>
          </a:p>
          <a:p>
            <a:pPr marL="388938" indent="-293688">
              <a:spcBef>
                <a:spcPts val="575"/>
              </a:spcBef>
              <a:buSzPct val="85000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endParaRPr lang="en-US" sz="26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09601" y="273051"/>
            <a:ext cx="10970684" cy="1146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>
              <a:latin typeface="Perpetua" pitchFamily="16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812800" y="1676400"/>
            <a:ext cx="104648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188" rIns="81639" bIns="40820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&gt;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unistd.h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&gt;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#include&lt;sys/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types.h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&gt;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WenQuanYi Zen Hei" charset="0"/>
              <a:cs typeface="WenQuanYi Zen Hei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 main() {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("I am process %ld\n",(long)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getpid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());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("My Parent is %ld\n",(long)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getppid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());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urier New" pitchFamily="49" charset="0"/>
              <a:ea typeface="WenQuanYi Zen Hei" charset="0"/>
              <a:cs typeface="WenQuanYi Zen Hei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output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mayuri@mayuri-Latitude-E5450:~$ ./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a.out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I am process 3193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WenQuanYi Zen Hei" charset="0"/>
                <a:cs typeface="WenQuanYi Zen Hei" charset="0"/>
              </a:rPr>
              <a:t>My Parent is 2981</a:t>
            </a:r>
          </a:p>
          <a:p>
            <a:endParaRPr lang="en-US" dirty="0" smtClean="0">
              <a:solidFill>
                <a:srgbClr val="000000"/>
              </a:solidFill>
              <a:latin typeface="Courier New" pitchFamily="49" charset="0"/>
              <a:ea typeface="WenQuanYi Zen Hei" charset="0"/>
              <a:cs typeface="WenQuanYi Zen Hei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41351" y="-107950"/>
            <a:ext cx="10970683" cy="114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25471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29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Fork() and exec() system calls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711201" y="906463"/>
            <a:ext cx="10970684" cy="6157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19267" rIns="91436" bIns="45718"/>
          <a:lstStyle/>
          <a:p>
            <a:pPr marL="388938" indent="-293688">
              <a:spcBef>
                <a:spcPts val="575"/>
              </a:spcBef>
              <a:buClr>
                <a:srgbClr val="D34817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Fork()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creates a new process which is an identical copy of an existing process.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The newly created process will contain all the instructions and data of its parent process.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Hence it executes the same parent process.</a:t>
            </a:r>
          </a:p>
          <a:p>
            <a:pPr marL="388938" indent="-293688">
              <a:spcBef>
                <a:spcPts val="575"/>
              </a:spcBef>
              <a:buClr>
                <a:srgbClr val="D34817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Exec()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This on the other hand re-initializes the existing process with some other designated program.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does not create a new process.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merely flushes the current context of a program and loads a new context (new program).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exec() call is the only way to execute programs in UNIX. In fact, the kernel boots itself using the exec() call.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fork() is the only way to create new processes in UNIX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fork() system call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219200" y="1447801"/>
            <a:ext cx="10363200" cy="559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fork() call creates a “new” process. 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The child process’ context will be the same as the parent process.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After a fork() call, two copies of the same context exist, one belonging to the child and another to the parent.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Contrast this to exec(), where a single context will exist because of child context over-writing the parent. 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include&lt;unistd.h&gt;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fork(void);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/*Returns child process-ID and 0 on success and -1 on error */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219200" y="63500"/>
            <a:ext cx="10363200" cy="1354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Return value of fork() system call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After fork() </a:t>
            </a:r>
            <a:r>
              <a:rPr lang="en-US" sz="26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returns</a:t>
            </a:r>
            <a:endParaRPr lang="en-US" sz="26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 marL="728663" lvl="1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The child receives a 0 as return value from fork() and the parent receives the process-ID of the child.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 sz="26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0626" y="641445"/>
            <a:ext cx="941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do parent and child share after fork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218" y="1528549"/>
            <a:ext cx="10481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Scheduling priorities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Access rights to open files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Access to files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How is fork different to dup system call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What if ancestor has changed the root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What about the text, data and user stack regions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What is different then??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302" y="436731"/>
            <a:ext cx="5301463" cy="581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2200" b="1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Program to demonstrate simple fork() usage</a:t>
            </a:r>
            <a:br>
              <a:rPr lang="en-US" sz="2200" b="1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</a:br>
            <a:endParaRPr lang="en-US" sz="2200" b="1">
              <a:solidFill>
                <a:srgbClr val="696464"/>
              </a:solidFill>
              <a:latin typeface="Franklin Gothic Book" pitchFamily="32" charset="0"/>
              <a:ea typeface="WenQuanYi Zen Hei" charset="0"/>
              <a:cs typeface="WenQuanYi Zen Hei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1# include&lt;stdio.h&gt;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2int main(void){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	printf(“************ Before Fork************\n”);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	system(“ps”);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	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	fork();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	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	printf(“************ After Fork *************\n”;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	system(“ps”);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	return 0;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11}</a:t>
            </a:r>
          </a:p>
          <a:p>
            <a:pPr marL="273050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 File System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Tutorial 8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4149" y="6288260"/>
            <a:ext cx="7727852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IN" dirty="0" smtClean="0"/>
              <a:t>Slides taken from the ones prepared by Dr. </a:t>
            </a:r>
            <a:r>
              <a:rPr lang="en-IN" dirty="0" err="1" smtClean="0"/>
              <a:t>Mayuri</a:t>
            </a:r>
            <a:r>
              <a:rPr lang="en-IN" dirty="0" smtClean="0"/>
              <a:t> </a:t>
            </a:r>
            <a:r>
              <a:rPr lang="en-IN" dirty="0" err="1" smtClean="0"/>
              <a:t>Digalwar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output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>
              <a:latin typeface="Perpetua" pitchFamily="16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711200" y="914400"/>
            <a:ext cx="10447867" cy="579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Before Fork************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2990 pts/0    00:00:00 </a:t>
            </a:r>
            <a:r>
              <a:rPr lang="en-US" sz="20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FF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2991 pts/0    00:00:00 </a:t>
            </a:r>
            <a:r>
              <a:rPr lang="en-US" sz="20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sz="2000" dirty="0">
              <a:solidFill>
                <a:srgbClr val="0000FF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After Fork *************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After Fork *************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2990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2990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2992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2992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2993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2993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2994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sz="2000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0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2994 pts/0    00:00:00 </a:t>
            </a:r>
            <a:r>
              <a:rPr lang="en-US" sz="20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ps</a:t>
            </a:r>
            <a:endParaRPr lang="en-US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Modified code 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1# include&lt;stdio.h&gt;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2int main(void){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	int ret;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	printf(“************ Before Fork************\n”);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	system(“ps”);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	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	ret=fork();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	if(ret==0){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		printf(“************ After Fork *************\n”;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10		system(“ps”);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	}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12	else if(ret&gt;0)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		wait();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14	return 0;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15}</a:t>
            </a:r>
          </a:p>
          <a:p>
            <a:pPr marL="273050" indent="-271463">
              <a:lnSpc>
                <a:spcPct val="80000"/>
              </a:lnSpc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output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>
              <a:latin typeface="Perpetua" pitchFamily="16" charset="0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659467" y="1371600"/>
            <a:ext cx="82931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Before Fork************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3005 pts/0    00:00:00 a.out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3006 pts/0    00:00:00 ps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************ After Fork *************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PID TTY          TIME CMD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2967 pts/0    00:00:00 bash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3005 pts/0    00:00:00 a.out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3007 pts/0    00:00:00 a.out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3008 pts/0    00:00:00 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fork() example 2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914400"/>
            <a:ext cx="10363200" cy="56388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400" smtClean="0"/>
              <a:t>int main(void) {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pid_t pid;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printf("************ Before Fork************\n");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system("ls -l");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pid = fork();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if(pid == 0){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	printf("************ After Fork *************\n");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	system("ps");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     }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else if (pid &gt; 0)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	wait();</a:t>
            </a:r>
          </a:p>
          <a:p>
            <a:pPr>
              <a:buFont typeface="Wingdings 2" pitchFamily="16" charset="2"/>
              <a:buNone/>
            </a:pPr>
            <a:r>
              <a:rPr lang="en-US" sz="2400" smtClean="0"/>
              <a:t>	return 0;       }</a:t>
            </a:r>
          </a:p>
          <a:p>
            <a:pPr>
              <a:buFont typeface="Wingdings 2" pitchFamily="16" charset="2"/>
              <a:buNone/>
            </a:pPr>
            <a:endParaRPr lang="en-US" sz="2000" smtClean="0"/>
          </a:p>
          <a:p>
            <a:pPr>
              <a:buFont typeface="Wingdings 2" pitchFamily="16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304800"/>
            <a:ext cx="10363200" cy="65532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000" smtClean="0"/>
              <a:t>[Mayuri@localhost processes]$ ./a.out 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************ Before Fork************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total 60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-rwxrwxr-x. 1 Mayuri Mayuri 6937 Sep 13 16:30 a.out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310 Sep  6 16:48 env.c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145 Sep  6 17:06 execL.c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219 Sep 13 15:50 execlp.c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219 Sep  5 15:41 pid_ppid.c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-rwxrwxr-x. 1 Mayuri Mayuri 6919 Sep 13 13:16 sum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280 Sep 13 13:16 sum.c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-rw-rw-r--. 1 Mayuri Mayuri  326 Sep  2 13:03 system1.c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************ After Fork *************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 PID TTY          TIME CMD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2806 pts/0    00:00:00 bash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3565 pts/0    00:00:00 a.out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3567 pts/0    00:00:00 a.out</a:t>
            </a:r>
          </a:p>
          <a:p>
            <a:pPr>
              <a:buFont typeface="Wingdings 2" pitchFamily="16" charset="2"/>
              <a:buNone/>
            </a:pPr>
            <a:r>
              <a:rPr lang="en-US" sz="2000" smtClean="0"/>
              <a:t> 3568 pts/0    00:00:00 ps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228600"/>
            <a:ext cx="10363200" cy="66294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 *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pid</a:t>
            </a:r>
            <a:r>
              <a:rPr lang="en-US" sz="2000" dirty="0" smtClean="0"/>
              <a:t>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("*****before fork****\n ");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system("</a:t>
            </a:r>
            <a:r>
              <a:rPr lang="en-US" sz="2000" dirty="0" err="1" smtClean="0"/>
              <a:t>ps</a:t>
            </a:r>
            <a:r>
              <a:rPr lang="en-US" sz="2000" dirty="0" smtClean="0"/>
              <a:t>");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pid</a:t>
            </a:r>
            <a:r>
              <a:rPr lang="en-US" sz="2000" dirty="0" smtClean="0"/>
              <a:t> = fork();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if(</a:t>
            </a:r>
            <a:r>
              <a:rPr lang="en-US" sz="2000" dirty="0" err="1" smtClean="0"/>
              <a:t>pid</a:t>
            </a:r>
            <a:r>
              <a:rPr lang="en-US" sz="2000" dirty="0" smtClean="0"/>
              <a:t> == 0)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{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("*****after fork****\n ");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("child </a:t>
            </a:r>
            <a:r>
              <a:rPr lang="en-US" sz="2000" dirty="0" err="1" smtClean="0"/>
              <a:t>pid</a:t>
            </a:r>
            <a:r>
              <a:rPr lang="en-US" sz="2000" dirty="0" smtClean="0"/>
              <a:t> = %d\</a:t>
            </a:r>
            <a:r>
              <a:rPr lang="en-US" sz="2000" dirty="0" err="1" smtClean="0"/>
              <a:t>n",pid</a:t>
            </a:r>
            <a:r>
              <a:rPr lang="en-US" sz="2000" dirty="0" smtClean="0"/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//</a:t>
            </a:r>
            <a:r>
              <a:rPr lang="en-US" sz="2000" dirty="0" err="1" smtClean="0"/>
              <a:t>execl</a:t>
            </a:r>
            <a:r>
              <a:rPr lang="en-US" sz="2000" dirty="0" smtClean="0"/>
              <a:t>("/bin/</a:t>
            </a:r>
            <a:r>
              <a:rPr lang="en-US" sz="2000" dirty="0" err="1" smtClean="0"/>
              <a:t>echo","echo","hello","world</a:t>
            </a:r>
            <a:r>
              <a:rPr lang="en-US" sz="2000" dirty="0" smtClean="0"/>
              <a:t>",(char *)NULL);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execlp</a:t>
            </a:r>
            <a:r>
              <a:rPr lang="en-US" sz="2000" dirty="0" smtClean="0"/>
              <a:t>("</a:t>
            </a:r>
            <a:r>
              <a:rPr lang="en-US" sz="2000" dirty="0" err="1" smtClean="0"/>
              <a:t>echo","echo","hello","world</a:t>
            </a:r>
            <a:r>
              <a:rPr lang="en-US" sz="2000" dirty="0" smtClean="0"/>
              <a:t>",(char *)NULL);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}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else {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("parent </a:t>
            </a:r>
            <a:r>
              <a:rPr lang="en-US" sz="2000" dirty="0" err="1" smtClean="0"/>
              <a:t>pid</a:t>
            </a:r>
            <a:r>
              <a:rPr lang="en-US" sz="2000" dirty="0" smtClean="0"/>
              <a:t> = %d\</a:t>
            </a:r>
            <a:r>
              <a:rPr lang="en-US" sz="2000" dirty="0" err="1" smtClean="0"/>
              <a:t>n",pid</a:t>
            </a:r>
            <a:r>
              <a:rPr lang="en-US" sz="2000" dirty="0" smtClean="0"/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    wait();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            }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return 0;   }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 2" pitchFamily="16" charset="2"/>
              <a:buNone/>
            </a:pPr>
            <a:r>
              <a:rPr lang="en-US" smtClean="0"/>
              <a:t>[Mayuri@localhost processes]$ ./a.out 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*****before fork****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 PID TTY          TIME CMD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2806 pts/0    00:00:00 bash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4196 pts/0    00:00:00 a.out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4197 pts/0    00:00:00 ps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parent pid = 4198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*****after fork****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child pid = 0</a:t>
            </a:r>
          </a:p>
          <a:p>
            <a:pPr>
              <a:buFont typeface="Wingdings 2" pitchFamily="16" charset="2"/>
              <a:buNone/>
            </a:pPr>
            <a:r>
              <a:rPr lang="en-US" smtClean="0"/>
              <a:t> hello world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Forking Cost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447800"/>
            <a:ext cx="11277600" cy="4876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fork() calls are enormously costly in terms of computing resources.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clone of the parent’s context is made which involves copying of the data segment.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Copy of instruction segment (code) is not made because the segment is read-only and hence is shared between parent and child.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data segment can be very huge. if fork() is immediately followed by exec() then it overwrites the existing data and code segments. Hence copying data segment is wasted.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scheme that overcomes this handicap is called the “copy-on-write” scheme.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scheme, after fork() the parent and the child share the same data segment as long as the data segment is unmodified. When the parent or child modifies a particular page, a copy of only that page is made. So, there would be two copies of modified pages while the unmodified pages would be shared.</a:t>
            </a:r>
          </a:p>
          <a:p>
            <a:pPr>
              <a:buFont typeface="Wingdings 2" pitchFamily="16" charset="2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 bombs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11176000" cy="5105400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Repeated fork() calls (also known as fork bombs), can eventually lead to resource exhaustion and may collapse the system.</a:t>
            </a:r>
          </a:p>
          <a:p>
            <a:pPr>
              <a:buFont typeface="Wingdings 2" pitchFamily="16" charset="2"/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Program to demonstrate repeated forking</a:t>
            </a:r>
          </a:p>
          <a:p>
            <a:pPr>
              <a:buFont typeface="Wingdings 2" pitchFamily="16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	for(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=0;cnt&lt;3;cnt++){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=fork();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("Now in process %d\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n",getpid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	return 0;</a:t>
            </a:r>
          </a:p>
          <a:p>
            <a:pPr>
              <a:buFont typeface="Wingdings 2" pitchFamily="16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many new processes would be created?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The number of children would be : 7</a:t>
            </a:r>
          </a:p>
        </p:txBody>
      </p:sp>
      <p:pic>
        <p:nvPicPr>
          <p:cNvPr id="26627" name="Picture 3" descr="C:\Users\Varuni\Desktop\forkloop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5283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502400" y="1905001"/>
            <a:ext cx="5080000" cy="2232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000"/>
              </a:spcAft>
            </a:pPr>
            <a:r>
              <a:rPr lang="en-US" sz="1600" i="1">
                <a:solidFill>
                  <a:srgbClr val="1F497D"/>
                </a:solidFill>
                <a:latin typeface="Calibri" pitchFamily="34" charset="0"/>
              </a:rPr>
              <a:t>In the first iteration, only the parent process exists and it creates a single child, C1. </a:t>
            </a:r>
          </a:p>
          <a:p>
            <a:pPr>
              <a:spcAft>
                <a:spcPts val="1000"/>
              </a:spcAft>
            </a:pPr>
            <a:r>
              <a:rPr lang="en-US" sz="1600" i="1">
                <a:solidFill>
                  <a:srgbClr val="1F497D"/>
                </a:solidFill>
                <a:latin typeface="Calibri" pitchFamily="34" charset="0"/>
              </a:rPr>
              <a:t>In the second iteration both P and C1 exist and each fork to give C3 and C2 respectively</a:t>
            </a:r>
          </a:p>
          <a:p>
            <a:pPr>
              <a:spcAft>
                <a:spcPts val="1000"/>
              </a:spcAft>
            </a:pPr>
            <a:r>
              <a:rPr lang="en-US" sz="1600" i="1">
                <a:solidFill>
                  <a:srgbClr val="1F497D"/>
                </a:solidFill>
                <a:latin typeface="Calibri" pitchFamily="34" charset="0"/>
              </a:rPr>
              <a:t>In the last iteration P,C1,C2,C3 exist and each fork to give C7,C6,C4,C5 respectively.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Today’s Agenda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Unix System Calls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 Creation</a:t>
            </a:r>
          </a:p>
          <a:p>
            <a:pPr lvl="1">
              <a:buFont typeface="Courier New" pitchFamily="49" charset="0"/>
              <a:buChar char="o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 Execution</a:t>
            </a:r>
          </a:p>
          <a:p>
            <a:pPr>
              <a:buFont typeface="Courier New" pitchFamily="49" charset="0"/>
              <a:buChar char="o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B02-CC6F-4078-8771-340D900DE3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27648" y="6237313"/>
            <a:ext cx="585665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smtClean="0"/>
              <a:t>Program to demonstrate controlled forking</a:t>
            </a:r>
            <a:br>
              <a:rPr lang="en-US" sz="2800" i="1" smtClean="0"/>
            </a:br>
            <a:endParaRPr lang="en-US" sz="2800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00200"/>
            <a:ext cx="8534400" cy="44958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main(void){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 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=0;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pid</a:t>
            </a:r>
            <a:r>
              <a:rPr lang="en-US" sz="2000" dirty="0" smtClean="0"/>
              <a:t>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 	for(</a:t>
            </a:r>
            <a:r>
              <a:rPr lang="en-US" sz="2000" dirty="0" err="1" smtClean="0"/>
              <a:t>cnt</a:t>
            </a:r>
            <a:r>
              <a:rPr lang="en-US" sz="2000" dirty="0" smtClean="0"/>
              <a:t>=0;cnt&lt;3;cnt++){	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pid</a:t>
            </a:r>
            <a:r>
              <a:rPr lang="en-US" sz="2000" dirty="0" smtClean="0"/>
              <a:t>=fork();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if(</a:t>
            </a:r>
            <a:r>
              <a:rPr lang="en-US" sz="2000" dirty="0" err="1" smtClean="0"/>
              <a:t>pid</a:t>
            </a:r>
            <a:r>
              <a:rPr lang="en-US" sz="2000" dirty="0" smtClean="0"/>
              <a:t>==0)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	continue;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else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		break;	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}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 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("Process %d\</a:t>
            </a:r>
            <a:r>
              <a:rPr lang="en-US" sz="2000" dirty="0" err="1" smtClean="0"/>
              <a:t>n",getpid</a:t>
            </a:r>
            <a:r>
              <a:rPr lang="en-US" sz="2000" dirty="0" smtClean="0"/>
              <a:t>());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	return 0;</a:t>
            </a:r>
          </a:p>
          <a:p>
            <a:pPr>
              <a:buFont typeface="Wingdings 2" pitchFamily="16" charset="2"/>
              <a:buNone/>
            </a:pPr>
            <a:r>
              <a:rPr lang="en-US" sz="2000" dirty="0" smtClean="0"/>
              <a:t>}</a:t>
            </a:r>
          </a:p>
          <a:p>
            <a:pPr>
              <a:buFont typeface="Wingdings 2" pitchFamily="16" charset="2"/>
              <a:buNone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()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938" indent="-293688">
              <a:spcBef>
                <a:spcPts val="575"/>
              </a:spcBef>
              <a:buClr>
                <a:srgbClr val="D34817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Exec()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This on the other hand re-initializes the existing process with some other designated program.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does not create a new process.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merely flushes the current context of a program and loads a new context (new program).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exec() call is the only way to execute programs in UNIX. In fact, the kernel boots itself using the exec() call.</a:t>
            </a:r>
          </a:p>
          <a:p>
            <a:pPr marL="781050" lvl="1" indent="-292100">
              <a:spcBef>
                <a:spcPts val="375"/>
              </a:spcBef>
              <a:buClr>
                <a:srgbClr val="9B2D1F"/>
              </a:buClr>
              <a:buSzPct val="45000"/>
              <a:buFont typeface="Wingdings" charset="2"/>
              <a:buChar char=""/>
              <a:tabLst>
                <a:tab pos="944563" algn="l"/>
                <a:tab pos="1773238" algn="l"/>
                <a:tab pos="2603500" algn="l"/>
                <a:tab pos="3432175" algn="l"/>
                <a:tab pos="4262438" algn="l"/>
                <a:tab pos="5091113" algn="l"/>
                <a:tab pos="5919788" algn="l"/>
                <a:tab pos="6750050" algn="l"/>
                <a:tab pos="7578725" algn="l"/>
                <a:tab pos="8408988" algn="l"/>
                <a:tab pos="923766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fork() is the only way to create new processes in UNIX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927648" y="6237313"/>
            <a:ext cx="585665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 Family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 system calls are a set six system call of the form execAB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execlp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execvp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execle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Perpetua" pitchFamily="16" charset="0"/>
              <a:buAutoNum type="arabicPeriod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9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execve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 sz="29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execl() system Call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219201" y="1447800"/>
            <a:ext cx="10775951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It execute file with arguments explicitly in call.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Syntax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execl (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const char *path,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Complete Program pathname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const char *arg0,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First Argument(filename)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const char *arg1, /* Second Argument(optional)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…		     /* Remaining Arguments (if any)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(char *) NULL     /* Arg list terminator */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1463" indent="-271463">
              <a:spcBef>
                <a:spcPts val="5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/* Returns -1 on error (sets errno) */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execl() system call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549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After the call to execl() the context of the process is overwritten.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Previous code is replaced by the code/instructions of the executable in ‘path’.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User data is also replaced with the data of the program in ‘path’ thereby reinitializing the stack.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And the new program begins to execute from its main function.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New program accesses the arguments of new program which are mentioned in execl() through its ‘argc’ and ‘argv’ arguments of the main function.</a:t>
            </a:r>
          </a:p>
          <a:p>
            <a:pPr marL="271463" indent="-27146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Environment pointed to by ‘environ’ is also passed to the new program.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Return of execl() system call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219200" y="1447801"/>
            <a:ext cx="10363200" cy="5192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Recall that the return address of any function is saved in the stack. 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The return address is popped from the stack while a function returns.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But here the stack is reinitialized with the data of the new program and the old program’s data is lost.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So there is no way to pop the return address and hence there is no way to return from execl() call if the call is successful.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33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execl() example to invoke user executable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352801" y="1143000"/>
            <a:ext cx="9091084" cy="1931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main()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{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("./sum","sum","100","200","300",(char *)NULL);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printf</a:t>
            </a: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("</a:t>
            </a:r>
            <a:r>
              <a:rPr lang="en-US" sz="2400" dirty="0" err="1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400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call unsuccessful\n");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0000FF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}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0" y="685800"/>
            <a:ext cx="6987117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main(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argc,char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*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argv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[])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{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sum=0;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if(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argc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!= 4)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{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	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printf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("invalid argument\n");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	exit(0);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}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for(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=0;i&lt;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argc;i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++)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	sum = sum + 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atoi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argv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[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]);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printf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("sum = %d\</a:t>
            </a:r>
            <a:r>
              <a:rPr lang="en-US" sz="2400" b="1" dirty="0" err="1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n",sum</a:t>
            </a: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);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33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execl() Example to invoke UNIX commands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96851" y="1447800"/>
            <a:ext cx="11705167" cy="3867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include&lt;stdio.h&gt;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include&lt;unistd.h&gt;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main(int argc, char ** argv){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printf("Hello World!");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execl("/bin/echo","echo","Print","from","execl",(char *)NULL);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3050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74134" y="4879976"/>
            <a:ext cx="11243733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In the above program “Hello World!” is not printed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Reason:</a:t>
            </a:r>
          </a:p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Printf() function in C does not immediately prints the data on stdout but it buffers it till the next printf() statement or program exit.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Other exec system calls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546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6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The other exec calls are very similar to </a:t>
            </a:r>
            <a:r>
              <a:rPr lang="en-US" sz="26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6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(). They provide the following three features that are not available in </a:t>
            </a:r>
            <a:r>
              <a:rPr lang="en-US" sz="2600" dirty="0" err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6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().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Arguments can be put into a vector/array instead of explicitly listing them in the exec call. This feature is useful if the arguments are not known at compile time.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Searches </a:t>
            </a:r>
            <a:r>
              <a:rPr lang="en-US" sz="24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an executable using the value of the PATH environment variable. When this feature is used we don’t have to specify the complete path in the exec call.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400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Manually passing an explicit environment pointer instead of automatically using </a:t>
            </a:r>
            <a:r>
              <a:rPr lang="en-US" sz="2400" i="1" dirty="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environ. 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 sz="2400" i="1" dirty="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Exec Family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5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 system calls are a set six system call of the form execAB.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Where ‘A’ is either ‘l’ (the arguments are directly in the call (list)) or ‘v’ (the arguments are in an array (vector)).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‘B’ if  present is either ‘p’ or ‘e’.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‘p’ indicates that the PATH environment variable should be used to find the program to be executed.</a:t>
            </a:r>
          </a:p>
          <a:p>
            <a:pPr marL="544513" lvl="1" indent="-227013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‘e’ indicates that a particular environment should be used which is passed as an argument.</a:t>
            </a:r>
          </a:p>
          <a:p>
            <a:pPr marL="544513" lvl="1" indent="-227013">
              <a:spcBef>
                <a:spcPts val="375"/>
              </a:spcBef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 sz="22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is an instance of executing program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Main function of process is to Execute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Instruction residing in main memory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Process is characterized by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Its code, Data, stack and set of register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During its life time, it can be in different states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 running , not running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927648" y="6237313"/>
            <a:ext cx="585665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219200" y="27305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91436" anchor="b"/>
          <a:lstStyle/>
          <a:p>
            <a: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US" sz="4000">
                <a:solidFill>
                  <a:srgbClr val="696464"/>
                </a:solidFill>
                <a:latin typeface="Franklin Gothic Book" pitchFamily="32" charset="0"/>
                <a:ea typeface="WenQuanYi Zen Hei" charset="0"/>
                <a:cs typeface="WenQuanYi Zen Hei" charset="0"/>
              </a:rPr>
              <a:t>The six exec system calls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	execute file with arguments explicitly in call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 : execute file with argument vector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execlp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execute file with arguments explicitly in call and PATH search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execvp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execute file with argument vector and PATH search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execle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execute file with argument list and manually passed environment pointer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r>
              <a:rPr lang="en-US" sz="2200" i="1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execve</a:t>
            </a:r>
            <a:r>
              <a:rPr lang="en-US" sz="2200">
                <a:solidFill>
                  <a:srgbClr val="000000"/>
                </a:solidFill>
                <a:latin typeface="Perpetua" pitchFamily="16" charset="0"/>
                <a:ea typeface="WenQuanYi Zen Hei" charset="0"/>
                <a:cs typeface="WenQuanYi Zen Hei" charset="0"/>
              </a:rPr>
              <a:t>: execute file with argument vector and manually passed environment pointer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5500" algn="l"/>
                <a:tab pos="1655763" algn="l"/>
                <a:tab pos="2484438" algn="l"/>
                <a:tab pos="3314700" algn="l"/>
                <a:tab pos="4143375" algn="l"/>
                <a:tab pos="4973638" algn="l"/>
                <a:tab pos="5802313" algn="l"/>
                <a:tab pos="6632575" algn="l"/>
                <a:tab pos="7461250" algn="l"/>
                <a:tab pos="8291513" algn="l"/>
                <a:tab pos="9120188" algn="l"/>
              </a:tabLst>
            </a:pPr>
            <a:endParaRPr lang="en-US" sz="22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119717" y="317501"/>
            <a:ext cx="10462683" cy="6291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36" tIns="45718" rIns="91436" bIns="45718"/>
          <a:lstStyle/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execv (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*path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pathname */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char* const argv[] /* Argument vector */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execvp (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*file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filename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char* const argv[] /* Argument vector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execve (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*path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pathname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*const argv[], /* Argument vector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*const envv[]  /* Environment vector */</a:t>
            </a: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73050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 sz="26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  <a:p>
            <a:pPr marL="273050" indent="-271463">
              <a:spcBef>
                <a:spcPts val="575"/>
              </a:spcBef>
              <a:buClr>
                <a:srgbClr val="D34817"/>
              </a:buClr>
              <a:buSzPct val="85000"/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 sz="2600">
              <a:solidFill>
                <a:srgbClr val="000000"/>
              </a:solidFill>
              <a:latin typeface="Perpetua" pitchFamily="16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104900" y="414338"/>
            <a:ext cx="9611784" cy="5954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execlp (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*file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filename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*arg0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/*First Argument(filename)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*arg1,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     /* Arg list terminator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execle (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*path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Program pathname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*arg0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/*First Argument(filename)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char *arg1,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NULL,     /* Arg list terminator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*const envv[]  /* Environment vector */</a:t>
            </a:r>
          </a:p>
          <a:p>
            <a:pPr>
              <a:spcBef>
                <a:spcPts val="575"/>
              </a:spcBef>
              <a:tabLst>
                <a:tab pos="827088" algn="l"/>
                <a:tab pos="1657350" algn="l"/>
                <a:tab pos="2486025" algn="l"/>
                <a:tab pos="3316288" algn="l"/>
                <a:tab pos="4144963" algn="l"/>
                <a:tab pos="4975225" algn="l"/>
                <a:tab pos="5803900" algn="l"/>
                <a:tab pos="6634163" algn="l"/>
                <a:tab pos="7462838" algn="l"/>
                <a:tab pos="8291513" algn="l"/>
                <a:tab pos="912177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execv</a:t>
            </a:r>
            <a:r>
              <a:rPr lang="en-US" dirty="0" smtClean="0"/>
              <a:t>()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1117600" y="838200"/>
            <a:ext cx="10566400" cy="5715000"/>
          </a:xfrm>
        </p:spPr>
        <p:txBody>
          <a:bodyPr/>
          <a:lstStyle/>
          <a:p>
            <a:pPr>
              <a:buFont typeface="Wingdings 2" pitchFamily="16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argc,char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=1;i&lt;5;i++){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j++;	}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[4] = NULL;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execv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("./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sum",newargv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("%s\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n",strerror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execv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call unsuccessful\n");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397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execlp()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524000"/>
            <a:ext cx="10363200" cy="4419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errno.h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 2" pitchFamily="16" charset="2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6" charset="2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argc,char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echo","echo","hello","world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",(char *)NULL);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n",strerror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call unsuccessful\n");</a:t>
            </a:r>
          </a:p>
          <a:p>
            <a:pPr>
              <a:buFont typeface="Wingdings 2" pitchFamily="16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execle()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990600"/>
            <a:ext cx="10363200" cy="5638800"/>
          </a:xfrm>
        </p:spPr>
        <p:txBody>
          <a:bodyPr>
            <a:normAutofit lnSpcReduction="10000"/>
          </a:bodyPr>
          <a:lstStyle/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extern char **environ;</a:t>
            </a:r>
          </a:p>
          <a:p>
            <a:pPr>
              <a:buFont typeface="Wingdings 2" pitchFamily="16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argc,char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[])  {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char *s;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("USER", “BITS”,1);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getenv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("USER");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if(s == NULL)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("variable not found");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("value is %s\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n",s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execle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(“./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",(char *)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NULL,environ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("%s\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n",strerror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execle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call unsuccessful\n");</a:t>
            </a:r>
          </a:p>
          <a:p>
            <a:pPr>
              <a:buFont typeface="Wingdings 2" pitchFamily="16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971800"/>
            <a:ext cx="4368800" cy="990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Any Queries?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B02-CC6F-4078-8771-340D900DE38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r>
              <a:rPr lang="en-US" smtClean="0"/>
              <a:t>The Process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program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also called text section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activity including value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program counter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processor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registers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containing temporary data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parameters, return addresses, local variables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section containing global variables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containing memory dynamically allocated during run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381000"/>
            <a:ext cx="10972800" cy="1143000"/>
          </a:xfrm>
        </p:spPr>
        <p:txBody>
          <a:bodyPr lIns="64008" tIns="32004" rIns="64008" bIns="32004"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3367" y="1427560"/>
            <a:ext cx="3881967" cy="459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524001"/>
            <a:ext cx="10143067" cy="50768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create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children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processes, which, in turn create other processes, forming a tree of processes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Generally, process identified and managed via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process identifier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 sharing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and children share all resources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Children share subset of parent’s resources</a:t>
            </a:r>
          </a:p>
          <a:p>
            <a:pPr lvl="1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and children execute concurrently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635" y="277417"/>
            <a:ext cx="10155767" cy="576263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Child process is duplicate of parent process</a:t>
            </a:r>
          </a:p>
          <a:p>
            <a:pPr lvl="1"/>
            <a:r>
              <a:rPr lang="en-US" dirty="0" smtClean="0"/>
              <a:t>Child process has a program loaded into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UNIX examples</a:t>
            </a:r>
          </a:p>
          <a:p>
            <a:pPr lvl="1"/>
            <a:r>
              <a:rPr lang="en-US" b="1" dirty="0" smtClean="0"/>
              <a:t>fork</a:t>
            </a:r>
            <a:r>
              <a:rPr lang="en-US" dirty="0" smtClean="0"/>
              <a:t> system call creates new process</a:t>
            </a:r>
          </a:p>
          <a:p>
            <a:pPr lvl="1"/>
            <a:r>
              <a:rPr lang="en-US" b="1" dirty="0" smtClean="0"/>
              <a:t>exec</a:t>
            </a:r>
            <a:r>
              <a:rPr lang="en-US" dirty="0" smtClean="0"/>
              <a:t> system call used after a </a:t>
            </a:r>
            <a:r>
              <a:rPr lang="en-US" b="1" dirty="0" smtClean="0"/>
              <a:t>fork</a:t>
            </a:r>
            <a:r>
              <a:rPr lang="en-US" dirty="0" smtClean="0"/>
              <a:t> to replace the process’ memory space with a new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008" tIns="32004" rIns="64008" bIns="32004"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190" y="2130028"/>
            <a:ext cx="10003367" cy="18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TS-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ITS-Pilani" id="{149CD0C0-28E3-4C2F-AF3A-232E90E9B6E4}" vid="{073E1853-0CBD-423C-90CE-F0ACCE0E5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2113</Words>
  <Application>Microsoft Office PowerPoint</Application>
  <PresentationFormat>Custom</PresentationFormat>
  <Paragraphs>476</Paragraphs>
  <Slides>46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BITS-Pilani</vt:lpstr>
      <vt:lpstr>Operating Systems Tutorial</vt:lpstr>
      <vt:lpstr>Slide 2</vt:lpstr>
      <vt:lpstr>Today’s Agenda</vt:lpstr>
      <vt:lpstr>Process</vt:lpstr>
      <vt:lpstr>The Process</vt:lpstr>
      <vt:lpstr>Process in Memory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fork() example 2</vt:lpstr>
      <vt:lpstr>Slide 24</vt:lpstr>
      <vt:lpstr>Slide 25</vt:lpstr>
      <vt:lpstr>output</vt:lpstr>
      <vt:lpstr>Forking Cost</vt:lpstr>
      <vt:lpstr>Fork bombs</vt:lpstr>
      <vt:lpstr>The number of children would be : 7</vt:lpstr>
      <vt:lpstr>Program to demonstrate controlled forking </vt:lpstr>
      <vt:lpstr>Exec () System Call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execv()</vt:lpstr>
      <vt:lpstr>execlp()</vt:lpstr>
      <vt:lpstr>execle()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Aware Uplink Scheduling for M2M Communication in LTE Network :  A Game Theoretic Approach</dc:title>
  <dc:creator>Upendra Singh</dc:creator>
  <cp:lastModifiedBy>User</cp:lastModifiedBy>
  <cp:revision>40</cp:revision>
  <dcterms:created xsi:type="dcterms:W3CDTF">2020-07-02T03:54:38Z</dcterms:created>
  <dcterms:modified xsi:type="dcterms:W3CDTF">2020-10-29T18:34:13Z</dcterms:modified>
</cp:coreProperties>
</file>