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46"/>
  </p:notesMasterIdLst>
  <p:handoutMasterIdLst>
    <p:handoutMasterId r:id="rId4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6" r:id="rId10"/>
    <p:sldId id="272" r:id="rId11"/>
    <p:sldId id="273" r:id="rId12"/>
    <p:sldId id="274" r:id="rId13"/>
    <p:sldId id="316" r:id="rId14"/>
    <p:sldId id="275" r:id="rId15"/>
    <p:sldId id="317" r:id="rId16"/>
    <p:sldId id="276" r:id="rId17"/>
    <p:sldId id="320" r:id="rId18"/>
    <p:sldId id="318" r:id="rId19"/>
    <p:sldId id="277" r:id="rId20"/>
    <p:sldId id="278" r:id="rId21"/>
    <p:sldId id="322" r:id="rId22"/>
    <p:sldId id="321" r:id="rId23"/>
    <p:sldId id="279" r:id="rId24"/>
    <p:sldId id="308" r:id="rId25"/>
    <p:sldId id="280" r:id="rId26"/>
    <p:sldId id="260" r:id="rId27"/>
    <p:sldId id="261" r:id="rId28"/>
    <p:sldId id="281" r:id="rId29"/>
    <p:sldId id="282" r:id="rId30"/>
    <p:sldId id="283" r:id="rId31"/>
    <p:sldId id="312" r:id="rId32"/>
    <p:sldId id="284" r:id="rId33"/>
    <p:sldId id="285" r:id="rId34"/>
    <p:sldId id="286" r:id="rId35"/>
    <p:sldId id="288" r:id="rId36"/>
    <p:sldId id="289" r:id="rId37"/>
    <p:sldId id="262" r:id="rId38"/>
    <p:sldId id="290" r:id="rId39"/>
    <p:sldId id="291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0000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898" autoAdjust="0"/>
  </p:normalViewPr>
  <p:slideViewPr>
    <p:cSldViewPr snapToGrid="0">
      <p:cViewPr varScale="1">
        <p:scale>
          <a:sx n="105" d="100"/>
          <a:sy n="105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58356D40-9779-418B-8BAC-B023A20FE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A359B27-F265-4996-A9A9-917F93FCC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Whenever a process requests a  resource, check if resource is available then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allocate  it to requesting process.</a:t>
            </a:r>
            <a:r>
              <a:rPr lang="en-US" baseline="0" dirty="0" smtClean="0">
                <a:solidFill>
                  <a:srgbClr val="000000"/>
                </a:solidFill>
              </a:rPr>
              <a:t> If resource is not available then check if it is  allocated to waiting process,</a:t>
            </a:r>
            <a:r>
              <a:rPr lang="en-US" dirty="0" smtClean="0">
                <a:solidFill>
                  <a:srgbClr val="000000"/>
                </a:solidFill>
              </a:rPr>
              <a:t> if so preempt the desired resources from waiting process. If the resources are neither available nor held by waiting process then the requesting process must be</a:t>
            </a:r>
            <a:r>
              <a:rPr lang="en-US" baseline="0" dirty="0" smtClean="0">
                <a:solidFill>
                  <a:srgbClr val="000000"/>
                </a:solidFill>
              </a:rPr>
              <a:t> made to wait.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6BBC9-73CE-4F7F-A60D-2ACB431D8E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BBA9-9D98-44C8-BF46-6BAA6421025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743200"/>
            <a:ext cx="7772400" cy="844550"/>
          </a:xfrm>
        </p:spPr>
        <p:txBody>
          <a:bodyPr/>
          <a:lstStyle/>
          <a:p>
            <a:r>
              <a:rPr lang="en-US" sz="3600" smtClean="0"/>
              <a:t>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11138"/>
            <a:ext cx="7840663" cy="457200"/>
          </a:xfrm>
        </p:spPr>
        <p:txBody>
          <a:bodyPr/>
          <a:lstStyle/>
          <a:p>
            <a:r>
              <a:rPr lang="en-US" sz="2000" smtClean="0"/>
              <a:t>Resource Allocation Graph With A Cycle But No Deadlock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 cstate="print"/>
          <a:srcRect l="19093" t="700" r="19093" b="700"/>
          <a:stretch>
            <a:fillRect/>
          </a:stretch>
        </p:blipFill>
        <p:spPr bwMode="auto">
          <a:xfrm>
            <a:off x="2043113" y="925513"/>
            <a:ext cx="4872037" cy="5135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234950"/>
            <a:ext cx="7772400" cy="844550"/>
          </a:xfrm>
        </p:spPr>
        <p:txBody>
          <a:bodyPr/>
          <a:lstStyle/>
          <a:p>
            <a:r>
              <a:rPr lang="en-US" sz="3600" smtClean="0"/>
              <a:t>Basic Facts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If graph contains no cycles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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no deadlock.</a:t>
            </a:r>
            <a:br>
              <a:rPr lang="en-US" dirty="0" smtClean="0">
                <a:solidFill>
                  <a:srgbClr val="0000FF"/>
                </a:solidFill>
                <a:sym typeface="Symbol" pitchFamily="18" charset="2"/>
              </a:rPr>
            </a:br>
            <a:endParaRPr lang="en-US" dirty="0" smtClean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If graph contains a cycle 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If only one instance per resource type, then deadlock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If several instances per resource type, possibility of deadlock</a:t>
            </a:r>
            <a:endParaRPr lang="en-US" sz="1800" dirty="0" smtClean="0">
              <a:solidFill>
                <a:srgbClr val="0000FF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34950"/>
            <a:ext cx="7772400" cy="844550"/>
          </a:xfrm>
        </p:spPr>
        <p:txBody>
          <a:bodyPr/>
          <a:lstStyle/>
          <a:p>
            <a:r>
              <a:rPr lang="en-US" sz="3600" smtClean="0"/>
              <a:t>Methods for Handling Deadlocks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74750" y="1444625"/>
            <a:ext cx="7029450" cy="320603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Ensure that the system will </a:t>
            </a:r>
            <a:r>
              <a:rPr lang="en-US" sz="2800" i="1" dirty="0" smtClean="0">
                <a:solidFill>
                  <a:srgbClr val="000000"/>
                </a:solidFill>
              </a:rPr>
              <a:t>never</a:t>
            </a:r>
            <a:r>
              <a:rPr lang="en-US" sz="2800" dirty="0" smtClean="0">
                <a:solidFill>
                  <a:srgbClr val="000000"/>
                </a:solidFill>
              </a:rPr>
              <a:t> enter a deadlock state.</a:t>
            </a:r>
          </a:p>
          <a:p>
            <a:pPr>
              <a:buFont typeface="Monotype Sorts" pitchFamily="2" charset="2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  (Prevention or Avoidance)</a:t>
            </a:r>
            <a:br>
              <a:rPr lang="en-US" sz="2800" dirty="0" smtClean="0">
                <a:solidFill>
                  <a:srgbClr val="000000"/>
                </a:solidFill>
              </a:rPr>
            </a:b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Allow the system to enter a deadlock state and then  Detect &amp; recover.</a:t>
            </a:r>
            <a:br>
              <a:rPr lang="en-US" sz="2800" dirty="0" smtClean="0">
                <a:solidFill>
                  <a:srgbClr val="000000"/>
                </a:solidFill>
              </a:rPr>
            </a:br>
            <a:endParaRPr lang="en-US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169863"/>
            <a:ext cx="7772400" cy="844550"/>
          </a:xfrm>
        </p:spPr>
        <p:txBody>
          <a:bodyPr/>
          <a:lstStyle/>
          <a:p>
            <a:r>
              <a:rPr lang="en-US" sz="3600" dirty="0" smtClean="0"/>
              <a:t>Deadlock Characterization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6142" y="1600199"/>
            <a:ext cx="8750710" cy="29029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Mutual exclusion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Hold and wait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No preemption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Circular wait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76981" y="1052513"/>
            <a:ext cx="87310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169863"/>
            <a:ext cx="7772400" cy="844550"/>
          </a:xfrm>
        </p:spPr>
        <p:txBody>
          <a:bodyPr/>
          <a:lstStyle/>
          <a:p>
            <a:r>
              <a:rPr lang="en-US" sz="3600" smtClean="0"/>
              <a:t>Deadlock Prevention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06477" y="2395536"/>
            <a:ext cx="8672052" cy="417241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Mutual exclusion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not required for sharable resources;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Must hold for non-sharable resources.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 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Make non-sharable resources as sharable 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	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some resources are intrinsically non sharable 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46088" y="1216025"/>
            <a:ext cx="84470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</a:rPr>
              <a:t>Ensure that one of the 4 necessary conditions for deadlock does not hold.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Constraints the way requests can be made for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0" y="1444625"/>
            <a:ext cx="7029450" cy="5054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</a:rPr>
              <a:t>Hold and wait</a:t>
            </a:r>
            <a:r>
              <a:rPr lang="en-US" dirty="0" smtClean="0">
                <a:solidFill>
                  <a:srgbClr val="000000"/>
                </a:solidFill>
              </a:rPr>
              <a:t> – must guarantee that whenever a process requests a resource, it does not hold any other resources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700000"/>
                </a:solidFill>
              </a:rPr>
              <a:t>Require process to request and be allocated all its resources before it begins execution, </a:t>
            </a:r>
          </a:p>
          <a:p>
            <a:pPr lvl="2">
              <a:buClr>
                <a:schemeClr val="accent1">
                  <a:lumMod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Need to know all the requirement in the beginning itself </a:t>
            </a:r>
          </a:p>
          <a:p>
            <a:pPr lvl="1">
              <a:buFont typeface="Wingdings" pitchFamily="2" charset="2"/>
              <a:buChar char="è"/>
              <a:defRPr/>
            </a:pPr>
            <a:r>
              <a:rPr lang="en-US" sz="2000" dirty="0" smtClean="0">
                <a:solidFill>
                  <a:srgbClr val="700000"/>
                </a:solidFill>
              </a:rPr>
              <a:t>Allow process to request resources only when the process has none. </a:t>
            </a:r>
          </a:p>
          <a:p>
            <a:pPr lvl="2">
              <a:buClr>
                <a:schemeClr val="accent1">
                  <a:lumMod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If a process has resource and requires additional resources, it must release all resources it is holding and then make request 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Low resource utilization; Starvation possible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34950"/>
            <a:ext cx="7772400" cy="844550"/>
          </a:xfrm>
        </p:spPr>
        <p:txBody>
          <a:bodyPr/>
          <a:lstStyle/>
          <a:p>
            <a:r>
              <a:rPr lang="en-US" sz="3600" smtClean="0"/>
              <a:t>Deadlock Prevention (Cont.)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06375" y="1203325"/>
            <a:ext cx="8534400" cy="5295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No preemption</a:t>
            </a:r>
            <a:r>
              <a:rPr lang="en-US" dirty="0" smtClean="0">
                <a:solidFill>
                  <a:srgbClr val="000000"/>
                </a:solidFill>
              </a:rPr>
              <a:t> – Approach -1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If a process that is holding some resources requests another resource that cannot be immediately allocated to it,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Release  all resources currently being held by process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Preempted resources are added to the list of resources for which the process is waiting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Process will be restarted only when it can regain its old resources, as well as the new ones that it is requesting.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Cannot be generally applied to resources like printers, tape drives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 bwMode="auto">
          <a:xfrm>
            <a:off x="255588" y="1563688"/>
            <a:ext cx="8721725" cy="4959350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dirty="0" smtClean="0"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dirty="0" smtClean="0">
              <a:latin typeface="Helvetic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68593" y="1868129"/>
            <a:ext cx="6774426" cy="4201421"/>
            <a:chOff x="1199535" y="973394"/>
            <a:chExt cx="6774426" cy="4191588"/>
          </a:xfrm>
        </p:grpSpPr>
        <p:sp>
          <p:nvSpPr>
            <p:cNvPr id="8" name="Flowchart: Decision 7"/>
            <p:cNvSpPr/>
            <p:nvPr/>
          </p:nvSpPr>
          <p:spPr bwMode="auto">
            <a:xfrm>
              <a:off x="1317522" y="973394"/>
              <a:ext cx="2880851" cy="855406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If resource 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 available </a:t>
              </a: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5840361" y="1061884"/>
              <a:ext cx="1229032" cy="612648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Allocate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resource </a:t>
              </a:r>
            </a:p>
          </p:txBody>
        </p:sp>
        <p:sp>
          <p:nvSpPr>
            <p:cNvPr id="11" name="Flowchart: Decision 10"/>
            <p:cNvSpPr/>
            <p:nvPr/>
          </p:nvSpPr>
          <p:spPr bwMode="auto">
            <a:xfrm>
              <a:off x="1199535" y="2654711"/>
              <a:ext cx="3106993" cy="1140541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Resource allocated to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Waiting process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8" idx="2"/>
              <a:endCxn id="11" idx="0"/>
            </p:cNvCxnSpPr>
            <p:nvPr/>
          </p:nvCxnSpPr>
          <p:spPr bwMode="auto">
            <a:xfrm rot="5400000">
              <a:off x="2342535" y="2239297"/>
              <a:ext cx="825911" cy="49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 flipV="1">
              <a:off x="4198373" y="1368208"/>
              <a:ext cx="1641988" cy="3288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8" idx="0"/>
            </p:cNvCxnSpPr>
            <p:nvPr/>
          </p:nvCxnSpPr>
          <p:spPr bwMode="auto">
            <a:xfrm rot="16200000" flipH="1">
              <a:off x="2369574" y="4149213"/>
              <a:ext cx="776746" cy="2949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 bwMode="auto">
            <a:xfrm>
              <a:off x="1465005" y="4552334"/>
              <a:ext cx="2615380" cy="612648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Make the requesting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process wait </a:t>
              </a:r>
            </a:p>
          </p:txBody>
        </p:sp>
        <p:sp>
          <p:nvSpPr>
            <p:cNvPr id="20" name="Flowchart: Process 19"/>
            <p:cNvSpPr/>
            <p:nvPr/>
          </p:nvSpPr>
          <p:spPr bwMode="auto">
            <a:xfrm>
              <a:off x="5397910" y="2821859"/>
              <a:ext cx="2576051" cy="740467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Preempt the resource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 from waiting process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11" idx="3"/>
              <a:endCxn id="20" idx="1"/>
            </p:cNvCxnSpPr>
            <p:nvPr/>
          </p:nvCxnSpPr>
          <p:spPr bwMode="auto">
            <a:xfrm flipV="1">
              <a:off x="4306528" y="3192093"/>
              <a:ext cx="1091382" cy="3288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91612" y="452284"/>
            <a:ext cx="82001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000000"/>
                </a:solidFill>
              </a:rPr>
              <a:t>No preemption (cont-)</a:t>
            </a:r>
            <a:br>
              <a:rPr lang="en-US" sz="3200" dirty="0" smtClean="0">
                <a:solidFill>
                  <a:srgbClr val="000000"/>
                </a:solidFill>
              </a:rPr>
            </a:b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168877" y="1740310"/>
            <a:ext cx="71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26" name="Flowchart: Process 25"/>
          <p:cNvSpPr/>
          <p:nvPr/>
        </p:nvSpPr>
        <p:spPr bwMode="auto">
          <a:xfrm>
            <a:off x="2379406" y="2821858"/>
            <a:ext cx="521110" cy="265471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2568" y="3470787"/>
            <a:ext cx="6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 bwMode="auto">
          <a:xfrm>
            <a:off x="2497394" y="4906296"/>
            <a:ext cx="540774" cy="334297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 (Cont.)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00"/>
                </a:solidFill>
              </a:rPr>
              <a:t>Circular wait</a:t>
            </a:r>
            <a:r>
              <a:rPr lang="en-US" smtClean="0">
                <a:solidFill>
                  <a:srgbClr val="000000"/>
                </a:solidFill>
              </a:rPr>
              <a:t> – impose a total ordering of all resource types, and require that each process requests resources in an increasing order of enumeration</a:t>
            </a:r>
          </a:p>
          <a:p>
            <a:endParaRPr lang="en-US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Operating System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184150"/>
            <a:ext cx="7772400" cy="844550"/>
          </a:xfrm>
        </p:spPr>
        <p:txBody>
          <a:bodyPr/>
          <a:lstStyle/>
          <a:p>
            <a:r>
              <a:rPr lang="en-US" sz="3600" smtClean="0"/>
              <a:t>Deadlock Avoidance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27819" y="1981200"/>
            <a:ext cx="8750710" cy="46654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Simplest model requires that each process declare the </a:t>
            </a:r>
            <a:r>
              <a:rPr lang="en-US" i="1" dirty="0" smtClean="0">
                <a:solidFill>
                  <a:srgbClr val="0000FF"/>
                </a:solidFill>
              </a:rPr>
              <a:t>maximum number</a:t>
            </a:r>
            <a:r>
              <a:rPr lang="en-US" dirty="0" smtClean="0">
                <a:solidFill>
                  <a:srgbClr val="000000"/>
                </a:solidFill>
              </a:rPr>
              <a:t> of resources of each type that it may need.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deadlock-avoidance algorithm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Dynamically finds  the </a:t>
            </a:r>
            <a:r>
              <a:rPr lang="en-US" dirty="0" smtClean="0">
                <a:solidFill>
                  <a:srgbClr val="0000FF"/>
                </a:solidFill>
              </a:rPr>
              <a:t>resource-allocation state</a:t>
            </a:r>
            <a:r>
              <a:rPr lang="en-US" dirty="0" smtClean="0">
                <a:solidFill>
                  <a:srgbClr val="000000"/>
                </a:solidFill>
              </a:rPr>
              <a:t>  in order to </a:t>
            </a:r>
            <a:r>
              <a:rPr lang="en-US" dirty="0" smtClean="0">
                <a:solidFill>
                  <a:srgbClr val="C00000"/>
                </a:solidFill>
              </a:rPr>
              <a:t>ensure that a circular-wait condition does not occur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Resource-allocation </a:t>
            </a:r>
            <a:r>
              <a:rPr lang="en-US" i="1" dirty="0" smtClean="0">
                <a:solidFill>
                  <a:srgbClr val="000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 is defined by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number of available resources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the number of allocated resources,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maximum requirement  of the processes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90600" y="1265238"/>
            <a:ext cx="755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Requires that the system has some additional </a:t>
            </a:r>
            <a:r>
              <a:rPr lang="en-US" sz="2000" i="1">
                <a:solidFill>
                  <a:srgbClr val="000000"/>
                </a:solidFill>
              </a:rPr>
              <a:t>a priori </a:t>
            </a:r>
            <a:r>
              <a:rPr lang="en-US" sz="2000">
                <a:solidFill>
                  <a:srgbClr val="000000"/>
                </a:solidFill>
              </a:rPr>
              <a:t>information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69863"/>
            <a:ext cx="7772400" cy="844550"/>
          </a:xfrm>
        </p:spPr>
        <p:txBody>
          <a:bodyPr/>
          <a:lstStyle/>
          <a:p>
            <a:r>
              <a:rPr lang="en-US" sz="3600" smtClean="0"/>
              <a:t>The Deadlock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347788"/>
            <a:ext cx="7029450" cy="44973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 set of blocked processes each holding a resource and waiting to acquire a resource held by another process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Example1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System has 2 tape drives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 and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 each hold one tape drive and each needs another one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Example2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Semaphores </a:t>
            </a:r>
            <a:r>
              <a:rPr lang="en-US" sz="2000" i="1" dirty="0" smtClean="0">
                <a:solidFill>
                  <a:srgbClr val="000000"/>
                </a:solidFill>
              </a:rPr>
              <a:t>A</a:t>
            </a:r>
            <a:r>
              <a:rPr lang="en-US" sz="2000" dirty="0" smtClean="0">
                <a:solidFill>
                  <a:srgbClr val="000000"/>
                </a:solidFill>
              </a:rPr>
              <a:t> and</a:t>
            </a:r>
            <a:r>
              <a:rPr lang="en-US" sz="2000" i="1" dirty="0" smtClean="0">
                <a:solidFill>
                  <a:srgbClr val="000000"/>
                </a:solidFill>
              </a:rPr>
              <a:t> B</a:t>
            </a:r>
            <a:r>
              <a:rPr lang="en-US" sz="2000" dirty="0" smtClean="0">
                <a:solidFill>
                  <a:srgbClr val="000000"/>
                </a:solidFill>
              </a:rPr>
              <a:t>, initialized to 1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     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dirty="0" smtClean="0">
              <a:solidFill>
                <a:srgbClr val="000000"/>
              </a:solidFill>
            </a:endParaRP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rgbClr val="000000"/>
                </a:solidFill>
              </a:rPr>
              <a:t>Wait (A);		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000000"/>
                </a:solidFill>
              </a:rPr>
              <a:t>			 Wait(B)</a:t>
            </a:r>
            <a:endParaRPr lang="en-US" i="1" dirty="0" smtClean="0">
              <a:solidFill>
                <a:srgbClr val="000000"/>
              </a:solidFill>
            </a:endParaRP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000000"/>
                </a:solidFill>
              </a:rPr>
              <a:t> 			 Wait(A)</a:t>
            </a:r>
            <a:endParaRPr lang="en-US" i="1" dirty="0" smtClean="0">
              <a:solidFill>
                <a:srgbClr val="000000"/>
              </a:solidFill>
            </a:endParaRP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rgbClr val="000000"/>
                </a:solidFill>
              </a:rPr>
              <a:t>Wait </a:t>
            </a:r>
            <a:r>
              <a:rPr lang="en-US" i="1" dirty="0" smtClean="0">
                <a:solidFill>
                  <a:srgbClr val="000000"/>
                </a:solidFill>
              </a:rPr>
              <a:t>(B);		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169863"/>
            <a:ext cx="7772400" cy="844550"/>
          </a:xfrm>
        </p:spPr>
        <p:txBody>
          <a:bodyPr/>
          <a:lstStyle/>
          <a:p>
            <a:r>
              <a:rPr lang="en-US" sz="3600" smtClean="0"/>
              <a:t>Safe State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46063" y="1182688"/>
            <a:ext cx="8691562" cy="5487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When a process requests an available resource, the  system needs to  decide if immediate allocation leaves the system in a </a:t>
            </a:r>
            <a:r>
              <a:rPr lang="en-US" i="1" dirty="0" smtClean="0">
                <a:solidFill>
                  <a:srgbClr val="0000FF"/>
                </a:solidFill>
              </a:rPr>
              <a:t>safe state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 state is safe if system can allocate resources to each process (Max requirement ) in some order and still avoid deadlock 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System is in safe state if there exists a </a:t>
            </a:r>
            <a:r>
              <a:rPr lang="en-US" dirty="0" smtClean="0">
                <a:solidFill>
                  <a:srgbClr val="0000FF"/>
                </a:solidFill>
              </a:rPr>
              <a:t>safe sequence</a:t>
            </a:r>
            <a:r>
              <a:rPr lang="en-US" dirty="0" smtClean="0">
                <a:solidFill>
                  <a:srgbClr val="000000"/>
                </a:solidFill>
              </a:rPr>
              <a:t> of all processes.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39" y="412956"/>
            <a:ext cx="8701548" cy="56633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Sequence &lt;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…,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&gt; is safe 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 smtClean="0">
                <a:solidFill>
                  <a:srgbClr val="000000"/>
                </a:solidFill>
              </a:rPr>
              <a:t>for each</a:t>
            </a:r>
            <a:r>
              <a:rPr lang="en-US" i="1" dirty="0" smtClean="0">
                <a:solidFill>
                  <a:srgbClr val="000000"/>
                </a:solidFill>
              </a:rPr>
              <a:t> P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the resources that 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can still request can be satisfied by currently available resources + resources held by all the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, with </a:t>
            </a:r>
            <a:r>
              <a:rPr lang="en-US" i="1" dirty="0" smtClean="0">
                <a:solidFill>
                  <a:srgbClr val="000000"/>
                </a:solidFill>
              </a:rPr>
              <a:t>j&lt; </a:t>
            </a:r>
            <a:r>
              <a:rPr lang="en-US" i="1" dirty="0" err="1" smtClean="0">
                <a:solidFill>
                  <a:srgbClr val="000000"/>
                </a:solidFill>
              </a:rPr>
              <a:t>i</a:t>
            </a:r>
            <a:endParaRPr lang="en-US" i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resource needs are not immediately available, then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can wait until all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have finished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When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 is finished,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can obtain needed resources, execute, return allocated resources, and terminate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When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terminates,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+1</a:t>
            </a:r>
            <a:r>
              <a:rPr lang="en-US" dirty="0" smtClean="0">
                <a:solidFill>
                  <a:srgbClr val="000000"/>
                </a:solidFill>
              </a:rPr>
              <a:t> can obtain its needed resources, and so 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1149" y="1141362"/>
          <a:ext cx="329380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Maximum need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Allocation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14168" y="3303639"/>
            <a:ext cx="656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Total no of resources =12</a:t>
            </a:r>
          </a:p>
          <a:p>
            <a:pPr algn="l"/>
            <a:r>
              <a:rPr lang="en-US" dirty="0" smtClean="0"/>
              <a:t> safe sequence &lt; P1,P0,P2&gt;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169863"/>
            <a:ext cx="7772400" cy="844550"/>
          </a:xfrm>
        </p:spPr>
        <p:txBody>
          <a:bodyPr/>
          <a:lstStyle/>
          <a:p>
            <a:r>
              <a:rPr lang="en-US" sz="3600" smtClean="0"/>
              <a:t>Basic Facts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If a system is in safe state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 no deadlocks.</a:t>
            </a:r>
            <a:br>
              <a:rPr lang="en-US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If a system is in unsafe state  possibility of deadlock.</a:t>
            </a:r>
            <a:br>
              <a:rPr lang="en-US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Avoidance  ensure that a system will never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enter into 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an unsafe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8838" y="196850"/>
            <a:ext cx="7772400" cy="844550"/>
          </a:xfrm>
        </p:spPr>
        <p:txBody>
          <a:bodyPr/>
          <a:lstStyle/>
          <a:p>
            <a:r>
              <a:rPr lang="en-US" smtClean="0"/>
              <a:t>Safe, Unsafe , Deadlock State </a:t>
            </a:r>
          </a:p>
        </p:txBody>
      </p:sp>
      <p:pic>
        <p:nvPicPr>
          <p:cNvPr id="37891" name="Picture 1027"/>
          <p:cNvPicPr>
            <a:picLocks noChangeAspect="1" noChangeArrowheads="1"/>
          </p:cNvPicPr>
          <p:nvPr/>
        </p:nvPicPr>
        <p:blipFill>
          <a:blip r:embed="rId3" cstate="print"/>
          <a:srcRect l="10608" t="1381" r="10387" b="829"/>
          <a:stretch>
            <a:fillRect/>
          </a:stretch>
        </p:blipFill>
        <p:spPr bwMode="auto">
          <a:xfrm>
            <a:off x="2552700" y="1409700"/>
            <a:ext cx="4540250" cy="4495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57163"/>
            <a:ext cx="7772400" cy="844550"/>
          </a:xfrm>
        </p:spPr>
        <p:txBody>
          <a:bodyPr>
            <a:normAutofit fontScale="90000"/>
          </a:bodyPr>
          <a:lstStyle/>
          <a:p>
            <a:r>
              <a:rPr lang="en-US" smtClean="0"/>
              <a:t>Resource-Allocation Graph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Claim edge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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indicates that process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may request resource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; represented by a dashed line.</a:t>
            </a:r>
            <a:br>
              <a:rPr lang="en-US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Claim edge converts to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request edge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when a process requests a resource.</a:t>
            </a:r>
            <a:br>
              <a:rPr lang="en-US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When a resource is released by a process,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assignment edge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reconverts to a claim edge.</a:t>
            </a:r>
            <a:br>
              <a:rPr lang="en-US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Resources must be claimed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a priori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in the system.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77800"/>
            <a:ext cx="8224837" cy="457200"/>
          </a:xfrm>
        </p:spPr>
        <p:txBody>
          <a:bodyPr/>
          <a:lstStyle/>
          <a:p>
            <a:r>
              <a:rPr lang="en-US" sz="2400" smtClean="0"/>
              <a:t>Resource-Allocation Graph For Deadlock Avoidance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 cstate="print"/>
          <a:srcRect l="15321" t="6532" r="15155" b="7086"/>
          <a:stretch>
            <a:fillRect/>
          </a:stretch>
        </p:blipFill>
        <p:spPr bwMode="auto">
          <a:xfrm>
            <a:off x="2247900" y="1287463"/>
            <a:ext cx="4725988" cy="46974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258763"/>
            <a:ext cx="8243888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Unsafe State In Resource-Allocation Graph</a:t>
            </a: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3" cstate="print"/>
          <a:srcRect l="15393" t="6873" r="15479" b="6873"/>
          <a:stretch>
            <a:fillRect/>
          </a:stretch>
        </p:blipFill>
        <p:spPr bwMode="auto">
          <a:xfrm>
            <a:off x="2151063" y="1038225"/>
            <a:ext cx="4814887" cy="48053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6450" y="234950"/>
            <a:ext cx="7772400" cy="844550"/>
          </a:xfrm>
        </p:spPr>
        <p:txBody>
          <a:bodyPr/>
          <a:lstStyle/>
          <a:p>
            <a:r>
              <a:rPr lang="en-US" smtClean="0"/>
              <a:t>Banker’s Algorithm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solidFill>
                  <a:srgbClr val="000000"/>
                </a:solidFill>
              </a:rPr>
              <a:t>Multiple instances.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Each process must a priori claim maximum use.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When a process requests a resource it may have to wait.  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When a process gets all its resources it must return them in a finite amount of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277813"/>
            <a:ext cx="7591425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Data Structures for the Banker’s Algorithm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435509"/>
            <a:ext cx="8563896" cy="5083277"/>
          </a:xfrm>
        </p:spPr>
        <p:txBody>
          <a:bodyPr>
            <a:normAutofit fontScale="925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Available:</a:t>
            </a:r>
            <a:r>
              <a:rPr lang="en-US" dirty="0" smtClean="0">
                <a:solidFill>
                  <a:srgbClr val="000000"/>
                </a:solidFill>
              </a:rPr>
              <a:t>  Vector of length </a:t>
            </a:r>
            <a:r>
              <a:rPr lang="en-US" i="1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. If Available [ </a:t>
            </a:r>
            <a:r>
              <a:rPr lang="en-US" i="1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, there are</a:t>
            </a:r>
            <a:r>
              <a:rPr lang="en-US" i="1" dirty="0" smtClean="0">
                <a:solidFill>
                  <a:srgbClr val="000000"/>
                </a:solidFill>
              </a:rPr>
              <a:t> k</a:t>
            </a:r>
            <a:r>
              <a:rPr lang="en-US" dirty="0" smtClean="0">
                <a:solidFill>
                  <a:srgbClr val="000000"/>
                </a:solidFill>
              </a:rPr>
              <a:t> instances of resource type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available.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Max:</a:t>
            </a:r>
            <a:r>
              <a:rPr lang="en-US" i="1" dirty="0" smtClean="0">
                <a:solidFill>
                  <a:srgbClr val="000000"/>
                </a:solidFill>
              </a:rPr>
              <a:t> n x m</a:t>
            </a:r>
            <a:r>
              <a:rPr lang="en-US" dirty="0" smtClean="0">
                <a:solidFill>
                  <a:srgbClr val="000000"/>
                </a:solidFill>
              </a:rPr>
              <a:t> matrix.  If </a:t>
            </a:r>
            <a:r>
              <a:rPr lang="en-US" i="1" dirty="0" smtClean="0">
                <a:solidFill>
                  <a:srgbClr val="000000"/>
                </a:solidFill>
              </a:rPr>
              <a:t>Max 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I , j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, then process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may request at most</a:t>
            </a:r>
            <a:r>
              <a:rPr lang="en-US" i="1" dirty="0" smtClean="0">
                <a:solidFill>
                  <a:srgbClr val="000000"/>
                </a:solidFill>
              </a:rPr>
              <a:t> k </a:t>
            </a:r>
            <a:r>
              <a:rPr lang="en-US" dirty="0" smtClean="0">
                <a:solidFill>
                  <a:srgbClr val="000000"/>
                </a:solidFill>
              </a:rPr>
              <a:t>instances of resource type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Allocation:</a:t>
            </a:r>
            <a:r>
              <a:rPr lang="en-US" i="1" dirty="0" smtClean="0">
                <a:solidFill>
                  <a:srgbClr val="000000"/>
                </a:solidFill>
              </a:rPr>
              <a:t>  n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i="1" dirty="0" smtClean="0">
                <a:solidFill>
                  <a:srgbClr val="000000"/>
                </a:solidFill>
              </a:rPr>
              <a:t> m</a:t>
            </a:r>
            <a:r>
              <a:rPr lang="en-US" dirty="0" smtClean="0">
                <a:solidFill>
                  <a:srgbClr val="000000"/>
                </a:solidFill>
              </a:rPr>
              <a:t> matrix.  If Allocation[</a:t>
            </a:r>
            <a:r>
              <a:rPr lang="en-US" i="1" dirty="0" smtClean="0">
                <a:solidFill>
                  <a:srgbClr val="000000"/>
                </a:solidFill>
              </a:rPr>
              <a:t>I , j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 then</a:t>
            </a:r>
            <a:r>
              <a:rPr lang="en-US" i="1" dirty="0" smtClean="0">
                <a:solidFill>
                  <a:srgbClr val="000000"/>
                </a:solidFill>
              </a:rPr>
              <a:t> 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is currently allocated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 instances of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j.</a:t>
            </a:r>
            <a:endParaRPr lang="en-US" baseline="-25000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Need:</a:t>
            </a:r>
            <a:r>
              <a:rPr lang="en-US" i="1" dirty="0" smtClean="0">
                <a:solidFill>
                  <a:srgbClr val="000000"/>
                </a:solidFill>
              </a:rPr>
              <a:t>  n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i="1" dirty="0" smtClean="0">
                <a:solidFill>
                  <a:srgbClr val="000000"/>
                </a:solidFill>
              </a:rPr>
              <a:t> m</a:t>
            </a:r>
            <a:r>
              <a:rPr lang="en-US" dirty="0" smtClean="0">
                <a:solidFill>
                  <a:srgbClr val="000000"/>
                </a:solidFill>
              </a:rPr>
              <a:t> matrix. If </a:t>
            </a:r>
            <a:r>
              <a:rPr lang="en-US" i="1" dirty="0" smtClean="0">
                <a:solidFill>
                  <a:srgbClr val="000000"/>
                </a:solidFill>
              </a:rPr>
              <a:t>Need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I , j</a:t>
            </a:r>
            <a:r>
              <a:rPr lang="en-US" dirty="0" smtClean="0">
                <a:solidFill>
                  <a:srgbClr val="000000"/>
                </a:solidFill>
              </a:rPr>
              <a:t>] =</a:t>
            </a:r>
            <a:r>
              <a:rPr lang="en-US" i="1" dirty="0" smtClean="0">
                <a:solidFill>
                  <a:srgbClr val="000000"/>
                </a:solidFill>
              </a:rPr>
              <a:t> k</a:t>
            </a:r>
            <a:r>
              <a:rPr lang="en-US" dirty="0" smtClean="0">
                <a:solidFill>
                  <a:srgbClr val="000000"/>
                </a:solidFill>
              </a:rPr>
              <a:t>, then</a:t>
            </a:r>
            <a:r>
              <a:rPr lang="en-US" i="1" dirty="0" smtClean="0">
                <a:solidFill>
                  <a:srgbClr val="000000"/>
                </a:solidFill>
              </a:rPr>
              <a:t> 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may need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 more instances of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complete its task.</a:t>
            </a:r>
          </a:p>
          <a:p>
            <a:pPr lvl="2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2000" i="1" dirty="0" smtClean="0">
                <a:solidFill>
                  <a:srgbClr val="000000"/>
                </a:solidFill>
              </a:rPr>
              <a:t>Need</a:t>
            </a:r>
            <a:r>
              <a:rPr lang="en-US" sz="2000" dirty="0" smtClean="0">
                <a:solidFill>
                  <a:srgbClr val="000000"/>
                </a:solidFill>
              </a:rPr>
              <a:t> [</a:t>
            </a:r>
            <a:r>
              <a:rPr lang="en-US" sz="2000" i="1" dirty="0" smtClean="0">
                <a:solidFill>
                  <a:srgbClr val="000000"/>
                </a:solidFill>
              </a:rPr>
              <a:t>I , j]</a:t>
            </a:r>
            <a:r>
              <a:rPr lang="en-US" sz="2000" dirty="0" smtClean="0">
                <a:solidFill>
                  <a:srgbClr val="000000"/>
                </a:solidFill>
              </a:rPr>
              <a:t> = </a:t>
            </a:r>
            <a:r>
              <a:rPr lang="en-US" sz="2000" i="1" dirty="0" smtClean="0">
                <a:solidFill>
                  <a:srgbClr val="000000"/>
                </a:solidFill>
              </a:rPr>
              <a:t>Max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i="1" dirty="0" smtClean="0">
                <a:solidFill>
                  <a:srgbClr val="000000"/>
                </a:solidFill>
              </a:rPr>
              <a:t>I , j</a:t>
            </a:r>
            <a:r>
              <a:rPr lang="en-US" sz="2000" dirty="0" smtClean="0">
                <a:solidFill>
                  <a:srgbClr val="000000"/>
                </a:solidFill>
              </a:rPr>
              <a:t>] – </a:t>
            </a:r>
            <a:r>
              <a:rPr lang="en-US" sz="2000" i="1" dirty="0" smtClean="0">
                <a:solidFill>
                  <a:srgbClr val="000000"/>
                </a:solidFill>
              </a:rPr>
              <a:t>Allocation</a:t>
            </a:r>
            <a:r>
              <a:rPr lang="en-US" sz="2000" dirty="0" smtClean="0">
                <a:solidFill>
                  <a:srgbClr val="000000"/>
                </a:solidFill>
              </a:rPr>
              <a:t> [</a:t>
            </a:r>
            <a:r>
              <a:rPr lang="en-US" sz="2000" i="1" dirty="0" smtClean="0">
                <a:solidFill>
                  <a:srgbClr val="000000"/>
                </a:solidFill>
              </a:rPr>
              <a:t>I , j</a:t>
            </a:r>
            <a:r>
              <a:rPr lang="en-US" sz="2000" dirty="0" smtClean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42335" y="880295"/>
            <a:ext cx="7673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</a:rPr>
              <a:t>Let 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 = number of processes, and </a:t>
            </a:r>
            <a:r>
              <a:rPr lang="en-US" sz="2000" i="1" dirty="0">
                <a:solidFill>
                  <a:srgbClr val="000000"/>
                </a:solidFill>
              </a:rPr>
              <a:t>m </a:t>
            </a:r>
            <a:r>
              <a:rPr lang="en-US" sz="2000" dirty="0">
                <a:solidFill>
                  <a:srgbClr val="000000"/>
                </a:solidFill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182563"/>
            <a:ext cx="7772400" cy="844550"/>
          </a:xfrm>
        </p:spPr>
        <p:txBody>
          <a:bodyPr/>
          <a:lstStyle/>
          <a:p>
            <a:r>
              <a:rPr lang="en-US" sz="3600" smtClean="0"/>
              <a:t>Bridge Crossing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81075" y="2822575"/>
            <a:ext cx="702945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>
                <a:solidFill>
                  <a:srgbClr val="000000"/>
                </a:solidFill>
              </a:rPr>
              <a:t>Traffic only in one direction.</a:t>
            </a:r>
          </a:p>
          <a:p>
            <a:r>
              <a:rPr lang="en-US" smtClean="0">
                <a:solidFill>
                  <a:srgbClr val="000000"/>
                </a:solidFill>
              </a:rPr>
              <a:t>Each section of a bridge can be viewed as a resource.</a:t>
            </a:r>
          </a:p>
          <a:p>
            <a:r>
              <a:rPr lang="en-US" smtClean="0">
                <a:solidFill>
                  <a:srgbClr val="000000"/>
                </a:solidFill>
              </a:rPr>
              <a:t>If a deadlock occurs, it can be resolved if one car backs up (preempt resources and rollback).</a:t>
            </a:r>
          </a:p>
          <a:p>
            <a:r>
              <a:rPr lang="en-US" smtClean="0">
                <a:solidFill>
                  <a:srgbClr val="000000"/>
                </a:solidFill>
              </a:rPr>
              <a:t>Several cars may have to be backed up if a deadlock occurs.</a:t>
            </a:r>
          </a:p>
          <a:p>
            <a:r>
              <a:rPr lang="en-US" smtClean="0">
                <a:solidFill>
                  <a:srgbClr val="000000"/>
                </a:solidFill>
              </a:rPr>
              <a:t>Starvation is possible.</a:t>
            </a:r>
          </a:p>
        </p:txBody>
      </p:sp>
      <p:grpSp>
        <p:nvGrpSpPr>
          <p:cNvPr id="15364" name="Group 35"/>
          <p:cNvGrpSpPr>
            <a:grpSpLocks/>
          </p:cNvGrpSpPr>
          <p:nvPr/>
        </p:nvGrpSpPr>
        <p:grpSpPr bwMode="auto">
          <a:xfrm>
            <a:off x="1347788" y="1279525"/>
            <a:ext cx="6276975" cy="1371600"/>
            <a:chOff x="798" y="1008"/>
            <a:chExt cx="3954" cy="864"/>
          </a:xfrm>
        </p:grpSpPr>
        <p:grpSp>
          <p:nvGrpSpPr>
            <p:cNvPr id="15365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15389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66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15384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8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67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15382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8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0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15380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1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15378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15376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15374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5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220663"/>
            <a:ext cx="7772400" cy="844550"/>
          </a:xfrm>
        </p:spPr>
        <p:txBody>
          <a:bodyPr/>
          <a:lstStyle/>
          <a:p>
            <a:r>
              <a:rPr lang="en-US" smtClean="0"/>
              <a:t>Safety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193800" y="1576388"/>
            <a:ext cx="70294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1.</a:t>
            </a: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Let </a:t>
            </a:r>
            <a:r>
              <a:rPr lang="en-US" sz="1800" i="1" dirty="0" smtClean="0">
                <a:solidFill>
                  <a:srgbClr val="000000"/>
                </a:solidFill>
              </a:rPr>
              <a:t>Work </a:t>
            </a:r>
            <a:r>
              <a:rPr lang="en-US" sz="1800" dirty="0" smtClean="0">
                <a:solidFill>
                  <a:srgbClr val="000000"/>
                </a:solidFill>
              </a:rPr>
              <a:t>and </a:t>
            </a:r>
            <a:r>
              <a:rPr lang="en-US" sz="1800" i="1" dirty="0" smtClean="0">
                <a:solidFill>
                  <a:srgbClr val="000000"/>
                </a:solidFill>
              </a:rPr>
              <a:t>Finish</a:t>
            </a:r>
            <a:r>
              <a:rPr lang="en-US" sz="1800" dirty="0" smtClean="0">
                <a:solidFill>
                  <a:srgbClr val="000000"/>
                </a:solidFill>
              </a:rPr>
              <a:t> be vectors of length</a:t>
            </a:r>
            <a:r>
              <a:rPr lang="en-US" sz="1800" i="1" dirty="0" smtClean="0">
                <a:solidFill>
                  <a:srgbClr val="000000"/>
                </a:solidFill>
              </a:rPr>
              <a:t> m</a:t>
            </a:r>
            <a:r>
              <a:rPr lang="en-US" sz="1800" dirty="0" smtClean="0">
                <a:solidFill>
                  <a:srgbClr val="000000"/>
                </a:solidFill>
              </a:rPr>
              <a:t> and</a:t>
            </a:r>
            <a:r>
              <a:rPr lang="en-US" sz="1800" i="1" dirty="0" smtClean="0">
                <a:solidFill>
                  <a:srgbClr val="000000"/>
                </a:solidFill>
              </a:rPr>
              <a:t> n</a:t>
            </a:r>
            <a:r>
              <a:rPr lang="en-US" sz="1800" dirty="0" smtClean="0">
                <a:solidFill>
                  <a:srgbClr val="000000"/>
                </a:solidFill>
              </a:rPr>
              <a:t>, respectively.  Initialize:</a:t>
            </a:r>
          </a:p>
          <a:p>
            <a:pPr lvl="3">
              <a:buFontTx/>
              <a:buNone/>
            </a:pPr>
            <a:r>
              <a:rPr lang="en-US" sz="1800" i="1" dirty="0" smtClean="0">
                <a:solidFill>
                  <a:srgbClr val="000000"/>
                </a:solidFill>
              </a:rPr>
              <a:t>Work </a:t>
            </a:r>
            <a:r>
              <a:rPr lang="en-US" sz="1800" dirty="0" smtClean="0">
                <a:solidFill>
                  <a:srgbClr val="000000"/>
                </a:solidFill>
              </a:rPr>
              <a:t>= </a:t>
            </a:r>
            <a:r>
              <a:rPr lang="en-US" sz="1800" i="1" dirty="0" smtClean="0">
                <a:solidFill>
                  <a:srgbClr val="000000"/>
                </a:solidFill>
              </a:rPr>
              <a:t>Available</a:t>
            </a:r>
          </a:p>
          <a:p>
            <a:pPr lvl="3">
              <a:buFontTx/>
              <a:buNone/>
            </a:pPr>
            <a:r>
              <a:rPr lang="en-US" sz="1800" i="1" dirty="0" smtClean="0">
                <a:solidFill>
                  <a:srgbClr val="000000"/>
                </a:solidFill>
              </a:rPr>
              <a:t>Finish </a:t>
            </a:r>
            <a:r>
              <a:rPr lang="en-US" sz="1800" dirty="0" smtClean="0">
                <a:solidFill>
                  <a:srgbClr val="000000"/>
                </a:solidFill>
              </a:rPr>
              <a:t>[</a:t>
            </a:r>
            <a:r>
              <a:rPr lang="en-US" sz="1800" i="1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 =</a:t>
            </a:r>
            <a:r>
              <a:rPr lang="en-US" sz="1800" i="1" dirty="0" smtClean="0">
                <a:solidFill>
                  <a:srgbClr val="000000"/>
                </a:solidFill>
              </a:rPr>
              <a:t> false </a:t>
            </a:r>
            <a:r>
              <a:rPr lang="en-US" sz="1800" dirty="0" smtClean="0">
                <a:solidFill>
                  <a:srgbClr val="000000"/>
                </a:solidFill>
              </a:rPr>
              <a:t>for</a:t>
            </a:r>
            <a:r>
              <a:rPr lang="en-US" sz="1800" i="1" dirty="0" smtClean="0">
                <a:solidFill>
                  <a:srgbClr val="000000"/>
                </a:solidFill>
              </a:rPr>
              <a:t> i</a:t>
            </a:r>
            <a:r>
              <a:rPr lang="en-US" sz="1800" dirty="0" smtClean="0">
                <a:solidFill>
                  <a:srgbClr val="000000"/>
                </a:solidFill>
              </a:rPr>
              <a:t> =0,1, …, </a:t>
            </a:r>
            <a:r>
              <a:rPr lang="en-US" sz="1800" i="1" dirty="0" smtClean="0">
                <a:solidFill>
                  <a:srgbClr val="000000"/>
                </a:solidFill>
              </a:rPr>
              <a:t>n-1.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2.</a:t>
            </a:r>
            <a:r>
              <a:rPr lang="en-US" sz="1800" dirty="0" smtClean="0">
                <a:solidFill>
                  <a:srgbClr val="000000"/>
                </a:solidFill>
              </a:rPr>
              <a:t>	Find an index  </a:t>
            </a:r>
            <a:r>
              <a:rPr lang="en-US" sz="1800" i="1" dirty="0" smtClean="0">
                <a:solidFill>
                  <a:srgbClr val="000000"/>
                </a:solidFill>
              </a:rPr>
              <a:t>i </a:t>
            </a:r>
            <a:r>
              <a:rPr lang="en-US" sz="1800" dirty="0" smtClean="0">
                <a:solidFill>
                  <a:srgbClr val="000000"/>
                </a:solidFill>
              </a:rPr>
              <a:t>such that both: 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(a) </a:t>
            </a:r>
            <a:r>
              <a:rPr lang="en-US" sz="1800" i="1" dirty="0" smtClean="0">
                <a:solidFill>
                  <a:srgbClr val="000000"/>
                </a:solidFill>
              </a:rPr>
              <a:t>Finish</a:t>
            </a:r>
            <a:r>
              <a:rPr lang="en-US" sz="1800" dirty="0" smtClean="0">
                <a:solidFill>
                  <a:srgbClr val="000000"/>
                </a:solidFill>
              </a:rPr>
              <a:t> [</a:t>
            </a:r>
            <a:r>
              <a:rPr lang="en-US" sz="1800" i="1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 == </a:t>
            </a:r>
            <a:r>
              <a:rPr lang="en-US" sz="1800" i="1" dirty="0" smtClean="0">
                <a:solidFill>
                  <a:srgbClr val="000000"/>
                </a:solidFill>
              </a:rPr>
              <a:t>false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(b) </a:t>
            </a:r>
            <a:r>
              <a:rPr lang="en-US" sz="1800" i="1" dirty="0" smtClean="0">
                <a:solidFill>
                  <a:srgbClr val="000000"/>
                </a:solidFill>
              </a:rPr>
              <a:t>Need</a:t>
            </a:r>
            <a:r>
              <a:rPr lang="en-US" sz="18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  </a:t>
            </a:r>
            <a:r>
              <a:rPr lang="en-US" sz="1800" i="1" dirty="0" smtClean="0">
                <a:solidFill>
                  <a:srgbClr val="000000"/>
                </a:solidFill>
                <a:sym typeface="Symbol" pitchFamily="18" charset="2"/>
              </a:rPr>
              <a:t>Work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If no such </a:t>
            </a:r>
            <a:r>
              <a:rPr lang="en-US" sz="1800" i="1" dirty="0" smtClean="0">
                <a:solidFill>
                  <a:srgbClr val="000000"/>
                </a:solidFill>
                <a:sym typeface="Symbol" pitchFamily="18" charset="2"/>
              </a:rPr>
              <a:t>i 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exists, go to step 4.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3.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i="1" dirty="0" smtClean="0">
                <a:solidFill>
                  <a:srgbClr val="000000"/>
                </a:solidFill>
              </a:rPr>
              <a:t>Work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i="1" dirty="0" smtClean="0">
                <a:solidFill>
                  <a:srgbClr val="000000"/>
                </a:solidFill>
              </a:rPr>
              <a:t>Work </a:t>
            </a:r>
            <a:r>
              <a:rPr lang="en-US" sz="1800" dirty="0" smtClean="0">
                <a:solidFill>
                  <a:srgbClr val="000000"/>
                </a:solidFill>
              </a:rPr>
              <a:t>+ </a:t>
            </a:r>
            <a:r>
              <a:rPr lang="en-US" sz="1800" i="1" dirty="0" smtClean="0">
                <a:solidFill>
                  <a:srgbClr val="000000"/>
                </a:solidFill>
              </a:rPr>
              <a:t>Allocation</a:t>
            </a:r>
            <a:r>
              <a:rPr lang="en-US" sz="18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i="1" dirty="0" smtClean="0">
                <a:solidFill>
                  <a:srgbClr val="000000"/>
                </a:solidFill>
              </a:rPr>
              <a:t>Finish</a:t>
            </a:r>
            <a:r>
              <a:rPr lang="en-US" sz="1800" dirty="0" smtClean="0">
                <a:solidFill>
                  <a:srgbClr val="000000"/>
                </a:solidFill>
              </a:rPr>
              <a:t>[ </a:t>
            </a:r>
            <a:r>
              <a:rPr lang="en-US" sz="1800" i="1" dirty="0" smtClean="0">
                <a:solidFill>
                  <a:srgbClr val="000000"/>
                </a:solidFill>
              </a:rPr>
              <a:t>i </a:t>
            </a:r>
            <a:r>
              <a:rPr lang="en-US" sz="1800" dirty="0" smtClean="0">
                <a:solidFill>
                  <a:srgbClr val="000000"/>
                </a:solidFill>
              </a:rPr>
              <a:t>] =</a:t>
            </a:r>
            <a:r>
              <a:rPr lang="en-US" sz="1800" i="1" dirty="0" smtClean="0">
                <a:solidFill>
                  <a:srgbClr val="000000"/>
                </a:solidFill>
              </a:rPr>
              <a:t> true</a:t>
            </a: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go to step 2.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4.</a:t>
            </a:r>
            <a:r>
              <a:rPr lang="en-US" sz="1800" dirty="0" smtClean="0">
                <a:solidFill>
                  <a:srgbClr val="0000FF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i="1" dirty="0" smtClean="0">
                <a:solidFill>
                  <a:srgbClr val="000000"/>
                </a:solidFill>
              </a:rPr>
              <a:t>Finish</a:t>
            </a:r>
            <a:r>
              <a:rPr lang="en-US" sz="1800" dirty="0" smtClean="0">
                <a:solidFill>
                  <a:srgbClr val="000000"/>
                </a:solidFill>
              </a:rPr>
              <a:t> [</a:t>
            </a:r>
            <a:r>
              <a:rPr lang="en-US" sz="1800" i="1" dirty="0" smtClean="0">
                <a:solidFill>
                  <a:srgbClr val="000000"/>
                </a:solidFill>
              </a:rPr>
              <a:t>i </a:t>
            </a:r>
            <a:r>
              <a:rPr lang="en-US" sz="1800" dirty="0" smtClean="0">
                <a:solidFill>
                  <a:srgbClr val="000000"/>
                </a:solidFill>
              </a:rPr>
              <a:t>] == true for all </a:t>
            </a:r>
            <a:r>
              <a:rPr lang="en-US" sz="1800" i="1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, then the system is in a 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39" y="1229033"/>
            <a:ext cx="8231188" cy="257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541463" y="601663"/>
            <a:ext cx="596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Safe state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4903" y="4004844"/>
          <a:ext cx="1936956" cy="194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57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57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57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57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219075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Resource-Request Algorithm for Process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endParaRPr lang="en-US" sz="28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4297" y="1168400"/>
            <a:ext cx="8603226" cy="5340555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i="1" dirty="0" smtClean="0">
                <a:solidFill>
                  <a:srgbClr val="000000"/>
                </a:solidFill>
              </a:rPr>
              <a:t>Request 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= request vector for process </a:t>
            </a:r>
            <a:r>
              <a:rPr lang="en-US" sz="1600" i="1" dirty="0" smtClean="0">
                <a:solidFill>
                  <a:srgbClr val="000000"/>
                </a:solidFill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.  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If </a:t>
            </a:r>
            <a:r>
              <a:rPr lang="en-US" sz="1600" i="1" dirty="0" smtClean="0">
                <a:solidFill>
                  <a:srgbClr val="000000"/>
                </a:solidFill>
              </a:rPr>
              <a:t>Request 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baseline="-25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i="1" dirty="0" smtClean="0">
                <a:solidFill>
                  <a:srgbClr val="000000"/>
                </a:solidFill>
              </a:rPr>
              <a:t>j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i="1" dirty="0" smtClean="0">
                <a:solidFill>
                  <a:srgbClr val="000000"/>
                </a:solidFill>
              </a:rPr>
              <a:t>k</a:t>
            </a:r>
            <a:r>
              <a:rPr lang="en-US" sz="1600" dirty="0" smtClean="0">
                <a:solidFill>
                  <a:srgbClr val="000000"/>
                </a:solidFill>
              </a:rPr>
              <a:t> then process </a:t>
            </a:r>
            <a:r>
              <a:rPr lang="en-US" sz="1600" i="1" dirty="0" smtClean="0">
                <a:solidFill>
                  <a:srgbClr val="000000"/>
                </a:solidFill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wants </a:t>
            </a:r>
            <a:r>
              <a:rPr lang="en-US" sz="1600" i="1" dirty="0" smtClean="0">
                <a:solidFill>
                  <a:srgbClr val="000000"/>
                </a:solidFill>
              </a:rPr>
              <a:t>k</a:t>
            </a:r>
            <a:r>
              <a:rPr lang="en-US" sz="1600" dirty="0" smtClean="0">
                <a:solidFill>
                  <a:srgbClr val="000000"/>
                </a:solidFill>
              </a:rPr>
              <a:t> instances of resource type </a:t>
            </a:r>
            <a:r>
              <a:rPr lang="en-US" sz="1600" i="1" dirty="0" smtClean="0">
                <a:solidFill>
                  <a:srgbClr val="000000"/>
                </a:solidFill>
              </a:rPr>
              <a:t>R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j</a:t>
            </a:r>
            <a:r>
              <a:rPr lang="en-US" sz="1600" baseline="-25000" dirty="0" smtClean="0">
                <a:solidFill>
                  <a:srgbClr val="000000"/>
                </a:solidFill>
              </a:rPr>
              <a:t>.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endParaRPr lang="en-US" sz="1600" baseline="-25000" dirty="0" smtClean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If </a:t>
            </a:r>
            <a:r>
              <a:rPr lang="en-US" sz="1600" i="1" dirty="0" smtClean="0">
                <a:solidFill>
                  <a:srgbClr val="000000"/>
                </a:solidFill>
              </a:rPr>
              <a:t>Request 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Need 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  then  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go to step 2. 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Otherwise, raise error condition, since process has exceeded its maximum claim.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None/>
            </a:pPr>
            <a:endParaRPr lang="en-US" sz="1600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 startAt="2"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If </a:t>
            </a:r>
            <a:r>
              <a:rPr lang="en-US" sz="1600" i="1" dirty="0" smtClean="0">
                <a:solidFill>
                  <a:srgbClr val="000000"/>
                </a:solidFill>
              </a:rPr>
              <a:t>Request 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Available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, go to step 3.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Otherwise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 must wait, since resources are not available.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None/>
            </a:pPr>
            <a:endParaRPr lang="en-US" sz="1600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smtClean="0">
                <a:sym typeface="Symbol" pitchFamily="18" charset="2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.   Pretend to allocate requested resources to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by modifying the state as follows:</a:t>
            </a:r>
          </a:p>
          <a:p>
            <a:pPr marL="1714500" lvl="3" indent="-34290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Available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Available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–</a:t>
            </a:r>
            <a:r>
              <a:rPr lang="en-US" sz="1600" i="1" dirty="0" err="1" smtClean="0">
                <a:solidFill>
                  <a:srgbClr val="000000"/>
                </a:solidFill>
                <a:sym typeface="Symbol" pitchFamily="18" charset="2"/>
              </a:rPr>
              <a:t>Request</a:t>
            </a:r>
            <a:r>
              <a:rPr lang="en-US" sz="1600" i="1" baseline="-25000" dirty="0" err="1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;</a:t>
            </a:r>
          </a:p>
          <a:p>
            <a:pPr marL="1714500" lvl="3" indent="-34290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Allocation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Allocation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sz="1600" i="1" dirty="0" err="1" smtClean="0">
                <a:solidFill>
                  <a:srgbClr val="000000"/>
                </a:solidFill>
                <a:sym typeface="Symbol" pitchFamily="18" charset="2"/>
              </a:rPr>
              <a:t>Request</a:t>
            </a:r>
            <a:r>
              <a:rPr lang="en-US" sz="1600" i="1" baseline="-25000" dirty="0" err="1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;</a:t>
            </a:r>
          </a:p>
          <a:p>
            <a:pPr marL="1714500" lvl="3" indent="-34290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Need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 Need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– </a:t>
            </a:r>
            <a:r>
              <a:rPr lang="en-US" sz="1600" i="1" dirty="0" err="1" smtClean="0">
                <a:solidFill>
                  <a:srgbClr val="000000"/>
                </a:solidFill>
                <a:sym typeface="Symbol" pitchFamily="18" charset="2"/>
              </a:rPr>
              <a:t>Request</a:t>
            </a:r>
            <a:r>
              <a:rPr lang="en-US" sz="1600" i="1" baseline="-25000" dirty="0" err="1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</a:p>
          <a:p>
            <a:pPr marL="1257300" lvl="2" indent="-342900">
              <a:lnSpc>
                <a:spcPct val="90000"/>
              </a:lnSpc>
              <a:buSzPct val="125000"/>
              <a:buFontTx/>
              <a:buChar char="•"/>
            </a:pP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If safe  the resources are allocated to P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. </a:t>
            </a:r>
          </a:p>
          <a:p>
            <a:pPr marL="1257300" lvl="2" indent="-342900">
              <a:lnSpc>
                <a:spcPct val="90000"/>
              </a:lnSpc>
              <a:buSzPct val="125000"/>
              <a:buFontTx/>
              <a:buChar char="•"/>
            </a:pP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If unsafe  P</a:t>
            </a:r>
            <a:r>
              <a:rPr lang="en-US" sz="1600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 must wait, and the old resource-allocation state is restored</a:t>
            </a:r>
            <a:endParaRPr lang="en-US" sz="1600" baseline="-25000" dirty="0" smtClean="0">
              <a:solidFill>
                <a:srgbClr val="00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96850"/>
            <a:ext cx="7772400" cy="844550"/>
          </a:xfrm>
        </p:spPr>
        <p:txBody>
          <a:bodyPr/>
          <a:lstStyle/>
          <a:p>
            <a:r>
              <a:rPr lang="en-US" smtClean="0"/>
              <a:t>Example of Banker’s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45805" y="1444624"/>
            <a:ext cx="8554065" cy="5020183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5 processes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 </a:t>
            </a:r>
            <a:r>
              <a:rPr lang="en-US" dirty="0" smtClean="0">
                <a:solidFill>
                  <a:srgbClr val="000000"/>
                </a:solidFill>
              </a:rPr>
              <a:t>through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3 </a:t>
            </a:r>
            <a:r>
              <a:rPr lang="en-US" dirty="0" smtClean="0">
                <a:solidFill>
                  <a:srgbClr val="000000"/>
                </a:solidFill>
              </a:rPr>
              <a:t>resource types </a:t>
            </a:r>
            <a:r>
              <a:rPr lang="en-US" i="1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10 instances),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 (5instances) and </a:t>
            </a:r>
            <a:r>
              <a:rPr lang="en-US" i="1" dirty="0" smtClean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 (7 instances).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Snapshot at time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u="sng" dirty="0" smtClean="0">
                <a:solidFill>
                  <a:srgbClr val="000000"/>
                </a:solidFill>
              </a:rPr>
              <a:t>Allocation</a:t>
            </a:r>
            <a:r>
              <a:rPr lang="en-US" i="1" dirty="0" smtClean="0">
                <a:solidFill>
                  <a:srgbClr val="000000"/>
                </a:solidFill>
              </a:rPr>
              <a:t>	</a:t>
            </a:r>
            <a:r>
              <a:rPr lang="en-US" i="1" u="sng" dirty="0" smtClean="0">
                <a:solidFill>
                  <a:srgbClr val="000000"/>
                </a:solidFill>
              </a:rPr>
              <a:t>Max </a:t>
            </a:r>
            <a:r>
              <a:rPr lang="en-US" i="1" dirty="0" smtClean="0">
                <a:solidFill>
                  <a:srgbClr val="000000"/>
                </a:solidFill>
              </a:rPr>
              <a:t>        	</a:t>
            </a:r>
            <a:r>
              <a:rPr lang="en-US" i="1" u="sng" dirty="0" smtClean="0">
                <a:solidFill>
                  <a:srgbClr val="000000"/>
                </a:solidFill>
              </a:rPr>
              <a:t>Available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i="1" dirty="0" smtClean="0">
                <a:solidFill>
                  <a:srgbClr val="000000"/>
                </a:solidFill>
              </a:rPr>
              <a:t>			A B C	A B C 	A B C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	</a:t>
            </a:r>
            <a:r>
              <a:rPr lang="en-US" dirty="0" smtClean="0">
                <a:solidFill>
                  <a:srgbClr val="000000"/>
                </a:solidFill>
              </a:rPr>
              <a:t>0 1 0	7 5 3 	3 3 2		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	</a:t>
            </a:r>
            <a:r>
              <a:rPr lang="en-US" dirty="0" smtClean="0">
                <a:solidFill>
                  <a:srgbClr val="000000"/>
                </a:solidFill>
              </a:rPr>
              <a:t>2 0 0 	3 2 2 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	3 0 2 	9 0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	2 1 1 	2 2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	0 0 2	4 3 3 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222250"/>
            <a:ext cx="7772400" cy="844550"/>
          </a:xfrm>
        </p:spPr>
        <p:txBody>
          <a:bodyPr/>
          <a:lstStyle/>
          <a:p>
            <a:r>
              <a:rPr lang="en-US" smtClean="0"/>
              <a:t>Example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7315" y="1314450"/>
            <a:ext cx="8868697" cy="5027356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The content of the matrix Need is equal  to  Max – Allocation.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u="sng" dirty="0" smtClean="0">
                <a:solidFill>
                  <a:srgbClr val="000000"/>
                </a:solidFill>
              </a:rPr>
              <a:t>Need</a:t>
            </a:r>
            <a:endParaRPr lang="en-US" u="sng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dirty="0" smtClean="0">
                <a:solidFill>
                  <a:srgbClr val="000000"/>
                </a:solidFill>
              </a:rPr>
              <a:t>A B C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	</a:t>
            </a:r>
            <a:r>
              <a:rPr lang="en-US" dirty="0" smtClean="0">
                <a:solidFill>
                  <a:srgbClr val="000000"/>
                </a:solidFill>
              </a:rPr>
              <a:t>7 4 3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	</a:t>
            </a:r>
            <a:r>
              <a:rPr lang="en-US" dirty="0" smtClean="0">
                <a:solidFill>
                  <a:srgbClr val="000000"/>
                </a:solidFill>
              </a:rPr>
              <a:t>1 2 2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	6 0 0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	0 1 1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	4 3 1 </a:t>
            </a:r>
          </a:p>
          <a:p>
            <a:pPr>
              <a:tabLst>
                <a:tab pos="2452688" algn="l"/>
                <a:tab pos="3492500" algn="ctr"/>
              </a:tabLst>
            </a:pPr>
            <a:r>
              <a:rPr lang="en-US" sz="2600" dirty="0" smtClean="0">
                <a:solidFill>
                  <a:srgbClr val="7030A0"/>
                </a:solidFill>
              </a:rPr>
              <a:t>The system is in a safe state since the sequence &lt;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1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3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4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2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0</a:t>
            </a:r>
            <a:r>
              <a:rPr lang="en-US" sz="2600" dirty="0" smtClean="0">
                <a:solidFill>
                  <a:srgbClr val="7030A0"/>
                </a:solidFill>
              </a:rPr>
              <a:t>&gt; satisfies safety criteria. </a:t>
            </a:r>
            <a:endParaRPr lang="en-US" sz="2600" baseline="-25000" dirty="0" smtClean="0">
              <a:solidFill>
                <a:srgbClr val="7030A0"/>
              </a:solidFill>
            </a:endParaRPr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5046" y="2178255"/>
            <a:ext cx="3843338" cy="2386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09550"/>
            <a:ext cx="7772400" cy="844550"/>
          </a:xfrm>
        </p:spPr>
        <p:txBody>
          <a:bodyPr/>
          <a:lstStyle/>
          <a:p>
            <a:r>
              <a:rPr lang="en-US" smtClean="0"/>
              <a:t>Deadlock Detection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Allow system to enter deadlock state 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Detection algorithm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Recovery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207963"/>
            <a:ext cx="7772400" cy="974725"/>
          </a:xfrm>
        </p:spPr>
        <p:txBody>
          <a:bodyPr>
            <a:normAutofit fontScale="90000"/>
          </a:bodyPr>
          <a:lstStyle/>
          <a:p>
            <a:r>
              <a:rPr lang="en-US" smtClean="0"/>
              <a:t>Single Instance of Each Resource Type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74750" y="1444625"/>
            <a:ext cx="7029450" cy="2273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Maintain </a:t>
            </a:r>
            <a:r>
              <a:rPr lang="en-US" i="1" dirty="0" smtClean="0">
                <a:solidFill>
                  <a:srgbClr val="0000FF"/>
                </a:solidFill>
              </a:rPr>
              <a:t>wait-for</a:t>
            </a:r>
            <a:r>
              <a:rPr lang="en-US" dirty="0" smtClean="0">
                <a:solidFill>
                  <a:srgbClr val="000000"/>
                </a:solidFill>
              </a:rPr>
              <a:t> graph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Nodes are processes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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000" i="1" baseline="-25000" dirty="0" smtClean="0">
                <a:solidFill>
                  <a:srgbClr val="000000"/>
                </a:solidFill>
                <a:sym typeface="Symbol" pitchFamily="18" charset="2"/>
              </a:rPr>
              <a:t>j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if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0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is waiting for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 P</a:t>
            </a:r>
            <a:r>
              <a:rPr lang="en-US" sz="2000" i="1" baseline="-25000" dirty="0" smtClean="0">
                <a:solidFill>
                  <a:srgbClr val="000000"/>
                </a:solidFill>
                <a:sym typeface="Symbol" pitchFamily="18" charset="2"/>
              </a:rPr>
              <a:t>j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sz="2000" i="1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Periodically invoke an algorithm that searches for a cycle in the graph.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23825"/>
            <a:ext cx="7285037" cy="457200"/>
          </a:xfrm>
        </p:spPr>
        <p:txBody>
          <a:bodyPr/>
          <a:lstStyle/>
          <a:p>
            <a:r>
              <a:rPr lang="en-US" sz="2400" smtClean="0"/>
              <a:t>Resource-Allocation Graph and Wait-for Graph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822450" y="5294313"/>
            <a:ext cx="292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Resource-Allocation Graph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5270500" y="5294313"/>
            <a:ext cx="314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Corresponding wait-for graph</a:t>
            </a:r>
          </a:p>
        </p:txBody>
      </p:sp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3" cstate="print"/>
          <a:srcRect l="592" t="9808" r="458" b="9842"/>
          <a:stretch>
            <a:fillRect/>
          </a:stretch>
        </p:blipFill>
        <p:spPr bwMode="auto">
          <a:xfrm>
            <a:off x="1903413" y="1427163"/>
            <a:ext cx="5826125" cy="3784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88913"/>
            <a:ext cx="7772400" cy="84455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Several Instances of a Resource Type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02945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Available:</a:t>
            </a:r>
            <a:r>
              <a:rPr lang="en-US" dirty="0" smtClean="0">
                <a:solidFill>
                  <a:srgbClr val="000000"/>
                </a:solidFill>
              </a:rPr>
              <a:t>  A vector of length </a:t>
            </a:r>
            <a:r>
              <a:rPr lang="en-US" i="1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 indicates the number of available resources of each type.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Allocation:</a:t>
            </a:r>
            <a:r>
              <a:rPr lang="en-US" dirty="0" smtClean="0">
                <a:solidFill>
                  <a:srgbClr val="000000"/>
                </a:solidFill>
              </a:rPr>
              <a:t>  An </a:t>
            </a:r>
            <a:r>
              <a:rPr lang="en-US" i="1" dirty="0" smtClean="0">
                <a:solidFill>
                  <a:srgbClr val="000000"/>
                </a:solidFill>
              </a:rPr>
              <a:t>n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i="1" dirty="0" smtClean="0">
                <a:solidFill>
                  <a:srgbClr val="000000"/>
                </a:solidFill>
              </a:rPr>
              <a:t> m</a:t>
            </a:r>
            <a:r>
              <a:rPr lang="en-US" dirty="0" smtClean="0">
                <a:solidFill>
                  <a:srgbClr val="000000"/>
                </a:solidFill>
              </a:rPr>
              <a:t> matrix defines the number of resources of each type currently allocated to each process.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Request:</a:t>
            </a:r>
            <a:r>
              <a:rPr lang="en-US" dirty="0" smtClean="0">
                <a:solidFill>
                  <a:srgbClr val="000000"/>
                </a:solidFill>
              </a:rPr>
              <a:t>  An </a:t>
            </a:r>
            <a:r>
              <a:rPr lang="en-US" i="1" dirty="0" smtClean="0">
                <a:solidFill>
                  <a:srgbClr val="000000"/>
                </a:solidFill>
              </a:rPr>
              <a:t>n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i="1" dirty="0" smtClean="0">
                <a:solidFill>
                  <a:srgbClr val="000000"/>
                </a:solidFill>
              </a:rPr>
              <a:t> m</a:t>
            </a:r>
            <a:r>
              <a:rPr lang="en-US" dirty="0" smtClean="0">
                <a:solidFill>
                  <a:srgbClr val="000000"/>
                </a:solidFill>
              </a:rPr>
              <a:t> matrix indicates the current request  of each process.  If </a:t>
            </a:r>
            <a:r>
              <a:rPr lang="en-US" i="1" dirty="0" smtClean="0">
                <a:solidFill>
                  <a:srgbClr val="000000"/>
                </a:solidFill>
              </a:rPr>
              <a:t>Request 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I , j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, then process</a:t>
            </a:r>
            <a:r>
              <a:rPr lang="en-US" i="1" dirty="0" smtClean="0">
                <a:solidFill>
                  <a:srgbClr val="000000"/>
                </a:solidFill>
              </a:rPr>
              <a:t> 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is requesting</a:t>
            </a:r>
            <a:r>
              <a:rPr lang="en-US" i="1" dirty="0" smtClean="0">
                <a:solidFill>
                  <a:srgbClr val="000000"/>
                </a:solidFill>
              </a:rPr>
              <a:t> k</a:t>
            </a:r>
            <a:r>
              <a:rPr lang="en-US" dirty="0" smtClean="0">
                <a:solidFill>
                  <a:srgbClr val="000000"/>
                </a:solidFill>
              </a:rPr>
              <a:t> more instances of resource type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195264"/>
            <a:ext cx="7772400" cy="414336"/>
          </a:xfrm>
        </p:spPr>
        <p:txBody>
          <a:bodyPr>
            <a:normAutofit fontScale="90000"/>
          </a:bodyPr>
          <a:lstStyle/>
          <a:p>
            <a:r>
              <a:rPr lang="en-US" smtClean="0"/>
              <a:t>Detection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75303" y="717754"/>
            <a:ext cx="8691716" cy="5771535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1.</a:t>
            </a:r>
            <a:r>
              <a:rPr lang="en-US" dirty="0" smtClean="0">
                <a:solidFill>
                  <a:srgbClr val="000000"/>
                </a:solidFill>
              </a:rPr>
              <a:t>	Let </a:t>
            </a:r>
            <a:r>
              <a:rPr lang="en-US" i="1" dirty="0" smtClean="0">
                <a:solidFill>
                  <a:srgbClr val="000000"/>
                </a:solidFill>
              </a:rPr>
              <a:t>Work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smtClean="0">
                <a:solidFill>
                  <a:srgbClr val="000000"/>
                </a:solidFill>
              </a:rPr>
              <a:t>Finish</a:t>
            </a:r>
            <a:r>
              <a:rPr lang="en-US" dirty="0" smtClean="0">
                <a:solidFill>
                  <a:srgbClr val="000000"/>
                </a:solidFill>
              </a:rPr>
              <a:t> be vectors of length </a:t>
            </a:r>
            <a:r>
              <a:rPr lang="en-US" i="1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err="1" smtClean="0">
                <a:solidFill>
                  <a:srgbClr val="000000"/>
                </a:solidFill>
              </a:rPr>
              <a:t>n</a:t>
            </a:r>
            <a:r>
              <a:rPr lang="en-US" dirty="0" err="1" smtClean="0">
                <a:solidFill>
                  <a:srgbClr val="000000"/>
                </a:solidFill>
              </a:rPr>
              <a:t>,respectively</a:t>
            </a:r>
            <a:r>
              <a:rPr lang="en-US" dirty="0" smtClean="0">
                <a:solidFill>
                  <a:srgbClr val="000000"/>
                </a:solidFill>
              </a:rPr>
              <a:t>. Initialize: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(a) </a:t>
            </a:r>
            <a:r>
              <a:rPr lang="en-US" sz="2000" i="1" dirty="0" smtClean="0">
                <a:solidFill>
                  <a:srgbClr val="000000"/>
                </a:solidFill>
              </a:rPr>
              <a:t>Work</a:t>
            </a:r>
            <a:r>
              <a:rPr lang="en-US" sz="2000" dirty="0" smtClean="0">
                <a:solidFill>
                  <a:srgbClr val="000000"/>
                </a:solidFill>
              </a:rPr>
              <a:t> = </a:t>
            </a:r>
            <a:r>
              <a:rPr lang="en-US" sz="2000" i="1" dirty="0" smtClean="0">
                <a:solidFill>
                  <a:srgbClr val="000000"/>
                </a:solidFill>
              </a:rPr>
              <a:t>Available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850900" lvl="1" indent="-393700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(b)	For </a:t>
            </a:r>
            <a:r>
              <a:rPr lang="en-US" sz="2000" i="1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= 1,2, …,</a:t>
            </a:r>
            <a:r>
              <a:rPr lang="en-US" sz="2000" i="1" dirty="0" smtClean="0">
                <a:solidFill>
                  <a:srgbClr val="000000"/>
                </a:solidFill>
              </a:rPr>
              <a:t> n</a:t>
            </a:r>
            <a:r>
              <a:rPr lang="en-US" sz="2000" dirty="0" smtClean="0">
                <a:solidFill>
                  <a:srgbClr val="000000"/>
                </a:solidFill>
              </a:rPr>
              <a:t>, if </a:t>
            </a:r>
            <a:r>
              <a:rPr lang="en-US" sz="2000" i="1" dirty="0" smtClean="0">
                <a:solidFill>
                  <a:srgbClr val="000000"/>
                </a:solidFill>
              </a:rPr>
              <a:t>Allocation</a:t>
            </a:r>
            <a:r>
              <a:rPr lang="en-US" sz="20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 0, then </a:t>
            </a:r>
            <a:b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Finish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[i] =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false ; otherwise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Finish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[i] =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true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 marL="457200" indent="-457200">
              <a:buFont typeface="Monotype Sorts" pitchFamily="2" charset="2"/>
              <a:buAutoNum type="arabicPeriod" startAt="2"/>
            </a:pPr>
            <a:r>
              <a:rPr lang="en-US" dirty="0" smtClean="0">
                <a:solidFill>
                  <a:srgbClr val="000000"/>
                </a:solidFill>
              </a:rPr>
              <a:t>Find an index </a:t>
            </a:r>
            <a:r>
              <a:rPr lang="en-US" i="1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</a:rPr>
              <a:t>such that both:</a:t>
            </a:r>
          </a:p>
          <a:p>
            <a:pPr marL="850900" lvl="1" indent="-39370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(a)	</a:t>
            </a:r>
            <a:r>
              <a:rPr lang="en-US" sz="2000" i="1" dirty="0" smtClean="0">
                <a:solidFill>
                  <a:srgbClr val="000000"/>
                </a:solidFill>
              </a:rPr>
              <a:t>Finish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i="1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] == </a:t>
            </a:r>
            <a:r>
              <a:rPr lang="en-US" sz="2000" i="1" dirty="0" smtClean="0">
                <a:solidFill>
                  <a:srgbClr val="000000"/>
                </a:solidFill>
              </a:rPr>
              <a:t>false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Monotype Sorts" pitchFamily="2" charset="2"/>
              <a:buAutoNum type="alphaLcParenBoth" startAt="2"/>
            </a:pPr>
            <a:r>
              <a:rPr lang="en-US" sz="2000" i="1" dirty="0" err="1" smtClean="0">
                <a:solidFill>
                  <a:srgbClr val="000000"/>
                </a:solidFill>
              </a:rPr>
              <a:t>Request</a:t>
            </a:r>
            <a:r>
              <a:rPr lang="en-US" sz="2000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Work</a:t>
            </a:r>
            <a:b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If no such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 exists, go to step 4. </a:t>
            </a:r>
          </a:p>
          <a:p>
            <a:pPr marL="457200" indent="-457200">
              <a:buFont typeface="Monotype Sorts" pitchFamily="2" charset="2"/>
              <a:buAutoNum type="arabicPeriod" startAt="2"/>
            </a:pPr>
            <a:r>
              <a:rPr lang="en-US" i="1" dirty="0" smtClean="0">
                <a:solidFill>
                  <a:srgbClr val="000000"/>
                </a:solidFill>
              </a:rPr>
              <a:t>Work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rgbClr val="000000"/>
                </a:solidFill>
              </a:rPr>
              <a:t>Work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  <a:r>
              <a:rPr lang="en-US" i="1" dirty="0" smtClean="0">
                <a:solidFill>
                  <a:srgbClr val="000000"/>
                </a:solidFill>
              </a:rPr>
              <a:t>Allocation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i="1" dirty="0" smtClean="0">
                <a:solidFill>
                  <a:srgbClr val="000000"/>
                </a:solidFill>
              </a:rPr>
              <a:t>Finish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true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go to step 2.</a:t>
            </a:r>
          </a:p>
          <a:p>
            <a:pPr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endParaRPr lang="en-US" sz="1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4.</a:t>
            </a:r>
            <a:r>
              <a:rPr lang="en-US" sz="1200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If </a:t>
            </a:r>
            <a:r>
              <a:rPr lang="en-US" sz="2400" i="1" dirty="0" smtClean="0">
                <a:solidFill>
                  <a:srgbClr val="000000"/>
                </a:solidFill>
              </a:rPr>
              <a:t>Finish</a:t>
            </a:r>
            <a:r>
              <a:rPr lang="en-US" sz="2400" dirty="0" smtClean="0">
                <a:solidFill>
                  <a:srgbClr val="000000"/>
                </a:solidFill>
              </a:rPr>
              <a:t>[</a:t>
            </a:r>
            <a:r>
              <a:rPr lang="en-US" sz="2400" i="1" dirty="0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] == false, for some </a:t>
            </a:r>
            <a:r>
              <a:rPr lang="en-US" sz="2400" i="1" dirty="0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, 1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 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, then the system is in deadlock state. Moreover, if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Finish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[</a:t>
            </a:r>
            <a:r>
              <a:rPr lang="en-US" sz="2400" i="1" dirty="0" err="1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] ==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, then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4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is deadlocked.</a:t>
            </a:r>
          </a:p>
          <a:p>
            <a:pPr marL="514350" indent="-457200">
              <a:buNone/>
            </a:pPr>
            <a:endParaRPr 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169863"/>
            <a:ext cx="7772400" cy="844550"/>
          </a:xfrm>
        </p:spPr>
        <p:txBody>
          <a:bodyPr/>
          <a:lstStyle/>
          <a:p>
            <a:r>
              <a:rPr lang="en-US" sz="3600" smtClean="0"/>
              <a:t>System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Resource types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. . ., </a:t>
            </a:r>
            <a:r>
              <a:rPr lang="en-US" i="1" dirty="0" err="1" smtClean="0">
                <a:solidFill>
                  <a:srgbClr val="000000"/>
                </a:solidFill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</a:rPr>
              <a:t>m</a:t>
            </a:r>
            <a:endParaRPr lang="en-US" baseline="-25000" dirty="0" smtClean="0">
              <a:solidFill>
                <a:srgbClr val="000000"/>
              </a:solidFill>
            </a:endParaRPr>
          </a:p>
          <a:p>
            <a:pPr lvl="2">
              <a:buFont typeface="Monotype Sorts" pitchFamily="2" charset="2"/>
              <a:buNone/>
            </a:pPr>
            <a:r>
              <a:rPr lang="en-US" i="1" dirty="0" smtClean="0">
                <a:solidFill>
                  <a:srgbClr val="000000"/>
                </a:solidFill>
              </a:rPr>
              <a:t>CPU cycles, memory space, I/O devices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Each resource type </a:t>
            </a:r>
            <a:r>
              <a:rPr lang="en-US" i="1" dirty="0" err="1" smtClean="0">
                <a:solidFill>
                  <a:srgbClr val="000000"/>
                </a:solidFill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has </a:t>
            </a:r>
            <a:r>
              <a:rPr lang="en-US" i="1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instances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Each process utilizing  a resource: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Makes Request for resource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Uses the resource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Releases the resource </a:t>
            </a:r>
          </a:p>
          <a:p>
            <a:pPr lvl="1">
              <a:buFont typeface="Monotype Sorts" pitchFamily="2" charset="2"/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Request and release of resources is done through 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209550"/>
            <a:ext cx="7772400" cy="844550"/>
          </a:xfrm>
        </p:spPr>
        <p:txBody>
          <a:bodyPr/>
          <a:lstStyle/>
          <a:p>
            <a:r>
              <a:rPr lang="en-US" smtClean="0"/>
              <a:t>Example of Detection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0374"/>
            <a:ext cx="8229600" cy="54569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Five processes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through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three resource types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 (7 instances), </a:t>
            </a:r>
            <a:r>
              <a:rPr lang="en-US" i="1" dirty="0" smtClean="0">
                <a:solidFill>
                  <a:srgbClr val="000000"/>
                </a:solidFill>
              </a:rPr>
              <a:t>B </a:t>
            </a:r>
            <a:r>
              <a:rPr lang="en-US" dirty="0" smtClean="0">
                <a:solidFill>
                  <a:srgbClr val="000000"/>
                </a:solidFill>
              </a:rPr>
              <a:t>(2 instances), and </a:t>
            </a:r>
            <a:r>
              <a:rPr lang="en-US" i="1" dirty="0" smtClean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 (6 instances).</a:t>
            </a:r>
          </a:p>
          <a:p>
            <a:pPr>
              <a:lnSpc>
                <a:spcPct val="9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Snapshot at time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          </a:t>
            </a:r>
            <a:r>
              <a:rPr lang="en-US" i="1" dirty="0" smtClean="0">
                <a:solidFill>
                  <a:srgbClr val="000000"/>
                </a:solidFill>
              </a:rPr>
              <a:t>Allocation	Request	    Available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dirty="0" smtClean="0">
                <a:solidFill>
                  <a:srgbClr val="000000"/>
                </a:solidFill>
              </a:rPr>
              <a:t>A B C 	A B C 	A B C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	0 1 0 	0 0 0 	0 0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	2 0 0 	2 0 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	3 0 3	0 0 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	2 1 1 	1 0 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	0 0 2 	0 0 2</a:t>
            </a:r>
          </a:p>
          <a:p>
            <a:pPr>
              <a:lnSpc>
                <a:spcPct val="9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Sequence &lt;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&gt; will result in </a:t>
            </a:r>
            <a:r>
              <a:rPr lang="en-US" i="1" dirty="0" smtClean="0">
                <a:solidFill>
                  <a:srgbClr val="000000"/>
                </a:solidFill>
              </a:rPr>
              <a:t>Finish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] = true for all 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222250"/>
            <a:ext cx="7772400" cy="67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(Cont.)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73626" y="1111045"/>
            <a:ext cx="85344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2800350" algn="l"/>
                <a:tab pos="3708400" algn="ctr"/>
              </a:tabLst>
            </a:pP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requests an additional instance of type</a:t>
            </a:r>
            <a:r>
              <a:rPr lang="en-US" i="1" dirty="0" smtClean="0">
                <a:solidFill>
                  <a:srgbClr val="000000"/>
                </a:solidFill>
              </a:rPr>
              <a:t> 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u="sng" dirty="0" smtClean="0">
                <a:solidFill>
                  <a:srgbClr val="000000"/>
                </a:solidFill>
              </a:rPr>
              <a:t>Request</a:t>
            </a:r>
            <a:endParaRPr lang="en-US" i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i="1" dirty="0" smtClean="0">
                <a:solidFill>
                  <a:srgbClr val="000000"/>
                </a:solidFill>
              </a:rPr>
              <a:t>			A B C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	0 0 0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	2 0 1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	0 0 1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	1 0 0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	0 0 2</a:t>
            </a:r>
          </a:p>
          <a:p>
            <a:pPr>
              <a:lnSpc>
                <a:spcPct val="90000"/>
              </a:lnSpc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State of system?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Can reclaim resources held by process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  <a:r>
              <a:rPr lang="en-US" sz="2000" dirty="0" smtClean="0">
                <a:solidFill>
                  <a:srgbClr val="000000"/>
                </a:solidFill>
              </a:rPr>
              <a:t>, but insufficient resources to fulfill other processes requests.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Deadlock exists, consisting of processes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baseline="-25000" dirty="0" smtClean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3</a:t>
            </a:r>
            <a:r>
              <a:rPr lang="en-US" sz="2000" dirty="0" smtClean="0">
                <a:solidFill>
                  <a:srgbClr val="000000"/>
                </a:solidFill>
              </a:rPr>
              <a:t>, and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4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247650"/>
            <a:ext cx="7772400" cy="844550"/>
          </a:xfrm>
        </p:spPr>
        <p:txBody>
          <a:bodyPr/>
          <a:lstStyle/>
          <a:p>
            <a:r>
              <a:rPr lang="en-US" smtClean="0"/>
              <a:t>Detection-Algorithm Usage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When, and how often, to invoke depends on: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How often a deadlock is likely to occur?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How many processes will need to be rolled back?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Frequency of execution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Invoke the algorithm every time request for resource cannot be granted immediately.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Once per hour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When CPU utilization drops below 40%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314325"/>
            <a:ext cx="8763000" cy="457200"/>
          </a:xfrm>
        </p:spPr>
        <p:txBody>
          <a:bodyPr>
            <a:normAutofit fontScale="90000"/>
          </a:bodyPr>
          <a:lstStyle/>
          <a:p>
            <a:r>
              <a:rPr lang="en-US" sz="2700" smtClean="0"/>
              <a:t>Recovery from Deadlock:  Process Termination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174750" y="1125538"/>
            <a:ext cx="7029450" cy="4818062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000000"/>
                </a:solidFill>
              </a:rPr>
              <a:t>Abort all deadlocked processes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May be expensive</a:t>
            </a:r>
          </a:p>
          <a:p>
            <a:pPr>
              <a:buFont typeface="Monotype Sorts" pitchFamily="2" charset="2"/>
              <a:buNone/>
            </a:pP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Abort one process at a time until the deadlock cycle is eliminated 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Invoke deadlock detection algorithm after every abort.</a:t>
            </a:r>
          </a:p>
          <a:p>
            <a:pPr>
              <a:buFont typeface="Monotype Sorts" pitchFamily="2" charset="2"/>
              <a:buNone/>
            </a:pP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In which order should we choose to abort?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Priority of the process.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How long process has computed, and how much longer to completion.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Resources the process has used.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Resources process needs to complete.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Is process interactive or batch?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330200"/>
            <a:ext cx="8020050" cy="457200"/>
          </a:xfrm>
        </p:spPr>
        <p:txBody>
          <a:bodyPr>
            <a:normAutofit fontScale="90000"/>
          </a:bodyPr>
          <a:lstStyle/>
          <a:p>
            <a:r>
              <a:rPr lang="en-US" sz="2600" smtClean="0"/>
              <a:t>Recovery from Deadlock: Resource Preemption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Selecting a victim – minimize cost.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Rollback – return to some safe state, restart process for that state.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Starvation –  same process may always be picked as victim, include number of rollback in cost factor.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169863"/>
            <a:ext cx="7772400" cy="844550"/>
          </a:xfrm>
        </p:spPr>
        <p:txBody>
          <a:bodyPr/>
          <a:lstStyle/>
          <a:p>
            <a:r>
              <a:rPr lang="en-US" sz="3600" dirty="0" smtClean="0"/>
              <a:t>Deadlock Characterization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95168" cy="4521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Mutual exclusion:</a:t>
            </a:r>
            <a:r>
              <a:rPr lang="en-US" dirty="0" smtClean="0">
                <a:solidFill>
                  <a:srgbClr val="000000"/>
                </a:solidFill>
              </a:rPr>
              <a:t>  only one process at a time can use a resource(i.e. resource is non-sharable).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Hold and wait:</a:t>
            </a:r>
            <a:r>
              <a:rPr lang="en-US" dirty="0" smtClean="0">
                <a:solidFill>
                  <a:srgbClr val="000000"/>
                </a:solidFill>
              </a:rPr>
              <a:t>  a process holding at least one resource is waiting to acquire additional resources held by other processes.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No preemption:</a:t>
            </a:r>
            <a:r>
              <a:rPr lang="en-US" dirty="0" smtClean="0">
                <a:solidFill>
                  <a:srgbClr val="000000"/>
                </a:solidFill>
              </a:rPr>
              <a:t>  a resource can be released only voluntarily by the process holding it, after that process has completed its task.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Circular wait:</a:t>
            </a:r>
            <a:r>
              <a:rPr lang="en-US" dirty="0" smtClean="0">
                <a:solidFill>
                  <a:srgbClr val="000000"/>
                </a:solidFill>
              </a:rPr>
              <a:t>  there exists a set {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…,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} of waiting processes such that 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 </a:t>
            </a:r>
            <a:r>
              <a:rPr lang="en-US" dirty="0" smtClean="0">
                <a:solidFill>
                  <a:srgbClr val="000000"/>
                </a:solidFill>
              </a:rPr>
              <a:t>is waiting for a resource that is held by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is waiting for a resource that is held by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…,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–1</a:t>
            </a:r>
            <a:r>
              <a:rPr lang="en-US" dirty="0" smtClean="0">
                <a:solidFill>
                  <a:srgbClr val="000000"/>
                </a:solidFill>
              </a:rPr>
              <a:t> is waiting for a resource that is held by </a:t>
            </a:r>
            <a:r>
              <a:rPr lang="en-US" i="1" dirty="0" err="1" smtClean="0">
                <a:solidFill>
                  <a:srgbClr val="000000"/>
                </a:solidFill>
              </a:rPr>
              <a:t>P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 is waiting for a resource that is held by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01787" y="1023736"/>
            <a:ext cx="7749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</a:rPr>
              <a:t>Deadlock can arise if </a:t>
            </a:r>
            <a:r>
              <a:rPr lang="en-US" sz="2000" dirty="0" smtClean="0">
                <a:solidFill>
                  <a:srgbClr val="000000"/>
                </a:solidFill>
              </a:rPr>
              <a:t> following </a:t>
            </a:r>
            <a:r>
              <a:rPr lang="en-US" sz="2000" dirty="0" smtClean="0">
                <a:solidFill>
                  <a:srgbClr val="0000FF"/>
                </a:solidFill>
              </a:rPr>
              <a:t>four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57163"/>
            <a:ext cx="7772400" cy="844550"/>
          </a:xfrm>
        </p:spPr>
        <p:txBody>
          <a:bodyPr/>
          <a:lstStyle/>
          <a:p>
            <a:r>
              <a:rPr lang="en-US" sz="3600" smtClean="0"/>
              <a:t>Resource-allocation Graph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36625" y="2082800"/>
            <a:ext cx="7029450" cy="29241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 is partitioned into two types: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 = {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, …,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i="1" baseline="-25000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}, the set consisting of all the processes in the system.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i="1" dirty="0" smtClean="0">
                <a:solidFill>
                  <a:srgbClr val="000000"/>
                </a:solidFill>
              </a:rPr>
              <a:t>R</a:t>
            </a:r>
            <a:r>
              <a:rPr lang="en-US" sz="2000" dirty="0" smtClean="0">
                <a:solidFill>
                  <a:srgbClr val="000000"/>
                </a:solidFill>
              </a:rPr>
              <a:t> = {</a:t>
            </a:r>
            <a:r>
              <a:rPr lang="en-US" sz="2000" i="1" dirty="0" smtClean="0">
                <a:solidFill>
                  <a:srgbClr val="000000"/>
                </a:solidFill>
              </a:rPr>
              <a:t>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</a:rPr>
              <a:t>R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, …, </a:t>
            </a:r>
            <a:r>
              <a:rPr lang="en-US" sz="2000" i="1" dirty="0" err="1" smtClean="0">
                <a:solidFill>
                  <a:srgbClr val="000000"/>
                </a:solidFill>
              </a:rPr>
              <a:t>R</a:t>
            </a:r>
            <a:r>
              <a:rPr lang="en-US" sz="2000" i="1" baseline="-25000" dirty="0" err="1" smtClean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}, the set consisting of all resource types in the system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Request edge</a:t>
            </a:r>
            <a:r>
              <a:rPr lang="en-US" dirty="0" smtClean="0">
                <a:solidFill>
                  <a:srgbClr val="000000"/>
                </a:solidFill>
              </a:rPr>
              <a:t> – directed edge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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j</a:t>
            </a:r>
            <a:endParaRPr lang="en-US" i="1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Assignment edge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– directed edge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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74650" y="1322388"/>
            <a:ext cx="83665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0000FF"/>
                </a:solidFill>
              </a:rPr>
              <a:t>A set of vertices </a:t>
            </a:r>
            <a:r>
              <a:rPr lang="en-US" sz="3600" i="1" dirty="0">
                <a:solidFill>
                  <a:srgbClr val="0000FF"/>
                </a:solidFill>
              </a:rPr>
              <a:t>V</a:t>
            </a:r>
            <a:r>
              <a:rPr lang="en-US" sz="3600" dirty="0">
                <a:solidFill>
                  <a:srgbClr val="0000FF"/>
                </a:solidFill>
              </a:rPr>
              <a:t> and a set of edges </a:t>
            </a:r>
            <a:r>
              <a:rPr lang="en-US" sz="3600" i="1" dirty="0">
                <a:solidFill>
                  <a:srgbClr val="0000FF"/>
                </a:solidFill>
              </a:rPr>
              <a:t>E</a:t>
            </a:r>
            <a:r>
              <a:rPr lang="en-US" sz="360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33425" y="0"/>
            <a:ext cx="7772400" cy="844550"/>
          </a:xfrm>
        </p:spPr>
        <p:txBody>
          <a:bodyPr>
            <a:normAutofit fontScale="90000"/>
          </a:bodyPr>
          <a:lstStyle/>
          <a:p>
            <a:r>
              <a:rPr lang="en-US" smtClean="0"/>
              <a:t>Resource-Allocation Graph (Cont.)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1039813" y="930275"/>
            <a:ext cx="702945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Process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Resource Type with 4 instances</a:t>
            </a: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requests instance of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is holding an instance of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22532" name="Oval 1028"/>
          <p:cNvSpPr>
            <a:spLocks noChangeArrowheads="1"/>
          </p:cNvSpPr>
          <p:nvPr/>
        </p:nvSpPr>
        <p:spPr bwMode="auto">
          <a:xfrm>
            <a:off x="4089400" y="930275"/>
            <a:ext cx="495300" cy="495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1029"/>
          <p:cNvSpPr>
            <a:spLocks noChangeArrowheads="1"/>
          </p:cNvSpPr>
          <p:nvPr/>
        </p:nvSpPr>
        <p:spPr bwMode="auto">
          <a:xfrm>
            <a:off x="5327650" y="4383088"/>
            <a:ext cx="495300" cy="495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22534" name="Oval 1030"/>
          <p:cNvSpPr>
            <a:spLocks noChangeArrowheads="1"/>
          </p:cNvSpPr>
          <p:nvPr/>
        </p:nvSpPr>
        <p:spPr bwMode="auto">
          <a:xfrm>
            <a:off x="4759787" y="3246438"/>
            <a:ext cx="495300" cy="495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en-US" i="1" dirty="0"/>
          </a:p>
        </p:txBody>
      </p:sp>
      <p:grpSp>
        <p:nvGrpSpPr>
          <p:cNvPr id="22535" name="Group 1036"/>
          <p:cNvGrpSpPr>
            <a:grpSpLocks/>
          </p:cNvGrpSpPr>
          <p:nvPr/>
        </p:nvGrpSpPr>
        <p:grpSpPr bwMode="auto">
          <a:xfrm>
            <a:off x="5740400" y="2219325"/>
            <a:ext cx="438150" cy="419100"/>
            <a:chOff x="2666" y="1966"/>
            <a:chExt cx="276" cy="264"/>
          </a:xfrm>
          <a:solidFill>
            <a:schemeClr val="bg1"/>
          </a:solidFill>
        </p:grpSpPr>
        <p:sp>
          <p:nvSpPr>
            <p:cNvPr id="22552" name="Rectangle 1031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Rectangle 1032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Rectangle 1033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1034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Rectangle 1035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6" name="Group 1037"/>
          <p:cNvGrpSpPr>
            <a:grpSpLocks/>
          </p:cNvGrpSpPr>
          <p:nvPr/>
        </p:nvGrpSpPr>
        <p:grpSpPr bwMode="auto">
          <a:xfrm>
            <a:off x="5729288" y="3309938"/>
            <a:ext cx="438150" cy="419100"/>
            <a:chOff x="2666" y="1966"/>
            <a:chExt cx="276" cy="264"/>
          </a:xfrm>
          <a:noFill/>
        </p:grpSpPr>
        <p:sp>
          <p:nvSpPr>
            <p:cNvPr id="22547" name="Rectangle 1038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Rectangle 1039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1040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Rectangle 1041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Rectangle 1042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7" name="Line 1043"/>
          <p:cNvSpPr>
            <a:spLocks noChangeShapeType="1"/>
          </p:cNvSpPr>
          <p:nvPr/>
        </p:nvSpPr>
        <p:spPr bwMode="auto">
          <a:xfrm>
            <a:off x="5270090" y="3467419"/>
            <a:ext cx="436973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1044"/>
          <p:cNvSpPr txBox="1">
            <a:spLocks noChangeArrowheads="1"/>
          </p:cNvSpPr>
          <p:nvPr/>
        </p:nvSpPr>
        <p:spPr bwMode="auto">
          <a:xfrm>
            <a:off x="5484813" y="3727450"/>
            <a:ext cx="338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R</a:t>
            </a:r>
            <a:r>
              <a:rPr lang="en-US" sz="1400" i="1" baseline="-25000" dirty="0"/>
              <a:t>j</a:t>
            </a:r>
            <a:endParaRPr lang="en-US" sz="1400" i="1" dirty="0"/>
          </a:p>
        </p:txBody>
      </p:sp>
      <p:grpSp>
        <p:nvGrpSpPr>
          <p:cNvPr id="22539" name="Group 1045"/>
          <p:cNvGrpSpPr>
            <a:grpSpLocks/>
          </p:cNvGrpSpPr>
          <p:nvPr/>
        </p:nvGrpSpPr>
        <p:grpSpPr bwMode="auto">
          <a:xfrm>
            <a:off x="6121400" y="4446588"/>
            <a:ext cx="438150" cy="419100"/>
            <a:chOff x="2666" y="1966"/>
            <a:chExt cx="276" cy="264"/>
          </a:xfrm>
          <a:noFill/>
        </p:grpSpPr>
        <p:sp>
          <p:nvSpPr>
            <p:cNvPr id="22542" name="Rectangle 1046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047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Rectangle 1048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Rectangle 1049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1050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0" name="Line 1051"/>
          <p:cNvSpPr>
            <a:spLocks noChangeShapeType="1"/>
          </p:cNvSpPr>
          <p:nvPr/>
        </p:nvSpPr>
        <p:spPr bwMode="auto">
          <a:xfrm flipH="1">
            <a:off x="5794375" y="459263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052"/>
          <p:cNvSpPr txBox="1">
            <a:spLocks noChangeArrowheads="1"/>
          </p:cNvSpPr>
          <p:nvPr/>
        </p:nvSpPr>
        <p:spPr bwMode="auto">
          <a:xfrm>
            <a:off x="6172200" y="483552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R</a:t>
            </a:r>
            <a:r>
              <a:rPr lang="en-US" sz="1400" i="1" baseline="-25000" dirty="0"/>
              <a:t>j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95263"/>
            <a:ext cx="7507287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Example of a Resource Allocation Graph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3" cstate="print"/>
          <a:srcRect l="23024" t="871" r="23206" b="1060"/>
          <a:stretch>
            <a:fillRect/>
          </a:stretch>
        </p:blipFill>
        <p:spPr bwMode="auto">
          <a:xfrm>
            <a:off x="2508250" y="969963"/>
            <a:ext cx="4087813" cy="48641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182563"/>
            <a:ext cx="7954962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Resource Allocation Graph With A Deadlock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 cstate="print"/>
          <a:srcRect l="23473" t="919" r="23195" b="1358"/>
          <a:stretch>
            <a:fillRect/>
          </a:stretch>
        </p:blipFill>
        <p:spPr bwMode="auto">
          <a:xfrm>
            <a:off x="2281238" y="993775"/>
            <a:ext cx="4348162" cy="49164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Words>1607</Words>
  <Application>Microsoft Office PowerPoint</Application>
  <PresentationFormat>On-screen Show (4:3)</PresentationFormat>
  <Paragraphs>365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Helvetica</vt:lpstr>
      <vt:lpstr>Monotype Sorts</vt:lpstr>
      <vt:lpstr>Symbol</vt:lpstr>
      <vt:lpstr>Times New Roman</vt:lpstr>
      <vt:lpstr>Wingdings</vt:lpstr>
      <vt:lpstr>Office Theme</vt:lpstr>
      <vt:lpstr>Deadlocks</vt:lpstr>
      <vt:lpstr>The Deadlock Problem</vt:lpstr>
      <vt:lpstr>Bridge Crossing Example</vt:lpstr>
      <vt:lpstr>System Model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Resource Allocation Graph With A Cycle But No Deadlock</vt:lpstr>
      <vt:lpstr>Basic Facts</vt:lpstr>
      <vt:lpstr>Methods for Handling Deadlocks</vt:lpstr>
      <vt:lpstr>Deadlock Characterization</vt:lpstr>
      <vt:lpstr>Deadlock Prevention</vt:lpstr>
      <vt:lpstr>Deadlock Prevention</vt:lpstr>
      <vt:lpstr>Deadlock Prevention (Cont.)</vt:lpstr>
      <vt:lpstr>PowerPoint Presentation</vt:lpstr>
      <vt:lpstr>Deadlock Prevention (Cont.)</vt:lpstr>
      <vt:lpstr>Deadlock Avoidance</vt:lpstr>
      <vt:lpstr>Safe State</vt:lpstr>
      <vt:lpstr>PowerPoint Presentation</vt:lpstr>
      <vt:lpstr>Example </vt:lpstr>
      <vt:lpstr>Basic Facts</vt:lpstr>
      <vt:lpstr>Safe, Unsafe , Deadlock State </vt:lpstr>
      <vt:lpstr>Resource-Allocation Graph Algorithm</vt:lpstr>
      <vt:lpstr>Resource-Allocation Graph For Deadlock Avoidance</vt:lpstr>
      <vt:lpstr>Unsafe State In Resource-Allocation Graph</vt:lpstr>
      <vt:lpstr>Banker’s Algorithm</vt:lpstr>
      <vt:lpstr>Data Structures for the Banker’s Algorithm </vt:lpstr>
      <vt:lpstr>Safety Algorithm</vt:lpstr>
      <vt:lpstr>PowerPoint Presentation</vt:lpstr>
      <vt:lpstr>Resource-Request Algorithm for Process Pi</vt:lpstr>
      <vt:lpstr>Example of Banker’s Algorithm</vt:lpstr>
      <vt:lpstr>Example (Cont.)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Example of Detection Algorithm</vt:lpstr>
      <vt:lpstr>Example (Cont.)</vt:lpstr>
      <vt:lpstr>Detection-Algorithm Usage</vt:lpstr>
      <vt:lpstr>Recovery from Deadlock:  Process Termination</vt:lpstr>
      <vt:lpstr>Recovery from Deadlock: Resource Preemption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Admin</cp:lastModifiedBy>
  <cp:revision>225</cp:revision>
  <cp:lastPrinted>2001-06-14T19:16:14Z</cp:lastPrinted>
  <dcterms:created xsi:type="dcterms:W3CDTF">1999-07-28T12:46:11Z</dcterms:created>
  <dcterms:modified xsi:type="dcterms:W3CDTF">2020-10-20T04:36:00Z</dcterms:modified>
</cp:coreProperties>
</file>