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31" r:id="rId17"/>
    <p:sldId id="33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3" r:id="rId27"/>
    <p:sldId id="334" r:id="rId28"/>
    <p:sldId id="285" r:id="rId29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9118" y="874765"/>
            <a:ext cx="3939519" cy="29955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0" y="4162546"/>
            <a:ext cx="4923814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Operating Systems Tutorial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File System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79600" y="1962151"/>
            <a:ext cx="8331200" cy="3773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000" dirty="0">
                <a:latin typeface="Gulim" pitchFamily="34" charset="-127"/>
                <a:ea typeface="Gulim" pitchFamily="34" charset="-127"/>
              </a:rPr>
              <a:t>  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namei</a:t>
            </a:r>
            <a:endParaRPr kumimoji="1" lang="en-US" altLang="ko-KR" sz="2400" dirty="0">
              <a:solidFill>
                <a:srgbClr val="0000FF"/>
              </a:solidFill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		          		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alloc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free  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ialloc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		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ifree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iget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iput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bmap</a:t>
            </a:r>
            <a:r>
              <a:rPr kumimoji="1" lang="en-US" altLang="ko-KR" sz="2400" dirty="0">
                <a:solidFill>
                  <a:srgbClr val="0000FF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4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buffer allocation algorithms</a:t>
            </a: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getblk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brelse</a:t>
            </a:r>
            <a:r>
              <a:rPr kumimoji="1" lang="en-US" altLang="ko-KR" sz="24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   bread    </a:t>
            </a:r>
            <a:r>
              <a:rPr kumimoji="1" lang="en-US" altLang="ko-KR" sz="2400" dirty="0" err="1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bwrite</a:t>
            </a:r>
            <a:endParaRPr kumimoji="1" lang="en-US" altLang="ko-KR" sz="2000" dirty="0"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ko-KR" sz="20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130800" y="19621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68949" y="200309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879600" y="33337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879600" y="36385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79600" y="2647950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879600" y="4095750"/>
            <a:ext cx="833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3364" y="1447801"/>
            <a:ext cx="546598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ko-KR" sz="2800" dirty="0"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Lower Level File system Algorithms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level File System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1"/>
          <a:ext cx="11887200" cy="521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6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Name of Algorithm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namei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Parses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the path name one component at a time and returns the </a:t>
                      </a:r>
                      <a:r>
                        <a:rPr lang="en-US" sz="16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inode</a:t>
                      </a:r>
                      <a:r>
                        <a:rPr lang="en-US" sz="16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input path name.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iget</a:t>
                      </a:r>
                      <a:r>
                        <a:rPr kumimoji="1" lang="en-US" altLang="ko-KR" sz="24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in-core copy of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if it exist and locks it.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returned with reference count 1 greater than previous.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iput</a:t>
                      </a:r>
                      <a:r>
                        <a:rPr kumimoji="1" lang="en-US" altLang="ko-KR" sz="24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by decrementing the reference count. Unlocks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provide access to other system calls. Stores back if in-core copy is different from disk copy.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bmap</a:t>
                      </a:r>
                      <a:r>
                        <a:rPr kumimoji="1" lang="en-US" altLang="ko-KR" sz="24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Converts a file byte offset into a physical disk block.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ialloc</a:t>
                      </a:r>
                      <a:r>
                        <a:rPr kumimoji="1" lang="en-US" altLang="ko-KR" sz="24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a new file from the free list of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ifree</a:t>
                      </a:r>
                      <a:r>
                        <a:rPr kumimoji="1" lang="en-US" altLang="ko-KR" sz="24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reference count becomes 0, the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released and added to the free list of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kern="12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alloc</a:t>
                      </a:r>
                      <a:endParaRPr kumimoji="1" lang="en-US" altLang="ko-KR" sz="2400" kern="1200" dirty="0">
                        <a:solidFill>
                          <a:srgbClr val="0000FF"/>
                        </a:solidFill>
                        <a:latin typeface="Times New Roman" pitchFamily="18" charset="0"/>
                        <a:ea typeface="Gulim" pitchFamily="34" charset="-127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disk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free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disk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File System Calls and Relation to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592" y="1564588"/>
            <a:ext cx="7120682" cy="478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381000"/>
            <a:ext cx="8084480" cy="668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OPEN system call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1163904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  Syntax is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= open(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pathname,flags,modes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mode_t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mode);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flags);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where,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pathname is the file name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flags indicate type of file (reading/writing)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modes gives the file permission (if file is created)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Returns an integer called file descriptor  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Rest of the system calls make use of this file descriptor.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894720" y="234746"/>
            <a:ext cx="10717440" cy="368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9267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Example on open()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11200" y="1981201"/>
            <a:ext cx="6437760" cy="43550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4368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char *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        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fd1,fd2;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fd1 = open(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if(fd1 == -1){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 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     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  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("file opened successfully\n");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("fd1=%d\n",fd1);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84800" y="544378"/>
            <a:ext cx="6484640" cy="1817823"/>
          </a:xfrm>
          <a:prstGeom prst="rect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lIns="81639" tIns="55188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 t2.txt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Error opening file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./exam1  t1.txt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file opened successfully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15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fd1=3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4E3641-EB61-4343-AE9E-6236E20CAAC2}"/>
              </a:ext>
            </a:extLst>
          </p:cNvPr>
          <p:cNvSpPr txBox="1"/>
          <p:nvPr/>
        </p:nvSpPr>
        <p:spPr>
          <a:xfrm>
            <a:off x="7793502" y="3263705"/>
            <a:ext cx="2700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Fd</a:t>
            </a:r>
            <a:r>
              <a:rPr lang="en-US" dirty="0"/>
              <a:t> = 0 default input</a:t>
            </a:r>
          </a:p>
          <a:p>
            <a:r>
              <a:rPr lang="en-US" dirty="0" err="1"/>
              <a:t>Fd</a:t>
            </a:r>
            <a:r>
              <a:rPr lang="en-US" dirty="0"/>
              <a:t> = 1 default output</a:t>
            </a:r>
          </a:p>
          <a:p>
            <a:r>
              <a:rPr lang="en-US" dirty="0" err="1"/>
              <a:t>Fd</a:t>
            </a:r>
            <a:r>
              <a:rPr lang="en-US" dirty="0"/>
              <a:t> = 2 std error</a:t>
            </a:r>
          </a:p>
          <a:p>
            <a:r>
              <a:rPr lang="en-US" dirty="0"/>
              <a:t>-1 fail</a:t>
            </a:r>
          </a:p>
          <a:p>
            <a:r>
              <a:rPr lang="en-US" dirty="0"/>
              <a:t>Success -&gt; </a:t>
            </a:r>
            <a:r>
              <a:rPr lang="en-US" dirty="0" err="1"/>
              <a:t>fd</a:t>
            </a:r>
            <a:r>
              <a:rPr lang="en-US" dirty="0"/>
              <a:t>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0640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Different flags values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plified Arabic Fixed" pitchFamily="49" charset="-78"/>
                <a:ea typeface="WenQuanYi Zen Hei" charset="0"/>
                <a:cs typeface="Simplified Arabic Fixed" pitchFamily="49" charset="-78"/>
              </a:rPr>
              <a:t>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2400" y="1905000"/>
            <a:ext cx="8939520" cy="38711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9560" y="0"/>
            <a:ext cx="6317883" cy="61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137" y="4028188"/>
            <a:ext cx="6728346" cy="14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051" y="322996"/>
            <a:ext cx="5299170" cy="62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591" y="1698221"/>
            <a:ext cx="5715513" cy="89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3810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1905000"/>
            <a:ext cx="11094080" cy="432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Syntax is 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pathname,mode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(const char *path,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mode_t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mode);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modes-: permissions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flags 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O_WRONLY|O_CREAT|O_TRUNC always same constant value, so no need to mention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Close 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close( </a:t>
            </a:r>
            <a:r>
              <a:rPr lang="en-US" sz="28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  /*file descriptor */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/* Returns 0 on success and -1 on error */</a:t>
            </a:r>
          </a:p>
          <a:p>
            <a:r>
              <a:rPr lang="en-US" dirty="0"/>
              <a:t>It makes the file descriptor available for re-use.</a:t>
            </a:r>
          </a:p>
          <a:p>
            <a:r>
              <a:rPr lang="en-US" dirty="0"/>
              <a:t> It does not flush any kernel buffers or perform any other clean-up task. </a:t>
            </a:r>
          </a:p>
          <a:p>
            <a:r>
              <a:rPr lang="en-US" dirty="0"/>
              <a:t>Decrements </a:t>
            </a:r>
            <a:r>
              <a:rPr lang="en-US" dirty="0" err="1"/>
              <a:t>inode</a:t>
            </a:r>
            <a:r>
              <a:rPr lang="en-US" dirty="0"/>
              <a:t> count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Unix File System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Tutorial 4</a:t>
            </a: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/>
              <a:t>Slides taken from the ones prepared by Dr. </a:t>
            </a:r>
            <a:r>
              <a:rPr lang="en-IN" dirty="0" err="1"/>
              <a:t>Mayuri</a:t>
            </a:r>
            <a:r>
              <a:rPr lang="en-IN" dirty="0"/>
              <a:t> </a:t>
            </a:r>
            <a:r>
              <a:rPr lang="en-IN" dirty="0" err="1"/>
              <a:t>Digalwar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10410240" cy="730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653770" algn="l"/>
                <a:tab pos="1310419" algn="l"/>
                <a:tab pos="1967069" algn="l"/>
                <a:tab pos="2623719" algn="l"/>
                <a:tab pos="3280368" algn="l"/>
                <a:tab pos="3939898" algn="l"/>
                <a:tab pos="4593668" algn="l"/>
                <a:tab pos="5250317" algn="l"/>
                <a:tab pos="5906967" algn="l"/>
                <a:tab pos="6563617" algn="l"/>
                <a:tab pos="7220267" algn="l"/>
                <a:tab pos="7465070" algn="l"/>
                <a:tab pos="8294522" algn="l"/>
                <a:tab pos="9123975" algn="l"/>
                <a:tab pos="9538701" algn="l"/>
              </a:tabLst>
            </a:pP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			read() system call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4720" y="1493438"/>
            <a:ext cx="10410240" cy="4920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	read(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write(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file descriptor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buffer to hold data after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number of bytes to be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Both functions return number of bytes read/written and returns -1 on error.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 include&lt;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 err="1"/>
              <a:t>ssize_t</a:t>
            </a:r>
            <a:r>
              <a:rPr lang="en-US" dirty="0"/>
              <a:t>  write(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	/* open file descriptor on which to write*/</a:t>
            </a:r>
          </a:p>
          <a:p>
            <a:r>
              <a:rPr lang="en-US" dirty="0"/>
              <a:t>	const void *</a:t>
            </a:r>
            <a:r>
              <a:rPr lang="en-US" dirty="0" err="1"/>
              <a:t>buf</a:t>
            </a:r>
            <a:r>
              <a:rPr lang="en-US" dirty="0"/>
              <a:t>,	/*data to write*/</a:t>
            </a:r>
          </a:p>
          <a:p>
            <a:r>
              <a:rPr lang="en-US" dirty="0"/>
              <a:t>	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	/*amount to write*/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/* Returns the number of bytes written or -1 on error */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04800" y="228600"/>
            <a:ext cx="11074400" cy="601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{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buffer[128];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read(0,buffer,128); 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 reading data from STD_INPUT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=0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= %d\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== -1)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     write(2,"A read Error has occurred\n",26); 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//writing error to STD_ERR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2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write(1,buffer,nread)) !=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 //writing data to STD_OUTPUT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1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	write(2,"write error has occurred\n",25);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11045" indent="-308165">
              <a:spcBef>
                <a:spcPts val="601"/>
              </a:spcBef>
              <a:spcAft>
                <a:spcPts val="1282"/>
              </a:spcAft>
              <a:tabLst>
                <a:tab pos="311045" algn="l"/>
                <a:tab pos="725771" algn="l"/>
                <a:tab pos="1140497" algn="l"/>
                <a:tab pos="1555223" algn="l"/>
                <a:tab pos="1969949" algn="l"/>
                <a:tab pos="2384675" algn="l"/>
                <a:tab pos="2799401" algn="l"/>
                <a:tab pos="3214127" algn="l"/>
                <a:tab pos="3628854" algn="l"/>
                <a:tab pos="4043580" algn="l"/>
                <a:tab pos="4458306" algn="l"/>
                <a:tab pos="4873032" algn="l"/>
                <a:tab pos="5287758" algn="l"/>
                <a:tab pos="5702484" algn="l"/>
                <a:tab pos="6117210" algn="l"/>
                <a:tab pos="6531936" algn="l"/>
                <a:tab pos="6946663" algn="l"/>
                <a:tab pos="7361389" algn="l"/>
                <a:tab pos="7776115" algn="l"/>
                <a:tab pos="8190841" algn="l"/>
                <a:tab pos="8605567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876800" y="685801"/>
            <a:ext cx="4978400" cy="4550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2452" rIns="81639" bIns="42452">
            <a:spAutoFit/>
          </a:bodyPr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400" dirty="0">
                <a:solidFill>
                  <a:srgbClr val="964305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read  &amp; write system calls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lseek</a:t>
            </a:r>
            <a:r>
              <a:rPr lang="en-US" sz="36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1041024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It sets the read/write pointer of a file descriptor which it can use for next read/write</a:t>
            </a: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offset,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reference);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offset is used to specify the position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reference is used by the offset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SEEK_SET – offset is absolute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SEEK_CUR – offset is relative to the current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SEEK_END – offset is relative to the end of the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8325120" y="207383"/>
            <a:ext cx="3010560" cy="11449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7284480" cy="6335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16001" rIns="91436" bIns="45718"/>
          <a:lstStyle/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main(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argc,char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[])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fd1,sekval,nread;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char 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c,buf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[20];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fd1 = open(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argv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[1],O_RDONLY);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if(fd1 == -1)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("Error opening file\n");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exit(0);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if((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nread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=read(fd1,&amp;c,1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))==1)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{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("%c\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sekval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(fd1,10,SEEK_CUR)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;//</a:t>
            </a:r>
            <a:r>
              <a:rPr lang="en-US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next seek value = 11</a:t>
            </a:r>
            <a:endParaRPr lang="en-US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}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read(fd1,&amp;c,1)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("%c\</a:t>
            </a:r>
            <a:r>
              <a:rPr lang="en-US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n",c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64326" indent="-279364">
              <a:spcBef>
                <a:spcPts val="601"/>
              </a:spcBef>
              <a:tabLst>
                <a:tab pos="364326" algn="l"/>
                <a:tab pos="779052" algn="l"/>
                <a:tab pos="1193778" algn="l"/>
                <a:tab pos="1608504" algn="l"/>
                <a:tab pos="2023230" algn="l"/>
                <a:tab pos="2437956" algn="l"/>
                <a:tab pos="2852683" algn="l"/>
                <a:tab pos="3267409" algn="l"/>
                <a:tab pos="3682135" algn="l"/>
                <a:tab pos="4096861" algn="l"/>
                <a:tab pos="4511587" algn="l"/>
                <a:tab pos="4926313" algn="l"/>
                <a:tab pos="5341039" algn="l"/>
                <a:tab pos="5755765" algn="l"/>
                <a:tab pos="6170492" algn="l"/>
                <a:tab pos="6585218" algn="l"/>
                <a:tab pos="6999944" algn="l"/>
                <a:tab pos="7414670" algn="l"/>
                <a:tab pos="7829396" algn="l"/>
                <a:tab pos="8244122" algn="l"/>
                <a:tab pos="8658848" algn="l"/>
              </a:tabLst>
            </a:pPr>
            <a:r>
              <a:rPr lang="en-US" dirty="0">
                <a:solidFill>
                  <a:srgbClr val="FF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close(fd1)</a:t>
            </a:r>
            <a:r>
              <a:rPr lang="en-US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; }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486400" y="1504959"/>
            <a:ext cx="6705600" cy="1006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./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a.out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 t1.txt 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n	</a:t>
            </a:r>
          </a:p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Mayuri@localhost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myopen</a:t>
            </a:r>
            <a:r>
              <a:rPr lang="en-US" sz="20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]$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914240" y="275071"/>
            <a:ext cx="9997440" cy="11420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()  file t1.txt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914240" y="1447353"/>
            <a:ext cx="9997440" cy="48014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06400" y="2281201"/>
            <a:ext cx="11480800" cy="8295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introduction to computing systems from bits and gates to C and beyond Birla institute of technology and science, 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pilani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rajasthan</a:t>
            </a:r>
            <a:r>
              <a:rPr lang="en-US" sz="2800" dirty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057" y="543706"/>
            <a:ext cx="6964897" cy="436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368" y="1092461"/>
            <a:ext cx="6054302" cy="37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C265-399A-4A1F-9243-F6A79EA9AC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28136"/>
            <a:ext cx="12192000" cy="6858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ko-KR" sz="1800" dirty="0">
                <a:ea typeface="굴림" pitchFamily="50" charset="-127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altLang="ko-KR" sz="1800" dirty="0">
                <a:ea typeface="굴림" pitchFamily="50" charset="-127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Suppose System V UNIX</a:t>
            </a:r>
          </a:p>
          <a:p>
            <a:pPr eaLnBrk="1" hangingPunct="1">
              <a:buFontTx/>
              <a:buNone/>
              <a:defRPr/>
            </a:pPr>
            <a:endParaRPr lang="en-US" altLang="ko-KR" sz="1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Assume that a logical block on the file system holds 1K bytes and that a block number is addressable by a 32 bit integer, then 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13 entries in the inode table of contents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ko-KR" altLang="en-US" sz="2000" dirty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direct, 1 indirect, 1 double indirect, 1 triple indirect block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Assume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 logical block = 1K bytes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 block number is addressable by a 32 bit (4 bytes) integer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a block can hold up to 256 block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Byte Capacity of a File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buFontTx/>
              <a:buNone/>
              <a:defRPr/>
            </a:pPr>
            <a:endParaRPr lang="en-US" altLang="ko-KR" sz="2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endParaRPr lang="en-US" altLang="ko-KR" sz="20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10 direct blocks with 1K bytes each=			10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indirect block with 256 direct blocks= 1K*256=		256 Kbytes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double indirect block with 256 indirect blocks=256K*256=	64 Mbytes</a:t>
            </a:r>
          </a:p>
          <a:p>
            <a:pPr lvl="1" indent="-628650" eaLnBrk="1" hangingPunct="1">
              <a:buFontTx/>
              <a:buNone/>
              <a:defRPr/>
            </a:pP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 triple indirect block with 256 double indirect blocks=64M*256=16 </a:t>
            </a:r>
            <a:r>
              <a:rPr lang="en-US" altLang="ko-KR" sz="2000" dirty="0" err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Gbytes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800600"/>
            <a:ext cx="11836400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Processes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 data in a file by byte offset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view a file as a stream of bytes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The kernel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accesses the </a:t>
            </a:r>
            <a:r>
              <a:rPr lang="en-US" altLang="ko-KR" sz="2000" dirty="0" err="1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converts the logical file block into the appropriate disk block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400" kern="0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ko-KR" sz="2400" kern="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bmap</a:t>
            </a:r>
            <a:r>
              <a:rPr lang="en-US" altLang="ko-KR" sz="2400" kern="0" dirty="0">
                <a:latin typeface="Times New Roman" pitchFamily="18" charset="0"/>
                <a:cs typeface="Times New Roman" pitchFamily="18" charset="0"/>
              </a:rPr>
              <a:t> is used to map File byte offset to physical disk block</a:t>
            </a:r>
          </a:p>
          <a:p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A98DE-5DBF-4A55-B06B-586944032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/>
        </p:nvSpPr>
        <p:spPr>
          <a:xfrm>
            <a:off x="10600267" y="6019800"/>
            <a:ext cx="575733" cy="45720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70BE6-334E-4D19-AD79-68FB54BAFFD2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34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34" charset="-127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52400"/>
            <a:ext cx="10363200" cy="9144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Block Layout of a Sample File and its </a:t>
            </a:r>
            <a:r>
              <a:rPr kumimoji="0" lang="en-US" altLang="ko-K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굴림" pitchFamily="34" charset="-127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63" y="1434996"/>
            <a:ext cx="9820744" cy="512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Disk block size = 1024 bytes or 1KB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4bytes are required to store one block number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256 block numbers can be stored in one index  block (1024/4)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9000 byte offset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9000 / 1024 = 8 , 9000 mod 1024 = 808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means 9000 – 808 = 8192 byte offset is last offset in 8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index block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 808 &lt; 1024 , therefore byte offset 9000 is surely present in 9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index block with block no. 367 and in 808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byte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 process makes a request to access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350,000 byte offset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find out which index block contains this byte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447800"/>
            <a:ext cx="1107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10 direct blocks can access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10240 bytes or 10K bytes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350,000 &gt; 10240, therefore lets look into single indirect block.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Single indirect can address 256 blocks, each block contains 1024 bytes, so 256 * 1024= 262144 bytes can be accessed = 256KB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10 K + 256 K = 266 K = 272,384 bytes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Still 350,000 &gt; 272,384 , Go ahead and search in double indirect.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350,000 – 272,384 = 77,616 byte no in double indirect.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entry in double indirect block points to first single indirect block which holds 256 block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hence points to 256K byte addresses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262,144 byte address.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Since 77,616 &lt; 262,144, 350,000 will be there in one of the blocks pointed to by single indirect.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comes out to be 75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block and 816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byte entry.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10363200" cy="6477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Directories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2192000" cy="54102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 directory is a file 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 gives hierarchical structure to the file system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Play an important role in conversion of a file name to an </a:t>
            </a:r>
            <a:r>
              <a:rPr lang="en-US" altLang="ko-KR" sz="2000" dirty="0" err="1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Its data is a sequence of entries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Contents of each entries</a:t>
            </a:r>
          </a:p>
          <a:p>
            <a:pPr lvl="2" eaLnBrk="1" hangingPunct="1"/>
            <a:r>
              <a:rPr lang="en-US" altLang="ko-KR" sz="18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an </a:t>
            </a:r>
            <a:r>
              <a:rPr lang="en-US" altLang="ko-KR" sz="1800" dirty="0" err="1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18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and the name of a file</a:t>
            </a:r>
          </a:p>
          <a:p>
            <a:pPr eaLnBrk="1" hangingPunct="1"/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Path name is a null terminated character string divided into components by slash (“/”)</a:t>
            </a:r>
          </a:p>
          <a:p>
            <a:pPr eaLnBrk="1" hangingPunct="1"/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Each component must be the name of a directory and last may not be</a:t>
            </a:r>
          </a:p>
          <a:p>
            <a:pPr eaLnBrk="1" hangingPunct="1"/>
            <a:r>
              <a:rPr lang="en-US" altLang="ko-KR" sz="24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UNIX System V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Maximum of component name : 14 characters</a:t>
            </a:r>
          </a:p>
          <a:p>
            <a:pPr lvl="1" eaLnBrk="1" hangingPunct="1"/>
            <a:r>
              <a:rPr lang="en-US" altLang="ko-KR" sz="2000" dirty="0" err="1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Inode</a:t>
            </a:r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 number  entry : 2 bytes</a:t>
            </a:r>
          </a:p>
          <a:p>
            <a:pPr lvl="1" eaLnBrk="1" hangingPunct="1"/>
            <a:r>
              <a:rPr lang="en-US" altLang="ko-KR" sz="2000" dirty="0"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Size of a directory entry : 16 bytes</a:t>
            </a:r>
          </a:p>
          <a:p>
            <a:pPr eaLnBrk="1" hangingPunct="1"/>
            <a:endParaRPr lang="en-US" altLang="ko-KR" sz="2400" dirty="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>
              <a:ea typeface="굴림" pitchFamily="34" charset="-127"/>
            </a:endParaRPr>
          </a:p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03075C-022B-48A6-952C-B7DBAF8783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ko-KR" sz="2400">
                <a:ea typeface="굴림" pitchFamily="34" charset="-127"/>
              </a:rPr>
              <a:t>Fig Directory layout for  /etc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>
              <a:ea typeface="굴림" pitchFamily="34" charset="-127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</a:rPr>
              <a:t>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>
                <a:ea typeface="굴림" pitchFamily="34" charset="-127"/>
              </a:rPr>
              <a:t>			</a:t>
            </a:r>
            <a:endParaRPr lang="ko-KR" altLang="en-US">
              <a:ea typeface="굴림" pitchFamily="34" charset="-127"/>
            </a:endParaRPr>
          </a:p>
          <a:p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8670E-816B-450A-A366-D22E7071616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30201" y="501650"/>
          <a:ext cx="11120798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Byte Offset in Directory 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Inode Number (2 bytes)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File Name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32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48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64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80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96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112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144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160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176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192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208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224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240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256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1276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85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1268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1799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88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2114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1717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1851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84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1432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0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95</a:t>
                      </a: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188</a:t>
                      </a:r>
                    </a:p>
                    <a:p>
                      <a:pPr algn="ctr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clri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mount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mknod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checklist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fsdblb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crash</a:t>
                      </a: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mkfs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inittab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85800" indent="342900" algn="l">
                        <a:tabLst>
                          <a:tab pos="685800" algn="l"/>
                        </a:tabLst>
                      </a:pP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1783</Words>
  <Application>Microsoft Office PowerPoint</Application>
  <PresentationFormat>Widescreen</PresentationFormat>
  <Paragraphs>278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Gulim</vt:lpstr>
      <vt:lpstr>Arial</vt:lpstr>
      <vt:lpstr>Calibri</vt:lpstr>
      <vt:lpstr>Gill Sans MT</vt:lpstr>
      <vt:lpstr>Simplified Arabic Fixed</vt:lpstr>
      <vt:lpstr>Symbol</vt:lpstr>
      <vt:lpstr>Times New Roman</vt:lpstr>
      <vt:lpstr>Wingdings</vt:lpstr>
      <vt:lpstr>BITS-Pilani</vt:lpstr>
      <vt:lpstr>Operating Systems Tutorial</vt:lpstr>
      <vt:lpstr>PowerPoint Presentation</vt:lpstr>
      <vt:lpstr>PowerPoint Presentation</vt:lpstr>
      <vt:lpstr>PowerPoint Presentation</vt:lpstr>
      <vt:lpstr>PowerPoint Presentation</vt:lpstr>
      <vt:lpstr>Example</vt:lpstr>
      <vt:lpstr>If a process makes a request to access 350,000 byte offset, then find out which index block contains this byte information.</vt:lpstr>
      <vt:lpstr>Directories </vt:lpstr>
      <vt:lpstr>PowerPoint Presentation</vt:lpstr>
      <vt:lpstr>File System Algorithms</vt:lpstr>
      <vt:lpstr>Lower level File System Algorithms</vt:lpstr>
      <vt:lpstr>File System Calls and Relation to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 ()</vt:lpstr>
      <vt:lpstr>PowerPoint Presentation</vt:lpstr>
      <vt:lpstr>Write system call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Shreyas Kera</cp:lastModifiedBy>
  <cp:revision>39</cp:revision>
  <dcterms:created xsi:type="dcterms:W3CDTF">2020-07-02T03:54:38Z</dcterms:created>
  <dcterms:modified xsi:type="dcterms:W3CDTF">2020-11-21T15:39:28Z</dcterms:modified>
</cp:coreProperties>
</file>