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375" r:id="rId4"/>
    <p:sldId id="331" r:id="rId5"/>
    <p:sldId id="332" r:id="rId6"/>
    <p:sldId id="333" r:id="rId7"/>
    <p:sldId id="371" r:id="rId8"/>
    <p:sldId id="376" r:id="rId9"/>
    <p:sldId id="373" r:id="rId10"/>
    <p:sldId id="374" r:id="rId11"/>
    <p:sldId id="335" r:id="rId12"/>
    <p:sldId id="336" r:id="rId13"/>
    <p:sldId id="337" r:id="rId14"/>
    <p:sldId id="339" r:id="rId15"/>
    <p:sldId id="367" r:id="rId16"/>
    <p:sldId id="340" r:id="rId17"/>
    <p:sldId id="363" r:id="rId18"/>
    <p:sldId id="377" r:id="rId19"/>
    <p:sldId id="345" r:id="rId20"/>
    <p:sldId id="364" r:id="rId21"/>
    <p:sldId id="368" r:id="rId22"/>
    <p:sldId id="347" r:id="rId23"/>
    <p:sldId id="348" r:id="rId24"/>
    <p:sldId id="349" r:id="rId25"/>
    <p:sldId id="351" r:id="rId26"/>
    <p:sldId id="365" r:id="rId27"/>
    <p:sldId id="353" r:id="rId28"/>
    <p:sldId id="366" r:id="rId29"/>
    <p:sldId id="391" r:id="rId30"/>
    <p:sldId id="388" r:id="rId31"/>
    <p:sldId id="390" r:id="rId32"/>
    <p:sldId id="389" r:id="rId33"/>
    <p:sldId id="392" r:id="rId34"/>
    <p:sldId id="393" r:id="rId35"/>
    <p:sldId id="394" r:id="rId36"/>
    <p:sldId id="401" r:id="rId37"/>
    <p:sldId id="402" r:id="rId38"/>
    <p:sldId id="386" r:id="rId39"/>
    <p:sldId id="378" r:id="rId40"/>
    <p:sldId id="387" r:id="rId41"/>
    <p:sldId id="356" r:id="rId42"/>
    <p:sldId id="357" r:id="rId43"/>
    <p:sldId id="409" r:id="rId44"/>
    <p:sldId id="410" r:id="rId45"/>
    <p:sldId id="411" r:id="rId46"/>
    <p:sldId id="412" r:id="rId47"/>
    <p:sldId id="413" r:id="rId48"/>
    <p:sldId id="41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zaripices/fundamentalsofneuralnetworkslaurenefauset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D7C8FB-A91F-46D5-86B4-99E7A8D3DE07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0" y="1114425"/>
            <a:ext cx="9048750" cy="501675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The main property of a neural network is an ability to learn from its environment, and to improve its performance through learning. </a:t>
            </a:r>
            <a:endParaRPr lang="en-US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endParaRPr lang="en-US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So   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far we have considered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supervised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or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active learning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learning with an external “teacher”   or a supervisor who presents a training set to the network. But another type of learning also   exists: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unsupervised learning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135313" y="201613"/>
            <a:ext cx="288290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9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2" cstate="print">
            <a:lum bright="-22000"/>
          </a:blip>
          <a:srcRect/>
          <a:stretch>
            <a:fillRect/>
          </a:stretch>
        </p:blipFill>
        <p:spPr bwMode="auto">
          <a:xfrm>
            <a:off x="103833" y="838200"/>
            <a:ext cx="913060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Simple Associative Network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4351338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An example of a simplest network implementing an association is the single input hard limiting neuron </a:t>
            </a:r>
          </a:p>
          <a:p>
            <a:pPr>
              <a:buNone/>
            </a:pPr>
            <a:r>
              <a:rPr lang="en-US" sz="2800" b="1" dirty="0" smtClean="0"/>
              <a:t>A neurons output ‘a’ is determined from its input ‘p’ according to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 bright="-27000"/>
          </a:blip>
          <a:stretch>
            <a:fillRect/>
          </a:stretch>
        </p:blipFill>
        <p:spPr>
          <a:xfrm>
            <a:off x="5181600" y="3423442"/>
            <a:ext cx="3733800" cy="3434558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2400" y="2438400"/>
          <a:ext cx="8420100" cy="660400"/>
        </p:xfrm>
        <a:graphic>
          <a:graphicData uri="http://schemas.openxmlformats.org/presentationml/2006/ole">
            <p:oleObj spid="_x0000_s88066" name="Equation" r:id="rId4" imgW="2590560" imgH="2030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318570"/>
            <a:ext cx="5029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We restrict the value of ‘p’ to be either 0 or 1, indicating whether a stimulus is absent or present. ‘a’ is limited to the same values by hard limit transfer function. It indicates presence or absence of network’s response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73224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-26000"/>
          </a:blip>
          <a:stretch>
            <a:fillRect/>
          </a:stretch>
        </p:blipFill>
        <p:spPr>
          <a:xfrm>
            <a:off x="0" y="3124200"/>
            <a:ext cx="3150889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lum bright="-39000"/>
          </a:blip>
          <a:stretch>
            <a:fillRect/>
          </a:stretch>
        </p:blipFill>
        <p:spPr>
          <a:xfrm>
            <a:off x="6470612" y="3124200"/>
            <a:ext cx="2673388" cy="114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8006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The presence of an association between stimulus p=1 and response a=1 is dictated by the value of ‘w’. The network will respond to the stimulus only when ‘w’ &gt; -b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lum bright="-27000"/>
          </a:blip>
          <a:stretch>
            <a:fillRect/>
          </a:stretch>
        </p:blipFill>
        <p:spPr>
          <a:xfrm>
            <a:off x="2743200" y="0"/>
            <a:ext cx="3733800" cy="343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86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In order to demonstrate operation of associative learning rules without using complex networks, we will use simple networks that have </a:t>
            </a:r>
            <a:r>
              <a:rPr lang="en-US" sz="2800" b="1" dirty="0" smtClean="0">
                <a:solidFill>
                  <a:srgbClr val="FF0000"/>
                </a:solidFill>
              </a:rPr>
              <a:t>two kinds of inputs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526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One set of inputs represent the </a:t>
            </a:r>
            <a:r>
              <a:rPr lang="en-US" sz="2800" b="1" dirty="0" smtClean="0">
                <a:solidFill>
                  <a:srgbClr val="FF0000"/>
                </a:solidFill>
              </a:rPr>
              <a:t>unconditional stimulus</a:t>
            </a:r>
            <a:r>
              <a:rPr lang="en-US" sz="2800" b="1" dirty="0" smtClean="0"/>
              <a:t>. This is analogous to the </a:t>
            </a:r>
            <a:r>
              <a:rPr lang="en-US" sz="2800" b="1" dirty="0" smtClean="0">
                <a:solidFill>
                  <a:srgbClr val="FF0000"/>
                </a:solidFill>
              </a:rPr>
              <a:t>food </a:t>
            </a:r>
            <a:r>
              <a:rPr lang="en-US" sz="2800" b="1" dirty="0" smtClean="0"/>
              <a:t>presented in Pavlov’s experiment,.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Another set of inputs represent the </a:t>
            </a:r>
            <a:r>
              <a:rPr lang="en-US" sz="2800" b="1" dirty="0" smtClean="0">
                <a:solidFill>
                  <a:srgbClr val="FF0000"/>
                </a:solidFill>
              </a:rPr>
              <a:t>conditional stimulus</a:t>
            </a:r>
            <a:r>
              <a:rPr lang="en-US" sz="2800" b="1" dirty="0" smtClean="0"/>
              <a:t>. This is analogous to the </a:t>
            </a:r>
            <a:r>
              <a:rPr lang="en-US" sz="2800" b="1" dirty="0" smtClean="0">
                <a:solidFill>
                  <a:srgbClr val="FF0000"/>
                </a:solidFill>
              </a:rPr>
              <a:t>bell</a:t>
            </a:r>
            <a:r>
              <a:rPr lang="en-US" sz="2800" b="1" dirty="0" smtClean="0"/>
              <a:t> in Pavlov’s experiment 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2672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Initially the dog salivates only when the food is presented. This is an innate characteristic that doesn’t have to be learned. </a:t>
            </a:r>
            <a:r>
              <a:rPr lang="en-US" sz="2800" b="1" dirty="0" smtClean="0">
                <a:solidFill>
                  <a:srgbClr val="FF0000"/>
                </a:solidFill>
              </a:rPr>
              <a:t>However when the bell is repeatedly paired with food, the dog is conditioned to salivate at the sound of the bell even when no food is present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611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rgbClr val="FF0000"/>
                </a:solidFill>
              </a:rPr>
              <a:t>Network for Banana </a:t>
            </a:r>
            <a:r>
              <a:rPr lang="en-US" sz="3600" u="sng" dirty="0" err="1" smtClean="0">
                <a:solidFill>
                  <a:srgbClr val="FF0000"/>
                </a:solidFill>
              </a:rPr>
              <a:t>Associator</a:t>
            </a:r>
            <a:endParaRPr lang="en-US" sz="3600" u="sn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-28000"/>
          </a:blip>
          <a:stretch>
            <a:fillRect/>
          </a:stretch>
        </p:blipFill>
        <p:spPr>
          <a:xfrm>
            <a:off x="3833234" y="2895600"/>
            <a:ext cx="2567566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334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2000" b="1" dirty="0" smtClean="0"/>
              <a:t> </a:t>
            </a:r>
            <a:r>
              <a:rPr lang="en-US" sz="2800" b="1" dirty="0" smtClean="0"/>
              <a:t>The N/W has both </a:t>
            </a:r>
          </a:p>
          <a:p>
            <a:pPr marL="285750" indent="-285750"/>
            <a:r>
              <a:rPr lang="en-US" sz="2800" b="1" dirty="0" smtClean="0"/>
              <a:t>Unconditional stimulus (banana shape) and </a:t>
            </a:r>
          </a:p>
          <a:p>
            <a:pPr marL="285750" indent="-285750"/>
            <a:r>
              <a:rPr lang="en-US" sz="2800" b="1" dirty="0" smtClean="0"/>
              <a:t>Conditional stimulus (banana smell).</a:t>
            </a:r>
          </a:p>
          <a:p>
            <a:pPr marL="285750" indent="-285750"/>
            <a:r>
              <a:rPr lang="en-US" sz="2800" b="1" dirty="0" smtClean="0"/>
              <a:t>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18000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Let unconditional stimulus be represented as p</a:t>
            </a:r>
            <a:r>
              <a:rPr lang="en-US" sz="2800" b="1" baseline="30000" dirty="0" smtClean="0"/>
              <a:t>0    </a:t>
            </a:r>
          </a:p>
          <a:p>
            <a:r>
              <a:rPr lang="en-US" sz="2800" b="1" baseline="-25000" dirty="0" smtClean="0"/>
              <a:t> </a:t>
            </a:r>
            <a:r>
              <a:rPr lang="en-US" sz="2800" b="1" dirty="0" smtClean="0"/>
              <a:t> let conditional stimulus be represented as p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Weight (w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0</a:t>
            </a:r>
            <a:r>
              <a:rPr lang="en-US" sz="2800" b="1" dirty="0" smtClean="0">
                <a:solidFill>
                  <a:srgbClr val="FF0000"/>
                </a:solidFill>
              </a:rPr>
              <a:t> )associated with p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0</a:t>
            </a:r>
            <a:r>
              <a:rPr lang="en-US" sz="2800" b="1" dirty="0" smtClean="0">
                <a:solidFill>
                  <a:srgbClr val="FF0000"/>
                </a:solidFill>
              </a:rPr>
              <a:t>  are fixed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weight (w )associated with ‘p’ are adjusted according to relevant learning rule</a:t>
            </a:r>
            <a:endParaRPr lang="en-US" sz="2800" b="1" baseline="-25000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lum bright="-32000"/>
          </a:blip>
          <a:stretch>
            <a:fillRect/>
          </a:stretch>
        </p:blipFill>
        <p:spPr>
          <a:xfrm>
            <a:off x="2209800" y="2438400"/>
            <a:ext cx="6381861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0609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3600" dirty="0" smtClean="0"/>
              <a:t>The definitions for unconditioned and conditioned inputs for this network are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lum bright="-31000"/>
          </a:blip>
          <a:stretch>
            <a:fillRect/>
          </a:stretch>
        </p:blipFill>
        <p:spPr>
          <a:xfrm>
            <a:off x="54311" y="2438400"/>
            <a:ext cx="4159531" cy="1632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 bright="-37000"/>
          </a:blip>
          <a:stretch>
            <a:fillRect/>
          </a:stretch>
        </p:blipFill>
        <p:spPr>
          <a:xfrm>
            <a:off x="4724399" y="2514600"/>
            <a:ext cx="3852633" cy="1480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lum bright="-37000"/>
          </a:blip>
          <a:stretch>
            <a:fillRect/>
          </a:stretch>
        </p:blipFill>
        <p:spPr>
          <a:xfrm>
            <a:off x="2971800" y="5995316"/>
            <a:ext cx="2352709" cy="8626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419600"/>
            <a:ext cx="891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Associate  SHAPE of banana , not smell</a:t>
            </a:r>
          </a:p>
          <a:p>
            <a:r>
              <a:rPr lang="en-US" sz="3200" b="1" dirty="0" smtClean="0"/>
              <a:t>Assign a value greater than ‘-b’ to w</a:t>
            </a:r>
            <a:r>
              <a:rPr lang="en-US" sz="3200" b="1" baseline="30000" dirty="0" smtClean="0"/>
              <a:t>0</a:t>
            </a:r>
            <a:r>
              <a:rPr lang="en-US" sz="3200" b="1" dirty="0" smtClean="0"/>
              <a:t> and assign a value less than ‘-b’ to w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60198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00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576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The banana </a:t>
            </a:r>
            <a:r>
              <a:rPr lang="en-US" sz="3200" b="1" dirty="0" err="1" smtClean="0"/>
              <a:t>associator’s</a:t>
            </a:r>
            <a:r>
              <a:rPr lang="en-US" sz="3200" b="1" dirty="0" smtClean="0"/>
              <a:t> input and output function simplifies to 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lum bright="-28000"/>
          </a:blip>
          <a:stretch>
            <a:fillRect/>
          </a:stretch>
        </p:blipFill>
        <p:spPr>
          <a:xfrm>
            <a:off x="2057400" y="4800600"/>
            <a:ext cx="4557998" cy="10445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78078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Network will respond only if banana is sighted p</a:t>
            </a:r>
            <a:r>
              <a:rPr lang="en-US" sz="3200" b="1" baseline="30000" dirty="0" smtClean="0"/>
              <a:t>0</a:t>
            </a:r>
            <a:r>
              <a:rPr lang="en-US" sz="3200" b="1" dirty="0" smtClean="0"/>
              <a:t>  =1  whether or not banana is smelled or not p=1 or 0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lum bright="-32000"/>
          </a:blip>
          <a:stretch>
            <a:fillRect/>
          </a:stretch>
        </p:blipFill>
        <p:spPr>
          <a:xfrm>
            <a:off x="1371912" y="0"/>
            <a:ext cx="528154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lum bright="-32000"/>
          </a:blip>
          <a:stretch>
            <a:fillRect/>
          </a:stretch>
        </p:blipFill>
        <p:spPr>
          <a:xfrm>
            <a:off x="1447800" y="0"/>
            <a:ext cx="528154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320040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/>
          </a:p>
          <a:p>
            <a:r>
              <a:rPr lang="en-US" sz="3200" b="1" dirty="0" smtClean="0"/>
              <a:t>An association will be made when w&gt;-0.5 (=b), since then p=1 will produce the response a=1, regardless of value of p</a:t>
            </a:r>
            <a:r>
              <a:rPr lang="en-US" sz="3200" b="1" baseline="30000" dirty="0" smtClean="0"/>
              <a:t>0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 bright="-35000"/>
          </a:blip>
          <a:stretch>
            <a:fillRect/>
          </a:stretch>
        </p:blipFill>
        <p:spPr>
          <a:xfrm>
            <a:off x="2438400" y="6019800"/>
            <a:ext cx="4344352" cy="9781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816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2800" b="1" dirty="0" smtClean="0"/>
              <a:t>The Unsupervised </a:t>
            </a:r>
            <a:r>
              <a:rPr lang="en-US" sz="2800" b="1" dirty="0" err="1"/>
              <a:t>H</a:t>
            </a:r>
            <a:r>
              <a:rPr lang="en-US" sz="2800" b="1" dirty="0" err="1" smtClean="0"/>
              <a:t>ebb</a:t>
            </a:r>
            <a:r>
              <a:rPr lang="en-US" sz="2800" b="1" dirty="0" smtClean="0"/>
              <a:t> rule can also be written in vector notation as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3600" b="1" dirty="0" smtClean="0"/>
              <a:t>As with all unsupervised rules, learning is performed in response to a series of inputs presented in time (the training sequence)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lum bright="-18000"/>
          </a:blip>
          <a:stretch>
            <a:fillRect/>
          </a:stretch>
        </p:blipFill>
        <p:spPr>
          <a:xfrm>
            <a:off x="2590800" y="2743200"/>
            <a:ext cx="3930210" cy="106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4196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3600" b="1" dirty="0" smtClean="0"/>
              <a:t>At each iteration, the output ‘a’ is calculated in response to the input ‘p’ and then the weights ‘W’ are then updated with the </a:t>
            </a:r>
            <a:r>
              <a:rPr lang="en-US" sz="3600" b="1" dirty="0" err="1" smtClean="0"/>
              <a:t>Hebb</a:t>
            </a:r>
            <a:r>
              <a:rPr lang="en-US" sz="3600" b="1" dirty="0" smtClean="0"/>
              <a:t> rule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51794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F5E9B9-4892-44EC-B36E-888B9107B45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271463" y="430213"/>
            <a:ext cx="8491537" cy="5349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 contrast to supervised learning, unsupervised or 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self-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organised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learning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does not require an     external teacher. During the training session, the neural network receives a number of different      input patterns, discovers significant features in     these patterns and learns how to classify input data into appropriate categories. Unsupervised        learning tends to follow the </a:t>
            </a:r>
            <a:r>
              <a:rPr lang="en-US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neuro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-biological </a:t>
            </a:r>
            <a:r>
              <a:rPr lang="en-US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organisation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of the brain.</a:t>
            </a: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Unsupervised learning algorithms aim to learn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rapidly and can be used in real-time.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3600" b="1" dirty="0" smtClean="0"/>
              <a:t>The </a:t>
            </a:r>
            <a:r>
              <a:rPr lang="en-US" sz="3600" b="1" dirty="0" err="1" smtClean="0"/>
              <a:t>associator</a:t>
            </a:r>
            <a:r>
              <a:rPr lang="en-US" sz="3600" b="1" dirty="0" smtClean="0"/>
              <a:t> would start so that it would initially respond to the sight and not the smell of the banana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lum bright="-35000"/>
          </a:blip>
          <a:stretch>
            <a:fillRect/>
          </a:stretch>
        </p:blipFill>
        <p:spPr>
          <a:xfrm>
            <a:off x="4572000" y="1295400"/>
            <a:ext cx="2590800" cy="785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13360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The </a:t>
            </a:r>
            <a:r>
              <a:rPr lang="en-US" sz="3200" b="1" dirty="0" err="1" smtClean="0"/>
              <a:t>associator</a:t>
            </a:r>
            <a:r>
              <a:rPr lang="en-US" sz="3200" b="1" dirty="0" smtClean="0"/>
              <a:t> would be repeatedly exposed to the banana. </a:t>
            </a:r>
            <a:r>
              <a:rPr lang="en-US" sz="3200" b="1" dirty="0" smtClean="0">
                <a:solidFill>
                  <a:srgbClr val="FF0000"/>
                </a:solidFill>
              </a:rPr>
              <a:t>While the network’s smell sensor would operate reliably, the shape sensor would operate only intermittently (even time steps).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The training sequence would contain repetitions of the following two sets of inputs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lum bright="-21000"/>
          </a:blip>
          <a:stretch>
            <a:fillRect/>
          </a:stretch>
        </p:blipFill>
        <p:spPr>
          <a:xfrm>
            <a:off x="457200" y="6003706"/>
            <a:ext cx="7328744" cy="854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Weight w representing weight for unconditional stimulus p</a:t>
            </a:r>
            <a:r>
              <a:rPr lang="en-US" sz="3200" b="1" baseline="30000" dirty="0" smtClean="0"/>
              <a:t>0</a:t>
            </a:r>
            <a:r>
              <a:rPr lang="en-US" sz="3200" b="1" dirty="0" smtClean="0"/>
              <a:t> will remain constant</a:t>
            </a:r>
          </a:p>
          <a:p>
            <a:r>
              <a:rPr lang="en-US" sz="3200" b="1" dirty="0" smtClean="0"/>
              <a:t>‘w’ associated with conditional response ‘p’ will be updated at each iteration using unsupervised </a:t>
            </a:r>
            <a:r>
              <a:rPr lang="en-US" sz="3200" b="1" dirty="0" err="1" smtClean="0"/>
              <a:t>Hebb</a:t>
            </a:r>
            <a:r>
              <a:rPr lang="en-US" sz="3200" b="1" dirty="0" smtClean="0"/>
              <a:t> Rule with learning rate of 1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lum bright="-21000"/>
          </a:blip>
          <a:stretch>
            <a:fillRect/>
          </a:stretch>
        </p:blipFill>
        <p:spPr>
          <a:xfrm>
            <a:off x="1981200" y="3810000"/>
            <a:ext cx="5172335" cy="1288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3200" b="1" dirty="0" smtClean="0"/>
              <a:t>The output for the first iteration :p</a:t>
            </a:r>
            <a:r>
              <a:rPr lang="en-US" sz="3200" b="1" baseline="30000" dirty="0" smtClean="0"/>
              <a:t>0</a:t>
            </a:r>
            <a:r>
              <a:rPr lang="en-US" sz="3200" b="1" dirty="0" smtClean="0"/>
              <a:t> (1) =0 ,p(1)=1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440317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3200" b="1" dirty="0" smtClean="0"/>
              <a:t>The smell alone did not generate a response. Without a response the </a:t>
            </a:r>
            <a:r>
              <a:rPr lang="en-US" sz="3200" b="1" dirty="0" err="1" smtClean="0"/>
              <a:t>Hebb</a:t>
            </a:r>
            <a:r>
              <a:rPr lang="en-US" sz="3200" b="1" dirty="0" smtClean="0"/>
              <a:t> rule doesn’t  alter ‘w’</a:t>
            </a:r>
            <a:endParaRPr lang="en-US" sz="3200" b="1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772" y="1447800"/>
            <a:ext cx="8772228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800600"/>
            <a:ext cx="75803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1019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/>
              <a:t>In the second iteration, both the banana’s smell and shape are detected</a:t>
            </a:r>
            <a:endParaRPr lang="en-US" sz="3600" b="1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470212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096000" y="685800"/>
            <a:ext cx="278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800" b="1" dirty="0" smtClean="0"/>
              <a:t>p</a:t>
            </a:r>
            <a:r>
              <a:rPr lang="en-US" sz="2800" b="1" baseline="30000" dirty="0" smtClean="0"/>
              <a:t>0</a:t>
            </a:r>
            <a:r>
              <a:rPr lang="en-US" sz="2800" b="1" dirty="0" smtClean="0"/>
              <a:t> (2) =0 ,p(2)=1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3528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/>
              <a:t>Because the smell stimulus and response have occurred </a:t>
            </a:r>
            <a:r>
              <a:rPr lang="en-US" sz="3600" b="1" dirty="0" err="1" smtClean="0"/>
              <a:t>simulataneously</a:t>
            </a:r>
            <a:r>
              <a:rPr lang="en-US" sz="3600" b="1" dirty="0" smtClean="0"/>
              <a:t>, the </a:t>
            </a:r>
            <a:r>
              <a:rPr lang="en-US" sz="3600" b="1" dirty="0" err="1" smtClean="0"/>
              <a:t>Hebb</a:t>
            </a:r>
            <a:r>
              <a:rPr lang="en-US" sz="3600" b="1" dirty="0" smtClean="0"/>
              <a:t> rule increases the weight between them</a:t>
            </a:r>
            <a:endParaRPr lang="en-US" sz="3600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410200"/>
            <a:ext cx="821976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913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When the sight detector fails again, in the third iteration, the network responds anyway. It has made a useful association between the smell of a banana and its response.</a:t>
            </a:r>
            <a:endParaRPr lang="en-US" sz="3200" b="1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26975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657600"/>
            <a:ext cx="739048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953000" y="1676400"/>
            <a:ext cx="278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800" b="1" dirty="0" smtClean="0"/>
              <a:t>p</a:t>
            </a:r>
            <a:r>
              <a:rPr lang="en-US" sz="2800" b="1" baseline="30000" dirty="0" smtClean="0"/>
              <a:t>0</a:t>
            </a:r>
            <a:r>
              <a:rPr lang="en-US" sz="2800" b="1" dirty="0" smtClean="0"/>
              <a:t> (3) =0 ,p(3)=1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64820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From now on the network is capable of responding to bananas that are detected either by sight or smell. Even if the network suffers with intermittent faults,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61743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Example</a:t>
            </a:r>
          </a:p>
          <a:p>
            <a:endParaRPr lang="en-US" sz="3200" dirty="0" smtClean="0"/>
          </a:p>
          <a:p>
            <a:r>
              <a:rPr lang="en-US" sz="4000" b="1" dirty="0" smtClean="0"/>
              <a:t>Classical conditioning can be modeled with a </a:t>
            </a:r>
            <a:r>
              <a:rPr lang="en-US" sz="4000" b="1" dirty="0" err="1" smtClean="0"/>
              <a:t>hebbian</a:t>
            </a:r>
            <a:r>
              <a:rPr lang="en-US" sz="4000" b="1" dirty="0" smtClean="0"/>
              <a:t> synapse.</a:t>
            </a:r>
          </a:p>
          <a:p>
            <a:r>
              <a:rPr lang="en-US" sz="4000" b="1" dirty="0" smtClean="0"/>
              <a:t> Consider an </a:t>
            </a:r>
            <a:r>
              <a:rPr lang="en-US" sz="4000" b="1" dirty="0" smtClean="0">
                <a:solidFill>
                  <a:schemeClr val="accent1"/>
                </a:solidFill>
              </a:rPr>
              <a:t>unconditioned stimulus </a:t>
            </a:r>
            <a:r>
              <a:rPr lang="en-US" sz="4000" b="1" dirty="0" smtClean="0"/>
              <a:t>(</a:t>
            </a:r>
            <a:r>
              <a:rPr lang="en-US" sz="4000" b="1" dirty="0" smtClean="0">
                <a:solidFill>
                  <a:srgbClr val="FF0000"/>
                </a:solidFill>
              </a:rPr>
              <a:t>an </a:t>
            </a:r>
            <a:r>
              <a:rPr lang="en-US" sz="4000" b="1" dirty="0" err="1" smtClean="0">
                <a:solidFill>
                  <a:srgbClr val="FF0000"/>
                </a:solidFill>
              </a:rPr>
              <a:t>airpuff</a:t>
            </a:r>
            <a:r>
              <a:rPr lang="en-US" sz="4000" b="1" dirty="0" smtClean="0">
                <a:solidFill>
                  <a:srgbClr val="FF0000"/>
                </a:solidFill>
              </a:rPr>
              <a:t>), </a:t>
            </a:r>
          </a:p>
          <a:p>
            <a:r>
              <a:rPr lang="en-US" sz="4000" b="1" dirty="0" smtClean="0"/>
              <a:t>an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unconditioned response </a:t>
            </a:r>
            <a:r>
              <a:rPr lang="en-US" sz="4000" b="1" dirty="0" smtClean="0"/>
              <a:t>(</a:t>
            </a:r>
            <a:r>
              <a:rPr lang="en-US" sz="4000" b="1" dirty="0" smtClean="0">
                <a:solidFill>
                  <a:srgbClr val="FF0000"/>
                </a:solidFill>
              </a:rPr>
              <a:t>eye blink</a:t>
            </a:r>
            <a:r>
              <a:rPr lang="en-US" sz="4000" b="1" dirty="0" smtClean="0"/>
              <a:t>),</a:t>
            </a:r>
          </a:p>
          <a:p>
            <a:endParaRPr lang="en-US" sz="4000" b="1" dirty="0" smtClean="0"/>
          </a:p>
          <a:p>
            <a:r>
              <a:rPr lang="en-US" sz="4000" b="1" dirty="0" smtClean="0"/>
              <a:t> a </a:t>
            </a:r>
            <a:r>
              <a:rPr lang="en-US" sz="4000" b="1" dirty="0" smtClean="0">
                <a:solidFill>
                  <a:schemeClr val="accent1"/>
                </a:solidFill>
              </a:rPr>
              <a:t>conditioned stimulus </a:t>
            </a:r>
            <a:r>
              <a:rPr lang="en-US" sz="4000" b="1" dirty="0" smtClean="0"/>
              <a:t>(</a:t>
            </a:r>
            <a:r>
              <a:rPr lang="en-US" sz="4000" b="1" dirty="0" smtClean="0">
                <a:solidFill>
                  <a:srgbClr val="FF0000"/>
                </a:solidFill>
              </a:rPr>
              <a:t>a tone</a:t>
            </a:r>
            <a:r>
              <a:rPr lang="en-US" sz="4000" b="1" dirty="0" smtClean="0"/>
              <a:t>) and a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conditioned response</a:t>
            </a:r>
            <a:r>
              <a:rPr lang="en-US" sz="4000" b="1" dirty="0" smtClean="0"/>
              <a:t>(</a:t>
            </a:r>
            <a:r>
              <a:rPr lang="en-US" sz="4000" b="1" dirty="0" smtClean="0">
                <a:solidFill>
                  <a:srgbClr val="FF0000"/>
                </a:solidFill>
              </a:rPr>
              <a:t>eye blink</a:t>
            </a:r>
            <a:r>
              <a:rPr lang="en-US" sz="4000" b="1" dirty="0" smtClean="0"/>
              <a:t>).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Under normal conditions, an animal responds to an air puff with an eye blink. </a:t>
            </a:r>
          </a:p>
          <a:p>
            <a:r>
              <a:rPr lang="en-US" sz="3600" b="1" dirty="0" smtClean="0"/>
              <a:t>It does not respond to a tone with an eye blink.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 If the tone is paired with the air puff several times, then the animal acquires an association between the </a:t>
            </a:r>
            <a:r>
              <a:rPr lang="en-US" sz="3600" b="1" dirty="0" err="1" smtClean="0"/>
              <a:t>airpuff</a:t>
            </a:r>
            <a:r>
              <a:rPr lang="en-US" sz="3600" b="1" dirty="0" smtClean="0"/>
              <a:t> and the tone, and will now respond to the tone alone with an</a:t>
            </a:r>
          </a:p>
          <a:p>
            <a:r>
              <a:rPr lang="en-US" sz="3600" b="1" dirty="0" smtClean="0"/>
              <a:t>eye blink.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Consider a “black box” neural approach where one neuron receives input from the </a:t>
            </a:r>
            <a:r>
              <a:rPr lang="en-US" sz="2800" b="1" dirty="0" err="1" smtClean="0"/>
              <a:t>airpuff</a:t>
            </a:r>
            <a:r>
              <a:rPr lang="en-US" sz="2800" b="1" dirty="0" smtClean="0"/>
              <a:t> and from the tone. The neurons output represents the eye blink. The neuron is wired in such a way that at first, the </a:t>
            </a:r>
            <a:r>
              <a:rPr lang="en-US" sz="2800" b="1" dirty="0" err="1" smtClean="0"/>
              <a:t>airpuff</a:t>
            </a:r>
            <a:r>
              <a:rPr lang="en-US" sz="2800" b="1" dirty="0" smtClean="0"/>
              <a:t> but not the tone activates the neuron and produces an output.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 If we apply the </a:t>
            </a:r>
            <a:r>
              <a:rPr lang="en-US" sz="2800" b="1" dirty="0" err="1" smtClean="0"/>
              <a:t>airpuff</a:t>
            </a:r>
            <a:r>
              <a:rPr lang="en-US" sz="2800" b="1" dirty="0" smtClean="0"/>
              <a:t> input and the tone input together several times, then the neuron is active while the tone-input is active, and a </a:t>
            </a:r>
            <a:r>
              <a:rPr lang="en-US" sz="2800" b="1" dirty="0" err="1" smtClean="0"/>
              <a:t>hebbian</a:t>
            </a:r>
            <a:r>
              <a:rPr lang="en-US" sz="2800" b="1" dirty="0" smtClean="0"/>
              <a:t> learning rule will reinforce the strength of the connection between the tone and the neuron.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This will lead to the fact that after a few trials, the tone alone will be able to activate the neuron.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>
            <a:lum bright="-29000"/>
          </a:blip>
          <a:srcRect/>
          <a:stretch>
            <a:fillRect/>
          </a:stretch>
        </p:blipFill>
        <p:spPr bwMode="auto">
          <a:xfrm>
            <a:off x="-11476" y="0"/>
            <a:ext cx="906321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Associative Memory neural Network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5042118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hlinkClick r:id="rId2"/>
              </a:rPr>
              <a:t>http://www.slideshare.net/zaripices/fundamentalsofneuralnetworkslaurenefausett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Laurene</a:t>
            </a:r>
            <a:r>
              <a:rPr lang="en-US" sz="2800" dirty="0" smtClean="0"/>
              <a:t> </a:t>
            </a:r>
            <a:r>
              <a:rPr lang="en-US" sz="2800" dirty="0" err="1" smtClean="0"/>
              <a:t>Fausett</a:t>
            </a:r>
            <a:r>
              <a:rPr lang="en-US" sz="2800" dirty="0" smtClean="0"/>
              <a:t>  Fundamentals of neural networks  p110-118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76200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Associative Memory neural Networks are nets in which the weights are determined in such a way that the net can store a set of P pattern associations.</a:t>
            </a:r>
          </a:p>
          <a:p>
            <a:r>
              <a:rPr lang="en-US" sz="2800" b="1" dirty="0" smtClean="0"/>
              <a:t>Each association is a  pair of vectors [ s(p), t(p)], with p= 1,2,…P</a:t>
            </a:r>
          </a:p>
          <a:p>
            <a:r>
              <a:rPr lang="en-US" sz="2800" b="1" dirty="0" smtClean="0"/>
              <a:t>The net will find an appropriate output vector that corresponds to an input vector X  that may be either one of the stored patterns s(p) or a new pattern ( corrupted by noise)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0" y="0"/>
            <a:ext cx="8915400" cy="6705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Pattern recognition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Patterns: images, personal records, driving habits, etc.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Represented as a vector of features (encoded as integers or real numbers in NN)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Pattern classification: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Classify a pattern to one of the given classes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 pattern classes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Pattern associative recall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a pattern to recall a related pattern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Pattern completion: using a partial pattern to recall the whole pattern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Pattern recovery: deals with noise, distortion, missing information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610795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172200" y="0"/>
          <a:ext cx="2717800" cy="3591379"/>
        </p:xfrm>
        <a:graphic>
          <a:graphicData uri="http://schemas.openxmlformats.org/presentationml/2006/ole">
            <p:oleObj spid="_x0000_s319491" name="Equation" r:id="rId4" imgW="711000" imgH="9396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41148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a net is to be trained to store the following mappings from input row vectors  </a:t>
            </a:r>
          </a:p>
          <a:p>
            <a:r>
              <a:rPr lang="en-US" sz="2800" dirty="0" smtClean="0"/>
              <a:t>s =( s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, 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s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 s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 )  to output row vectors t = ( 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, 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5626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For s</a:t>
            </a:r>
            <a:r>
              <a:rPr lang="en-US" sz="2800" b="1" baseline="-25000" dirty="0" smtClean="0"/>
              <a:t> 1</a:t>
            </a:r>
            <a:r>
              <a:rPr lang="en-US" sz="2800" b="1" dirty="0" smtClean="0"/>
              <a:t>  ( 1, 0,0,0)   t (1,0)                    For s</a:t>
            </a:r>
            <a:r>
              <a:rPr lang="en-US" sz="2800" b="1" baseline="-25000" dirty="0" smtClean="0"/>
              <a:t> 2</a:t>
            </a:r>
            <a:r>
              <a:rPr lang="en-US" sz="2800" b="1" dirty="0" smtClean="0"/>
              <a:t>  ( 1, 1,0,0)   t (1,0) </a:t>
            </a:r>
          </a:p>
          <a:p>
            <a:r>
              <a:rPr lang="en-US" sz="2800" b="1" dirty="0" smtClean="0"/>
              <a:t>For s</a:t>
            </a:r>
            <a:r>
              <a:rPr lang="en-US" sz="2800" b="1" baseline="-25000" dirty="0" smtClean="0"/>
              <a:t> 3</a:t>
            </a:r>
            <a:r>
              <a:rPr lang="en-US" sz="2800" b="1" dirty="0" smtClean="0"/>
              <a:t>  ( 0, 0,0,1)   t (0,1)                     For s</a:t>
            </a:r>
            <a:r>
              <a:rPr lang="en-US" sz="2800" b="1" baseline="-25000" dirty="0" smtClean="0"/>
              <a:t> 4</a:t>
            </a:r>
            <a:r>
              <a:rPr lang="en-US" sz="2800" b="1" dirty="0" smtClean="0"/>
              <a:t>  ( 0, 0,1,1)   t (0,1) 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28800"/>
            <a:ext cx="902934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05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267200"/>
            <a:ext cx="913233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09800" y="0"/>
          <a:ext cx="2667000" cy="1291167"/>
        </p:xfrm>
        <a:graphic>
          <a:graphicData uri="http://schemas.openxmlformats.org/presentationml/2006/ole">
            <p:oleObj spid="_x0000_s470017" name="Equation" r:id="rId5" imgW="1523880" imgH="774360" progId="Equation.3">
              <p:embed/>
            </p:oleObj>
          </a:graphicData>
        </a:graphic>
      </p:graphicFrame>
      <p:graphicFrame>
        <p:nvGraphicFramePr>
          <p:cNvPr id="470019" name="Object 3"/>
          <p:cNvGraphicFramePr>
            <a:graphicFrameLocks noChangeAspect="1"/>
          </p:cNvGraphicFramePr>
          <p:nvPr/>
        </p:nvGraphicFramePr>
        <p:xfrm>
          <a:off x="7010400" y="0"/>
          <a:ext cx="1968062" cy="2600325"/>
        </p:xfrm>
        <a:graphic>
          <a:graphicData uri="http://schemas.openxmlformats.org/presentationml/2006/ole">
            <p:oleObj spid="_x0000_s470019" name="Equation" r:id="rId6" imgW="71100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821284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15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" y="2133600"/>
            <a:ext cx="9109710" cy="229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15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4962525"/>
            <a:ext cx="5110584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68993" name="Object 1"/>
          <p:cNvGraphicFramePr>
            <a:graphicFrameLocks noChangeAspect="1"/>
          </p:cNvGraphicFramePr>
          <p:nvPr/>
        </p:nvGraphicFramePr>
        <p:xfrm>
          <a:off x="0" y="4257675"/>
          <a:ext cx="1968500" cy="2600325"/>
        </p:xfrm>
        <a:graphic>
          <a:graphicData uri="http://schemas.openxmlformats.org/presentationml/2006/ole">
            <p:oleObj spid="_x0000_s468993" name="Equation" r:id="rId6" imgW="71100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0989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3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9052" y="3429000"/>
            <a:ext cx="942879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24" y="-92896"/>
            <a:ext cx="9183624" cy="298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4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26645"/>
            <a:ext cx="9144000" cy="3731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8" y="98790"/>
            <a:ext cx="9129592" cy="508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5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74145"/>
            <a:ext cx="8915400" cy="198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AUTOASSOCIATIVE NET [ p121-125 of </a:t>
            </a:r>
            <a:r>
              <a:rPr lang="en-US" sz="2400" b="1" dirty="0" err="1" smtClean="0">
                <a:solidFill>
                  <a:srgbClr val="FF0000"/>
                </a:solidFill>
              </a:rPr>
              <a:t>Fausett</a:t>
            </a:r>
            <a:r>
              <a:rPr lang="en-US" sz="2400" b="1" dirty="0" smtClean="0">
                <a:solidFill>
                  <a:srgbClr val="FF0000"/>
                </a:solidFill>
              </a:rPr>
              <a:t>]</a:t>
            </a:r>
            <a:endParaRPr lang="en-US" sz="2400" b="1" dirty="0" smtClean="0"/>
          </a:p>
          <a:p>
            <a:pPr>
              <a:buFont typeface="Wingdings" pitchFamily="2" charset="2"/>
              <a:buChar char="§"/>
            </a:pPr>
            <a:r>
              <a:rPr lang="en-US" sz="2400" b="1" dirty="0" smtClean="0"/>
              <a:t>For an auto associative net, the training input and target output are identical</a:t>
            </a:r>
          </a:p>
          <a:p>
            <a:pPr>
              <a:buFont typeface="Wingdings" pitchFamily="2" charset="2"/>
              <a:buChar char="§"/>
            </a:pPr>
            <a:endParaRPr lang="en-US" sz="2400" b="1" dirty="0" smtClean="0"/>
          </a:p>
          <a:p>
            <a:pPr>
              <a:buFont typeface="Wingdings" pitchFamily="2" charset="2"/>
              <a:buChar char="§"/>
            </a:pPr>
            <a:r>
              <a:rPr lang="en-US" sz="2400" b="1" dirty="0" smtClean="0"/>
              <a:t>Process of training  often called STORING the vectors, may be binary or bipolar</a:t>
            </a:r>
          </a:p>
          <a:p>
            <a:pPr>
              <a:buFont typeface="Wingdings" pitchFamily="2" charset="2"/>
              <a:buChar char="§"/>
            </a:pPr>
            <a:endParaRPr lang="en-US" sz="2400" b="1" dirty="0" smtClean="0"/>
          </a:p>
          <a:p>
            <a:pPr>
              <a:buFont typeface="Wingdings" pitchFamily="2" charset="2"/>
              <a:buChar char="§"/>
            </a:pPr>
            <a:r>
              <a:rPr lang="en-US" sz="2400" b="1" dirty="0" smtClean="0"/>
              <a:t>A stored vector can be retrieved from distorted or partial (noisy) input if input is sufficiently similar to it.</a:t>
            </a:r>
          </a:p>
          <a:p>
            <a:pPr>
              <a:buFont typeface="Wingdings" pitchFamily="2" charset="2"/>
              <a:buChar char="§"/>
            </a:pPr>
            <a:endParaRPr lang="en-US" sz="2400" b="1" dirty="0" smtClean="0"/>
          </a:p>
          <a:p>
            <a:pPr>
              <a:buFont typeface="Wingdings" pitchFamily="2" charset="2"/>
              <a:buChar char="§"/>
            </a:pPr>
            <a:r>
              <a:rPr lang="en-US" sz="2400" b="1" dirty="0" smtClean="0"/>
              <a:t>The performance of net is judged by its ability to reproduce a stored pattern from noisy input</a:t>
            </a:r>
          </a:p>
          <a:p>
            <a:pPr>
              <a:buFont typeface="Wingdings" pitchFamily="2" charset="2"/>
              <a:buChar char="§"/>
            </a:pPr>
            <a:endParaRPr lang="en-US" sz="2400" b="1" dirty="0" smtClean="0"/>
          </a:p>
          <a:p>
            <a:pPr>
              <a:buFont typeface="Wingdings" pitchFamily="2" charset="2"/>
              <a:buChar char="§"/>
            </a:pPr>
            <a:r>
              <a:rPr lang="en-US" sz="2400" b="1" dirty="0" smtClean="0"/>
              <a:t>Performance in general is better for bipolar vectors</a:t>
            </a:r>
          </a:p>
          <a:p>
            <a:pPr>
              <a:buFont typeface="Wingdings" pitchFamily="2" charset="2"/>
              <a:buChar char="§"/>
            </a:pPr>
            <a:endParaRPr lang="en-US" sz="2400" b="1" dirty="0" smtClean="0"/>
          </a:p>
          <a:p>
            <a:pPr>
              <a:buFont typeface="Wingdings" pitchFamily="2" charset="2"/>
              <a:buChar char="§"/>
            </a:pPr>
            <a:r>
              <a:rPr lang="en-US" sz="2400" b="1" dirty="0" smtClean="0"/>
              <a:t>In general for auto associative nets </a:t>
            </a:r>
            <a:r>
              <a:rPr lang="en-US" sz="2400" b="1" dirty="0" smtClean="0">
                <a:solidFill>
                  <a:srgbClr val="FF0000"/>
                </a:solidFill>
              </a:rPr>
              <a:t>the weights on diagonal ( those which would connect an input pattern component to corresponding component in the output pattern)  set to zero give better results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3527"/>
            <a:ext cx="7620000" cy="669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657600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Self-Organizing Maps</a:t>
            </a:r>
            <a:endParaRPr lang="en-US" sz="2400" dirty="0" smtClean="0"/>
          </a:p>
          <a:p>
            <a:r>
              <a:rPr lang="en-US" sz="2800" b="1" i="1" dirty="0" smtClean="0">
                <a:solidFill>
                  <a:srgbClr val="FF0000"/>
                </a:solidFill>
              </a:rPr>
              <a:t>Self-organizing maps</a:t>
            </a:r>
            <a:r>
              <a:rPr lang="en-US" sz="2800" b="1" dirty="0" smtClean="0">
                <a:solidFill>
                  <a:srgbClr val="FF0000"/>
                </a:solidFill>
              </a:rPr>
              <a:t> are a special class of artificial neural networks based on competitive unsupervised learning.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b="1" dirty="0" smtClean="0"/>
              <a:t>During the competitive learning process the neurons are tuned selectively, that is the training data select the winning neurons. </a:t>
            </a:r>
          </a:p>
          <a:p>
            <a:endParaRPr lang="en-US" sz="2800" dirty="0" smtClean="0"/>
          </a:p>
          <a:p>
            <a:r>
              <a:rPr lang="en-US" sz="2800" dirty="0" smtClean="0"/>
              <a:t>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0"/>
            <a:ext cx="5105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-39000"/>
          </a:blip>
          <a:srcRect/>
          <a:stretch>
            <a:fillRect/>
          </a:stretch>
        </p:blipFill>
        <p:spPr bwMode="auto">
          <a:xfrm>
            <a:off x="1" y="228600"/>
            <a:ext cx="8991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1261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Here we introduce a set of rules that allow unsupervised learning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These rules give the networks the ability to learn associations between patterns that occur frequently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Once learnt, associations allow networks to perform useful tasks such as pattern recognition and recall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393808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8991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 </a:t>
            </a:r>
            <a:r>
              <a:rPr lang="en-US" sz="2800" b="1" dirty="0" smtClean="0">
                <a:solidFill>
                  <a:srgbClr val="FF0000"/>
                </a:solidFill>
              </a:rPr>
              <a:t>The </a:t>
            </a:r>
            <a:r>
              <a:rPr lang="en-US" sz="2800" b="1" dirty="0" err="1" smtClean="0">
                <a:solidFill>
                  <a:srgbClr val="FF0000"/>
                </a:solidFill>
              </a:rPr>
              <a:t>Kohohen</a:t>
            </a:r>
            <a:r>
              <a:rPr lang="en-US" sz="2800" b="1" dirty="0" smtClean="0">
                <a:solidFill>
                  <a:srgbClr val="FF0000"/>
                </a:solidFill>
              </a:rPr>
              <a:t> neural network does not use any sort of activation function. </a:t>
            </a:r>
          </a:p>
          <a:p>
            <a:r>
              <a:rPr lang="en-US" sz="2800" b="1" dirty="0" err="1" smtClean="0">
                <a:solidFill>
                  <a:srgbClr val="FF0000"/>
                </a:solidFill>
              </a:rPr>
              <a:t>Kohonen</a:t>
            </a:r>
            <a:r>
              <a:rPr lang="en-US" sz="2800" b="1" dirty="0" smtClean="0">
                <a:solidFill>
                  <a:srgbClr val="FF0000"/>
                </a:solidFill>
              </a:rPr>
              <a:t> neural network does not use any sort of a bias weight.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971800"/>
            <a:ext cx="8991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The most significant difference between the </a:t>
            </a:r>
            <a:r>
              <a:rPr lang="en-US" sz="2800" b="1" dirty="0" err="1" smtClean="0"/>
              <a:t>Kohonen</a:t>
            </a:r>
            <a:r>
              <a:rPr lang="en-US" sz="2800" b="1" dirty="0" smtClean="0"/>
              <a:t> neural network and the feed forward back propagation neural network is that the </a:t>
            </a:r>
            <a:r>
              <a:rPr lang="en-US" sz="2800" b="1" dirty="0" err="1" smtClean="0">
                <a:solidFill>
                  <a:srgbClr val="FF0000"/>
                </a:solidFill>
              </a:rPr>
              <a:t>Kohonen</a:t>
            </a:r>
            <a:r>
              <a:rPr lang="en-US" sz="2800" b="1" dirty="0" smtClean="0">
                <a:solidFill>
                  <a:srgbClr val="FF0000"/>
                </a:solidFill>
              </a:rPr>
              <a:t> network trained in an unsupervised mode.</a:t>
            </a:r>
            <a:r>
              <a:rPr lang="en-US" sz="2800" b="1" dirty="0" smtClean="0"/>
              <a:t>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This means that the </a:t>
            </a:r>
            <a:r>
              <a:rPr lang="en-US" sz="2800" b="1" dirty="0" err="1" smtClean="0"/>
              <a:t>Kohonen</a:t>
            </a:r>
            <a:r>
              <a:rPr lang="en-US" sz="2800" b="1" dirty="0" smtClean="0"/>
              <a:t> network is presented with data, but the correct output that corresponds to that data is not specified. Using the </a:t>
            </a:r>
            <a:r>
              <a:rPr lang="en-US" sz="2800" b="1" dirty="0" err="1" smtClean="0"/>
              <a:t>Kohonen</a:t>
            </a:r>
            <a:r>
              <a:rPr lang="en-US" sz="2800" b="1" dirty="0" smtClean="0"/>
              <a:t> network this data can be classified into groups. 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318E3D-60F2-42C0-B248-771E5110970B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282575" y="211138"/>
            <a:ext cx="8382000" cy="241296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85763" indent="-385763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The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competitive learning rule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defines the change </a:t>
            </a:r>
            <a:r>
              <a:rPr lang="en-US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D</a:t>
            </a:r>
            <a:r>
              <a:rPr lang="en-US" sz="3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</a:t>
            </a:r>
            <a:r>
              <a:rPr lang="en-US" sz="32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ij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applied to synaptic weight </a:t>
            </a:r>
            <a:r>
              <a:rPr lang="en-US" sz="3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</a:t>
            </a:r>
            <a:r>
              <a:rPr lang="en-US" sz="32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ij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  </a:t>
            </a: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en-US" sz="3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</a:t>
            </a: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0" y="4114800"/>
            <a:ext cx="9144000" cy="11449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where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sz="36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is the input signal and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,Italic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is the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learning rate </a:t>
            </a: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parameter.</a:t>
            </a:r>
          </a:p>
        </p:txBody>
      </p:sp>
      <p:pic>
        <p:nvPicPr>
          <p:cNvPr id="29703" name="Picture 12" descr="Slide08-23"/>
          <p:cNvPicPr>
            <a:picLocks noChangeAspect="1" noChangeArrowheads="1"/>
          </p:cNvPicPr>
          <p:nvPr/>
        </p:nvPicPr>
        <p:blipFill>
          <a:blip r:embed="rId2" cstate="print">
            <a:lum bright="-28000"/>
          </a:blip>
          <a:srcRect/>
          <a:stretch>
            <a:fillRect/>
          </a:stretch>
        </p:blipFill>
        <p:spPr bwMode="auto">
          <a:xfrm>
            <a:off x="0" y="1981200"/>
            <a:ext cx="9295257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8AD5C-8203-47B3-B325-6E432289AD04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85750" y="239713"/>
            <a:ext cx="8491538" cy="24006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The overall effect of the competitive learning rule resides in moving the synaptic weight vector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</a:t>
            </a:r>
            <a:r>
              <a:rPr lang="en-US" sz="30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</a:t>
            </a:r>
            <a:r>
              <a:rPr lang="en-US" sz="3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of the winning neuron </a:t>
            </a:r>
            <a:r>
              <a:rPr lang="en-US" sz="3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towards the input pattern 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 The matching criterion is equivalent to the   minimum 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Euclidean distance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between vectors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</a:t>
            </a:r>
            <a:endParaRPr lang="en-US" sz="3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30726" name="Picture 3" descr="Slide08-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0" y="3873500"/>
            <a:ext cx="4600575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76390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52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657600"/>
            <a:ext cx="42291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"/>
            <a:ext cx="5943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6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579692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6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228600"/>
            <a:ext cx="19907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70770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7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9800"/>
            <a:ext cx="67818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0"/>
            <a:ext cx="13239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72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5867400"/>
            <a:ext cx="44767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304800"/>
            <a:ext cx="15430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8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705600" cy="455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8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953000"/>
            <a:ext cx="4467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1"/>
            <a:ext cx="7620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9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24200"/>
            <a:ext cx="80010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648200"/>
            <a:ext cx="3429000" cy="61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134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0"/>
            <a:ext cx="13620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1"/>
            <a:ext cx="7620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9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9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57245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600200"/>
            <a:ext cx="55721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343400"/>
            <a:ext cx="78867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0" y="533400"/>
          <a:ext cx="1289050" cy="1919862"/>
        </p:xfrm>
        <a:graphic>
          <a:graphicData uri="http://schemas.openxmlformats.org/presentationml/2006/ole">
            <p:oleObj spid="_x0000_s440325" name="Equation" r:id="rId6" imgW="59688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Associations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An association is any link between a system’s input and output such that when a pattern A is presented to the system, it will respond with pattern B</a:t>
            </a:r>
          </a:p>
          <a:p>
            <a:r>
              <a:rPr lang="en-US" sz="4000" b="1" dirty="0" smtClean="0"/>
              <a:t>When two patterns are linked by an association, the input pattern is called the </a:t>
            </a:r>
            <a:r>
              <a:rPr lang="en-US" sz="4000" b="1" dirty="0" smtClean="0">
                <a:solidFill>
                  <a:srgbClr val="FF0000"/>
                </a:solidFill>
              </a:rPr>
              <a:t>stimulus </a:t>
            </a:r>
            <a:r>
              <a:rPr lang="en-US" sz="4000" b="1" dirty="0" smtClean="0"/>
              <a:t>and the output pattern is called the </a:t>
            </a:r>
            <a:r>
              <a:rPr lang="en-US" sz="4000" b="1" dirty="0" smtClean="0">
                <a:solidFill>
                  <a:srgbClr val="FF000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xmlns="" val="2677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Applications to Behaviorist Psychology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Experiment by Ivan Pavlov, in which he trained a dog to salivate at the sound of a bell, by ringing the bell whenever the food was presented (an example of classical conditioning)</a:t>
            </a:r>
          </a:p>
          <a:p>
            <a:r>
              <a:rPr lang="en-US" b="1" dirty="0" smtClean="0"/>
              <a:t>B.F Skinner – Performed an experiment which involved training a rat to press a bar in order to obtain a food pellet (an example of instrumental conditioning)</a:t>
            </a:r>
          </a:p>
        </p:txBody>
      </p:sp>
    </p:spTree>
    <p:extLst>
      <p:ext uri="{BB962C8B-B14F-4D97-AF65-F5344CB8AC3E}">
        <p14:creationId xmlns:p14="http://schemas.microsoft.com/office/powerpoint/2010/main" xmlns="" val="57747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14650"/>
            <a:ext cx="9144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0" y="0"/>
            <a:ext cx="8458200" cy="6096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Hebb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in his influential book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organization of Behavior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(1949), claimed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Behavior changes are primarily due to the changes of synaptic strengths between neurons I and j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ANN, </a:t>
            </a:r>
            <a:r>
              <a:rPr lang="en-US" sz="2800" b="1" dirty="0" err="1" smtClean="0"/>
              <a:t>Hebbian</a:t>
            </a:r>
            <a:r>
              <a:rPr lang="en-US" sz="2800" b="1" dirty="0" smtClean="0"/>
              <a:t> learning law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be stated:   </a:t>
            </a:r>
            <a:r>
              <a:rPr lang="en-US" sz="2800" dirty="0" smtClean="0"/>
              <a:t>synaptic strength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increases only if the outputs of both units       and       have the same sign ( positive or negative).</a:t>
            </a:r>
          </a:p>
        </p:txBody>
      </p:sp>
      <p:graphicFrame>
        <p:nvGraphicFramePr>
          <p:cNvPr id="199682" name="Object 2"/>
          <p:cNvGraphicFramePr>
            <a:graphicFrameLocks noChangeAspect="1"/>
          </p:cNvGraphicFramePr>
          <p:nvPr/>
        </p:nvGraphicFramePr>
        <p:xfrm>
          <a:off x="2057400" y="4267200"/>
          <a:ext cx="5762279" cy="685800"/>
        </p:xfrm>
        <a:graphic>
          <a:graphicData uri="http://schemas.openxmlformats.org/presentationml/2006/ole">
            <p:oleObj spid="_x0000_s199682" name="Equation" r:id="rId3" imgW="2031840" imgH="241200" progId="Equation.3">
              <p:embed/>
            </p:oleObj>
          </a:graphicData>
        </a:graphic>
      </p:graphicFrame>
      <p:graphicFrame>
        <p:nvGraphicFramePr>
          <p:cNvPr id="199683" name="Object 3"/>
          <p:cNvGraphicFramePr>
            <a:graphicFrameLocks noChangeAspect="1"/>
          </p:cNvGraphicFramePr>
          <p:nvPr/>
        </p:nvGraphicFramePr>
        <p:xfrm>
          <a:off x="2057400" y="5638800"/>
          <a:ext cx="6663490" cy="685800"/>
        </p:xfrm>
        <a:graphic>
          <a:graphicData uri="http://schemas.openxmlformats.org/presentationml/2006/ole">
            <p:oleObj spid="_x0000_s199683" name="Equation" r:id="rId4" imgW="23493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770815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635" name="Picture 3"/>
          <p:cNvPicPr>
            <a:picLocks noChangeAspect="1" noChangeArrowheads="1"/>
          </p:cNvPicPr>
          <p:nvPr/>
        </p:nvPicPr>
        <p:blipFill>
          <a:blip r:embed="rId3" cstate="print">
            <a:lum bright="-27000"/>
          </a:blip>
          <a:srcRect/>
          <a:stretch>
            <a:fillRect/>
          </a:stretch>
        </p:blipFill>
        <p:spPr bwMode="auto">
          <a:xfrm>
            <a:off x="0" y="1524000"/>
            <a:ext cx="916214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1824</Words>
  <Application>Microsoft Office PowerPoint</Application>
  <PresentationFormat>On-screen Show (4:3)</PresentationFormat>
  <Paragraphs>138</Paragraphs>
  <Slides>48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Equation</vt:lpstr>
      <vt:lpstr>Slide 1</vt:lpstr>
      <vt:lpstr>Slide 2</vt:lpstr>
      <vt:lpstr>Slide 3</vt:lpstr>
      <vt:lpstr>Slide 4</vt:lpstr>
      <vt:lpstr>Associations</vt:lpstr>
      <vt:lpstr>Applications to Behaviorist Psychology</vt:lpstr>
      <vt:lpstr>Slide 7</vt:lpstr>
      <vt:lpstr>Slide 8</vt:lpstr>
      <vt:lpstr>Slide 9</vt:lpstr>
      <vt:lpstr>Slide 10</vt:lpstr>
      <vt:lpstr>Simple Associative Network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Surekha Bhanot</dc:creator>
  <cp:lastModifiedBy>ipcvostro</cp:lastModifiedBy>
  <cp:revision>113</cp:revision>
  <dcterms:created xsi:type="dcterms:W3CDTF">2006-08-16T00:00:00Z</dcterms:created>
  <dcterms:modified xsi:type="dcterms:W3CDTF">2014-11-14T09:12:13Z</dcterms:modified>
</cp:coreProperties>
</file>