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04" r:id="rId3"/>
    <p:sldId id="306" r:id="rId4"/>
    <p:sldId id="305" r:id="rId5"/>
    <p:sldId id="303" r:id="rId6"/>
    <p:sldId id="307" r:id="rId7"/>
    <p:sldId id="310" r:id="rId8"/>
    <p:sldId id="308" r:id="rId9"/>
    <p:sldId id="320" r:id="rId10"/>
    <p:sldId id="318" r:id="rId11"/>
    <p:sldId id="309" r:id="rId12"/>
    <p:sldId id="319" r:id="rId13"/>
    <p:sldId id="312" r:id="rId14"/>
    <p:sldId id="321" r:id="rId15"/>
    <p:sldId id="367" r:id="rId16"/>
    <p:sldId id="313" r:id="rId17"/>
    <p:sldId id="322" r:id="rId18"/>
    <p:sldId id="324" r:id="rId19"/>
    <p:sldId id="325" r:id="rId20"/>
    <p:sldId id="314" r:id="rId21"/>
    <p:sldId id="326" r:id="rId22"/>
    <p:sldId id="330" r:id="rId23"/>
    <p:sldId id="402" r:id="rId24"/>
    <p:sldId id="329" r:id="rId25"/>
    <p:sldId id="385" r:id="rId26"/>
    <p:sldId id="328" r:id="rId27"/>
    <p:sldId id="400" r:id="rId28"/>
    <p:sldId id="40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28" autoAdjust="0"/>
  </p:normalViewPr>
  <p:slideViewPr>
    <p:cSldViewPr>
      <p:cViewPr varScale="1">
        <p:scale>
          <a:sx n="68" d="100"/>
          <a:sy n="68" d="100"/>
        </p:scale>
        <p:origin x="144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A25833-E7BE-4F4F-8DF2-AC71227DD6ED}" type="datetimeFigureOut">
              <a:rPr lang="en-US" smtClean="0"/>
              <a:pPr/>
              <a:t>11/25/2017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9747A0-5C4E-4072-80A4-7BD38930356F}" type="slidenum">
              <a:rPr lang="en-US" smtClean="0"/>
              <a:pPr/>
              <a:t>‹#›</a:t>
            </a:fld>
            <a:endParaRPr lang="en-US"/>
          </a:p>
        </p:txBody>
      </p:sp>
    </p:spTree>
    <p:extLst>
      <p:ext uri="{BB962C8B-B14F-4D97-AF65-F5344CB8AC3E}">
        <p14:creationId xmlns:p14="http://schemas.microsoft.com/office/powerpoint/2010/main" val="2246877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9747A0-5C4E-4072-80A4-7BD38930356F}" type="slidenum">
              <a:rPr lang="en-US" smtClean="0"/>
              <a:pPr/>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9747A0-5C4E-4072-80A4-7BD38930356F}"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9747A0-5C4E-4072-80A4-7BD38930356F}"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9747A0-5C4E-4072-80A4-7BD38930356F}"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9747A0-5C4E-4072-80A4-7BD38930356F}"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9747A0-5C4E-4072-80A4-7BD38930356F}"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9747A0-5C4E-4072-80A4-7BD38930356F}"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9747A0-5C4E-4072-80A4-7BD38930356F}"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9747A0-5C4E-4072-80A4-7BD38930356F}"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9747A0-5C4E-4072-80A4-7BD38930356F}" type="slidenum">
              <a:rPr lang="en-US" smtClean="0"/>
              <a:pPr/>
              <a:t>23</a:t>
            </a:fld>
            <a:endParaRPr lang="en-US"/>
          </a:p>
        </p:txBody>
      </p:sp>
    </p:spTree>
    <p:extLst>
      <p:ext uri="{BB962C8B-B14F-4D97-AF65-F5344CB8AC3E}">
        <p14:creationId xmlns:p14="http://schemas.microsoft.com/office/powerpoint/2010/main" val="3708139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9747A0-5C4E-4072-80A4-7BD38930356F}"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9747A0-5C4E-4072-80A4-7BD38930356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9747A0-5C4E-4072-80A4-7BD38930356F}"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9747A0-5C4E-4072-80A4-7BD38930356F}" type="slidenum">
              <a:rPr lang="en-US" smtClean="0">
                <a:solidFill>
                  <a:prstClr val="black"/>
                </a:solidFill>
              </a:rPr>
              <a:pPr/>
              <a:t>9</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9747A0-5C4E-4072-80A4-7BD38930356F}" type="slidenum">
              <a:rPr lang="en-US" smtClean="0">
                <a:solidFill>
                  <a:prstClr val="black"/>
                </a:solidFill>
              </a:rPr>
              <a:pPr/>
              <a:t>10</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9747A0-5C4E-4072-80A4-7BD38930356F}"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9747A0-5C4E-4072-80A4-7BD38930356F}"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9747A0-5C4E-4072-80A4-7BD38930356F}"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9747A0-5C4E-4072-80A4-7BD38930356F}"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3523F5-F507-4554-82C2-26CD9C7C64D9}" type="datetimeFigureOut">
              <a:rPr lang="en-US" smtClean="0"/>
              <a:pPr/>
              <a:t>11/25/2017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225C1-6039-4639-AAB9-953627DB9AE9}" type="slidenum">
              <a:rPr lang="en-US" smtClean="0"/>
              <a:pPr/>
              <a:t>‹#›</a:t>
            </a:fld>
            <a:endParaRPr lang="en-US"/>
          </a:p>
        </p:txBody>
      </p:sp>
    </p:spTree>
    <p:extLst>
      <p:ext uri="{BB962C8B-B14F-4D97-AF65-F5344CB8AC3E}">
        <p14:creationId xmlns:p14="http://schemas.microsoft.com/office/powerpoint/2010/main" val="3356087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523F5-F507-4554-82C2-26CD9C7C64D9}" type="datetimeFigureOut">
              <a:rPr lang="en-US" smtClean="0"/>
              <a:pPr/>
              <a:t>11/25/2017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225C1-6039-4639-AAB9-953627DB9AE9}" type="slidenum">
              <a:rPr lang="en-US" smtClean="0"/>
              <a:pPr/>
              <a:t>‹#›</a:t>
            </a:fld>
            <a:endParaRPr lang="en-US"/>
          </a:p>
        </p:txBody>
      </p:sp>
    </p:spTree>
    <p:extLst>
      <p:ext uri="{BB962C8B-B14F-4D97-AF65-F5344CB8AC3E}">
        <p14:creationId xmlns:p14="http://schemas.microsoft.com/office/powerpoint/2010/main" val="2971695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523F5-F507-4554-82C2-26CD9C7C64D9}" type="datetimeFigureOut">
              <a:rPr lang="en-US" smtClean="0"/>
              <a:pPr/>
              <a:t>11/25/2017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225C1-6039-4639-AAB9-953627DB9AE9}" type="slidenum">
              <a:rPr lang="en-US" smtClean="0"/>
              <a:pPr/>
              <a:t>‹#›</a:t>
            </a:fld>
            <a:endParaRPr lang="en-US"/>
          </a:p>
        </p:txBody>
      </p:sp>
    </p:spTree>
    <p:extLst>
      <p:ext uri="{BB962C8B-B14F-4D97-AF65-F5344CB8AC3E}">
        <p14:creationId xmlns:p14="http://schemas.microsoft.com/office/powerpoint/2010/main" val="1611775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3523F5-F507-4554-82C2-26CD9C7C64D9}" type="datetimeFigureOut">
              <a:rPr lang="en-US" smtClean="0"/>
              <a:pPr/>
              <a:t>11/25/2017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225C1-6039-4639-AAB9-953627DB9AE9}" type="slidenum">
              <a:rPr lang="en-US" smtClean="0"/>
              <a:pPr/>
              <a:t>‹#›</a:t>
            </a:fld>
            <a:endParaRPr lang="en-US"/>
          </a:p>
        </p:txBody>
      </p:sp>
    </p:spTree>
    <p:extLst>
      <p:ext uri="{BB962C8B-B14F-4D97-AF65-F5344CB8AC3E}">
        <p14:creationId xmlns:p14="http://schemas.microsoft.com/office/powerpoint/2010/main" val="17400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3523F5-F507-4554-82C2-26CD9C7C64D9}" type="datetimeFigureOut">
              <a:rPr lang="en-US" smtClean="0"/>
              <a:pPr/>
              <a:t>11/25/2017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225C1-6039-4639-AAB9-953627DB9AE9}" type="slidenum">
              <a:rPr lang="en-US" smtClean="0"/>
              <a:pPr/>
              <a:t>‹#›</a:t>
            </a:fld>
            <a:endParaRPr lang="en-US"/>
          </a:p>
        </p:txBody>
      </p:sp>
    </p:spTree>
    <p:extLst>
      <p:ext uri="{BB962C8B-B14F-4D97-AF65-F5344CB8AC3E}">
        <p14:creationId xmlns:p14="http://schemas.microsoft.com/office/powerpoint/2010/main" val="1203559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3523F5-F507-4554-82C2-26CD9C7C64D9}" type="datetimeFigureOut">
              <a:rPr lang="en-US" smtClean="0"/>
              <a:pPr/>
              <a:t>11/25/2017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225C1-6039-4639-AAB9-953627DB9AE9}" type="slidenum">
              <a:rPr lang="en-US" smtClean="0"/>
              <a:pPr/>
              <a:t>‹#›</a:t>
            </a:fld>
            <a:endParaRPr lang="en-US"/>
          </a:p>
        </p:txBody>
      </p:sp>
    </p:spTree>
    <p:extLst>
      <p:ext uri="{BB962C8B-B14F-4D97-AF65-F5344CB8AC3E}">
        <p14:creationId xmlns:p14="http://schemas.microsoft.com/office/powerpoint/2010/main" val="509349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3523F5-F507-4554-82C2-26CD9C7C64D9}" type="datetimeFigureOut">
              <a:rPr lang="en-US" smtClean="0"/>
              <a:pPr/>
              <a:t>11/25/2017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E225C1-6039-4639-AAB9-953627DB9AE9}" type="slidenum">
              <a:rPr lang="en-US" smtClean="0"/>
              <a:pPr/>
              <a:t>‹#›</a:t>
            </a:fld>
            <a:endParaRPr lang="en-US"/>
          </a:p>
        </p:txBody>
      </p:sp>
    </p:spTree>
    <p:extLst>
      <p:ext uri="{BB962C8B-B14F-4D97-AF65-F5344CB8AC3E}">
        <p14:creationId xmlns:p14="http://schemas.microsoft.com/office/powerpoint/2010/main" val="1438570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3523F5-F507-4554-82C2-26CD9C7C64D9}" type="datetimeFigureOut">
              <a:rPr lang="en-US" smtClean="0"/>
              <a:pPr/>
              <a:t>11/25/2017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E225C1-6039-4639-AAB9-953627DB9AE9}" type="slidenum">
              <a:rPr lang="en-US" smtClean="0"/>
              <a:pPr/>
              <a:t>‹#›</a:t>
            </a:fld>
            <a:endParaRPr lang="en-US"/>
          </a:p>
        </p:txBody>
      </p:sp>
    </p:spTree>
    <p:extLst>
      <p:ext uri="{BB962C8B-B14F-4D97-AF65-F5344CB8AC3E}">
        <p14:creationId xmlns:p14="http://schemas.microsoft.com/office/powerpoint/2010/main" val="263757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523F5-F507-4554-82C2-26CD9C7C64D9}" type="datetimeFigureOut">
              <a:rPr lang="en-US" smtClean="0"/>
              <a:pPr/>
              <a:t>11/25/2017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E225C1-6039-4639-AAB9-953627DB9AE9}" type="slidenum">
              <a:rPr lang="en-US" smtClean="0"/>
              <a:pPr/>
              <a:t>‹#›</a:t>
            </a:fld>
            <a:endParaRPr lang="en-US"/>
          </a:p>
        </p:txBody>
      </p:sp>
    </p:spTree>
    <p:extLst>
      <p:ext uri="{BB962C8B-B14F-4D97-AF65-F5344CB8AC3E}">
        <p14:creationId xmlns:p14="http://schemas.microsoft.com/office/powerpoint/2010/main" val="4266804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3523F5-F507-4554-82C2-26CD9C7C64D9}" type="datetimeFigureOut">
              <a:rPr lang="en-US" smtClean="0"/>
              <a:pPr/>
              <a:t>11/25/2017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225C1-6039-4639-AAB9-953627DB9AE9}" type="slidenum">
              <a:rPr lang="en-US" smtClean="0"/>
              <a:pPr/>
              <a:t>‹#›</a:t>
            </a:fld>
            <a:endParaRPr lang="en-US"/>
          </a:p>
        </p:txBody>
      </p:sp>
    </p:spTree>
    <p:extLst>
      <p:ext uri="{BB962C8B-B14F-4D97-AF65-F5344CB8AC3E}">
        <p14:creationId xmlns:p14="http://schemas.microsoft.com/office/powerpoint/2010/main" val="1840850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3523F5-F507-4554-82C2-26CD9C7C64D9}" type="datetimeFigureOut">
              <a:rPr lang="en-US" smtClean="0"/>
              <a:pPr/>
              <a:t>11/25/2017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225C1-6039-4639-AAB9-953627DB9AE9}" type="slidenum">
              <a:rPr lang="en-US" smtClean="0"/>
              <a:pPr/>
              <a:t>‹#›</a:t>
            </a:fld>
            <a:endParaRPr lang="en-US"/>
          </a:p>
        </p:txBody>
      </p:sp>
    </p:spTree>
    <p:extLst>
      <p:ext uri="{BB962C8B-B14F-4D97-AF65-F5344CB8AC3E}">
        <p14:creationId xmlns:p14="http://schemas.microsoft.com/office/powerpoint/2010/main" val="1890869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523F5-F507-4554-82C2-26CD9C7C64D9}" type="datetimeFigureOut">
              <a:rPr lang="en-US" smtClean="0"/>
              <a:pPr/>
              <a:t>11/25/2017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225C1-6039-4639-AAB9-953627DB9AE9}" type="slidenum">
              <a:rPr lang="en-US" smtClean="0"/>
              <a:pPr/>
              <a:t>‹#›</a:t>
            </a:fld>
            <a:endParaRPr lang="en-US"/>
          </a:p>
        </p:txBody>
      </p:sp>
    </p:spTree>
    <p:extLst>
      <p:ext uri="{BB962C8B-B14F-4D97-AF65-F5344CB8AC3E}">
        <p14:creationId xmlns:p14="http://schemas.microsoft.com/office/powerpoint/2010/main" val="1276796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anose="02020603050405020304" pitchFamily="18" charset="0"/>
                <a:cs typeface="Times New Roman" panose="02020603050405020304" pitchFamily="18" charset="0"/>
              </a:rPr>
              <a:t>Optimization</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14400" y="3886200"/>
            <a:ext cx="7315200" cy="1752600"/>
          </a:xfrm>
        </p:spPr>
        <p:txBody>
          <a:bodyPr>
            <a:normAutofit fontScale="92500"/>
          </a:bodyPr>
          <a:lstStyle/>
          <a:p>
            <a:r>
              <a:rPr lang="en-US" dirty="0" smtClean="0">
                <a:latin typeface="Times New Roman" panose="02020603050405020304" pitchFamily="18" charset="0"/>
                <a:cs typeface="Times New Roman" panose="02020603050405020304" pitchFamily="18" charset="0"/>
              </a:rPr>
              <a:t>Neural Networks &amp; Fuzzy Logic (BITS F312)</a:t>
            </a:r>
          </a:p>
          <a:p>
            <a:r>
              <a:rPr lang="en-US" dirty="0" smtClean="0">
                <a:latin typeface="Times New Roman" panose="02020603050405020304" pitchFamily="18" charset="0"/>
                <a:cs typeface="Times New Roman" panose="02020603050405020304" pitchFamily="18" charset="0"/>
              </a:rPr>
              <a:t>Ashish Patel</a:t>
            </a:r>
          </a:p>
          <a:p>
            <a:r>
              <a:rPr lang="en-US" dirty="0" smtClean="0">
                <a:latin typeface="Times New Roman" panose="02020603050405020304" pitchFamily="18" charset="0"/>
                <a:cs typeface="Times New Roman" panose="02020603050405020304" pitchFamily="18" charset="0"/>
              </a:rPr>
              <a:t>Lectures during November 21 - 28, 2017</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810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a:spLocks noGrp="1"/>
          </p:cNvSpPr>
          <p:nvPr>
            <p:ph idx="1"/>
          </p:nvPr>
        </p:nvSpPr>
        <p:spPr>
          <a:xfrm>
            <a:off x="152400" y="76200"/>
            <a:ext cx="8839200" cy="6629400"/>
          </a:xfrm>
        </p:spPr>
        <p:txBody>
          <a:bodyPr>
            <a:noAutofit/>
          </a:bodyPr>
          <a:lstStyle/>
          <a:p>
            <a:pPr algn="just">
              <a:lnSpc>
                <a:spcPct val="150000"/>
              </a:lnSpc>
            </a:pPr>
            <a:r>
              <a:rPr lang="en-US" sz="2400" dirty="0" smtClean="0">
                <a:latin typeface="Times New Roman" pitchFamily="18" charset="0"/>
                <a:cs typeface="Times New Roman" pitchFamily="18" charset="0"/>
              </a:rPr>
              <a:t>If we take </a:t>
            </a:r>
            <a:r>
              <a:rPr lang="en-US" sz="2400" i="1" dirty="0" smtClean="0">
                <a:latin typeface="Times New Roman" pitchFamily="18" charset="0"/>
                <a:cs typeface="Times New Roman" pitchFamily="18" charset="0"/>
              </a:rPr>
              <a:t>l</a:t>
            </a:r>
            <a:r>
              <a:rPr lang="en-US" sz="2400" dirty="0" smtClean="0">
                <a:latin typeface="Times New Roman" pitchFamily="18" charset="0"/>
                <a:cs typeface="Times New Roman" pitchFamily="18" charset="0"/>
              </a:rPr>
              <a:t>-bit binary encoding for each of </a:t>
            </a:r>
            <a:r>
              <a:rPr lang="en-US" sz="2400"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variables of the chromosome, then the chromosome will be represented by continuous bit pattern of </a:t>
            </a:r>
            <a:r>
              <a:rPr lang="en-US" sz="2400" i="1" dirty="0" err="1" smtClean="0">
                <a:latin typeface="Times New Roman" pitchFamily="18" charset="0"/>
                <a:cs typeface="Times New Roman" pitchFamily="18" charset="0"/>
              </a:rPr>
              <a:t>N</a:t>
            </a:r>
            <a:r>
              <a:rPr lang="en-US" sz="2400" dirty="0" err="1" smtClean="0">
                <a:latin typeface="Times New Roman" pitchFamily="18" charset="0"/>
                <a:cs typeface="Times New Roman" pitchFamily="18" charset="0"/>
              </a:rPr>
              <a:t>×</a:t>
            </a:r>
            <a:r>
              <a:rPr lang="en-US" sz="2400" i="1" dirty="0" err="1" smtClean="0">
                <a:latin typeface="Times New Roman" pitchFamily="18" charset="0"/>
                <a:cs typeface="Times New Roman" pitchFamily="18" charset="0"/>
              </a:rPr>
              <a:t>l</a:t>
            </a:r>
            <a:r>
              <a:rPr lang="en-US" sz="2400" dirty="0" smtClean="0">
                <a:latin typeface="Times New Roman" pitchFamily="18" charset="0"/>
                <a:cs typeface="Times New Roman" pitchFamily="18" charset="0"/>
              </a:rPr>
              <a:t> bits.</a:t>
            </a:r>
          </a:p>
          <a:p>
            <a:pPr algn="just">
              <a:lnSpc>
                <a:spcPct val="150000"/>
              </a:lnSpc>
            </a:pP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Here, starting from left, first </a:t>
            </a:r>
            <a:r>
              <a:rPr lang="en-US" sz="2400" i="1" dirty="0" smtClean="0">
                <a:latin typeface="Times New Roman" pitchFamily="18" charset="0"/>
                <a:cs typeface="Times New Roman" pitchFamily="18" charset="0"/>
              </a:rPr>
              <a:t>l</a:t>
            </a:r>
            <a:r>
              <a:rPr lang="en-US" sz="2400" dirty="0" smtClean="0">
                <a:latin typeface="Times New Roman" pitchFamily="18" charset="0"/>
                <a:cs typeface="Times New Roman" pitchFamily="18" charset="0"/>
              </a:rPr>
              <a:t> bits represent variable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next </a:t>
            </a:r>
            <a:r>
              <a:rPr lang="en-US" sz="2400" i="1" dirty="0" smtClean="0">
                <a:latin typeface="Times New Roman" pitchFamily="18" charset="0"/>
                <a:cs typeface="Times New Roman" pitchFamily="18" charset="0"/>
              </a:rPr>
              <a:t>l</a:t>
            </a:r>
            <a:r>
              <a:rPr lang="en-US" sz="2400" dirty="0" smtClean="0">
                <a:latin typeface="Times New Roman" pitchFamily="18" charset="0"/>
                <a:cs typeface="Times New Roman" pitchFamily="18" charset="0"/>
              </a:rPr>
              <a:t> bits represent variable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and so on. Pictorially it is shown below for a particular chromosome with bit positions mentioned with respect to MSB.</a:t>
            </a:r>
          </a:p>
          <a:p>
            <a:pPr algn="just">
              <a:lnSpc>
                <a:spcPct val="150000"/>
              </a:lnSpc>
              <a:buNone/>
            </a:pPr>
            <a:r>
              <a:rPr lang="en-US" sz="2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Bit 1        Bit 9        Bit 17</a:t>
            </a:r>
          </a:p>
          <a:p>
            <a:pPr algn="just">
              <a:lnSpc>
                <a:spcPct val="150000"/>
              </a:lnSpc>
              <a:buNone/>
            </a:pPr>
            <a:r>
              <a:rPr lang="en-US" sz="2400" dirty="0" smtClean="0">
                <a:latin typeface="Times New Roman" pitchFamily="18" charset="0"/>
                <a:cs typeface="Times New Roman" pitchFamily="18" charset="0"/>
              </a:rPr>
              <a:t>	001100111110001100001001……………..11000001</a:t>
            </a:r>
          </a:p>
          <a:p>
            <a:pPr algn="just">
              <a:lnSpc>
                <a:spcPct val="150000"/>
              </a:lnSpc>
              <a:buNone/>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1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2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3                                                     </a:t>
            </a:r>
            <a:r>
              <a:rPr lang="en-US" sz="2400" i="1" dirty="0" smtClean="0">
                <a:latin typeface="Times New Roman" pitchFamily="18" charset="0"/>
                <a:cs typeface="Times New Roman" pitchFamily="18" charset="0"/>
              </a:rPr>
              <a:t>x</a:t>
            </a:r>
            <a:r>
              <a:rPr lang="en-US" sz="2400" i="1" baseline="-25000" dirty="0" smtClean="0">
                <a:latin typeface="Times New Roman" pitchFamily="18" charset="0"/>
                <a:cs typeface="Times New Roman" pitchFamily="18" charset="0"/>
              </a:rPr>
              <a:t>N</a:t>
            </a:r>
          </a:p>
        </p:txBody>
      </p:sp>
      <p:cxnSp>
        <p:nvCxnSpPr>
          <p:cNvPr id="4" name="Straight Arrow Connector 3"/>
          <p:cNvCxnSpPr/>
          <p:nvPr/>
        </p:nvCxnSpPr>
        <p:spPr>
          <a:xfrm>
            <a:off x="609600" y="6019800"/>
            <a:ext cx="118872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1752600" y="6019800"/>
            <a:ext cx="118872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895600" y="6019800"/>
            <a:ext cx="118872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821680" y="6019800"/>
            <a:ext cx="118872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09600" y="5257800"/>
            <a:ext cx="0" cy="1828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828800" y="5257800"/>
            <a:ext cx="0" cy="1828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048000" y="5257800"/>
            <a:ext cx="0" cy="1828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076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609600"/>
          </a:xfrm>
        </p:spPr>
        <p:txBody>
          <a:bodyPr>
            <a:normAutofit/>
          </a:bodyPr>
          <a:lstStyle/>
          <a:p>
            <a:r>
              <a:rPr lang="en-US" sz="3200" b="1" dirty="0" smtClean="0">
                <a:latin typeface="Times New Roman" panose="02020603050405020304" pitchFamily="18" charset="0"/>
                <a:cs typeface="Times New Roman" panose="02020603050405020304" pitchFamily="18" charset="0"/>
              </a:rPr>
              <a:t>Evaluation of GA Fitness Function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3"/>
          <p:cNvSpPr>
            <a:spLocks noGrp="1"/>
          </p:cNvSpPr>
          <p:nvPr>
            <p:ph idx="1"/>
          </p:nvPr>
        </p:nvSpPr>
        <p:spPr>
          <a:xfrm>
            <a:off x="76200" y="838200"/>
            <a:ext cx="8915400" cy="5867400"/>
          </a:xfrm>
        </p:spPr>
        <p:txBody>
          <a:bodyPr>
            <a:no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GA works on the principle of “survival of the fittest”. </a:t>
            </a: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The ‘good points’ or the points which yield larger values for the function have higher probability to continue in the next generation. The ‘bad points’ or the points which yield smaller values for the function have lower probability to continue in the next generation. </a:t>
            </a: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GA maximizes a given function, so it is necessary to transform a minimization problem to a maximization problem. This transformation does not alter the location of the minimum value.</a:t>
            </a:r>
          </a:p>
        </p:txBody>
      </p:sp>
    </p:spTree>
    <p:extLst>
      <p:ext uri="{BB962C8B-B14F-4D97-AF65-F5344CB8AC3E}">
        <p14:creationId xmlns:p14="http://schemas.microsoft.com/office/powerpoint/2010/main" val="1978999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p:cNvSpPr>
            <a:spLocks noGrp="1"/>
          </p:cNvSpPr>
          <p:nvPr>
            <p:ph idx="1"/>
          </p:nvPr>
        </p:nvSpPr>
        <p:spPr>
          <a:xfrm>
            <a:off x="76200" y="228600"/>
            <a:ext cx="8915400" cy="6172200"/>
          </a:xfrm>
        </p:spPr>
        <p:txBody>
          <a:bodyPr>
            <a:no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Depending upon whether initial objective function </a:t>
            </a:r>
            <a:r>
              <a:rPr lang="en-US" sz="2400" i="1" dirty="0" smtClean="0">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x</a:t>
            </a:r>
            <a:r>
              <a:rPr lang="en-US" sz="2400" dirty="0" smtClean="0">
                <a:latin typeface="Times New Roman" panose="02020603050405020304" pitchFamily="18" charset="0"/>
                <a:cs typeface="Times New Roman" panose="02020603050405020304" pitchFamily="18" charset="0"/>
              </a:rPr>
              <a:t>) needs to be maximized or minimized, the fitness function </a:t>
            </a:r>
            <a:r>
              <a:rPr lang="en-US" sz="2400" i="1" dirty="0" smtClean="0">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x</a:t>
            </a:r>
            <a:r>
              <a:rPr lang="en-US" sz="2400" dirty="0" smtClean="0">
                <a:latin typeface="Times New Roman" panose="02020603050405020304" pitchFamily="18" charset="0"/>
                <a:cs typeface="Times New Roman" panose="02020603050405020304" pitchFamily="18" charset="0"/>
              </a:rPr>
              <a:t>) is defined as:</a:t>
            </a:r>
          </a:p>
          <a:p>
            <a:pPr lvl="1" algn="just">
              <a:lnSpc>
                <a:spcPct val="150000"/>
              </a:lnSpc>
            </a:pPr>
            <a:r>
              <a:rPr lang="en-US" sz="2000" i="1" dirty="0" smtClean="0">
                <a:latin typeface="Times New Roman" panose="02020603050405020304" pitchFamily="18" charset="0"/>
                <a:cs typeface="Times New Roman" panose="02020603050405020304" pitchFamily="18" charset="0"/>
              </a:rPr>
              <a:t>F</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 = </a:t>
            </a:r>
            <a:r>
              <a:rPr lang="en-US" sz="2000" i="1" dirty="0" smtClean="0">
                <a:latin typeface="Times New Roman" panose="02020603050405020304" pitchFamily="18" charset="0"/>
                <a:cs typeface="Times New Roman" panose="02020603050405020304" pitchFamily="18" charset="0"/>
              </a:rPr>
              <a:t>f</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 for maximization problem</a:t>
            </a:r>
          </a:p>
          <a:p>
            <a:pPr lvl="1" algn="just">
              <a:lnSpc>
                <a:spcPct val="150000"/>
              </a:lnSpc>
            </a:pPr>
            <a:r>
              <a:rPr lang="en-US" sz="2000" i="1" dirty="0" smtClean="0">
                <a:latin typeface="Times New Roman" panose="02020603050405020304" pitchFamily="18" charset="0"/>
                <a:cs typeface="Times New Roman" panose="02020603050405020304" pitchFamily="18" charset="0"/>
              </a:rPr>
              <a:t>F</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 = 1/(1+</a:t>
            </a:r>
            <a:r>
              <a:rPr lang="en-US" sz="2000" i="1" dirty="0" smtClean="0">
                <a:latin typeface="Times New Roman" panose="02020603050405020304" pitchFamily="18" charset="0"/>
                <a:cs typeface="Times New Roman" panose="02020603050405020304" pitchFamily="18" charset="0"/>
              </a:rPr>
              <a:t>f</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 for minimization problem</a:t>
            </a:r>
          </a:p>
          <a:p>
            <a:pPr marL="347472" lvl="1" indent="-347472" algn="just">
              <a:lnSpc>
                <a:spcPct val="150000"/>
              </a:lnSpc>
              <a:buFont typeface="Arial" pitchFamily="34" charset="0"/>
              <a:buChar char="•"/>
            </a:pPr>
            <a:endParaRPr lang="en-US" sz="2000" dirty="0" smtClean="0">
              <a:latin typeface="Times New Roman" panose="02020603050405020304" pitchFamily="18" charset="0"/>
              <a:cs typeface="Times New Roman" panose="02020603050405020304" pitchFamily="18" charset="0"/>
            </a:endParaRPr>
          </a:p>
          <a:p>
            <a:pPr marL="347472" lvl="1" indent="-347472" algn="just">
              <a:lnSpc>
                <a:spcPct val="150000"/>
              </a:lnSpc>
              <a:buFont typeface="Arial" pitchFamily="34" charset="0"/>
              <a:buChar char="•"/>
            </a:pPr>
            <a:r>
              <a:rPr lang="en-US" sz="2400" dirty="0" smtClean="0">
                <a:latin typeface="Times New Roman" panose="02020603050405020304" pitchFamily="18" charset="0"/>
                <a:cs typeface="Times New Roman" panose="02020603050405020304" pitchFamily="18" charset="0"/>
              </a:rPr>
              <a:t>The fitness function value for a particular coded string is known as the string’s fitness and it is used to decide whether a particular string carries on to the next generation or not.</a:t>
            </a:r>
          </a:p>
          <a:p>
            <a:pPr marL="347472" lvl="1" indent="-347472" algn="just">
              <a:lnSpc>
                <a:spcPct val="150000"/>
              </a:lnSpc>
              <a:buFont typeface="Arial" pitchFamily="34" charset="0"/>
              <a:buChar char="•"/>
            </a:pPr>
            <a:endParaRPr lang="en-US" sz="2000" dirty="0" smtClean="0">
              <a:latin typeface="Times New Roman" panose="02020603050405020304" pitchFamily="18" charset="0"/>
              <a:cs typeface="Times New Roman" panose="02020603050405020304" pitchFamily="18" charset="0"/>
            </a:endParaRPr>
          </a:p>
          <a:p>
            <a:pPr marL="347472" lvl="1" indent="-347472" algn="just">
              <a:lnSpc>
                <a:spcPct val="150000"/>
              </a:lnSpc>
              <a:buFont typeface="Arial" pitchFamily="34" charset="0"/>
              <a:buChar char="•"/>
            </a:pPr>
            <a:r>
              <a:rPr lang="en-US" sz="2400" dirty="0" smtClean="0">
                <a:latin typeface="Times New Roman" panose="02020603050405020304" pitchFamily="18" charset="0"/>
                <a:cs typeface="Times New Roman" panose="02020603050405020304" pitchFamily="18" charset="0"/>
              </a:rPr>
              <a:t>Best performing chromosomes can be guaranteed to move to next generation using Elite Count (</a:t>
            </a:r>
            <a:r>
              <a:rPr lang="en-US" sz="2400" i="1" dirty="0" smtClean="0">
                <a:latin typeface="Times New Roman" panose="02020603050405020304" pitchFamily="18" charset="0"/>
                <a:cs typeface="Times New Roman" panose="02020603050405020304" pitchFamily="18" charset="0"/>
              </a:rPr>
              <a:t>EC</a:t>
            </a:r>
            <a:r>
              <a:rPr lang="en-US" sz="2400" dirty="0" smtClean="0">
                <a:latin typeface="Times New Roman" panose="02020603050405020304" pitchFamily="18" charset="0"/>
                <a:cs typeface="Times New Roman" panose="02020603050405020304" pitchFamily="18" charset="0"/>
              </a:rPr>
              <a:t>), a non-zero and positive constant. </a:t>
            </a:r>
          </a:p>
        </p:txBody>
      </p:sp>
    </p:spTree>
    <p:extLst>
      <p:ext uri="{BB962C8B-B14F-4D97-AF65-F5344CB8AC3E}">
        <p14:creationId xmlns:p14="http://schemas.microsoft.com/office/powerpoint/2010/main" val="1978999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609600"/>
          </a:xfrm>
        </p:spPr>
        <p:txBody>
          <a:bodyPr>
            <a:normAutofit/>
          </a:bodyPr>
          <a:lstStyle/>
          <a:p>
            <a:r>
              <a:rPr lang="en-US" sz="3200" b="1" dirty="0" smtClean="0">
                <a:latin typeface="Times New Roman" panose="02020603050405020304" pitchFamily="18" charset="0"/>
                <a:cs typeface="Times New Roman" panose="02020603050405020304" pitchFamily="18" charset="0"/>
              </a:rPr>
              <a:t>Reproduction</a:t>
            </a:r>
            <a:endParaRPr lang="en-US" sz="32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76200" y="914400"/>
            <a:ext cx="8915400" cy="5334000"/>
          </a:xfrm>
        </p:spPr>
        <p:txBody>
          <a:bodyPr>
            <a:no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Reproduction operation is also known as Selection operation since this operation decides the strings from current population to be selected for Crossover and Mutation operations in order to generate remaining (</a:t>
            </a:r>
            <a:r>
              <a:rPr lang="en-US" sz="2400" i="1" dirty="0" smtClean="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 </a:t>
            </a:r>
            <a:r>
              <a:rPr lang="en-US" sz="2400" i="1" dirty="0" smtClean="0">
                <a:latin typeface="Times New Roman" panose="02020603050405020304" pitchFamily="18" charset="0"/>
                <a:cs typeface="Times New Roman" panose="02020603050405020304" pitchFamily="18" charset="0"/>
              </a:rPr>
              <a:t>EC</a:t>
            </a:r>
            <a:r>
              <a:rPr lang="en-US" sz="2400" dirty="0" smtClean="0">
                <a:latin typeface="Times New Roman" panose="02020603050405020304" pitchFamily="18" charset="0"/>
                <a:cs typeface="Times New Roman" panose="02020603050405020304" pitchFamily="18" charset="0"/>
              </a:rPr>
              <a:t>) members.</a:t>
            </a: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The end result of this operation is the formation of a ‘mating pool’ where strings are selected in a probabilistic manner using following rule: </a:t>
            </a:r>
          </a:p>
          <a:p>
            <a:pPr algn="just">
              <a:lnSpc>
                <a:spcPct val="150000"/>
              </a:lnSpc>
              <a:buNone/>
            </a:pP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Probability of selection into mating pool</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sym typeface="Symbol"/>
              </a:rPr>
              <a:t></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Fitness value of string</a:t>
            </a:r>
          </a:p>
        </p:txBody>
      </p:sp>
    </p:spTree>
    <p:extLst>
      <p:ext uri="{BB962C8B-B14F-4D97-AF65-F5344CB8AC3E}">
        <p14:creationId xmlns:p14="http://schemas.microsoft.com/office/powerpoint/2010/main" val="1978999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228600"/>
            <a:ext cx="8839200" cy="5105400"/>
          </a:xfrm>
        </p:spPr>
        <p:txBody>
          <a:bodyPr>
            <a:no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Probability of selection of the </a:t>
            </a:r>
            <a:r>
              <a:rPr lang="en-US" sz="2400" i="1" dirty="0" err="1" smtClean="0">
                <a:latin typeface="Times New Roman" panose="02020603050405020304" pitchFamily="18" charset="0"/>
                <a:cs typeface="Times New Roman" panose="02020603050405020304" pitchFamily="18" charset="0"/>
              </a:rPr>
              <a:t>i</a:t>
            </a:r>
            <a:r>
              <a:rPr lang="en-US" sz="2400" baseline="30000" dirty="0" err="1" smtClean="0">
                <a:latin typeface="Times New Roman" panose="02020603050405020304" pitchFamily="18" charset="0"/>
                <a:cs typeface="Times New Roman" panose="02020603050405020304" pitchFamily="18" charset="0"/>
              </a:rPr>
              <a:t>th</a:t>
            </a:r>
            <a:r>
              <a:rPr lang="en-US" sz="2400" dirty="0" smtClean="0">
                <a:latin typeface="Times New Roman" panose="02020603050405020304" pitchFamily="18" charset="0"/>
                <a:cs typeface="Times New Roman" panose="02020603050405020304" pitchFamily="18" charset="0"/>
              </a:rPr>
              <a:t> string into the mating pool is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347472" indent="-347472" algn="just">
              <a:lnSpc>
                <a:spcPct val="150000"/>
              </a:lnSpc>
              <a:buNone/>
            </a:pPr>
            <a:r>
              <a:rPr lang="en-US" sz="2400" dirty="0" smtClean="0">
                <a:latin typeface="Times New Roman" panose="02020603050405020304" pitchFamily="18" charset="0"/>
                <a:cs typeface="Times New Roman" panose="02020603050405020304" pitchFamily="18" charset="0"/>
              </a:rPr>
              <a:t>	</a:t>
            </a:r>
          </a:p>
          <a:p>
            <a:pPr marL="347472" indent="-347472"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where </a:t>
            </a:r>
            <a:r>
              <a:rPr lang="en-US" sz="2400" i="1" dirty="0" smtClean="0">
                <a:latin typeface="Times New Roman" panose="02020603050405020304" pitchFamily="18" charset="0"/>
                <a:cs typeface="Times New Roman" panose="02020603050405020304" pitchFamily="18" charset="0"/>
              </a:rPr>
              <a:t>F</a:t>
            </a:r>
            <a:r>
              <a:rPr lang="en-US" sz="2400" i="1" baseline="-25000" dirty="0"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is the fitness of the </a:t>
            </a:r>
            <a:r>
              <a:rPr lang="en-US" sz="2400" i="1" dirty="0" err="1" smtClean="0">
                <a:latin typeface="Times New Roman" panose="02020603050405020304" pitchFamily="18" charset="0"/>
                <a:cs typeface="Times New Roman" panose="02020603050405020304" pitchFamily="18" charset="0"/>
              </a:rPr>
              <a:t>i</a:t>
            </a:r>
            <a:r>
              <a:rPr lang="en-US" sz="2400" baseline="30000" dirty="0" err="1" smtClean="0">
                <a:latin typeface="Times New Roman" panose="02020603050405020304" pitchFamily="18" charset="0"/>
                <a:cs typeface="Times New Roman" panose="02020603050405020304" pitchFamily="18" charset="0"/>
              </a:rPr>
              <a:t>th</a:t>
            </a:r>
            <a:r>
              <a:rPr lang="en-US" sz="2400" dirty="0" smtClean="0">
                <a:latin typeface="Times New Roman" panose="02020603050405020304" pitchFamily="18" charset="0"/>
                <a:cs typeface="Times New Roman" panose="02020603050405020304" pitchFamily="18" charset="0"/>
              </a:rPr>
              <a:t> string, </a:t>
            </a:r>
            <a:r>
              <a:rPr lang="en-US" sz="2400" i="1" dirty="0" smtClean="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is the population size</a:t>
            </a:r>
          </a:p>
          <a:p>
            <a:pPr marL="347472" indent="-347472" algn="just">
              <a:lnSpc>
                <a:spcPct val="150000"/>
              </a:lnSpc>
              <a:buNone/>
            </a:pP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For minimization problem, we needed to maximize its probability of selection. That is the reason behind defining the fitness function as </a:t>
            </a:r>
            <a:r>
              <a:rPr lang="en-US" sz="2400" i="1" dirty="0" smtClean="0">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x</a:t>
            </a:r>
            <a:r>
              <a:rPr lang="en-US" sz="2400" dirty="0" smtClean="0">
                <a:latin typeface="Times New Roman" panose="02020603050405020304" pitchFamily="18" charset="0"/>
                <a:cs typeface="Times New Roman" panose="02020603050405020304" pitchFamily="18" charset="0"/>
              </a:rPr>
              <a:t>) = 1/(1+</a:t>
            </a:r>
            <a:r>
              <a:rPr lang="en-US" sz="2400" i="1" dirty="0" smtClean="0">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x</a:t>
            </a:r>
            <a:r>
              <a:rPr lang="en-US" sz="24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711862394"/>
              </p:ext>
            </p:extLst>
          </p:nvPr>
        </p:nvGraphicFramePr>
        <p:xfrm>
          <a:off x="533399" y="838200"/>
          <a:ext cx="1232647" cy="1143000"/>
        </p:xfrm>
        <a:graphic>
          <a:graphicData uri="http://schemas.openxmlformats.org/presentationml/2006/ole">
            <mc:AlternateContent xmlns:mc="http://schemas.openxmlformats.org/markup-compatibility/2006">
              <mc:Choice xmlns:v="urn:schemas-microsoft-com:vml" Requires="v">
                <p:oleObj spid="_x0000_s116818" name="Equation" r:id="rId4" imgW="698500" imgH="647700" progId="Equation.3">
                  <p:embed/>
                </p:oleObj>
              </mc:Choice>
              <mc:Fallback>
                <p:oleObj name="Equation" r:id="rId4" imgW="698500" imgH="647700" progId="Equation.3">
                  <p:embed/>
                  <p:pic>
                    <p:nvPicPr>
                      <p:cNvPr id="0" name="Picture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399" y="838200"/>
                        <a:ext cx="1232647"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31944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228600"/>
            <a:ext cx="8763000" cy="3733800"/>
          </a:xfrm>
        </p:spPr>
        <p:txBody>
          <a:bodyPr>
            <a:no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Roulette wheel based selection operation has following steps:</a:t>
            </a:r>
          </a:p>
          <a:p>
            <a:pPr lvl="1" algn="just">
              <a:lnSpc>
                <a:spcPct val="150000"/>
              </a:lnSpc>
            </a:pPr>
            <a:r>
              <a:rPr lang="en-US" sz="2000" dirty="0" smtClean="0">
                <a:latin typeface="Times New Roman" panose="02020603050405020304" pitchFamily="18" charset="0"/>
                <a:cs typeface="Times New Roman" panose="02020603050405020304" pitchFamily="18" charset="0"/>
              </a:rPr>
              <a:t>Using</a:t>
            </a:r>
            <a:r>
              <a:rPr lang="en-US" sz="2000" i="1" dirty="0" smtClean="0">
                <a:latin typeface="Times New Roman" panose="02020603050405020304" pitchFamily="18" charset="0"/>
                <a:cs typeface="Times New Roman" panose="02020603050405020304" pitchFamily="18" charset="0"/>
              </a:rPr>
              <a:t> F</a:t>
            </a:r>
            <a:r>
              <a:rPr lang="en-US" sz="2000" i="1" baseline="-25000" dirty="0"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calculate</a:t>
            </a:r>
            <a:r>
              <a:rPr lang="en-US" sz="2000" i="1" dirty="0" smtClean="0">
                <a:latin typeface="Times New Roman" panose="02020603050405020304" pitchFamily="18" charset="0"/>
                <a:cs typeface="Times New Roman" panose="02020603050405020304" pitchFamily="18" charset="0"/>
              </a:rPr>
              <a:t> p</a:t>
            </a:r>
            <a:r>
              <a:rPr lang="en-US" sz="2000" i="1" baseline="-25000" dirty="0"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a:t>
            </a:r>
          </a:p>
          <a:p>
            <a:pPr lvl="1" algn="just">
              <a:lnSpc>
                <a:spcPct val="150000"/>
              </a:lnSpc>
            </a:pPr>
            <a:r>
              <a:rPr lang="en-US" sz="2000" dirty="0" smtClean="0">
                <a:latin typeface="Times New Roman" panose="02020603050405020304" pitchFamily="18" charset="0"/>
                <a:cs typeface="Times New Roman" panose="02020603050405020304" pitchFamily="18" charset="0"/>
              </a:rPr>
              <a:t>Calculate the cumulative probability </a:t>
            </a:r>
            <a:r>
              <a:rPr lang="en-US" sz="2000" i="1" dirty="0" smtClean="0">
                <a:latin typeface="Times New Roman" panose="02020603050405020304" pitchFamily="18" charset="0"/>
                <a:cs typeface="Times New Roman" panose="02020603050405020304" pitchFamily="18" charset="0"/>
              </a:rPr>
              <a:t>P</a:t>
            </a:r>
            <a:r>
              <a:rPr lang="en-US" sz="2000" i="1" baseline="-25000" dirty="0"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a:t>
            </a:r>
          </a:p>
          <a:p>
            <a:pPr lvl="1" algn="just">
              <a:lnSpc>
                <a:spcPct val="150000"/>
              </a:lnSpc>
            </a:pPr>
            <a:r>
              <a:rPr lang="en-US" sz="2000" dirty="0" smtClean="0">
                <a:latin typeface="Times New Roman" panose="02020603050405020304" pitchFamily="18" charset="0"/>
                <a:cs typeface="Times New Roman" panose="02020603050405020304" pitchFamily="18" charset="0"/>
              </a:rPr>
              <a:t>Generate </a:t>
            </a:r>
            <a:r>
              <a:rPr lang="en-US" sz="2000" i="1" dirty="0" smtClean="0">
                <a:latin typeface="Times New Roman" panose="02020603050405020304" pitchFamily="18" charset="0"/>
                <a:cs typeface="Times New Roman" panose="02020603050405020304" pitchFamily="18" charset="0"/>
              </a:rPr>
              <a:t>n</a:t>
            </a:r>
            <a:r>
              <a:rPr lang="en-US" sz="2000" dirty="0" smtClean="0">
                <a:latin typeface="Times New Roman" panose="02020603050405020304" pitchFamily="18" charset="0"/>
                <a:cs typeface="Times New Roman" panose="02020603050405020304" pitchFamily="18" charset="0"/>
              </a:rPr>
              <a:t> random numbers between 0 and 1.</a:t>
            </a:r>
          </a:p>
          <a:p>
            <a:pPr lvl="1" algn="just">
              <a:lnSpc>
                <a:spcPct val="150000"/>
              </a:lnSpc>
            </a:pPr>
            <a:r>
              <a:rPr lang="en-US" sz="2000" dirty="0" smtClean="0">
                <a:latin typeface="Times New Roman" panose="02020603050405020304" pitchFamily="18" charset="0"/>
                <a:cs typeface="Times New Roman" panose="02020603050405020304" pitchFamily="18" charset="0"/>
              </a:rPr>
              <a:t>Copy the string that </a:t>
            </a:r>
            <a:r>
              <a:rPr lang="en-US" sz="2000" dirty="0">
                <a:latin typeface="Times New Roman" panose="02020603050405020304" pitchFamily="18" charset="0"/>
                <a:cs typeface="Times New Roman" panose="02020603050405020304" pitchFamily="18" charset="0"/>
              </a:rPr>
              <a:t>represents </a:t>
            </a:r>
            <a:r>
              <a:rPr lang="en-US" sz="2000" dirty="0" smtClean="0">
                <a:latin typeface="Times New Roman" panose="02020603050405020304" pitchFamily="18" charset="0"/>
                <a:cs typeface="Times New Roman" panose="02020603050405020304" pitchFamily="18" charset="0"/>
              </a:rPr>
              <a:t>the chosen </a:t>
            </a:r>
            <a:r>
              <a:rPr lang="en-US" sz="2000" dirty="0">
                <a:latin typeface="Times New Roman" panose="02020603050405020304" pitchFamily="18" charset="0"/>
                <a:cs typeface="Times New Roman" panose="02020603050405020304" pitchFamily="18" charset="0"/>
              </a:rPr>
              <a:t>random number in </a:t>
            </a:r>
            <a:r>
              <a:rPr lang="en-US" sz="2000" dirty="0" smtClean="0">
                <a:latin typeface="Times New Roman" panose="02020603050405020304" pitchFamily="18" charset="0"/>
                <a:cs typeface="Times New Roman" panose="02020603050405020304" pitchFamily="18" charset="0"/>
              </a:rPr>
              <a:t>the cumulative probability range into the mating pool.</a:t>
            </a:r>
            <a:endParaRPr lang="en-US" sz="2000" dirty="0">
              <a:latin typeface="Times New Roman" panose="02020603050405020304" pitchFamily="18" charset="0"/>
              <a:cs typeface="Times New Roman" panose="02020603050405020304" pitchFamily="18" charset="0"/>
            </a:endParaRPr>
          </a:p>
          <a:p>
            <a:pPr lvl="1" algn="just">
              <a:lnSpc>
                <a:spcPct val="150000"/>
              </a:lnSpc>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944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609600"/>
          </a:xfrm>
        </p:spPr>
        <p:txBody>
          <a:bodyPr>
            <a:normAutofit/>
          </a:bodyPr>
          <a:lstStyle/>
          <a:p>
            <a:r>
              <a:rPr lang="en-US" sz="3200" b="1" dirty="0" smtClean="0">
                <a:latin typeface="Times New Roman" panose="02020603050405020304" pitchFamily="18" charset="0"/>
                <a:cs typeface="Times New Roman" panose="02020603050405020304" pitchFamily="18" charset="0"/>
              </a:rPr>
              <a:t>Crossover</a:t>
            </a:r>
            <a:endParaRPr lang="en-US" sz="3200" b="1" dirty="0">
              <a:latin typeface="Times New Roman" panose="02020603050405020304" pitchFamily="18" charset="0"/>
              <a:cs typeface="Times New Roman" panose="02020603050405020304" pitchFamily="18" charset="0"/>
            </a:endParaRPr>
          </a:p>
        </p:txBody>
      </p:sp>
      <p:sp>
        <p:nvSpPr>
          <p:cNvPr id="3" name="Content Placeholder 3"/>
          <p:cNvSpPr>
            <a:spLocks noGrp="1"/>
          </p:cNvSpPr>
          <p:nvPr>
            <p:ph idx="1"/>
          </p:nvPr>
        </p:nvSpPr>
        <p:spPr>
          <a:xfrm>
            <a:off x="152400" y="914400"/>
            <a:ext cx="8839200" cy="5791200"/>
          </a:xfrm>
        </p:spPr>
        <p:txBody>
          <a:bodyPr>
            <a:no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Crossover operation forms offspring chromosomes for next generation by using parent chromosomes from the mating pool of the current generation. Parent chromosomes chosen from mating pool are random since they resulted from probabilistic roulette wheel selection operation. </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For Single-point crossover operation, a random crossover site, say integer </a:t>
            </a:r>
            <a:r>
              <a:rPr lang="en-US" sz="2400" i="1" dirty="0" smtClean="0">
                <a:latin typeface="Times New Roman" panose="02020603050405020304" pitchFamily="18" charset="0"/>
                <a:cs typeface="Times New Roman" panose="02020603050405020304" pitchFamily="18" charset="0"/>
              </a:rPr>
              <a:t>H</a:t>
            </a:r>
            <a:r>
              <a:rPr lang="en-US" sz="2400" dirty="0" smtClean="0">
                <a:latin typeface="Times New Roman" panose="02020603050405020304" pitchFamily="18" charset="0"/>
                <a:cs typeface="Times New Roman" panose="02020603050405020304" pitchFamily="18" charset="0"/>
              </a:rPr>
              <a:t>, is chosen such that 0 ≤ </a:t>
            </a:r>
            <a:r>
              <a:rPr lang="en-US" sz="2400" i="1" dirty="0" smtClean="0">
                <a:latin typeface="Times New Roman" panose="02020603050405020304" pitchFamily="18" charset="0"/>
                <a:cs typeface="Times New Roman" panose="02020603050405020304" pitchFamily="18" charset="0"/>
              </a:rPr>
              <a:t>H</a:t>
            </a:r>
            <a:r>
              <a:rPr lang="en-US" sz="2400" dirty="0" smtClean="0">
                <a:latin typeface="Times New Roman" panose="02020603050405020304" pitchFamily="18" charset="0"/>
                <a:cs typeface="Times New Roman" panose="02020603050405020304" pitchFamily="18" charset="0"/>
              </a:rPr>
              <a:t> ≤ </a:t>
            </a:r>
            <a:r>
              <a:rPr lang="en-US" sz="2400" i="1" dirty="0" err="1" smtClean="0">
                <a:latin typeface="Times New Roman" pitchFamily="18" charset="0"/>
                <a:cs typeface="Times New Roman" pitchFamily="18" charset="0"/>
              </a:rPr>
              <a:t>N</a:t>
            </a:r>
            <a:r>
              <a:rPr lang="en-US" sz="2400" dirty="0" err="1" smtClean="0">
                <a:latin typeface="Times New Roman" pitchFamily="18" charset="0"/>
                <a:cs typeface="Times New Roman" pitchFamily="18" charset="0"/>
              </a:rPr>
              <a:t>×</a:t>
            </a:r>
            <a:r>
              <a:rPr lang="en-US" sz="2400" i="1" dirty="0" err="1" smtClean="0">
                <a:latin typeface="Times New Roman" pitchFamily="18" charset="0"/>
                <a:cs typeface="Times New Roman" pitchFamily="18" charset="0"/>
              </a:rPr>
              <a:t>l</a:t>
            </a:r>
            <a:r>
              <a:rPr lang="en-US" sz="2400" dirty="0" smtClean="0">
                <a:latin typeface="Times New Roman" panose="02020603050405020304" pitchFamily="18" charset="0"/>
                <a:cs typeface="Times New Roman" panose="02020603050405020304" pitchFamily="18" charset="0"/>
              </a:rPr>
              <a:t>, and all the bits to the right of the </a:t>
            </a:r>
            <a:r>
              <a:rPr lang="en-US" sz="2400" i="1" dirty="0" err="1" smtClean="0">
                <a:latin typeface="Times New Roman" panose="02020603050405020304" pitchFamily="18" charset="0"/>
                <a:cs typeface="Times New Roman" panose="02020603050405020304" pitchFamily="18" charset="0"/>
              </a:rPr>
              <a:t>H</a:t>
            </a:r>
            <a:r>
              <a:rPr lang="en-US" sz="2400" baseline="30000" dirty="0" err="1" smtClean="0">
                <a:latin typeface="Times New Roman" panose="02020603050405020304" pitchFamily="18" charset="0"/>
                <a:cs typeface="Times New Roman" panose="02020603050405020304" pitchFamily="18" charset="0"/>
              </a:rPr>
              <a:t>th</a:t>
            </a:r>
            <a:r>
              <a:rPr lang="en-US" sz="2400" dirty="0" smtClean="0">
                <a:latin typeface="Times New Roman" panose="02020603050405020304" pitchFamily="18" charset="0"/>
                <a:cs typeface="Times New Roman" panose="02020603050405020304" pitchFamily="18" charset="0"/>
              </a:rPr>
              <a:t> position i.e. (</a:t>
            </a:r>
            <a:r>
              <a:rPr lang="en-US" sz="2400" i="1" dirty="0" smtClean="0">
                <a:latin typeface="Times New Roman" panose="02020603050405020304" pitchFamily="18" charset="0"/>
                <a:cs typeface="Times New Roman" panose="02020603050405020304" pitchFamily="18" charset="0"/>
              </a:rPr>
              <a:t>H</a:t>
            </a:r>
            <a:r>
              <a:rPr lang="en-US" sz="2400" dirty="0" smtClean="0">
                <a:latin typeface="Times New Roman" panose="02020603050405020304" pitchFamily="18" charset="0"/>
                <a:cs typeface="Times New Roman" panose="02020603050405020304" pitchFamily="18" charset="0"/>
              </a:rPr>
              <a:t>+1)</a:t>
            </a:r>
            <a:r>
              <a:rPr lang="en-US" sz="2400" baseline="30000" dirty="0" err="1" smtClean="0">
                <a:latin typeface="Times New Roman" panose="02020603050405020304" pitchFamily="18" charset="0"/>
                <a:cs typeface="Times New Roman" panose="02020603050405020304" pitchFamily="18" charset="0"/>
              </a:rPr>
              <a:t>th</a:t>
            </a:r>
            <a:r>
              <a:rPr lang="en-US" sz="2400" dirty="0" smtClean="0">
                <a:latin typeface="Times New Roman" panose="02020603050405020304" pitchFamily="18" charset="0"/>
                <a:cs typeface="Times New Roman" panose="02020603050405020304" pitchFamily="18" charset="0"/>
              </a:rPr>
              <a:t> bit onwards in the two parent strings are swapped to get two children strings.</a:t>
            </a:r>
            <a:endParaRPr lang="en-US" sz="2400"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9992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p:cNvSpPr>
            <a:spLocks noGrp="1"/>
          </p:cNvSpPr>
          <p:nvPr>
            <p:ph idx="1"/>
          </p:nvPr>
        </p:nvSpPr>
        <p:spPr>
          <a:xfrm>
            <a:off x="205854" y="304800"/>
            <a:ext cx="8709546" cy="6324600"/>
          </a:xfrm>
        </p:spPr>
        <p:txBody>
          <a:bodyPr>
            <a:no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Single-point crossover at site 11 is illustrated below for 16-bit chromosome:</a:t>
            </a:r>
          </a:p>
          <a:p>
            <a:pPr algn="just">
              <a:lnSpc>
                <a:spcPct val="150000"/>
              </a:lnSpc>
              <a:buNone/>
            </a:pPr>
            <a:r>
              <a:rPr lang="en-US" sz="2400" dirty="0" smtClean="0">
                <a:latin typeface="Times New Roman" panose="02020603050405020304" pitchFamily="18" charset="0"/>
                <a:cs typeface="Times New Roman" panose="02020603050405020304" pitchFamily="18" charset="0"/>
              </a:rPr>
              <a:t>	                       Crossover site</a:t>
            </a:r>
            <a:endParaRPr lang="en-US" sz="2400" dirty="0">
              <a:latin typeface="Times New Roman" pitchFamily="18" charset="0"/>
              <a:cs typeface="Times New Roman" pitchFamily="18" charset="0"/>
            </a:endParaRPr>
          </a:p>
          <a:p>
            <a:pPr algn="just">
              <a:lnSpc>
                <a:spcPct val="150000"/>
              </a:lnSpc>
              <a:buNone/>
            </a:pPr>
            <a:r>
              <a:rPr lang="en-US" sz="2400" dirty="0" smtClean="0">
                <a:latin typeface="Times New Roman" pitchFamily="18" charset="0"/>
                <a:cs typeface="Times New Roman" pitchFamily="18" charset="0"/>
              </a:rPr>
              <a:t>Parent 1:  </a:t>
            </a:r>
            <a:r>
              <a:rPr lang="en-US" sz="2400" b="1" dirty="0" smtClean="0">
                <a:latin typeface="Times New Roman" pitchFamily="18" charset="0"/>
                <a:cs typeface="Times New Roman" pitchFamily="18" charset="0"/>
              </a:rPr>
              <a:t>00110010111  </a:t>
            </a:r>
            <a:r>
              <a:rPr lang="en-US" sz="2400" b="1" dirty="0" smtClean="0">
                <a:solidFill>
                  <a:srgbClr val="FF0000"/>
                </a:solidFill>
                <a:latin typeface="Times New Roman" pitchFamily="18" charset="0"/>
                <a:cs typeface="Times New Roman" pitchFamily="18" charset="0"/>
              </a:rPr>
              <a:t>000110     </a:t>
            </a:r>
            <a:r>
              <a:rPr lang="en-US" sz="2400" dirty="0" smtClean="0">
                <a:latin typeface="Times New Roman" panose="02020603050405020304" pitchFamily="18" charset="0"/>
                <a:cs typeface="Times New Roman" panose="02020603050405020304" pitchFamily="18" charset="0"/>
              </a:rPr>
              <a:t>Offspring 1: </a:t>
            </a:r>
            <a:r>
              <a:rPr lang="en-US" sz="2400" b="1" dirty="0" smtClean="0">
                <a:latin typeface="Times New Roman" pitchFamily="18" charset="0"/>
                <a:cs typeface="Times New Roman" pitchFamily="18" charset="0"/>
              </a:rPr>
              <a:t>00110010111 011100</a:t>
            </a:r>
            <a:endParaRPr lang="en-US" sz="2400" b="1" dirty="0" smtClean="0">
              <a:solidFill>
                <a:srgbClr val="FF0000"/>
              </a:solidFill>
              <a:latin typeface="Times New Roman" pitchFamily="18" charset="0"/>
              <a:cs typeface="Times New Roman" pitchFamily="18" charset="0"/>
            </a:endParaRPr>
          </a:p>
          <a:p>
            <a:pPr algn="just">
              <a:lnSpc>
                <a:spcPct val="150000"/>
              </a:lnSpc>
              <a:buNone/>
            </a:pPr>
            <a:r>
              <a:rPr lang="en-US" sz="2400" dirty="0">
                <a:latin typeface="Times New Roman" pitchFamily="18" charset="0"/>
                <a:cs typeface="Times New Roman" pitchFamily="18" charset="0"/>
              </a:rPr>
              <a:t>Parent </a:t>
            </a:r>
            <a:r>
              <a:rPr lang="en-US" sz="2400" dirty="0" smtClean="0">
                <a:latin typeface="Times New Roman" pitchFamily="18" charset="0"/>
                <a:cs typeface="Times New Roman" pitchFamily="18" charset="0"/>
              </a:rPr>
              <a:t>2:  </a:t>
            </a:r>
            <a:r>
              <a:rPr lang="en-US" sz="2400" b="1" dirty="0" smtClean="0">
                <a:solidFill>
                  <a:srgbClr val="FF0000"/>
                </a:solidFill>
                <a:latin typeface="Times New Roman" pitchFamily="18" charset="0"/>
                <a:cs typeface="Times New Roman" pitchFamily="18" charset="0"/>
              </a:rPr>
              <a:t>01110101000 </a:t>
            </a:r>
            <a:r>
              <a:rPr lang="en-US" sz="2400" b="1" dirty="0" smtClean="0">
                <a:latin typeface="Times New Roman" pitchFamily="18" charset="0"/>
                <a:cs typeface="Times New Roman" pitchFamily="18" charset="0"/>
              </a:rPr>
              <a:t>011100      </a:t>
            </a:r>
            <a:r>
              <a:rPr lang="en-US" sz="2400" dirty="0" smtClean="0">
                <a:latin typeface="Times New Roman" panose="02020603050405020304" pitchFamily="18" charset="0"/>
                <a:cs typeface="Times New Roman" panose="02020603050405020304" pitchFamily="18" charset="0"/>
              </a:rPr>
              <a:t>Offspring 2: </a:t>
            </a:r>
            <a:r>
              <a:rPr lang="en-US" sz="2400" b="1" dirty="0" smtClean="0">
                <a:solidFill>
                  <a:srgbClr val="FF0000"/>
                </a:solidFill>
                <a:latin typeface="Times New Roman" pitchFamily="18" charset="0"/>
                <a:cs typeface="Times New Roman" pitchFamily="18" charset="0"/>
              </a:rPr>
              <a:t>01110101000 </a:t>
            </a:r>
            <a:r>
              <a:rPr lang="en-US" sz="2400" b="1" dirty="0">
                <a:solidFill>
                  <a:srgbClr val="FF0000"/>
                </a:solidFill>
                <a:latin typeface="Times New Roman" pitchFamily="18" charset="0"/>
                <a:cs typeface="Times New Roman" pitchFamily="18" charset="0"/>
              </a:rPr>
              <a:t>000110</a:t>
            </a:r>
            <a:endParaRPr lang="en-US" sz="2400" b="1" dirty="0">
              <a:latin typeface="Times New Roman" pitchFamily="18" charset="0"/>
              <a:cs typeface="Times New Roman" pitchFamily="18" charset="0"/>
            </a:endParaRP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What happens if the crossover sites are </a:t>
            </a:r>
            <a:r>
              <a:rPr lang="en-US" sz="2400" i="1" dirty="0" smtClean="0">
                <a:latin typeface="Times New Roman" panose="02020603050405020304" pitchFamily="18" charset="0"/>
                <a:cs typeface="Times New Roman" panose="02020603050405020304" pitchFamily="18" charset="0"/>
              </a:rPr>
              <a:t>H</a:t>
            </a:r>
            <a:r>
              <a:rPr lang="en-US" sz="2400" dirty="0" smtClean="0">
                <a:latin typeface="Times New Roman" panose="02020603050405020304" pitchFamily="18" charset="0"/>
                <a:cs typeface="Times New Roman" panose="02020603050405020304" pitchFamily="18" charset="0"/>
              </a:rPr>
              <a:t> = 0, </a:t>
            </a:r>
            <a:r>
              <a:rPr lang="en-US" sz="2400" i="1" dirty="0" err="1" smtClean="0">
                <a:latin typeface="Times New Roman" pitchFamily="18" charset="0"/>
                <a:cs typeface="Times New Roman" pitchFamily="18" charset="0"/>
              </a:rPr>
              <a:t>N</a:t>
            </a:r>
            <a:r>
              <a:rPr lang="en-US" sz="2400" dirty="0" err="1" smtClean="0">
                <a:latin typeface="Times New Roman" pitchFamily="18" charset="0"/>
                <a:cs typeface="Times New Roman" pitchFamily="18" charset="0"/>
              </a:rPr>
              <a:t>×</a:t>
            </a:r>
            <a:r>
              <a:rPr lang="en-US" sz="2400" i="1" dirty="0" err="1" smtClean="0">
                <a:latin typeface="Times New Roman" pitchFamily="18" charset="0"/>
                <a:cs typeface="Times New Roman" pitchFamily="18" charset="0"/>
              </a:rPr>
              <a:t>l</a:t>
            </a:r>
            <a:r>
              <a:rPr lang="en-US" sz="2400" dirty="0" smtClean="0">
                <a:latin typeface="Times New Roman" panose="02020603050405020304" pitchFamily="18" charset="0"/>
                <a:cs typeface="Times New Roman" panose="02020603050405020304" pitchFamily="18" charset="0"/>
              </a:rPr>
              <a:t>.</a:t>
            </a: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Crossover operation introduces randomness into the current population to avoid getting trapped in local searches.</a:t>
            </a:r>
          </a:p>
        </p:txBody>
      </p:sp>
      <p:cxnSp>
        <p:nvCxnSpPr>
          <p:cNvPr id="10" name="Straight Arrow Connector 9"/>
          <p:cNvCxnSpPr/>
          <p:nvPr/>
        </p:nvCxnSpPr>
        <p:spPr>
          <a:xfrm>
            <a:off x="3200400" y="2133600"/>
            <a:ext cx="0" cy="1188720"/>
          </a:xfrm>
          <a:prstGeom prst="straightConnector1">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1075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p:cNvSpPr>
            <a:spLocks noGrp="1"/>
          </p:cNvSpPr>
          <p:nvPr>
            <p:ph idx="1"/>
          </p:nvPr>
        </p:nvSpPr>
        <p:spPr>
          <a:xfrm>
            <a:off x="205854" y="76200"/>
            <a:ext cx="8709546" cy="6629400"/>
          </a:xfrm>
        </p:spPr>
        <p:txBody>
          <a:bodyPr>
            <a:no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Crossover operation may result in better or worse strings. If few worse </a:t>
            </a:r>
            <a:r>
              <a:rPr lang="en-US" sz="2400" dirty="0" err="1" smtClean="0">
                <a:latin typeface="Times New Roman" panose="02020603050405020304" pitchFamily="18" charset="0"/>
                <a:cs typeface="Times New Roman" panose="02020603050405020304" pitchFamily="18" charset="0"/>
              </a:rPr>
              <a:t>offsprings</a:t>
            </a:r>
            <a:r>
              <a:rPr lang="en-US" sz="2400" dirty="0" smtClean="0">
                <a:latin typeface="Times New Roman" panose="02020603050405020304" pitchFamily="18" charset="0"/>
                <a:cs typeface="Times New Roman" panose="02020603050405020304" pitchFamily="18" charset="0"/>
              </a:rPr>
              <a:t> are formed, they will not survive for long since upcoming generations reproduction will eliminate them. </a:t>
            </a: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What if majority of new </a:t>
            </a:r>
            <a:r>
              <a:rPr lang="en-US" sz="2400" dirty="0" err="1" smtClean="0">
                <a:latin typeface="Times New Roman" panose="02020603050405020304" pitchFamily="18" charset="0"/>
                <a:cs typeface="Times New Roman" panose="02020603050405020304" pitchFamily="18" charset="0"/>
              </a:rPr>
              <a:t>offsprings</a:t>
            </a:r>
            <a:r>
              <a:rPr lang="en-US" sz="2400" dirty="0" smtClean="0">
                <a:latin typeface="Times New Roman" panose="02020603050405020304" pitchFamily="18" charset="0"/>
                <a:cs typeface="Times New Roman" panose="02020603050405020304" pitchFamily="18" charset="0"/>
              </a:rPr>
              <a:t> are worse? To avoid such situations, we do not select all strings from the mating pool of current population for reproduction.</a:t>
            </a: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If crossover probability is </a:t>
            </a:r>
            <a:r>
              <a:rPr lang="en-US" sz="2400" i="1" dirty="0" smtClean="0">
                <a:latin typeface="Times New Roman" panose="02020603050405020304" pitchFamily="18" charset="0"/>
                <a:cs typeface="Times New Roman" panose="02020603050405020304" pitchFamily="18" charset="0"/>
              </a:rPr>
              <a:t>p</a:t>
            </a:r>
            <a:r>
              <a:rPr lang="en-US" sz="2400" i="1" baseline="-25000" dirty="0" smtClean="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 then we use following number of crossover parents (</a:t>
            </a:r>
            <a:r>
              <a:rPr lang="en-US" sz="2400" i="1" dirty="0" smtClean="0">
                <a:latin typeface="Times New Roman" panose="02020603050405020304" pitchFamily="18" charset="0"/>
                <a:cs typeface="Times New Roman" panose="02020603050405020304" pitchFamily="18" charset="0"/>
              </a:rPr>
              <a:t>CP</a:t>
            </a:r>
            <a:r>
              <a:rPr lang="en-US" sz="2400" dirty="0" smtClean="0">
                <a:latin typeface="Times New Roman" panose="02020603050405020304" pitchFamily="18" charset="0"/>
                <a:cs typeface="Times New Roman" panose="02020603050405020304" pitchFamily="18" charset="0"/>
              </a:rPr>
              <a:t>) to generate equal numbers of crossover children (</a:t>
            </a:r>
            <a:r>
              <a:rPr lang="en-US" sz="2400" i="1" dirty="0" smtClean="0">
                <a:latin typeface="Times New Roman" panose="02020603050405020304" pitchFamily="18" charset="0"/>
                <a:cs typeface="Times New Roman" panose="02020603050405020304" pitchFamily="18" charset="0"/>
              </a:rPr>
              <a:t>CC</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CC =</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round</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p</a:t>
            </a:r>
            <a:r>
              <a:rPr lang="en-US" sz="2400" i="1" baseline="-25000" dirty="0" smtClean="0">
                <a:latin typeface="Times New Roman" panose="02020603050405020304" pitchFamily="18" charset="0"/>
                <a:cs typeface="Times New Roman" panose="02020603050405020304" pitchFamily="18" charset="0"/>
              </a:rPr>
              <a:t>c </a:t>
            </a:r>
            <a:r>
              <a:rPr lang="en-US" sz="2400" dirty="0" smtClean="0">
                <a:latin typeface="Times New Roman" panose="02020603050405020304" pitchFamily="18" charset="0"/>
                <a:cs typeface="Times New Roman" panose="02020603050405020304" pitchFamily="18" charset="0"/>
                <a:sym typeface="Symbol"/>
              </a:rPr>
              <a:t></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 </a:t>
            </a:r>
            <a:r>
              <a:rPr lang="en-US" sz="2400" i="1" dirty="0" smtClean="0">
                <a:latin typeface="Times New Roman" panose="02020603050405020304" pitchFamily="18" charset="0"/>
                <a:cs typeface="Times New Roman" panose="02020603050405020304" pitchFamily="18" charset="0"/>
              </a:rPr>
              <a:t>EC</a:t>
            </a:r>
            <a:r>
              <a:rPr lang="en-US" sz="24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5743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p:cNvSpPr>
            <a:spLocks noGrp="1"/>
          </p:cNvSpPr>
          <p:nvPr>
            <p:ph idx="1"/>
          </p:nvPr>
        </p:nvSpPr>
        <p:spPr>
          <a:xfrm>
            <a:off x="205854" y="152400"/>
            <a:ext cx="8709546" cy="4191000"/>
          </a:xfrm>
        </p:spPr>
        <p:txBody>
          <a:bodyPr>
            <a:no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Crossover operation can be summarized as follows:</a:t>
            </a:r>
          </a:p>
          <a:p>
            <a:pPr lvl="1" algn="just">
              <a:lnSpc>
                <a:spcPct val="150000"/>
              </a:lnSpc>
            </a:pPr>
            <a:r>
              <a:rPr lang="en-US" sz="2000" dirty="0" smtClean="0">
                <a:latin typeface="Times New Roman" panose="02020603050405020304" pitchFamily="18" charset="0"/>
                <a:cs typeface="Times New Roman" panose="02020603050405020304" pitchFamily="18" charset="0"/>
              </a:rPr>
              <a:t>Select crossover parents (</a:t>
            </a:r>
            <a:r>
              <a:rPr lang="en-US" sz="2000" i="1" dirty="0" smtClean="0">
                <a:latin typeface="Times New Roman" panose="02020603050405020304" pitchFamily="18" charset="0"/>
                <a:cs typeface="Times New Roman" panose="02020603050405020304" pitchFamily="18" charset="0"/>
              </a:rPr>
              <a:t>CP</a:t>
            </a:r>
            <a:r>
              <a:rPr lang="en-US" sz="2000" dirty="0" smtClean="0">
                <a:latin typeface="Times New Roman" panose="02020603050405020304" pitchFamily="18" charset="0"/>
                <a:cs typeface="Times New Roman" panose="02020603050405020304" pitchFamily="18" charset="0"/>
              </a:rPr>
              <a:t>) from mating pool resulted by selection operation to generate equal numbers of crossover children (</a:t>
            </a:r>
            <a:r>
              <a:rPr lang="en-US" sz="2000" i="1" dirty="0" smtClean="0">
                <a:latin typeface="Times New Roman" panose="02020603050405020304" pitchFamily="18" charset="0"/>
                <a:cs typeface="Times New Roman" panose="02020603050405020304" pitchFamily="18" charset="0"/>
              </a:rPr>
              <a:t>CC</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CC =</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round</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p</a:t>
            </a:r>
            <a:r>
              <a:rPr lang="en-US" sz="2000" i="1" baseline="-25000" dirty="0" smtClean="0">
                <a:latin typeface="Times New Roman" panose="02020603050405020304" pitchFamily="18" charset="0"/>
                <a:cs typeface="Times New Roman" panose="02020603050405020304" pitchFamily="18" charset="0"/>
              </a:rPr>
              <a:t>c </a:t>
            </a:r>
            <a:r>
              <a:rPr lang="en-US" sz="2000" dirty="0" smtClean="0">
                <a:latin typeface="Times New Roman" panose="02020603050405020304" pitchFamily="18" charset="0"/>
                <a:cs typeface="Times New Roman" panose="02020603050405020304" pitchFamily="18" charset="0"/>
                <a:sym typeface="Symbol"/>
              </a:rPr>
              <a:t></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n</a:t>
            </a:r>
            <a:r>
              <a:rPr lang="en-US" sz="2000" dirty="0" smtClean="0">
                <a:latin typeface="Times New Roman" panose="02020603050405020304" pitchFamily="18" charset="0"/>
                <a:cs typeface="Times New Roman" panose="02020603050405020304" pitchFamily="18" charset="0"/>
              </a:rPr>
              <a:t> – </a:t>
            </a:r>
            <a:r>
              <a:rPr lang="en-US" sz="2000" i="1" dirty="0" smtClean="0">
                <a:latin typeface="Times New Roman" panose="02020603050405020304" pitchFamily="18" charset="0"/>
                <a:cs typeface="Times New Roman" panose="02020603050405020304" pitchFamily="18" charset="0"/>
              </a:rPr>
              <a:t>EC</a:t>
            </a:r>
            <a:r>
              <a:rPr lang="en-US" sz="2000" dirty="0" smtClean="0">
                <a:latin typeface="Times New Roman" panose="02020603050405020304" pitchFamily="18" charset="0"/>
                <a:cs typeface="Times New Roman" panose="02020603050405020304" pitchFamily="18" charset="0"/>
              </a:rPr>
              <a:t>)).</a:t>
            </a:r>
          </a:p>
          <a:p>
            <a:pPr lvl="1" algn="just">
              <a:lnSpc>
                <a:spcPct val="150000"/>
              </a:lnSpc>
            </a:pPr>
            <a:r>
              <a:rPr lang="en-US" sz="2000" dirty="0" smtClean="0">
                <a:latin typeface="Times New Roman" panose="02020603050405020304" pitchFamily="18" charset="0"/>
                <a:cs typeface="Times New Roman" panose="02020603050405020304" pitchFamily="18" charset="0"/>
              </a:rPr>
              <a:t>Select first two pairs of strings and generate a random integer number  between 0 to </a:t>
            </a:r>
            <a:r>
              <a:rPr lang="en-US" sz="2000" i="1" dirty="0" err="1">
                <a:latin typeface="Times New Roman" pitchFamily="18" charset="0"/>
                <a:cs typeface="Times New Roman" pitchFamily="18" charset="0"/>
              </a:rPr>
              <a:t>N</a:t>
            </a:r>
            <a:r>
              <a:rPr lang="en-US" sz="2000" dirty="0" err="1">
                <a:latin typeface="Times New Roman" pitchFamily="18" charset="0"/>
                <a:cs typeface="Times New Roman" pitchFamily="18" charset="0"/>
              </a:rPr>
              <a:t>×</a:t>
            </a:r>
            <a:r>
              <a:rPr lang="en-US" sz="2000" i="1" dirty="0" err="1">
                <a:latin typeface="Times New Roman" pitchFamily="18" charset="0"/>
                <a:cs typeface="Times New Roman" pitchFamily="18" charset="0"/>
              </a:rPr>
              <a:t>l</a:t>
            </a:r>
            <a:r>
              <a:rPr lang="en-US" sz="2000" dirty="0" smtClean="0">
                <a:latin typeface="Times New Roman" panose="02020603050405020304" pitchFamily="18" charset="0"/>
                <a:cs typeface="Times New Roman" panose="02020603050405020304" pitchFamily="18" charset="0"/>
              </a:rPr>
              <a:t> to decide single-crossover site.</a:t>
            </a:r>
          </a:p>
          <a:p>
            <a:pPr lvl="1" algn="just">
              <a:lnSpc>
                <a:spcPct val="150000"/>
              </a:lnSpc>
            </a:pPr>
            <a:r>
              <a:rPr lang="en-US" sz="2000" dirty="0" smtClean="0">
                <a:latin typeface="Times New Roman" panose="02020603050405020304" pitchFamily="18" charset="0"/>
                <a:cs typeface="Times New Roman" panose="02020603050405020304" pitchFamily="18" charset="0"/>
              </a:rPr>
              <a:t>Perform single-crossover operation by swapping all the bits to the right of crossover site</a:t>
            </a:r>
          </a:p>
          <a:p>
            <a:pPr lvl="1" algn="just">
              <a:lnSpc>
                <a:spcPct val="150000"/>
              </a:lnSpc>
            </a:pPr>
            <a:r>
              <a:rPr lang="en-US" sz="2000" dirty="0" smtClean="0">
                <a:latin typeface="Times New Roman" panose="02020603050405020304" pitchFamily="18" charset="0"/>
                <a:cs typeface="Times New Roman" panose="02020603050405020304" pitchFamily="18" charset="0"/>
              </a:rPr>
              <a:t>Repeat previous two steps for remaining pairs of strings</a:t>
            </a:r>
          </a:p>
        </p:txBody>
      </p:sp>
    </p:spTree>
    <p:extLst>
      <p:ext uri="{BB962C8B-B14F-4D97-AF65-F5344CB8AC3E}">
        <p14:creationId xmlns:p14="http://schemas.microsoft.com/office/powerpoint/2010/main" val="795743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normAutofit/>
          </a:bodyPr>
          <a:lstStyle/>
          <a:p>
            <a:r>
              <a:rPr lang="en-US" sz="3200" b="1" dirty="0" smtClean="0">
                <a:latin typeface="Times New Roman" panose="02020603050405020304" pitchFamily="18" charset="0"/>
                <a:cs typeface="Times New Roman" panose="02020603050405020304" pitchFamily="18" charset="0"/>
              </a:rPr>
              <a:t>Non-Traditional Optimization Techniques</a:t>
            </a:r>
            <a:endParaRPr lang="en-US" sz="32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52400" y="990600"/>
            <a:ext cx="8839200" cy="5562600"/>
          </a:xfrm>
        </p:spPr>
        <p:txBody>
          <a:bodyPr>
            <a:normAutofit lnSpcReduction="10000"/>
          </a:bodyPr>
          <a:lstStyle/>
          <a:p>
            <a:pPr algn="just">
              <a:lnSpc>
                <a:spcPct val="150000"/>
              </a:lnSpc>
            </a:pPr>
            <a:r>
              <a:rPr lang="en-US" sz="2400" dirty="0" smtClean="0">
                <a:latin typeface="Times New Roman" pitchFamily="18" charset="0"/>
                <a:cs typeface="Times New Roman" pitchFamily="18" charset="0"/>
              </a:rPr>
              <a:t>Most of the traditional optimization techniques based on gradient methods have the possibility of getting trapped at local minima, depending upon the degree of non-linearity and the initial guess.</a:t>
            </a:r>
          </a:p>
          <a:p>
            <a:pPr algn="just">
              <a:lnSpc>
                <a:spcPct val="150000"/>
              </a:lnSpc>
            </a:pP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Traditional optimization techniques do not ensure the global optimum.</a:t>
            </a:r>
          </a:p>
          <a:p>
            <a:pPr algn="just">
              <a:lnSpc>
                <a:spcPct val="150000"/>
              </a:lnSpc>
            </a:pP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Population based non-traditional optimization techniques such as GA, DE, and PSO uses natural phenomena and are stochastic in nature.</a:t>
            </a:r>
          </a:p>
        </p:txBody>
      </p:sp>
    </p:spTree>
    <p:extLst>
      <p:ext uri="{BB962C8B-B14F-4D97-AF65-F5344CB8AC3E}">
        <p14:creationId xmlns:p14="http://schemas.microsoft.com/office/powerpoint/2010/main" val="3509809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609600"/>
          </a:xfrm>
        </p:spPr>
        <p:txBody>
          <a:bodyPr>
            <a:normAutofit/>
          </a:bodyPr>
          <a:lstStyle/>
          <a:p>
            <a:r>
              <a:rPr lang="en-US" sz="3200" b="1" dirty="0" smtClean="0">
                <a:latin typeface="Times New Roman" panose="02020603050405020304" pitchFamily="18" charset="0"/>
                <a:cs typeface="Times New Roman" panose="02020603050405020304" pitchFamily="18" charset="0"/>
              </a:rPr>
              <a:t>Mutation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3"/>
          <p:cNvSpPr>
            <a:spLocks noGrp="1"/>
          </p:cNvSpPr>
          <p:nvPr>
            <p:ph idx="1"/>
          </p:nvPr>
        </p:nvSpPr>
        <p:spPr>
          <a:xfrm>
            <a:off x="152400" y="914400"/>
            <a:ext cx="8839200" cy="5791200"/>
          </a:xfrm>
        </p:spPr>
        <p:txBody>
          <a:bodyPr>
            <a:no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Mutation involves making changes in the population members directly, that is, by flipping randomly selected bits in certain strings.</a:t>
            </a: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The aim of mutation is to change the population members by a small amount to promote local searches when the optimum is nearby.</a:t>
            </a:r>
          </a:p>
          <a:p>
            <a:pPr algn="just">
              <a:lnSpc>
                <a:spcPct val="150000"/>
              </a:lnSpc>
            </a:pP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Mutation is performed by deciding a mutation probability </a:t>
            </a:r>
            <a:r>
              <a:rPr lang="en-US" sz="2400" i="1" dirty="0" smtClean="0">
                <a:latin typeface="Times New Roman" panose="02020603050405020304" pitchFamily="18" charset="0"/>
                <a:cs typeface="Times New Roman" panose="02020603050405020304" pitchFamily="18" charset="0"/>
              </a:rPr>
              <a:t>p</a:t>
            </a:r>
            <a:r>
              <a:rPr lang="en-US" sz="2400" i="1" baseline="-25000" dirty="0" smtClean="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 and selecting strings from mating pool of selection operation on which mutation is to be performed.</a:t>
            </a:r>
          </a:p>
        </p:txBody>
      </p:sp>
    </p:spTree>
    <p:extLst>
      <p:ext uri="{BB962C8B-B14F-4D97-AF65-F5344CB8AC3E}">
        <p14:creationId xmlns:p14="http://schemas.microsoft.com/office/powerpoint/2010/main" val="19789992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a:spLocks noGrp="1"/>
          </p:cNvSpPr>
          <p:nvPr>
            <p:ph idx="1"/>
          </p:nvPr>
        </p:nvSpPr>
        <p:spPr>
          <a:xfrm>
            <a:off x="205854" y="152400"/>
            <a:ext cx="8709546" cy="4191000"/>
          </a:xfrm>
        </p:spPr>
        <p:txBody>
          <a:bodyPr>
            <a:no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Mutation operation can be summarized as follows:</a:t>
            </a:r>
          </a:p>
          <a:p>
            <a:pPr lvl="1" algn="just">
              <a:lnSpc>
                <a:spcPct val="150000"/>
              </a:lnSpc>
            </a:pPr>
            <a:r>
              <a:rPr lang="en-US" sz="2000" dirty="0" smtClean="0">
                <a:latin typeface="Times New Roman" panose="02020603050405020304" pitchFamily="18" charset="0"/>
                <a:cs typeface="Times New Roman" panose="02020603050405020304" pitchFamily="18" charset="0"/>
              </a:rPr>
              <a:t>Select mutation parent (</a:t>
            </a:r>
            <a:r>
              <a:rPr lang="en-US" sz="2000" i="1" dirty="0" smtClean="0">
                <a:latin typeface="Times New Roman" panose="02020603050405020304" pitchFamily="18" charset="0"/>
                <a:cs typeface="Times New Roman" panose="02020603050405020304" pitchFamily="18" charset="0"/>
              </a:rPr>
              <a:t>MP</a:t>
            </a:r>
            <a:r>
              <a:rPr lang="en-US" sz="2000" dirty="0" smtClean="0">
                <a:latin typeface="Times New Roman" panose="02020603050405020304" pitchFamily="18" charset="0"/>
                <a:cs typeface="Times New Roman" panose="02020603050405020304" pitchFamily="18" charset="0"/>
              </a:rPr>
              <a:t>) from mating pool resulted by selection operation to generate mutation child (</a:t>
            </a:r>
            <a:r>
              <a:rPr lang="en-US" sz="2000" i="1" dirty="0" smtClean="0">
                <a:latin typeface="Times New Roman" panose="02020603050405020304" pitchFamily="18" charset="0"/>
                <a:cs typeface="Times New Roman" panose="02020603050405020304" pitchFamily="18" charset="0"/>
              </a:rPr>
              <a:t>MC</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MC =</a:t>
            </a:r>
            <a:r>
              <a:rPr lang="en-US" sz="2000" dirty="0" smtClean="0">
                <a:latin typeface="Times New Roman" panose="02020603050405020304" pitchFamily="18" charset="0"/>
                <a:cs typeface="Times New Roman" panose="02020603050405020304" pitchFamily="18" charset="0"/>
              </a:rPr>
              <a:t> (</a:t>
            </a:r>
            <a:r>
              <a:rPr lang="en-US" sz="2000" i="1" dirty="0" smtClean="0">
                <a:latin typeface="Times New Roman" panose="02020603050405020304" pitchFamily="18" charset="0"/>
                <a:cs typeface="Times New Roman" panose="02020603050405020304" pitchFamily="18" charset="0"/>
              </a:rPr>
              <a:t>n</a:t>
            </a:r>
            <a:r>
              <a:rPr lang="en-US" sz="2000" dirty="0" smtClean="0">
                <a:latin typeface="Times New Roman" panose="02020603050405020304" pitchFamily="18" charset="0"/>
                <a:cs typeface="Times New Roman" panose="02020603050405020304" pitchFamily="18" charset="0"/>
              </a:rPr>
              <a:t> – </a:t>
            </a:r>
            <a:r>
              <a:rPr lang="en-US" sz="2000" i="1" dirty="0" smtClean="0">
                <a:latin typeface="Times New Roman" panose="02020603050405020304" pitchFamily="18" charset="0"/>
                <a:cs typeface="Times New Roman" panose="02020603050405020304" pitchFamily="18" charset="0"/>
              </a:rPr>
              <a:t>EC</a:t>
            </a:r>
            <a:r>
              <a:rPr lang="en-US" sz="2000" dirty="0" smtClean="0">
                <a:latin typeface="Times New Roman" panose="02020603050405020304" pitchFamily="18" charset="0"/>
                <a:cs typeface="Times New Roman" panose="02020603050405020304" pitchFamily="18" charset="0"/>
              </a:rPr>
              <a:t> – </a:t>
            </a:r>
            <a:r>
              <a:rPr lang="en-US" sz="2000" i="1" dirty="0" smtClean="0">
                <a:latin typeface="Times New Roman" panose="02020603050405020304" pitchFamily="18" charset="0"/>
                <a:cs typeface="Times New Roman" panose="02020603050405020304" pitchFamily="18" charset="0"/>
              </a:rPr>
              <a:t>CC</a:t>
            </a:r>
            <a:r>
              <a:rPr lang="en-US" sz="2000" dirty="0" smtClean="0">
                <a:latin typeface="Times New Roman" panose="02020603050405020304" pitchFamily="18" charset="0"/>
                <a:cs typeface="Times New Roman" panose="02020603050405020304" pitchFamily="18" charset="0"/>
              </a:rPr>
              <a:t>).</a:t>
            </a:r>
          </a:p>
          <a:p>
            <a:pPr lvl="1" algn="just">
              <a:lnSpc>
                <a:spcPct val="150000"/>
              </a:lnSpc>
            </a:pPr>
            <a:r>
              <a:rPr lang="en-US" sz="2000" dirty="0" smtClean="0">
                <a:latin typeface="Times New Roman" panose="02020603050405020304" pitchFamily="18" charset="0"/>
                <a:cs typeface="Times New Roman" panose="02020603050405020304" pitchFamily="18" charset="0"/>
              </a:rPr>
              <a:t>Generate random numbers to decide whether mutation is to be performed on a particular bit of the population member or not. </a:t>
            </a:r>
          </a:p>
          <a:p>
            <a:pPr lvl="1" algn="just">
              <a:lnSpc>
                <a:spcPct val="150000"/>
              </a:lnSpc>
            </a:pPr>
            <a:r>
              <a:rPr lang="en-US" sz="2000" dirty="0" smtClean="0">
                <a:latin typeface="Times New Roman" panose="02020603050405020304" pitchFamily="18" charset="0"/>
                <a:cs typeface="Times New Roman" panose="02020603050405020304" pitchFamily="18" charset="0"/>
              </a:rPr>
              <a:t>If the random number is greater than mutation probability, do no flip particular bit (no mutation for the bit). Otherwise, flip the particular bit (bit is mutated).</a:t>
            </a:r>
          </a:p>
          <a:p>
            <a:pPr lvl="1" algn="just">
              <a:lnSpc>
                <a:spcPct val="150000"/>
              </a:lnSpc>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999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609600"/>
          </a:xfrm>
        </p:spPr>
        <p:txBody>
          <a:bodyPr>
            <a:normAutofit/>
          </a:bodyPr>
          <a:lstStyle/>
          <a:p>
            <a:r>
              <a:rPr lang="en-US" sz="3200" b="1" dirty="0" smtClean="0">
                <a:latin typeface="Times New Roman" panose="02020603050405020304" pitchFamily="18" charset="0"/>
                <a:cs typeface="Times New Roman" panose="02020603050405020304" pitchFamily="18" charset="0"/>
              </a:rPr>
              <a:t>Next Generation Population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3"/>
          <p:cNvSpPr>
            <a:spLocks noGrp="1"/>
          </p:cNvSpPr>
          <p:nvPr>
            <p:ph idx="1"/>
          </p:nvPr>
        </p:nvSpPr>
        <p:spPr>
          <a:xfrm>
            <a:off x="152400" y="914400"/>
            <a:ext cx="8839200" cy="5791200"/>
          </a:xfrm>
        </p:spPr>
        <p:txBody>
          <a:bodyPr>
            <a:no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Following is order for next generation population of size = 20, elite count = 2, and crossover probability = 0.8.</a:t>
            </a:r>
          </a:p>
          <a:p>
            <a:pPr lvl="1" algn="just">
              <a:lnSpc>
                <a:spcPct val="150000"/>
              </a:lnSpc>
            </a:pPr>
            <a:r>
              <a:rPr lang="en-US" sz="2000" dirty="0" smtClean="0">
                <a:latin typeface="Times New Roman" panose="02020603050405020304" pitchFamily="18" charset="0"/>
                <a:cs typeface="Times New Roman" panose="02020603050405020304" pitchFamily="18" charset="0"/>
              </a:rPr>
              <a:t>Elite 1</a:t>
            </a:r>
          </a:p>
          <a:p>
            <a:pPr lvl="1" algn="just">
              <a:lnSpc>
                <a:spcPct val="150000"/>
              </a:lnSpc>
            </a:pPr>
            <a:r>
              <a:rPr lang="en-US" sz="2000" dirty="0" smtClean="0">
                <a:latin typeface="Times New Roman" panose="02020603050405020304" pitchFamily="18" charset="0"/>
                <a:cs typeface="Times New Roman" panose="02020603050405020304" pitchFamily="18" charset="0"/>
              </a:rPr>
              <a:t>Elite 2</a:t>
            </a:r>
          </a:p>
          <a:p>
            <a:pPr lvl="1" algn="just">
              <a:lnSpc>
                <a:spcPct val="150000"/>
              </a:lnSpc>
            </a:pPr>
            <a:r>
              <a:rPr lang="en-US" sz="2000" dirty="0" smtClean="0">
                <a:latin typeface="Times New Roman" panose="02020603050405020304" pitchFamily="18" charset="0"/>
                <a:cs typeface="Times New Roman" panose="02020603050405020304" pitchFamily="18" charset="0"/>
              </a:rPr>
              <a:t>Crossover child 1</a:t>
            </a:r>
          </a:p>
          <a:p>
            <a:pPr lvl="1" algn="just">
              <a:lnSpc>
                <a:spcPct val="150000"/>
              </a:lnSpc>
            </a:pPr>
            <a:r>
              <a:rPr lang="en-US" sz="2000" dirty="0">
                <a:latin typeface="Times New Roman" panose="02020603050405020304" pitchFamily="18" charset="0"/>
                <a:cs typeface="Times New Roman" panose="02020603050405020304" pitchFamily="18" charset="0"/>
              </a:rPr>
              <a:t>Crossover child</a:t>
            </a:r>
            <a:r>
              <a:rPr lang="en-US" sz="2000" dirty="0" smtClean="0">
                <a:latin typeface="Times New Roman" panose="02020603050405020304" pitchFamily="18" charset="0"/>
                <a:cs typeface="Times New Roman" panose="02020603050405020304" pitchFamily="18" charset="0"/>
              </a:rPr>
              <a:t> 2</a:t>
            </a:r>
          </a:p>
          <a:p>
            <a:pPr lvl="1" algn="just">
              <a:lnSpc>
                <a:spcPct val="150000"/>
              </a:lnSpc>
            </a:pPr>
            <a:r>
              <a:rPr lang="en-US" sz="2000" dirty="0" smtClean="0">
                <a:latin typeface="Times New Roman" panose="02020603050405020304" pitchFamily="18" charset="0"/>
                <a:cs typeface="Times New Roman" panose="02020603050405020304" pitchFamily="18" charset="0"/>
              </a:rPr>
              <a:t>...</a:t>
            </a:r>
          </a:p>
          <a:p>
            <a:pPr lvl="1" algn="just">
              <a:lnSpc>
                <a:spcPct val="150000"/>
              </a:lnSpc>
            </a:pPr>
            <a:r>
              <a:rPr lang="en-US" sz="2000" dirty="0">
                <a:latin typeface="Times New Roman" panose="02020603050405020304" pitchFamily="18" charset="0"/>
                <a:cs typeface="Times New Roman" panose="02020603050405020304" pitchFamily="18" charset="0"/>
              </a:rPr>
              <a:t>Crossover child</a:t>
            </a:r>
            <a:r>
              <a:rPr lang="en-US" sz="2000" dirty="0" smtClean="0">
                <a:latin typeface="Times New Roman" panose="02020603050405020304" pitchFamily="18" charset="0"/>
                <a:cs typeface="Times New Roman" panose="02020603050405020304" pitchFamily="18" charset="0"/>
              </a:rPr>
              <a:t> 14</a:t>
            </a:r>
          </a:p>
          <a:p>
            <a:pPr lvl="1" algn="just">
              <a:lnSpc>
                <a:spcPct val="150000"/>
              </a:lnSpc>
            </a:pPr>
            <a:r>
              <a:rPr lang="en-US" sz="2000" dirty="0" smtClean="0">
                <a:latin typeface="Times New Roman" panose="02020603050405020304" pitchFamily="18" charset="0"/>
                <a:cs typeface="Times New Roman" panose="02020603050405020304" pitchFamily="18" charset="0"/>
              </a:rPr>
              <a:t>Mutation child 1</a:t>
            </a:r>
          </a:p>
          <a:p>
            <a:pPr lvl="1" algn="just">
              <a:lnSpc>
                <a:spcPct val="150000"/>
              </a:lnSpc>
            </a:pPr>
            <a:r>
              <a:rPr lang="en-US" sz="2000" dirty="0" smtClean="0">
                <a:latin typeface="Times New Roman" panose="02020603050405020304" pitchFamily="18" charset="0"/>
                <a:cs typeface="Times New Roman" panose="02020603050405020304" pitchFamily="18" charset="0"/>
              </a:rPr>
              <a:t>...</a:t>
            </a:r>
          </a:p>
          <a:p>
            <a:pPr lvl="1" algn="just">
              <a:lnSpc>
                <a:spcPct val="150000"/>
              </a:lnSpc>
            </a:pPr>
            <a:r>
              <a:rPr lang="en-US" sz="2000" dirty="0" smtClean="0">
                <a:latin typeface="Times New Roman" panose="02020603050405020304" pitchFamily="18" charset="0"/>
                <a:cs typeface="Times New Roman" panose="02020603050405020304" pitchFamily="18" charset="0"/>
              </a:rPr>
              <a:t>Mutation child 4</a:t>
            </a:r>
          </a:p>
        </p:txBody>
      </p:sp>
    </p:spTree>
    <p:extLst>
      <p:ext uri="{BB962C8B-B14F-4D97-AF65-F5344CB8AC3E}">
        <p14:creationId xmlns:p14="http://schemas.microsoft.com/office/powerpoint/2010/main" val="19591863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609600"/>
          </a:xfrm>
        </p:spPr>
        <p:txBody>
          <a:bodyPr>
            <a:normAutofit/>
          </a:bodyPr>
          <a:lstStyle/>
          <a:p>
            <a:r>
              <a:rPr lang="en-US" sz="3200" b="1" dirty="0" smtClean="0">
                <a:latin typeface="Times New Roman" panose="02020603050405020304" pitchFamily="18" charset="0"/>
                <a:cs typeface="Times New Roman" panose="02020603050405020304" pitchFamily="18" charset="0"/>
              </a:rPr>
              <a:t>Next Generation Population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3"/>
          <p:cNvSpPr>
            <a:spLocks noGrp="1"/>
          </p:cNvSpPr>
          <p:nvPr>
            <p:ph idx="1"/>
          </p:nvPr>
        </p:nvSpPr>
        <p:spPr>
          <a:xfrm>
            <a:off x="152400" y="914400"/>
            <a:ext cx="8839200" cy="5791200"/>
          </a:xfrm>
        </p:spPr>
        <p:txBody>
          <a:bodyPr>
            <a:no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Elite members are updated in each iteration of GA, depending on fitness value of population members.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In each iteration, first fitness value is calculated and then elite members are elected. </a:t>
            </a:r>
          </a:p>
          <a:p>
            <a:pPr algn="just">
              <a:lnSpc>
                <a:spcPct val="150000"/>
              </a:lnSpc>
            </a:pPr>
            <a:r>
              <a:rPr lang="en-US" sz="2400" dirty="0" smtClean="0">
                <a:latin typeface="Times New Roman" panose="02020603050405020304" pitchFamily="18" charset="0"/>
                <a:cs typeface="Times New Roman" panose="02020603050405020304" pitchFamily="18" charset="0"/>
              </a:rPr>
              <a:t>So elite count (EC) remains 2, but elite members change depending on fitness values in that iteration.</a:t>
            </a:r>
          </a:p>
          <a:p>
            <a:pPr algn="just">
              <a:lnSpc>
                <a:spcPct val="150000"/>
              </a:lnSpc>
            </a:pPr>
            <a:r>
              <a:rPr lang="en-US" sz="2400" dirty="0" smtClean="0">
                <a:latin typeface="Times New Roman" panose="02020603050405020304" pitchFamily="18" charset="0"/>
                <a:cs typeface="Times New Roman" panose="02020603050405020304" pitchFamily="18" charset="0"/>
              </a:rPr>
              <a:t>Cross over count (CC) and mutation (MC) count also remain same, but members on which these operations are performed are changed depending on their fitness and selection process.</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075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609600"/>
          </a:xfrm>
        </p:spPr>
        <p:txBody>
          <a:bodyPr>
            <a:normAutofit/>
          </a:bodyPr>
          <a:lstStyle/>
          <a:p>
            <a:r>
              <a:rPr lang="en-US" sz="3200" b="1" dirty="0" smtClean="0">
                <a:latin typeface="Times New Roman" panose="02020603050405020304" pitchFamily="18" charset="0"/>
                <a:cs typeface="Times New Roman" panose="02020603050405020304" pitchFamily="18" charset="0"/>
              </a:rPr>
              <a:t>Termination criteria</a:t>
            </a:r>
            <a:endParaRPr lang="en-US" sz="3200" b="1" dirty="0">
              <a:latin typeface="Times New Roman" panose="02020603050405020304" pitchFamily="18" charset="0"/>
              <a:cs typeface="Times New Roman" panose="02020603050405020304" pitchFamily="18" charset="0"/>
            </a:endParaRPr>
          </a:p>
        </p:txBody>
      </p:sp>
      <p:sp>
        <p:nvSpPr>
          <p:cNvPr id="3" name="Content Placeholder 3"/>
          <p:cNvSpPr>
            <a:spLocks noGrp="1"/>
          </p:cNvSpPr>
          <p:nvPr>
            <p:ph idx="1"/>
          </p:nvPr>
        </p:nvSpPr>
        <p:spPr>
          <a:xfrm>
            <a:off x="152400" y="914400"/>
            <a:ext cx="8839200" cy="5791200"/>
          </a:xfrm>
        </p:spPr>
        <p:txBody>
          <a:bodyPr>
            <a:no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Following termination criteria can be used to Stop GA procedure.</a:t>
            </a:r>
          </a:p>
          <a:p>
            <a:pPr lvl="1" algn="just">
              <a:lnSpc>
                <a:spcPct val="150000"/>
              </a:lnSpc>
            </a:pPr>
            <a:r>
              <a:rPr lang="en-US" sz="2000" dirty="0" smtClean="0">
                <a:latin typeface="Times New Roman" panose="02020603050405020304" pitchFamily="18" charset="0"/>
                <a:cs typeface="Times New Roman" panose="02020603050405020304" pitchFamily="18" charset="0"/>
              </a:rPr>
              <a:t>Maximum number of Generations, say G = 100, is reached.</a:t>
            </a:r>
          </a:p>
          <a:p>
            <a:pPr lvl="1" algn="just">
              <a:lnSpc>
                <a:spcPct val="150000"/>
              </a:lnSpc>
            </a:pPr>
            <a:r>
              <a:rPr lang="en-US" sz="2000" dirty="0" smtClean="0">
                <a:latin typeface="Times New Roman" panose="02020603050405020304" pitchFamily="18" charset="0"/>
                <a:cs typeface="Times New Roman" panose="02020603050405020304" pitchFamily="18" charset="0"/>
              </a:rPr>
              <a:t>After certain number of generations, say G = 50, change in fitness function values for two consecutive generations is less than threshold value, say </a:t>
            </a:r>
          </a:p>
          <a:p>
            <a:pPr marL="457200" lvl="1" indent="0" algn="just">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f</a:t>
            </a:r>
            <a:r>
              <a:rPr lang="en-US" sz="2000" baseline="-25000" dirty="0" err="1" smtClean="0">
                <a:latin typeface="Times New Roman" panose="02020603050405020304" pitchFamily="18" charset="0"/>
                <a:cs typeface="Times New Roman" panose="02020603050405020304" pitchFamily="18" charset="0"/>
              </a:rPr>
              <a:t>G</a:t>
            </a:r>
            <a:r>
              <a:rPr lang="en-US" sz="2000" baseline="-25000" dirty="0" smtClean="0">
                <a:latin typeface="Times New Roman" panose="02020603050405020304" pitchFamily="18" charset="0"/>
                <a:cs typeface="Times New Roman" panose="02020603050405020304" pitchFamily="18" charset="0"/>
              </a:rPr>
              <a:t>=52</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f</a:t>
            </a:r>
            <a:r>
              <a:rPr lang="en-US" sz="2000" baseline="-25000" dirty="0" err="1" smtClean="0">
                <a:latin typeface="Times New Roman" panose="02020603050405020304" pitchFamily="18" charset="0"/>
                <a:cs typeface="Times New Roman" panose="02020603050405020304" pitchFamily="18" charset="0"/>
              </a:rPr>
              <a:t>G</a:t>
            </a:r>
            <a:r>
              <a:rPr lang="en-US" sz="2000" baseline="-25000" dirty="0" smtClean="0">
                <a:latin typeface="Times New Roman" panose="02020603050405020304" pitchFamily="18" charset="0"/>
                <a:cs typeface="Times New Roman" panose="02020603050405020304" pitchFamily="18" charset="0"/>
              </a:rPr>
              <a:t>=51</a:t>
            </a:r>
            <a:r>
              <a:rPr lang="en-US" sz="2000" dirty="0" smtClean="0">
                <a:latin typeface="Times New Roman" panose="02020603050405020304" pitchFamily="18" charset="0"/>
                <a:cs typeface="Times New Roman" panose="02020603050405020304" pitchFamily="18" charset="0"/>
              </a:rPr>
              <a:t>) &lt; 10</a:t>
            </a:r>
            <a:r>
              <a:rPr lang="en-US" sz="2000" baseline="30000" dirty="0" smtClean="0">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909039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normAutofit/>
          </a:bodyPr>
          <a:lstStyle/>
          <a:p>
            <a:r>
              <a:rPr lang="en-US" sz="3200" b="1" dirty="0" smtClean="0">
                <a:latin typeface="Times New Roman" panose="02020603050405020304" pitchFamily="18" charset="0"/>
                <a:cs typeface="Times New Roman" panose="02020603050405020304" pitchFamily="18" charset="0"/>
              </a:rPr>
              <a:t>Numerical Example for GA</a:t>
            </a:r>
            <a:endParaRPr lang="en-US" sz="32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52400" y="762000"/>
            <a:ext cx="8763000" cy="5943600"/>
          </a:xfrm>
        </p:spPr>
        <p:txBody>
          <a:bodyPr>
            <a:normAutofit/>
          </a:bodyPr>
          <a:lstStyle/>
          <a:p>
            <a:pPr algn="just">
              <a:buNone/>
            </a:pPr>
            <a:r>
              <a:rPr lang="en-US" sz="1800" dirty="0" smtClean="0">
                <a:latin typeface="Times New Roman" pitchFamily="18" charset="0"/>
                <a:cs typeface="Times New Roman" pitchFamily="18" charset="0"/>
              </a:rPr>
              <a:t>	Use unconstrained GA to minimize the objective function:</a:t>
            </a:r>
          </a:p>
          <a:p>
            <a:pPr algn="just">
              <a:buNone/>
            </a:pPr>
            <a:r>
              <a:rPr lang="en-US" sz="1800" dirty="0">
                <a:latin typeface="Times New Roman" pitchFamily="18" charset="0"/>
                <a:cs typeface="Times New Roman" pitchFamily="18" charset="0"/>
              </a:rPr>
              <a:t>	</a:t>
            </a:r>
            <a:r>
              <a:rPr lang="en-US" sz="1800" i="1" dirty="0" smtClean="0">
                <a:latin typeface="Times New Roman" pitchFamily="18" charset="0"/>
                <a:cs typeface="Times New Roman" pitchFamily="18" charset="0"/>
              </a:rPr>
              <a:t>f</a:t>
            </a:r>
            <a:r>
              <a:rPr lang="en-US" sz="1800" dirty="0" smtClean="0">
                <a:latin typeface="Times New Roman" pitchFamily="18" charset="0"/>
                <a:cs typeface="Times New Roman" pitchFamily="18" charset="0"/>
              </a:rPr>
              <a:t>(</a:t>
            </a:r>
            <a:r>
              <a:rPr lang="en-US" sz="1800" i="1" dirty="0" smtClean="0">
                <a:latin typeface="Times New Roman" pitchFamily="18" charset="0"/>
                <a:cs typeface="Times New Roman" pitchFamily="18" charset="0"/>
              </a:rPr>
              <a:t>x</a:t>
            </a:r>
            <a:r>
              <a:rPr lang="en-US" sz="1800" baseline="-25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x</a:t>
            </a:r>
            <a:r>
              <a:rPr lang="en-US" sz="1800" baseline="-25000" dirty="0" smtClean="0">
                <a:latin typeface="Times New Roman" pitchFamily="18" charset="0"/>
                <a:cs typeface="Times New Roman" pitchFamily="18" charset="0"/>
              </a:rPr>
              <a:t>2</a:t>
            </a:r>
            <a:r>
              <a:rPr lang="en-US" sz="1800" dirty="0" smtClean="0">
                <a:latin typeface="Times New Roman" pitchFamily="18" charset="0"/>
                <a:cs typeface="Times New Roman" pitchFamily="18" charset="0"/>
              </a:rPr>
              <a:t>) = </a:t>
            </a:r>
            <a:r>
              <a:rPr lang="en-US" sz="1800" i="1" dirty="0" smtClean="0">
                <a:latin typeface="Times New Roman" pitchFamily="18" charset="0"/>
                <a:cs typeface="Times New Roman" pitchFamily="18" charset="0"/>
              </a:rPr>
              <a:t>x</a:t>
            </a:r>
            <a:r>
              <a:rPr lang="en-US" sz="1800" baseline="-25000" dirty="0" smtClean="0">
                <a:latin typeface="Times New Roman" pitchFamily="18" charset="0"/>
                <a:cs typeface="Times New Roman" pitchFamily="18" charset="0"/>
              </a:rPr>
              <a:t>1 </a:t>
            </a:r>
            <a:r>
              <a:rPr lang="en-US" sz="1800" dirty="0" smtClean="0">
                <a:latin typeface="Times New Roman" pitchFamily="18" charset="0"/>
                <a:cs typeface="Times New Roman" pitchFamily="18" charset="0"/>
              </a:rPr>
              <a:t>-</a:t>
            </a:r>
            <a:r>
              <a:rPr lang="en-US" sz="1800" baseline="-250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x</a:t>
            </a:r>
            <a:r>
              <a:rPr lang="en-US" sz="1800" baseline="-25000" dirty="0" smtClean="0">
                <a:latin typeface="Times New Roman" pitchFamily="18" charset="0"/>
                <a:cs typeface="Times New Roman" pitchFamily="18" charset="0"/>
              </a:rPr>
              <a:t>2 </a:t>
            </a:r>
            <a:r>
              <a:rPr lang="en-US" sz="1800" dirty="0" smtClean="0">
                <a:latin typeface="Times New Roman" pitchFamily="18" charset="0"/>
                <a:cs typeface="Times New Roman" pitchFamily="18" charset="0"/>
              </a:rPr>
              <a:t>+</a:t>
            </a:r>
            <a:r>
              <a:rPr lang="en-US" sz="1800" baseline="-25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2</a:t>
            </a:r>
            <a:r>
              <a:rPr lang="en-US" sz="1800" i="1" dirty="0" smtClean="0">
                <a:latin typeface="Times New Roman" pitchFamily="18" charset="0"/>
                <a:cs typeface="Times New Roman" pitchFamily="18" charset="0"/>
              </a:rPr>
              <a:t>x</a:t>
            </a:r>
            <a:r>
              <a:rPr lang="en-US" sz="1800" baseline="-25000" dirty="0" smtClean="0">
                <a:latin typeface="Times New Roman" pitchFamily="18" charset="0"/>
                <a:cs typeface="Times New Roman" pitchFamily="18" charset="0"/>
              </a:rPr>
              <a:t>1</a:t>
            </a:r>
            <a:r>
              <a:rPr lang="en-US" sz="1800" baseline="30000" dirty="0" smtClean="0">
                <a:latin typeface="Times New Roman" pitchFamily="18" charset="0"/>
                <a:cs typeface="Times New Roman" pitchFamily="18" charset="0"/>
              </a:rPr>
              <a:t>2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2</a:t>
            </a:r>
            <a:r>
              <a:rPr lang="en-US" sz="1800" i="1" dirty="0" smtClean="0">
                <a:latin typeface="Times New Roman" pitchFamily="18" charset="0"/>
                <a:cs typeface="Times New Roman" pitchFamily="18" charset="0"/>
              </a:rPr>
              <a:t>x</a:t>
            </a:r>
            <a:r>
              <a:rPr lang="en-US" sz="1800" baseline="-25000" dirty="0" smtClean="0">
                <a:latin typeface="Times New Roman" pitchFamily="18" charset="0"/>
                <a:cs typeface="Times New Roman" pitchFamily="18" charset="0"/>
              </a:rPr>
              <a:t>1</a:t>
            </a:r>
            <a:r>
              <a:rPr lang="en-US" sz="1800" i="1" dirty="0" smtClean="0">
                <a:latin typeface="Times New Roman" pitchFamily="18" charset="0"/>
                <a:cs typeface="Times New Roman" pitchFamily="18" charset="0"/>
              </a:rPr>
              <a:t>x</a:t>
            </a:r>
            <a:r>
              <a:rPr lang="en-US" sz="1800" baseline="-25000" dirty="0" smtClean="0">
                <a:latin typeface="Times New Roman" pitchFamily="18" charset="0"/>
                <a:cs typeface="Times New Roman" pitchFamily="18" charset="0"/>
              </a:rPr>
              <a:t>2 </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x</a:t>
            </a:r>
            <a:r>
              <a:rPr lang="en-US" sz="1800" baseline="-25000" dirty="0" smtClean="0">
                <a:latin typeface="Times New Roman" pitchFamily="18" charset="0"/>
                <a:cs typeface="Times New Roman" pitchFamily="18" charset="0"/>
              </a:rPr>
              <a:t>2</a:t>
            </a:r>
            <a:r>
              <a:rPr lang="en-US" sz="1800" baseline="30000" dirty="0" smtClean="0">
                <a:latin typeface="Times New Roman" pitchFamily="18" charset="0"/>
                <a:cs typeface="Times New Roman" pitchFamily="18" charset="0"/>
              </a:rPr>
              <a:t>2</a:t>
            </a:r>
            <a:endParaRPr lang="en-US" sz="1800" dirty="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Following additional information are provided:</a:t>
            </a:r>
            <a:endParaRPr lang="en-US" sz="1800" dirty="0">
              <a:latin typeface="Times New Roman" pitchFamily="18" charset="0"/>
              <a:cs typeface="Times New Roman" pitchFamily="18" charset="0"/>
            </a:endParaRPr>
          </a:p>
          <a:p>
            <a:pPr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 Boundary values of variables: 0 ≤ </a:t>
            </a:r>
            <a:r>
              <a:rPr lang="en-US" sz="1800" i="1" dirty="0" smtClean="0">
                <a:latin typeface="Times New Roman" pitchFamily="18" charset="0"/>
                <a:cs typeface="Times New Roman" pitchFamily="18" charset="0"/>
              </a:rPr>
              <a:t>x</a:t>
            </a:r>
            <a:r>
              <a:rPr lang="en-US" sz="1800" baseline="-25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x</a:t>
            </a:r>
            <a:r>
              <a:rPr lang="en-US" sz="1800" baseline="-25000" dirty="0" smtClean="0">
                <a:latin typeface="Times New Roman" pitchFamily="18" charset="0"/>
                <a:cs typeface="Times New Roman" pitchFamily="18" charset="0"/>
              </a:rPr>
              <a:t>2 </a:t>
            </a:r>
            <a:r>
              <a:rPr lang="en-US" sz="1800" dirty="0" smtClean="0">
                <a:latin typeface="Times New Roman" pitchFamily="18" charset="0"/>
                <a:cs typeface="Times New Roman" pitchFamily="18" charset="0"/>
              </a:rPr>
              <a:t>≤ 6.</a:t>
            </a:r>
          </a:p>
          <a:p>
            <a:pPr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(b) 10-bit binary </a:t>
            </a:r>
            <a:r>
              <a:rPr lang="en-US" sz="1800" dirty="0">
                <a:latin typeface="Times New Roman" pitchFamily="18" charset="0"/>
                <a:cs typeface="Times New Roman" pitchFamily="18" charset="0"/>
              </a:rPr>
              <a:t>encoding </a:t>
            </a:r>
            <a:r>
              <a:rPr lang="en-US" sz="1800" dirty="0" smtClean="0">
                <a:latin typeface="Times New Roman" pitchFamily="18" charset="0"/>
                <a:cs typeface="Times New Roman" pitchFamily="18" charset="0"/>
              </a:rPr>
              <a:t>of variables </a:t>
            </a:r>
            <a:r>
              <a:rPr lang="en-US" sz="1800" dirty="0">
                <a:latin typeface="Times New Roman" pitchFamily="18" charset="0"/>
                <a:cs typeface="Times New Roman" pitchFamily="18" charset="0"/>
              </a:rPr>
              <a:t>(</a:t>
            </a:r>
            <a:r>
              <a:rPr lang="en-US" sz="1800" i="1" dirty="0">
                <a:latin typeface="Times New Roman" pitchFamily="18" charset="0"/>
                <a:cs typeface="Times New Roman" pitchFamily="18" charset="0"/>
              </a:rPr>
              <a:t>x</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x</a:t>
            </a:r>
            <a:r>
              <a:rPr lang="en-US" sz="1800" baseline="-25000" dirty="0">
                <a:latin typeface="Times New Roman" pitchFamily="18" charset="0"/>
                <a:cs typeface="Times New Roman" pitchFamily="18" charset="0"/>
              </a:rPr>
              <a:t>2</a:t>
            </a:r>
            <a:r>
              <a:rPr lang="en-US" sz="1800" dirty="0" smtClean="0">
                <a:latin typeface="Times New Roman" pitchFamily="18" charset="0"/>
                <a:cs typeface="Times New Roman" pitchFamily="18" charset="0"/>
              </a:rPr>
              <a:t>) represent initial population, given in Table 1.</a:t>
            </a:r>
          </a:p>
          <a:p>
            <a:pPr algn="just">
              <a:buNone/>
            </a:pPr>
            <a:r>
              <a:rPr lang="en-US" sz="1800" dirty="0" smtClean="0">
                <a:latin typeface="Times New Roman" pitchFamily="18" charset="0"/>
                <a:cs typeface="Times New Roman" pitchFamily="18" charset="0"/>
              </a:rPr>
              <a:t>	(c) Take elite count = 2, crossover probability = 0.8, mutation probability = 0.05.</a:t>
            </a:r>
          </a:p>
          <a:p>
            <a:pPr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(d) Random number in generation 1 for Roulette wheel selection operation, is given in Table 1.</a:t>
            </a:r>
          </a:p>
          <a:p>
            <a:pPr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(e) From the mating pool, first take required numbers of  consecutive strings for crossover operations and then take required number of consecutive strings for mutation operations.</a:t>
            </a:r>
          </a:p>
          <a:p>
            <a:pPr algn="just">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f) Assume Single-point crossover sites as 11, 9, 1, 12, 10, 17, 5 for </a:t>
            </a:r>
            <a:r>
              <a:rPr lang="en-US" sz="1800" dirty="0" smtClean="0">
                <a:latin typeface="Times New Roman" pitchFamily="18" charset="0"/>
                <a:cs typeface="Times New Roman" pitchFamily="18" charset="0"/>
              </a:rPr>
              <a:t>respective crossover operations. </a:t>
            </a:r>
          </a:p>
          <a:p>
            <a:pPr algn="just">
              <a:buNone/>
            </a:pPr>
            <a:r>
              <a:rPr lang="en-US" sz="1800" dirty="0" smtClean="0">
                <a:latin typeface="Times New Roman" pitchFamily="18" charset="0"/>
                <a:cs typeface="Times New Roman" pitchFamily="18" charset="0"/>
              </a:rPr>
              <a:t>	(g) Assume following bits have probability less than 0.05: bit 9 for mutation parent 1; bit 15 for mutation parent 2; bit </a:t>
            </a:r>
            <a:r>
              <a:rPr lang="en-US" sz="1800" dirty="0">
                <a:latin typeface="Times New Roman" pitchFamily="18" charset="0"/>
                <a:cs typeface="Times New Roman" pitchFamily="18" charset="0"/>
              </a:rPr>
              <a:t>2</a:t>
            </a:r>
            <a:r>
              <a:rPr lang="en-US" sz="1800" dirty="0" smtClean="0">
                <a:latin typeface="Times New Roman" pitchFamily="18" charset="0"/>
                <a:cs typeface="Times New Roman" pitchFamily="18" charset="0"/>
              </a:rPr>
              <a:t> for mutation parent 3: bit 5 for mutation parent 4.</a:t>
            </a:r>
          </a:p>
          <a:p>
            <a:pPr algn="just">
              <a:buNone/>
            </a:pPr>
            <a:r>
              <a:rPr lang="en-US" sz="1800" b="1" dirty="0" smtClean="0">
                <a:latin typeface="Times New Roman" pitchFamily="18" charset="0"/>
                <a:cs typeface="Times New Roman" pitchFamily="18" charset="0"/>
              </a:rPr>
              <a:t>	Show calculations for first generation to obtain (</a:t>
            </a:r>
            <a:r>
              <a:rPr lang="en-US" sz="1800" b="1" dirty="0" err="1" smtClean="0">
                <a:latin typeface="Times New Roman" pitchFamily="18" charset="0"/>
                <a:cs typeface="Times New Roman" pitchFamily="18" charset="0"/>
              </a:rPr>
              <a:t>i</a:t>
            </a:r>
            <a:r>
              <a:rPr lang="en-US" sz="1800" b="1" dirty="0" smtClean="0">
                <a:latin typeface="Times New Roman" pitchFamily="18" charset="0"/>
                <a:cs typeface="Times New Roman" pitchFamily="18" charset="0"/>
              </a:rPr>
              <a:t>) linearly mapped initial population (ii) fitness function (iii) elite children (iv) mating pool (v) crossover children (vi) mutation children (vii) next generation population.</a:t>
            </a:r>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351604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0" y="228600"/>
            <a:ext cx="1447800" cy="487362"/>
          </a:xfrm>
        </p:spPr>
        <p:txBody>
          <a:bodyPr>
            <a:normAutofit/>
          </a:bodyPr>
          <a:lstStyle/>
          <a:p>
            <a:r>
              <a:rPr lang="en-US" sz="2400" dirty="0" smtClean="0">
                <a:latin typeface="Times New Roman" panose="02020603050405020304" pitchFamily="18" charset="0"/>
                <a:cs typeface="Times New Roman" panose="02020603050405020304" pitchFamily="18" charset="0"/>
              </a:rPr>
              <a:t>Table 1</a:t>
            </a:r>
            <a:endParaRPr lang="en-US" sz="24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132078014"/>
              </p:ext>
            </p:extLst>
          </p:nvPr>
        </p:nvGraphicFramePr>
        <p:xfrm>
          <a:off x="304800" y="304800"/>
          <a:ext cx="7239001" cy="6235065"/>
        </p:xfrm>
        <a:graphic>
          <a:graphicData uri="http://schemas.openxmlformats.org/drawingml/2006/table">
            <a:tbl>
              <a:tblPr>
                <a:tableStyleId>{5940675A-B579-460E-94D1-54222C63F5DA}</a:tableStyleId>
              </a:tblPr>
              <a:tblGrid>
                <a:gridCol w="9906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438401">
                  <a:extLst>
                    <a:ext uri="{9D8B030D-6E8A-4147-A177-3AD203B41FA5}">
                      <a16:colId xmlns:a16="http://schemas.microsoft.com/office/drawing/2014/main" val="20003"/>
                    </a:ext>
                  </a:extLst>
                </a:gridCol>
              </a:tblGrid>
              <a:tr h="275771">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String no</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smtClean="0">
                          <a:effectLst/>
                          <a:latin typeface="Times New Roman" panose="02020603050405020304" pitchFamily="18" charset="0"/>
                          <a:cs typeface="Times New Roman" panose="02020603050405020304" pitchFamily="18" charset="0"/>
                        </a:rPr>
                        <a:t>Initial x</a:t>
                      </a:r>
                      <a:r>
                        <a:rPr lang="en-US" sz="1800" u="none" strike="noStrike" baseline="-25000" dirty="0" smtClean="0">
                          <a:effectLst/>
                          <a:latin typeface="Times New Roman" panose="02020603050405020304" pitchFamily="18" charset="0"/>
                          <a:cs typeface="Times New Roman" panose="02020603050405020304" pitchFamily="18" charset="0"/>
                        </a:rPr>
                        <a:t>1</a:t>
                      </a:r>
                      <a:r>
                        <a:rPr lang="en-US" sz="1800" u="none" strike="noStrike" dirty="0" smtClean="0">
                          <a:effectLst/>
                          <a:latin typeface="Times New Roman" panose="02020603050405020304" pitchFamily="18" charset="0"/>
                          <a:cs typeface="Times New Roman" panose="02020603050405020304" pitchFamily="18" charset="0"/>
                        </a:rPr>
                        <a:t> </a:t>
                      </a:r>
                      <a:r>
                        <a:rPr lang="en-US" sz="1800" u="none" strike="noStrike" dirty="0">
                          <a:effectLst/>
                          <a:latin typeface="Times New Roman" panose="02020603050405020304" pitchFamily="18" charset="0"/>
                          <a:cs typeface="Times New Roman" panose="02020603050405020304" pitchFamily="18" charset="0"/>
                        </a:rPr>
                        <a:t>(binary)</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smtClean="0">
                          <a:effectLst/>
                          <a:latin typeface="Times New Roman" panose="02020603050405020304" pitchFamily="18" charset="0"/>
                          <a:cs typeface="Times New Roman" panose="02020603050405020304" pitchFamily="18" charset="0"/>
                        </a:rPr>
                        <a:t>Initial x</a:t>
                      </a:r>
                      <a:r>
                        <a:rPr lang="en-US" sz="1800" u="none" strike="noStrike" baseline="-25000" dirty="0" smtClean="0">
                          <a:effectLst/>
                          <a:latin typeface="Times New Roman" panose="02020603050405020304" pitchFamily="18" charset="0"/>
                          <a:cs typeface="Times New Roman" panose="02020603050405020304" pitchFamily="18" charset="0"/>
                        </a:rPr>
                        <a:t>2</a:t>
                      </a:r>
                      <a:r>
                        <a:rPr lang="en-US" sz="1800" u="none" strike="noStrike" dirty="0" smtClean="0">
                          <a:effectLst/>
                          <a:latin typeface="Times New Roman" panose="02020603050405020304" pitchFamily="18" charset="0"/>
                          <a:cs typeface="Times New Roman" panose="02020603050405020304" pitchFamily="18" charset="0"/>
                        </a:rPr>
                        <a:t> </a:t>
                      </a:r>
                      <a:r>
                        <a:rPr lang="en-US" sz="1800" u="none" strike="noStrike" dirty="0">
                          <a:effectLst/>
                          <a:latin typeface="Times New Roman" panose="02020603050405020304" pitchFamily="18" charset="0"/>
                          <a:cs typeface="Times New Roman" panose="02020603050405020304" pitchFamily="18" charset="0"/>
                        </a:rPr>
                        <a:t>(binary)</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smtClean="0">
                          <a:effectLst/>
                          <a:latin typeface="Times New Roman" panose="02020603050405020304" pitchFamily="18" charset="0"/>
                          <a:cs typeface="Times New Roman" panose="02020603050405020304" pitchFamily="18" charset="0"/>
                        </a:rPr>
                        <a:t>random</a:t>
                      </a:r>
                      <a:r>
                        <a:rPr lang="en-US" sz="1800" u="none" strike="noStrike" baseline="0" dirty="0" smtClean="0">
                          <a:effectLst/>
                          <a:latin typeface="Times New Roman" panose="02020603050405020304" pitchFamily="18" charset="0"/>
                          <a:cs typeface="Times New Roman" panose="02020603050405020304" pitchFamily="18" charset="0"/>
                        </a:rPr>
                        <a:t> no. for Roulette wheel selection</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00"/>
                  </a:ext>
                </a:extLst>
              </a:tr>
              <a:tr h="275771">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1110111011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1001010000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0.612</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01"/>
                  </a:ext>
                </a:extLst>
              </a:tr>
              <a:tr h="275771">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1101001101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1111100011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0.441</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02"/>
                  </a:ext>
                </a:extLst>
              </a:tr>
              <a:tr h="275771">
                <a:tc>
                  <a:txBody>
                    <a:bodyPr/>
                    <a:lstStyle/>
                    <a:p>
                      <a:pPr algn="ctr" fontAlgn="b"/>
                      <a:r>
                        <a:rPr lang="en-US" sz="1800" u="none" strike="noStrike">
                          <a:effectLst/>
                          <a:latin typeface="Times New Roman" panose="02020603050405020304" pitchFamily="18" charset="0"/>
                          <a:cs typeface="Times New Roman" panose="02020603050405020304" pitchFamily="18" charset="0"/>
                        </a:rPr>
                        <a:t>2</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1100001111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0101010011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0.713</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03"/>
                  </a:ext>
                </a:extLst>
              </a:tr>
              <a:tr h="275771">
                <a:tc>
                  <a:txBody>
                    <a:bodyPr/>
                    <a:lstStyle/>
                    <a:p>
                      <a:pPr algn="ctr" fontAlgn="b"/>
                      <a:r>
                        <a:rPr lang="en-US" sz="1800" u="none" strike="noStrike">
                          <a:effectLst/>
                          <a:latin typeface="Times New Roman" panose="02020603050405020304" pitchFamily="18" charset="0"/>
                          <a:cs typeface="Times New Roman" panose="02020603050405020304" pitchFamily="18" charset="0"/>
                        </a:rPr>
                        <a:t>3</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0110110100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1010100111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0.923</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04"/>
                  </a:ext>
                </a:extLst>
              </a:tr>
              <a:tr h="275771">
                <a:tc>
                  <a:txBody>
                    <a:bodyPr/>
                    <a:lstStyle/>
                    <a:p>
                      <a:pPr algn="ctr" fontAlgn="b"/>
                      <a:r>
                        <a:rPr lang="en-US" sz="1800" u="none" strike="noStrike">
                          <a:effectLst/>
                          <a:latin typeface="Times New Roman" panose="02020603050405020304" pitchFamily="18" charset="0"/>
                          <a:cs typeface="Times New Roman" panose="02020603050405020304" pitchFamily="18" charset="0"/>
                        </a:rPr>
                        <a:t>4</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1000111111</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1111010101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0.245</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05"/>
                  </a:ext>
                </a:extLst>
              </a:tr>
              <a:tr h="275771">
                <a:tc>
                  <a:txBody>
                    <a:bodyPr/>
                    <a:lstStyle/>
                    <a:p>
                      <a:pPr algn="ctr" fontAlgn="b"/>
                      <a:r>
                        <a:rPr lang="en-US" sz="1800" u="none" strike="noStrike">
                          <a:effectLst/>
                          <a:latin typeface="Times New Roman" panose="02020603050405020304" pitchFamily="18" charset="0"/>
                          <a:cs typeface="Times New Roman" panose="02020603050405020304" pitchFamily="18" charset="0"/>
                        </a:rPr>
                        <a:t>5</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1011010011</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1111101011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0.651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06"/>
                  </a:ext>
                </a:extLst>
              </a:tr>
              <a:tr h="275771">
                <a:tc>
                  <a:txBody>
                    <a:bodyPr/>
                    <a:lstStyle/>
                    <a:p>
                      <a:pPr algn="ctr" fontAlgn="b"/>
                      <a:r>
                        <a:rPr lang="en-US" sz="1800" u="none" strike="noStrike">
                          <a:effectLst/>
                          <a:latin typeface="Times New Roman" panose="02020603050405020304" pitchFamily="18" charset="0"/>
                          <a:cs typeface="Times New Roman" panose="02020603050405020304" pitchFamily="18" charset="0"/>
                        </a:rPr>
                        <a:t>6</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1111101110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1101001110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0.885</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07"/>
                  </a:ext>
                </a:extLst>
              </a:tr>
              <a:tr h="275771">
                <a:tc>
                  <a:txBody>
                    <a:bodyPr/>
                    <a:lstStyle/>
                    <a:p>
                      <a:pPr algn="ctr" fontAlgn="b"/>
                      <a:r>
                        <a:rPr lang="en-US" sz="1800" u="none" strike="noStrike">
                          <a:effectLst/>
                          <a:latin typeface="Times New Roman" panose="02020603050405020304" pitchFamily="18" charset="0"/>
                          <a:cs typeface="Times New Roman" panose="02020603050405020304" pitchFamily="18" charset="0"/>
                        </a:rPr>
                        <a:t>7</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1010100100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1011011101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0.775</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08"/>
                  </a:ext>
                </a:extLst>
              </a:tr>
              <a:tr h="275771">
                <a:tc>
                  <a:txBody>
                    <a:bodyPr/>
                    <a:lstStyle/>
                    <a:p>
                      <a:pPr algn="ctr" fontAlgn="b"/>
                      <a:r>
                        <a:rPr lang="en-US" sz="1800" u="none" strike="noStrike">
                          <a:effectLst/>
                          <a:latin typeface="Times New Roman" panose="02020603050405020304" pitchFamily="18" charset="0"/>
                          <a:cs typeface="Times New Roman" panose="02020603050405020304" pitchFamily="18" charset="0"/>
                        </a:rPr>
                        <a:t>8</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1010000001</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1100101111</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0.348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09"/>
                  </a:ext>
                </a:extLst>
              </a:tr>
              <a:tr h="275771">
                <a:tc>
                  <a:txBody>
                    <a:bodyPr/>
                    <a:lstStyle/>
                    <a:p>
                      <a:pPr algn="ctr" fontAlgn="b"/>
                      <a:r>
                        <a:rPr lang="en-US" sz="1800" u="none" strike="noStrike">
                          <a:effectLst/>
                          <a:latin typeface="Times New Roman" panose="02020603050405020304" pitchFamily="18" charset="0"/>
                          <a:cs typeface="Times New Roman" panose="02020603050405020304" pitchFamily="18" charset="0"/>
                        </a:rPr>
                        <a:t>9</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0000000001</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1100011000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0.812</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10"/>
                  </a:ext>
                </a:extLst>
              </a:tr>
              <a:tr h="275771">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1011101100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0001110110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0.745</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11"/>
                  </a:ext>
                </a:extLst>
              </a:tr>
              <a:tr h="275771">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11</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1110000110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0010101010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0.029</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12"/>
                  </a:ext>
                </a:extLst>
              </a:tr>
              <a:tr h="275771">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12</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0010101001</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0000001010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0.164</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13"/>
                  </a:ext>
                </a:extLst>
              </a:tr>
              <a:tr h="275771">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13</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1001001011</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1111100011</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0.786</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14"/>
                  </a:ext>
                </a:extLst>
              </a:tr>
              <a:tr h="275771">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14</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0001111110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1101110111</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0.887</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15"/>
                  </a:ext>
                </a:extLst>
              </a:tr>
              <a:tr h="275771">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15</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1010100000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0011100001</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0.326</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16"/>
                  </a:ext>
                </a:extLst>
              </a:tr>
              <a:tr h="275771">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16</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0000101010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0100011100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0.734</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17"/>
                  </a:ext>
                </a:extLst>
              </a:tr>
              <a:tr h="275771">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17</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1111001000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1001011000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0.639</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18"/>
                  </a:ext>
                </a:extLst>
              </a:tr>
              <a:tr h="275771">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18</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0010101010</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a:effectLst/>
                          <a:latin typeface="Times New Roman" panose="02020603050405020304" pitchFamily="18" charset="0"/>
                          <a:cs typeface="Times New Roman" panose="02020603050405020304" pitchFamily="18" charset="0"/>
                        </a:rPr>
                        <a:t>0010101011</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0.998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19"/>
                  </a:ext>
                </a:extLst>
              </a:tr>
              <a:tr h="275771">
                <a:tc>
                  <a:txBody>
                    <a:bodyPr/>
                    <a:lstStyle/>
                    <a:p>
                      <a:pPr algn="ctr" fontAlgn="b"/>
                      <a:r>
                        <a:rPr lang="en-US" sz="1800" u="none" strike="noStrike">
                          <a:effectLst/>
                          <a:latin typeface="Times New Roman" panose="02020603050405020304" pitchFamily="18" charset="0"/>
                          <a:cs typeface="Times New Roman" panose="02020603050405020304" pitchFamily="18" charset="0"/>
                        </a:rPr>
                        <a:t>19</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1110100000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1010010100</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1800" u="none" strike="noStrike" dirty="0">
                          <a:effectLst/>
                          <a:latin typeface="Times New Roman" panose="02020603050405020304" pitchFamily="18" charset="0"/>
                          <a:cs typeface="Times New Roman" panose="02020603050405020304" pitchFamily="18" charset="0"/>
                        </a:rPr>
                        <a:t>0.008</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3348027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Solution</a:t>
            </a: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333" y="2144206"/>
            <a:ext cx="5333333" cy="4000000"/>
          </a:xfrm>
        </p:spPr>
      </p:pic>
      <p:sp>
        <p:nvSpPr>
          <p:cNvPr id="8" name="TextBox 7"/>
          <p:cNvSpPr txBox="1"/>
          <p:nvPr/>
        </p:nvSpPr>
        <p:spPr>
          <a:xfrm>
            <a:off x="1600200" y="1752600"/>
            <a:ext cx="4653197" cy="369332"/>
          </a:xfrm>
          <a:prstGeom prst="rect">
            <a:avLst/>
          </a:prstGeom>
          <a:noFill/>
        </p:spPr>
        <p:txBody>
          <a:bodyPr wrap="none" rtlCol="0">
            <a:spAutoFit/>
          </a:bodyPr>
          <a:lstStyle/>
          <a:p>
            <a:r>
              <a:rPr lang="en-US" dirty="0" smtClean="0"/>
              <a:t>After 30 iterations,  X = [ 0.0  0.504], f(X) = -0.25</a:t>
            </a:r>
            <a:endParaRPr lang="en-US" dirty="0"/>
          </a:p>
        </p:txBody>
      </p:sp>
    </p:spTree>
    <p:extLst>
      <p:ext uri="{BB962C8B-B14F-4D97-AF65-F5344CB8AC3E}">
        <p14:creationId xmlns:p14="http://schemas.microsoft.com/office/powerpoint/2010/main" val="3827761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GA- Example 2</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12" y="2828207"/>
            <a:ext cx="4403188" cy="349639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2819400"/>
            <a:ext cx="4389511" cy="3501157"/>
          </a:xfrm>
          <a:prstGeom prst="rect">
            <a:avLst/>
          </a:prstGeom>
        </p:spPr>
      </p:pic>
      <p:sp>
        <p:nvSpPr>
          <p:cNvPr id="3" name="TextBox 2"/>
          <p:cNvSpPr txBox="1"/>
          <p:nvPr/>
        </p:nvSpPr>
        <p:spPr>
          <a:xfrm>
            <a:off x="1600200" y="1600200"/>
            <a:ext cx="4760662" cy="923330"/>
          </a:xfrm>
          <a:prstGeom prst="rect">
            <a:avLst/>
          </a:prstGeom>
          <a:noFill/>
        </p:spPr>
        <p:txBody>
          <a:bodyPr wrap="none" rtlCol="0">
            <a:spAutoFit/>
          </a:bodyPr>
          <a:lstStyle/>
          <a:p>
            <a:pPr algn="ct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f</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a:t>
            </a:r>
            <a:r>
              <a:rPr lang="en-US" baseline="30000" dirty="0">
                <a:latin typeface="Times New Roman" pitchFamily="18" charset="0"/>
                <a:cs typeface="Times New Roman" pitchFamily="18" charset="0"/>
              </a:rPr>
              <a:t>2 </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2 </a:t>
            </a:r>
            <a:r>
              <a:rPr lang="en-US" dirty="0">
                <a:latin typeface="Times New Roman" pitchFamily="18" charset="0"/>
                <a:cs typeface="Times New Roman" pitchFamily="18" charset="0"/>
              </a:rPr>
              <a:t>- 11)</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x</a:t>
            </a:r>
            <a:r>
              <a:rPr lang="en-US" baseline="-25000" dirty="0">
                <a:latin typeface="Times New Roman" pitchFamily="18" charset="0"/>
                <a:cs typeface="Times New Roman" pitchFamily="18" charset="0"/>
              </a:rPr>
              <a:t>2</a:t>
            </a:r>
            <a:r>
              <a:rPr lang="en-US" baseline="30000" dirty="0">
                <a:latin typeface="Times New Roman" pitchFamily="18" charset="0"/>
                <a:cs typeface="Times New Roman" pitchFamily="18" charset="0"/>
              </a:rPr>
              <a:t>2  </a:t>
            </a:r>
            <a:r>
              <a:rPr lang="en-US" dirty="0">
                <a:latin typeface="Times New Roman" pitchFamily="18" charset="0"/>
                <a:cs typeface="Times New Roman" pitchFamily="18" charset="0"/>
              </a:rPr>
              <a:t>- 7)</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After 30 iterations X = [3.003 2.000]</a:t>
            </a:r>
          </a:p>
          <a:p>
            <a:pPr algn="ctr"/>
            <a:r>
              <a:rPr lang="en-US" dirty="0" smtClean="0">
                <a:latin typeface="Times New Roman" pitchFamily="18" charset="0"/>
                <a:cs typeface="Times New Roman" pitchFamily="18" charset="0"/>
              </a:rPr>
              <a:t>f(X) = 0.000</a:t>
            </a:r>
            <a:endParaRPr lang="en-US" dirty="0"/>
          </a:p>
        </p:txBody>
      </p:sp>
    </p:spTree>
    <p:extLst>
      <p:ext uri="{BB962C8B-B14F-4D97-AF65-F5344CB8AC3E}">
        <p14:creationId xmlns:p14="http://schemas.microsoft.com/office/powerpoint/2010/main" val="91757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228600"/>
            <a:ext cx="8763000" cy="5257800"/>
          </a:xfrm>
        </p:spPr>
        <p:txBody>
          <a:bodyPr>
            <a:normAutofit/>
          </a:bodyPr>
          <a:lstStyle/>
          <a:p>
            <a:pPr algn="just">
              <a:lnSpc>
                <a:spcPct val="150000"/>
              </a:lnSpc>
            </a:pPr>
            <a:r>
              <a:rPr lang="en-US" sz="2400" dirty="0" smtClean="0">
                <a:latin typeface="Times New Roman" pitchFamily="18" charset="0"/>
                <a:cs typeface="Times New Roman" pitchFamily="18" charset="0"/>
              </a:rPr>
              <a:t>Advantages of Population based Global Optimization Techniques</a:t>
            </a:r>
          </a:p>
          <a:p>
            <a:pPr lvl="1" algn="just">
              <a:lnSpc>
                <a:spcPct val="150000"/>
              </a:lnSpc>
            </a:pPr>
            <a:r>
              <a:rPr lang="en-US" sz="2000" dirty="0" smtClean="0">
                <a:latin typeface="Times New Roman" pitchFamily="18" charset="0"/>
                <a:cs typeface="Times New Roman" pitchFamily="18" charset="0"/>
              </a:rPr>
              <a:t>Doesn’t require derivative information</a:t>
            </a:r>
          </a:p>
          <a:p>
            <a:pPr lvl="1" algn="just">
              <a:lnSpc>
                <a:spcPct val="150000"/>
              </a:lnSpc>
            </a:pPr>
            <a:r>
              <a:rPr lang="en-US" sz="2000" dirty="0" smtClean="0">
                <a:latin typeface="Times New Roman" pitchFamily="18" charset="0"/>
                <a:cs typeface="Times New Roman" pitchFamily="18" charset="0"/>
              </a:rPr>
              <a:t>Searches wide domain of the objective/cost surface</a:t>
            </a:r>
          </a:p>
          <a:p>
            <a:pPr lvl="1" algn="just">
              <a:lnSpc>
                <a:spcPct val="150000"/>
              </a:lnSpc>
            </a:pPr>
            <a:r>
              <a:rPr lang="en-US" sz="2000" dirty="0" smtClean="0">
                <a:latin typeface="Times New Roman" pitchFamily="18" charset="0"/>
                <a:cs typeface="Times New Roman" pitchFamily="18" charset="0"/>
              </a:rPr>
              <a:t>Deals with a large number of variables</a:t>
            </a:r>
          </a:p>
          <a:p>
            <a:pPr lvl="1" algn="just">
              <a:lnSpc>
                <a:spcPct val="150000"/>
              </a:lnSpc>
            </a:pPr>
            <a:r>
              <a:rPr lang="en-US" sz="2000" dirty="0" smtClean="0">
                <a:latin typeface="Times New Roman" pitchFamily="18" charset="0"/>
                <a:cs typeface="Times New Roman" pitchFamily="18" charset="0"/>
              </a:rPr>
              <a:t>Well suited for parallel computers</a:t>
            </a:r>
          </a:p>
          <a:p>
            <a:pPr lvl="1" algn="just">
              <a:lnSpc>
                <a:spcPct val="150000"/>
              </a:lnSpc>
            </a:pPr>
            <a:r>
              <a:rPr lang="en-US" sz="2000" dirty="0" smtClean="0">
                <a:latin typeface="Times New Roman" pitchFamily="18" charset="0"/>
                <a:cs typeface="Times New Roman" pitchFamily="18" charset="0"/>
              </a:rPr>
              <a:t>Optimizes variables with extremely complex cost surfaces (they can jump out of a local minimum)</a:t>
            </a:r>
          </a:p>
          <a:p>
            <a:pPr lvl="1" algn="just">
              <a:lnSpc>
                <a:spcPct val="150000"/>
              </a:lnSpc>
            </a:pPr>
            <a:r>
              <a:rPr lang="en-US" sz="2000" dirty="0" smtClean="0">
                <a:latin typeface="Times New Roman" pitchFamily="18" charset="0"/>
                <a:cs typeface="Times New Roman" pitchFamily="18" charset="0"/>
              </a:rPr>
              <a:t>Suggests possible other solutions for a given design problem with multiple global solutions which may be marginally inferior to absolute global solution but more suitable for implementation</a:t>
            </a:r>
          </a:p>
        </p:txBody>
      </p:sp>
    </p:spTree>
    <p:extLst>
      <p:ext uri="{BB962C8B-B14F-4D97-AF65-F5344CB8AC3E}">
        <p14:creationId xmlns:p14="http://schemas.microsoft.com/office/powerpoint/2010/main" val="3509809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5181600"/>
          </a:xfrm>
        </p:spPr>
        <p:txBody>
          <a:bodyPr>
            <a:noAutofit/>
          </a:bodyPr>
          <a:lstStyle/>
          <a:p>
            <a:pPr algn="just">
              <a:lnSpc>
                <a:spcPct val="150000"/>
              </a:lnSpc>
            </a:pPr>
            <a:r>
              <a:rPr lang="en-US" sz="2400" dirty="0" smtClean="0">
                <a:latin typeface="Times New Roman" pitchFamily="18" charset="0"/>
                <a:cs typeface="Times New Roman" pitchFamily="18" charset="0"/>
              </a:rPr>
              <a:t>Disadvantages </a:t>
            </a:r>
            <a:r>
              <a:rPr lang="en-US" sz="2400" dirty="0">
                <a:latin typeface="Times New Roman" pitchFamily="18" charset="0"/>
                <a:cs typeface="Times New Roman" pitchFamily="18" charset="0"/>
              </a:rPr>
              <a:t>of Population based Global Optimization Techniques</a:t>
            </a:r>
          </a:p>
          <a:p>
            <a:pPr lvl="1" algn="just">
              <a:lnSpc>
                <a:spcPct val="150000"/>
              </a:lnSpc>
            </a:pPr>
            <a:r>
              <a:rPr lang="en-US" sz="2000" dirty="0" smtClean="0">
                <a:latin typeface="Times New Roman" pitchFamily="18" charset="0"/>
                <a:cs typeface="Times New Roman" pitchFamily="18" charset="0"/>
              </a:rPr>
              <a:t>Population based global optimization techniques are not the best way to solve every problem. </a:t>
            </a:r>
          </a:p>
          <a:p>
            <a:pPr lvl="1" algn="just">
              <a:lnSpc>
                <a:spcPct val="150000"/>
              </a:lnSpc>
            </a:pPr>
            <a:r>
              <a:rPr lang="en-US" sz="2000" dirty="0" smtClean="0">
                <a:latin typeface="Times New Roman" pitchFamily="18" charset="0"/>
                <a:cs typeface="Times New Roman" pitchFamily="18" charset="0"/>
              </a:rPr>
              <a:t>For instance, the traditional methods have been tuned to quickly find the solution of a well behaved convex analytical function of only a few variables. </a:t>
            </a:r>
          </a:p>
          <a:p>
            <a:pPr lvl="1" algn="just">
              <a:lnSpc>
                <a:spcPct val="150000"/>
              </a:lnSpc>
            </a:pPr>
            <a:r>
              <a:rPr lang="en-US" sz="2000" dirty="0" smtClean="0">
                <a:latin typeface="Times New Roman" pitchFamily="18" charset="0"/>
                <a:cs typeface="Times New Roman" pitchFamily="18" charset="0"/>
              </a:rPr>
              <a:t>For </a:t>
            </a:r>
            <a:r>
              <a:rPr lang="en-US" sz="2000" smtClean="0">
                <a:latin typeface="Times New Roman" pitchFamily="18" charset="0"/>
                <a:cs typeface="Times New Roman" pitchFamily="18" charset="0"/>
              </a:rPr>
              <a:t>such cases, </a:t>
            </a:r>
            <a:r>
              <a:rPr lang="en-US" sz="2000" dirty="0" smtClean="0">
                <a:latin typeface="Times New Roman" pitchFamily="18" charset="0"/>
                <a:cs typeface="Times New Roman" pitchFamily="18" charset="0"/>
              </a:rPr>
              <a:t>the calculus-based methods outperform the global optimization techniques, quickly finding the minimum while the global optimization technique is still analyzing the costs of the initial population.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normAutofit/>
          </a:bodyPr>
          <a:lstStyle/>
          <a:p>
            <a:r>
              <a:rPr lang="en-US" sz="3200" b="1" dirty="0" smtClean="0">
                <a:latin typeface="Times New Roman" panose="02020603050405020304" pitchFamily="18" charset="0"/>
                <a:cs typeface="Times New Roman" panose="02020603050405020304" pitchFamily="18" charset="0"/>
              </a:rPr>
              <a:t>Genetic Algorithm (GA)</a:t>
            </a:r>
            <a:endParaRPr lang="en-US" sz="32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228600" y="838200"/>
            <a:ext cx="8686800" cy="5029200"/>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GA was introduced by Holland* in 1975 and popularized by his student Goldberg**</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Philosophically, </a:t>
            </a:r>
            <a:r>
              <a:rPr lang="en-US" sz="2400" dirty="0" smtClean="0">
                <a:latin typeface="Times New Roman" panose="02020603050405020304" pitchFamily="18" charset="0"/>
                <a:cs typeface="Times New Roman" panose="02020603050405020304" pitchFamily="18" charset="0"/>
              </a:rPr>
              <a:t>GA is based </a:t>
            </a:r>
            <a:r>
              <a:rPr lang="en-US" sz="2400" dirty="0">
                <a:latin typeface="Times New Roman" panose="02020603050405020304" pitchFamily="18" charset="0"/>
                <a:cs typeface="Times New Roman" panose="02020603050405020304" pitchFamily="18" charset="0"/>
              </a:rPr>
              <a:t>on Darwin’s theory </a:t>
            </a:r>
            <a:r>
              <a:rPr lang="en-US" sz="2400" dirty="0" smtClean="0">
                <a:latin typeface="Times New Roman" panose="02020603050405020304" pitchFamily="18" charset="0"/>
                <a:cs typeface="Times New Roman" panose="02020603050405020304" pitchFamily="18" charset="0"/>
              </a:rPr>
              <a:t>of survival </a:t>
            </a:r>
            <a:r>
              <a:rPr lang="en-US" sz="2400" dirty="0">
                <a:latin typeface="Times New Roman" panose="02020603050405020304" pitchFamily="18" charset="0"/>
                <a:cs typeface="Times New Roman" panose="02020603050405020304" pitchFamily="18" charset="0"/>
              </a:rPr>
              <a:t>of the </a:t>
            </a:r>
            <a:r>
              <a:rPr lang="en-US" sz="2400" dirty="0" smtClean="0">
                <a:latin typeface="Times New Roman" panose="02020603050405020304" pitchFamily="18" charset="0"/>
                <a:cs typeface="Times New Roman" panose="02020603050405020304" pitchFamily="18" charset="0"/>
              </a:rPr>
              <a:t>fittest</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GA is an optimization and search technique based on the principles of genetics – reproduction, crossover, mutation</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GA allows a population composed of many individuals to evolve under specified selection rules to a state that optimizes the function</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76200" y="6019800"/>
            <a:ext cx="8961120" cy="738664"/>
          </a:xfrm>
          <a:prstGeom prst="rect">
            <a:avLst/>
          </a:prstGeom>
        </p:spPr>
        <p:txBody>
          <a:bodyPr wrap="square">
            <a:spAutoFit/>
          </a:bodyPr>
          <a:lstStyle/>
          <a:p>
            <a:r>
              <a:rPr lang="en-US" sz="1400" dirty="0" smtClean="0">
                <a:latin typeface="Times New Roman" panose="02020603050405020304" pitchFamily="18" charset="0"/>
                <a:cs typeface="Times New Roman" panose="02020603050405020304" pitchFamily="18" charset="0"/>
              </a:rPr>
              <a:t>* Holland</a:t>
            </a:r>
            <a:r>
              <a:rPr lang="en-US" sz="1400" dirty="0">
                <a:latin typeface="Times New Roman" panose="02020603050405020304" pitchFamily="18" charset="0"/>
                <a:cs typeface="Times New Roman" panose="02020603050405020304" pitchFamily="18" charset="0"/>
              </a:rPr>
              <a:t>, John (1992). </a:t>
            </a:r>
            <a:r>
              <a:rPr lang="en-US" sz="1400" i="1" dirty="0">
                <a:latin typeface="Times New Roman" panose="02020603050405020304" pitchFamily="18" charset="0"/>
                <a:cs typeface="Times New Roman" panose="02020603050405020304" pitchFamily="18" charset="0"/>
              </a:rPr>
              <a:t>Adaptation in Natural and Artificial Systems</a:t>
            </a:r>
            <a:r>
              <a:rPr lang="en-US" sz="1400" dirty="0">
                <a:latin typeface="Times New Roman" panose="02020603050405020304" pitchFamily="18" charset="0"/>
                <a:cs typeface="Times New Roman" panose="02020603050405020304" pitchFamily="18" charset="0"/>
              </a:rPr>
              <a:t>. Cambridge, MA: MIT Press</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Goldberg, David (1989). </a:t>
            </a:r>
            <a:r>
              <a:rPr lang="en-US" sz="1400" i="1" dirty="0">
                <a:latin typeface="Times New Roman" panose="02020603050405020304" pitchFamily="18" charset="0"/>
                <a:cs typeface="Times New Roman" panose="02020603050405020304" pitchFamily="18" charset="0"/>
              </a:rPr>
              <a:t>Genetic Algorithms in Search, Optimization and Machine Learning</a:t>
            </a:r>
            <a:r>
              <a:rPr lang="en-US" sz="1400" dirty="0">
                <a:latin typeface="Times New Roman" panose="02020603050405020304" pitchFamily="18" charset="0"/>
                <a:cs typeface="Times New Roman" panose="02020603050405020304" pitchFamily="18" charset="0"/>
              </a:rPr>
              <a:t>. Reading, MA: Addison-Wesley Professional.</a:t>
            </a:r>
          </a:p>
        </p:txBody>
      </p:sp>
    </p:spTree>
    <p:extLst>
      <p:ext uri="{BB962C8B-B14F-4D97-AF65-F5344CB8AC3E}">
        <p14:creationId xmlns:p14="http://schemas.microsoft.com/office/powerpoint/2010/main" val="3509809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6200" y="838200"/>
            <a:ext cx="8915400" cy="5867400"/>
          </a:xfrm>
        </p:spPr>
        <p:txBody>
          <a:bodyPr>
            <a:noAutofit/>
          </a:bodyPr>
          <a:lstStyle/>
          <a:p>
            <a:pPr>
              <a:lnSpc>
                <a:spcPct val="150000"/>
              </a:lnSpc>
            </a:pPr>
            <a:r>
              <a:rPr lang="en-US" sz="2400" dirty="0" smtClean="0">
                <a:latin typeface="Times New Roman" panose="02020603050405020304" pitchFamily="18" charset="0"/>
                <a:cs typeface="Times New Roman" panose="02020603050405020304" pitchFamily="18" charset="0"/>
              </a:rPr>
              <a:t>Consider a maximization or minimization problem:</a:t>
            </a:r>
          </a:p>
          <a:p>
            <a:pPr lvl="1">
              <a:lnSpc>
                <a:spcPct val="150000"/>
              </a:lnSpc>
            </a:pPr>
            <a:r>
              <a:rPr lang="en-US" sz="2000" dirty="0" smtClean="0">
                <a:latin typeface="Times New Roman" panose="02020603050405020304" pitchFamily="18" charset="0"/>
                <a:cs typeface="Times New Roman" panose="02020603050405020304" pitchFamily="18" charset="0"/>
              </a:rPr>
              <a:t>Maximize or Minimize Fitness Function </a:t>
            </a:r>
            <a:r>
              <a:rPr lang="en-US" sz="2000" i="1" dirty="0" smtClean="0">
                <a:latin typeface="Times New Roman" panose="02020603050405020304" pitchFamily="18" charset="0"/>
                <a:cs typeface="Times New Roman" panose="02020603050405020304" pitchFamily="18" charset="0"/>
              </a:rPr>
              <a:t>F</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 = </a:t>
            </a:r>
            <a:r>
              <a:rPr lang="en-US" sz="2000" i="1" dirty="0" smtClean="0">
                <a:latin typeface="Times New Roman" panose="02020603050405020304" pitchFamily="18" charset="0"/>
                <a:cs typeface="Times New Roman" panose="02020603050405020304" pitchFamily="18" charset="0"/>
              </a:rPr>
              <a:t>f</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  or  1/(1+</a:t>
            </a:r>
            <a:r>
              <a:rPr lang="en-US" sz="2000" i="1" dirty="0" smtClean="0">
                <a:latin typeface="Times New Roman" panose="02020603050405020304" pitchFamily="18" charset="0"/>
                <a:cs typeface="Times New Roman" panose="02020603050405020304" pitchFamily="18" charset="0"/>
              </a:rPr>
              <a:t>f</a:t>
            </a:r>
            <a:r>
              <a:rPr lang="en-US" sz="2000" dirty="0" smtClean="0">
                <a:latin typeface="Times New Roman" panose="02020603050405020304" pitchFamily="18" charset="0"/>
                <a:cs typeface="Times New Roman" panose="02020603050405020304" pitchFamily="18" charset="0"/>
              </a:rPr>
              <a:t>(</a:t>
            </a:r>
            <a:r>
              <a:rPr lang="en-US" sz="2000" i="1" dirty="0" smtClean="0">
                <a:latin typeface="Times New Roman" panose="02020603050405020304" pitchFamily="18" charset="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 respectively</a:t>
            </a:r>
          </a:p>
          <a:p>
            <a:pPr lvl="1">
              <a:lnSpc>
                <a:spcPct val="150000"/>
              </a:lnSpc>
            </a:pPr>
            <a:r>
              <a:rPr lang="en-US" sz="2000" dirty="0" smtClean="0">
                <a:latin typeface="Times New Roman" panose="02020603050405020304" pitchFamily="18" charset="0"/>
                <a:cs typeface="Times New Roman" panose="02020603050405020304" pitchFamily="18" charset="0"/>
              </a:rPr>
              <a:t>Initial population range is given as</a:t>
            </a:r>
          </a:p>
          <a:p>
            <a:pPr lvl="1">
              <a:lnSpc>
                <a:spcPct val="150000"/>
              </a:lnSpc>
            </a:pPr>
            <a:r>
              <a:rPr lang="en-US" sz="2000" dirty="0" smtClean="0">
                <a:latin typeface="Times New Roman" panose="02020603050405020304" pitchFamily="18" charset="0"/>
                <a:cs typeface="Times New Roman" panose="02020603050405020304" pitchFamily="18" charset="0"/>
              </a:rPr>
              <a:t>For unconstrained optimization, boundary values are not applicable to evolved variables whereas for constrained optimization, evolved variables should follow it strictly.</a:t>
            </a:r>
          </a:p>
          <a:p>
            <a:pPr>
              <a:lnSpc>
                <a:spcPct val="150000"/>
              </a:lnSpc>
            </a:pPr>
            <a:r>
              <a:rPr lang="en-US" sz="2400" dirty="0" smtClean="0">
                <a:latin typeface="Times New Roman" panose="02020603050405020304" pitchFamily="18" charset="0"/>
                <a:cs typeface="Times New Roman" panose="02020603050405020304" pitchFamily="18" charset="0"/>
              </a:rPr>
              <a:t>Important steps for GA realization</a:t>
            </a:r>
          </a:p>
          <a:p>
            <a:pPr lvl="1">
              <a:lnSpc>
                <a:spcPct val="150000"/>
              </a:lnSpc>
            </a:pPr>
            <a:r>
              <a:rPr lang="en-US" sz="2000" dirty="0" smtClean="0">
                <a:latin typeface="Times New Roman" panose="02020603050405020304" pitchFamily="18" charset="0"/>
                <a:cs typeface="Times New Roman" panose="02020603050405020304" pitchFamily="18" charset="0"/>
              </a:rPr>
              <a:t>Variables Encoding</a:t>
            </a:r>
          </a:p>
          <a:p>
            <a:pPr lvl="1">
              <a:lnSpc>
                <a:spcPct val="150000"/>
              </a:lnSpc>
            </a:pPr>
            <a:r>
              <a:rPr lang="en-US" sz="2000" dirty="0" smtClean="0">
                <a:latin typeface="Times New Roman" panose="02020603050405020304" pitchFamily="18" charset="0"/>
                <a:cs typeface="Times New Roman" panose="02020603050405020304" pitchFamily="18" charset="0"/>
              </a:rPr>
              <a:t>Fitness function Evaluation and Elite Selection</a:t>
            </a:r>
          </a:p>
          <a:p>
            <a:pPr lvl="1">
              <a:lnSpc>
                <a:spcPct val="150000"/>
              </a:lnSpc>
            </a:pPr>
            <a:r>
              <a:rPr lang="en-US" sz="2000" dirty="0" smtClean="0">
                <a:latin typeface="Times New Roman" panose="02020603050405020304" pitchFamily="18" charset="0"/>
                <a:cs typeface="Times New Roman" panose="02020603050405020304" pitchFamily="18" charset="0"/>
              </a:rPr>
              <a:t>Application of GA operators: Reproduction, Crossover, Mutation</a:t>
            </a:r>
          </a:p>
          <a:p>
            <a:pPr lvl="1">
              <a:lnSpc>
                <a:spcPct val="150000"/>
              </a:lnSpc>
            </a:pPr>
            <a:r>
              <a:rPr lang="en-US" sz="2000" dirty="0" smtClean="0">
                <a:latin typeface="Times New Roman" panose="02020603050405020304" pitchFamily="18" charset="0"/>
                <a:cs typeface="Times New Roman" panose="02020603050405020304" pitchFamily="18" charset="0"/>
              </a:rPr>
              <a:t>Check boundary conditions and termination criteria</a:t>
            </a:r>
          </a:p>
        </p:txBody>
      </p:sp>
      <p:sp>
        <p:nvSpPr>
          <p:cNvPr id="6" name="Title 1"/>
          <p:cNvSpPr>
            <a:spLocks noGrp="1"/>
          </p:cNvSpPr>
          <p:nvPr>
            <p:ph type="title"/>
          </p:nvPr>
        </p:nvSpPr>
        <p:spPr>
          <a:xfrm>
            <a:off x="457200" y="152400"/>
            <a:ext cx="8229600" cy="609600"/>
          </a:xfrm>
        </p:spPr>
        <p:txBody>
          <a:bodyPr>
            <a:normAutofit/>
          </a:bodyPr>
          <a:lstStyle/>
          <a:p>
            <a:r>
              <a:rPr lang="en-US" sz="3200" b="1" dirty="0" smtClean="0">
                <a:latin typeface="Times New Roman" panose="02020603050405020304" pitchFamily="18" charset="0"/>
                <a:cs typeface="Times New Roman" panose="02020603050405020304" pitchFamily="18" charset="0"/>
              </a:rPr>
              <a:t>Steps for Genetic Algorithm (GA)</a:t>
            </a:r>
            <a:endParaRPr lang="en-US" sz="3200" b="1" dirty="0">
              <a:latin typeface="Times New Roman" panose="02020603050405020304" pitchFamily="18" charset="0"/>
              <a:cs typeface="Times New Roman" panose="02020603050405020304" pitchFamily="18" charset="0"/>
            </a:endParaRPr>
          </a:p>
        </p:txBody>
      </p:sp>
      <p:graphicFrame>
        <p:nvGraphicFramePr>
          <p:cNvPr id="5" name="Object 4"/>
          <p:cNvGraphicFramePr>
            <a:graphicFrameLocks noChangeAspect="1"/>
          </p:cNvGraphicFramePr>
          <p:nvPr/>
        </p:nvGraphicFramePr>
        <p:xfrm>
          <a:off x="4656138" y="2057400"/>
          <a:ext cx="4259262" cy="457200"/>
        </p:xfrm>
        <a:graphic>
          <a:graphicData uri="http://schemas.openxmlformats.org/presentationml/2006/ole">
            <mc:AlternateContent xmlns:mc="http://schemas.openxmlformats.org/markup-compatibility/2006">
              <mc:Choice xmlns:v="urn:schemas-microsoft-com:vml" Requires="v">
                <p:oleObj spid="_x0000_s92250" name="Equation" r:id="rId4" imgW="2247900" imgH="241300" progId="Equation.3">
                  <p:embed/>
                </p:oleObj>
              </mc:Choice>
              <mc:Fallback>
                <p:oleObj name="Equation" r:id="rId4" imgW="2247900" imgH="241300" progId="Equation.3">
                  <p:embed/>
                  <p:pic>
                    <p:nvPicPr>
                      <p:cNvPr id="0" name="Picture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6138" y="2057400"/>
                        <a:ext cx="425926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78999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1066800"/>
            <a:ext cx="8763000" cy="5486400"/>
          </a:xfrm>
        </p:spPr>
        <p:txBody>
          <a:bodyPr>
            <a:noAutofit/>
          </a:bodyPr>
          <a:lstStyle/>
          <a:p>
            <a:pPr algn="just">
              <a:lnSpc>
                <a:spcPct val="150000"/>
              </a:lnSpc>
            </a:pPr>
            <a:r>
              <a:rPr lang="en-US" sz="2400" dirty="0" smtClean="0">
                <a:latin typeface="Times New Roman" pitchFamily="18" charset="0"/>
                <a:cs typeface="Times New Roman" pitchFamily="18" charset="0"/>
              </a:rPr>
              <a:t>GA begins by defining a chromosome or an array of variable values to be optimized. </a:t>
            </a:r>
          </a:p>
          <a:p>
            <a:pPr algn="just">
              <a:lnSpc>
                <a:spcPct val="150000"/>
              </a:lnSpc>
            </a:pP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If the chromosome has </a:t>
            </a:r>
            <a:r>
              <a:rPr lang="en-US" sz="2400" i="1" dirty="0" smtClean="0">
                <a:latin typeface="Times New Roman" pitchFamily="18" charset="0"/>
                <a:cs typeface="Times New Roman" pitchFamily="18" charset="0"/>
              </a:rPr>
              <a:t>N </a:t>
            </a:r>
            <a:r>
              <a:rPr lang="en-US" sz="2400" dirty="0" smtClean="0">
                <a:latin typeface="Times New Roman" pitchFamily="18" charset="0"/>
                <a:cs typeface="Times New Roman" pitchFamily="18" charset="0"/>
              </a:rPr>
              <a:t>variables (an </a:t>
            </a:r>
            <a:r>
              <a:rPr lang="en-US" sz="2400"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-dimensional optimization problem) given by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x</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 . . . , x</a:t>
            </a:r>
            <a:r>
              <a:rPr lang="en-US" sz="2400" i="1" baseline="-25000" dirty="0" smtClean="0">
                <a:latin typeface="Times New Roman" pitchFamily="18" charset="0"/>
                <a:cs typeface="Times New Roman" pitchFamily="18" charset="0"/>
              </a:rPr>
              <a:t>N</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then the chromosome is written as an </a:t>
            </a:r>
            <a:r>
              <a:rPr lang="en-US" sz="2400" i="1" dirty="0" smtClean="0">
                <a:latin typeface="Times New Roman" pitchFamily="18" charset="0"/>
                <a:cs typeface="Times New Roman" pitchFamily="18" charset="0"/>
              </a:rPr>
              <a:t>N </a:t>
            </a:r>
            <a:r>
              <a:rPr lang="en-US" sz="2400" dirty="0" smtClean="0">
                <a:latin typeface="Times New Roman" pitchFamily="18" charset="0"/>
                <a:cs typeface="Times New Roman" pitchFamily="18" charset="0"/>
              </a:rPr>
              <a:t>element row vector</a:t>
            </a:r>
            <a:r>
              <a:rPr lang="en-US" sz="2400" i="1" dirty="0" smtClean="0">
                <a:latin typeface="Times New Roman" pitchFamily="18" charset="0"/>
                <a:cs typeface="Times New Roman" pitchFamily="18" charset="0"/>
              </a:rPr>
              <a:t>.</a:t>
            </a:r>
          </a:p>
          <a:p>
            <a:pPr algn="just">
              <a:lnSpc>
                <a:spcPct val="150000"/>
              </a:lnSpc>
              <a:buNone/>
            </a:pPr>
            <a:r>
              <a:rPr lang="en-US" sz="2400" i="1" dirty="0" smtClean="0">
                <a:latin typeface="Times New Roman" pitchFamily="18" charset="0"/>
                <a:cs typeface="Times New Roman" pitchFamily="18" charset="0"/>
              </a:rPr>
              <a:t>	chromosome = </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x</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 . . . , x</a:t>
            </a:r>
            <a:r>
              <a:rPr lang="en-US" sz="2400" i="1" baseline="-25000"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a:t>
            </a:r>
          </a:p>
          <a:p>
            <a:pPr algn="just">
              <a:lnSpc>
                <a:spcPct val="150000"/>
              </a:lnSpc>
              <a:buNone/>
            </a:pPr>
            <a:endParaRPr lang="en-US" sz="2400" baseline="-250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A group of ‘</a:t>
            </a:r>
            <a:r>
              <a:rPr lang="en-US" sz="2400"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chromosomes form a population of ‘</a:t>
            </a:r>
            <a:r>
              <a:rPr lang="en-US" sz="2400" i="1" dirty="0"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members.</a:t>
            </a:r>
          </a:p>
        </p:txBody>
      </p:sp>
      <p:sp>
        <p:nvSpPr>
          <p:cNvPr id="6" name="Title 1"/>
          <p:cNvSpPr>
            <a:spLocks noGrp="1"/>
          </p:cNvSpPr>
          <p:nvPr>
            <p:ph type="title"/>
          </p:nvPr>
        </p:nvSpPr>
        <p:spPr>
          <a:xfrm>
            <a:off x="457200" y="152400"/>
            <a:ext cx="8229600" cy="609600"/>
          </a:xfrm>
        </p:spPr>
        <p:txBody>
          <a:bodyPr>
            <a:normAutofit/>
          </a:bodyPr>
          <a:lstStyle/>
          <a:p>
            <a:r>
              <a:rPr lang="en-US" sz="3200" b="1" dirty="0" smtClean="0">
                <a:latin typeface="Times New Roman" panose="02020603050405020304" pitchFamily="18" charset="0"/>
                <a:cs typeface="Times New Roman" panose="02020603050405020304" pitchFamily="18" charset="0"/>
              </a:rPr>
              <a:t>GA variables</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999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152400"/>
            <a:ext cx="8229600" cy="609600"/>
          </a:xfrm>
        </p:spPr>
        <p:txBody>
          <a:bodyPr>
            <a:normAutofit/>
          </a:bodyPr>
          <a:lstStyle/>
          <a:p>
            <a:r>
              <a:rPr lang="en-US" sz="3200" b="1" dirty="0" smtClean="0">
                <a:latin typeface="Times New Roman" panose="02020603050405020304" pitchFamily="18" charset="0"/>
                <a:cs typeface="Times New Roman" panose="02020603050405020304" pitchFamily="18" charset="0"/>
              </a:rPr>
              <a:t>Encoding of GA variables</a:t>
            </a:r>
            <a:endParaRPr lang="en-US" sz="3200" b="1" dirty="0">
              <a:latin typeface="Times New Roman" panose="02020603050405020304" pitchFamily="18" charset="0"/>
              <a:cs typeface="Times New Roman" panose="02020603050405020304" pitchFamily="18" charset="0"/>
            </a:endParaRPr>
          </a:p>
        </p:txBody>
      </p:sp>
      <p:sp>
        <p:nvSpPr>
          <p:cNvPr id="7" name="Content Placeholder 3"/>
          <p:cNvSpPr>
            <a:spLocks noGrp="1"/>
          </p:cNvSpPr>
          <p:nvPr>
            <p:ph idx="1"/>
          </p:nvPr>
        </p:nvSpPr>
        <p:spPr>
          <a:xfrm>
            <a:off x="152400" y="838200"/>
            <a:ext cx="8839200" cy="5867400"/>
          </a:xfrm>
        </p:spPr>
        <p:txBody>
          <a:bodyPr>
            <a:noAutofit/>
          </a:bodyPr>
          <a:lstStyle/>
          <a:p>
            <a:pPr algn="just">
              <a:lnSpc>
                <a:spcPct val="150000"/>
              </a:lnSpc>
            </a:pPr>
            <a:r>
              <a:rPr lang="en-US" sz="2400" dirty="0" smtClean="0">
                <a:latin typeface="Times New Roman" pitchFamily="18" charset="0"/>
                <a:cs typeface="Times New Roman" pitchFamily="18" charset="0"/>
              </a:rPr>
              <a:t>Coding is the method by which the variables </a:t>
            </a:r>
            <a:r>
              <a:rPr lang="en-US" sz="2400" i="1" dirty="0" smtClean="0">
                <a:latin typeface="Times New Roman" pitchFamily="18" charset="0"/>
                <a:cs typeface="Times New Roman" pitchFamily="18" charset="0"/>
              </a:rPr>
              <a:t>x</a:t>
            </a:r>
            <a:r>
              <a:rPr lang="en-US" sz="2400" i="1" baseline="-25000" dirty="0" smtClean="0">
                <a:latin typeface="Times New Roman" pitchFamily="18" charset="0"/>
                <a:cs typeface="Times New Roman" pitchFamily="18" charset="0"/>
              </a:rPr>
              <a:t>i</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coded into string structures. </a:t>
            </a:r>
          </a:p>
          <a:p>
            <a:pPr algn="just">
              <a:lnSpc>
                <a:spcPct val="150000"/>
              </a:lnSpc>
            </a:pPr>
            <a:endParaRPr lang="en-US" sz="2400" dirty="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Binary coding is generally used to translate the range of the function variables. This essentially means that a certain number of initial guesses are made within the range of the function variables and these are transformed into a binary format.</a:t>
            </a:r>
          </a:p>
          <a:p>
            <a:pPr algn="just">
              <a:lnSpc>
                <a:spcPct val="150000"/>
              </a:lnSpc>
            </a:pPr>
            <a:endParaRPr lang="en-US" sz="2400" dirty="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Length of the binary coding is generally chosen with respect to required accuracy.</a:t>
            </a:r>
          </a:p>
        </p:txBody>
      </p:sp>
    </p:spTree>
    <p:extLst>
      <p:ext uri="{BB962C8B-B14F-4D97-AF65-F5344CB8AC3E}">
        <p14:creationId xmlns:p14="http://schemas.microsoft.com/office/powerpoint/2010/main" val="1978999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a:spLocks noGrp="1"/>
          </p:cNvSpPr>
          <p:nvPr>
            <p:ph idx="1"/>
          </p:nvPr>
        </p:nvSpPr>
        <p:spPr>
          <a:xfrm>
            <a:off x="152400" y="228600"/>
            <a:ext cx="8839200" cy="5791200"/>
          </a:xfrm>
        </p:spPr>
        <p:txBody>
          <a:bodyPr>
            <a:noAutofit/>
          </a:bodyPr>
          <a:lstStyle/>
          <a:p>
            <a:pPr algn="just">
              <a:lnSpc>
                <a:spcPct val="150000"/>
              </a:lnSpc>
            </a:pPr>
            <a:r>
              <a:rPr lang="en-US" sz="2400" dirty="0" smtClean="0">
                <a:latin typeface="Times New Roman" pitchFamily="18" charset="0"/>
                <a:cs typeface="Times New Roman" pitchFamily="18" charset="0"/>
              </a:rPr>
              <a:t>For </a:t>
            </a:r>
            <a:r>
              <a:rPr lang="en-US" sz="2400" i="1" dirty="0" err="1" smtClean="0">
                <a:latin typeface="Times New Roman" pitchFamily="18" charset="0"/>
                <a:cs typeface="Times New Roman" pitchFamily="18" charset="0"/>
              </a:rPr>
              <a:t>l</a:t>
            </a:r>
            <a:r>
              <a:rPr lang="en-US" sz="2400" i="1" baseline="-25000" dirty="0" err="1" smtClean="0">
                <a:latin typeface="Times New Roman" pitchFamily="18" charset="0"/>
                <a:cs typeface="Times New Roman" pitchFamily="18" charset="0"/>
              </a:rPr>
              <a:t>i</a:t>
            </a:r>
            <a:r>
              <a:rPr lang="en-US" sz="2400" i="1" baseline="-25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bit binary encoding, there are 2</a:t>
            </a:r>
            <a:r>
              <a:rPr lang="en-US" sz="2400" i="1" baseline="30000" dirty="0" smtClean="0">
                <a:latin typeface="Times New Roman" pitchFamily="18" charset="0"/>
                <a:cs typeface="Times New Roman" pitchFamily="18" charset="0"/>
              </a:rPr>
              <a:t>l</a:t>
            </a:r>
            <a:r>
              <a:rPr lang="en-US" sz="2400" i="1" baseline="10000" dirty="0"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combinations or codes possible. Accuracy in variable values are given by</a:t>
            </a:r>
          </a:p>
          <a:p>
            <a:pPr algn="just">
              <a:lnSpc>
                <a:spcPct val="150000"/>
              </a:lnSpc>
              <a:buNone/>
            </a:pPr>
            <a:endParaRPr lang="en-US" sz="2400" dirty="0" smtClean="0">
              <a:latin typeface="Times New Roman" pitchFamily="18" charset="0"/>
              <a:cs typeface="Times New Roman" pitchFamily="18" charset="0"/>
            </a:endParaRPr>
          </a:p>
          <a:p>
            <a:pPr algn="just">
              <a:lnSpc>
                <a:spcPct val="150000"/>
              </a:lnSpc>
              <a:buNone/>
            </a:pPr>
            <a:endParaRPr lang="en-US" sz="2400" dirty="0" smtClean="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Following linear mapping rule is used for the purpose of </a:t>
            </a:r>
            <a:r>
              <a:rPr lang="en-US" sz="2400" i="1" dirty="0" err="1" smtClean="0">
                <a:latin typeface="Times New Roman" pitchFamily="18" charset="0"/>
                <a:cs typeface="Times New Roman" pitchFamily="18" charset="0"/>
              </a:rPr>
              <a:t>l</a:t>
            </a:r>
            <a:r>
              <a:rPr lang="en-US" sz="2400" i="1" baseline="-25000" dirty="0" err="1" smtClean="0">
                <a:latin typeface="Times New Roman" pitchFamily="18" charset="0"/>
                <a:cs typeface="Times New Roman" pitchFamily="18" charset="0"/>
              </a:rPr>
              <a:t>i</a:t>
            </a:r>
            <a:r>
              <a:rPr lang="en-US" sz="2400" i="1" baseline="-25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bit binary encoding:</a:t>
            </a:r>
          </a:p>
          <a:p>
            <a:pPr algn="just">
              <a:lnSpc>
                <a:spcPct val="150000"/>
              </a:lnSpc>
              <a:buNone/>
            </a:pPr>
            <a:r>
              <a:rPr lang="en-US" sz="2400" dirty="0" smtClean="0">
                <a:latin typeface="Times New Roman" pitchFamily="18" charset="0"/>
                <a:cs typeface="Times New Roman" pitchFamily="18" charset="0"/>
              </a:rPr>
              <a:t>                                                             	</a:t>
            </a:r>
          </a:p>
          <a:p>
            <a:pPr algn="just">
              <a:lnSpc>
                <a:spcPct val="150000"/>
              </a:lnSpc>
              <a:buNone/>
            </a:pPr>
            <a:endParaRPr lang="en-US" sz="2400" dirty="0" smtClean="0">
              <a:latin typeface="Times New Roman" pitchFamily="18" charset="0"/>
              <a:cs typeface="Times New Roman" pitchFamily="18" charset="0"/>
            </a:endParaRPr>
          </a:p>
          <a:p>
            <a:pPr algn="just">
              <a:lnSpc>
                <a:spcPct val="150000"/>
              </a:lnSpc>
              <a:buNone/>
            </a:pPr>
            <a:r>
              <a:rPr lang="en-US" sz="2400" dirty="0" smtClean="0">
                <a:latin typeface="Times New Roman" pitchFamily="18" charset="0"/>
                <a:cs typeface="Times New Roman" pitchFamily="18" charset="0"/>
              </a:rPr>
              <a:t>	where </a:t>
            </a:r>
            <a:r>
              <a:rPr lang="en-US" sz="2400" i="1" dirty="0" err="1" smtClean="0">
                <a:latin typeface="Times New Roman" pitchFamily="18" charset="0"/>
                <a:cs typeface="Times New Roman" pitchFamily="18" charset="0"/>
              </a:rPr>
              <a:t>S</a:t>
            </a:r>
            <a:r>
              <a:rPr lang="en-US" sz="2400" i="1" baseline="-25000" dirty="0" err="1" smtClean="0">
                <a:latin typeface="Times New Roman" pitchFamily="18" charset="0"/>
                <a:cs typeface="Times New Roman" pitchFamily="18" charset="0"/>
              </a:rPr>
              <a:t>j</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Symbol"/>
              </a:rPr>
              <a:t> {0, 1}  </a:t>
            </a:r>
          </a:p>
        </p:txBody>
      </p:sp>
      <p:graphicFrame>
        <p:nvGraphicFramePr>
          <p:cNvPr id="3" name="Object 2"/>
          <p:cNvGraphicFramePr>
            <a:graphicFrameLocks noChangeAspect="1"/>
          </p:cNvGraphicFramePr>
          <p:nvPr/>
        </p:nvGraphicFramePr>
        <p:xfrm>
          <a:off x="609600" y="3816350"/>
          <a:ext cx="4092575" cy="984250"/>
        </p:xfrm>
        <a:graphic>
          <a:graphicData uri="http://schemas.openxmlformats.org/presentationml/2006/ole">
            <mc:AlternateContent xmlns:mc="http://schemas.openxmlformats.org/markup-compatibility/2006">
              <mc:Choice xmlns:v="urn:schemas-microsoft-com:vml" Requires="v">
                <p:oleObj spid="_x0000_s115872" name="Equation" r:id="rId4" imgW="2006600" imgH="482600" progId="Equation.3">
                  <p:embed/>
                </p:oleObj>
              </mc:Choice>
              <mc:Fallback>
                <p:oleObj name="Equation" r:id="rId4" imgW="2006600" imgH="482600" progId="Equation.3">
                  <p:embed/>
                  <p:pic>
                    <p:nvPicPr>
                      <p:cNvPr id="0" name="Picture 1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816350"/>
                        <a:ext cx="4092575"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4691" name="Object 3"/>
          <p:cNvGraphicFramePr>
            <a:graphicFrameLocks noChangeAspect="1"/>
          </p:cNvGraphicFramePr>
          <p:nvPr/>
        </p:nvGraphicFramePr>
        <p:xfrm>
          <a:off x="609600" y="1447800"/>
          <a:ext cx="2552700" cy="758825"/>
        </p:xfrm>
        <a:graphic>
          <a:graphicData uri="http://schemas.openxmlformats.org/presentationml/2006/ole">
            <mc:AlternateContent xmlns:mc="http://schemas.openxmlformats.org/markup-compatibility/2006">
              <mc:Choice xmlns:v="urn:schemas-microsoft-com:vml" Requires="v">
                <p:oleObj spid="_x0000_s115873" name="Equation" r:id="rId6" imgW="1409700" imgH="419100" progId="Equation.3">
                  <p:embed/>
                </p:oleObj>
              </mc:Choice>
              <mc:Fallback>
                <p:oleObj name="Equation" r:id="rId6" imgW="1409700" imgH="419100" progId="Equation.3">
                  <p:embed/>
                  <p:pic>
                    <p:nvPicPr>
                      <p:cNvPr id="0" name="Picture 1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1447800"/>
                        <a:ext cx="2552700"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77076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6364</TotalTime>
  <Words>1775</Words>
  <Application>Microsoft Office PowerPoint</Application>
  <PresentationFormat>On-screen Show (4:3)</PresentationFormat>
  <Paragraphs>271</Paragraphs>
  <Slides>28</Slides>
  <Notes>19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Arial</vt:lpstr>
      <vt:lpstr>Calibri</vt:lpstr>
      <vt:lpstr>Symbol</vt:lpstr>
      <vt:lpstr>Times New Roman</vt:lpstr>
      <vt:lpstr>Office Theme</vt:lpstr>
      <vt:lpstr>Equation</vt:lpstr>
      <vt:lpstr>Optimization</vt:lpstr>
      <vt:lpstr>Non-Traditional Optimization Techniques</vt:lpstr>
      <vt:lpstr>PowerPoint Presentation</vt:lpstr>
      <vt:lpstr>PowerPoint Presentation</vt:lpstr>
      <vt:lpstr>Genetic Algorithm (GA)</vt:lpstr>
      <vt:lpstr>Steps for Genetic Algorithm (GA)</vt:lpstr>
      <vt:lpstr>GA variables</vt:lpstr>
      <vt:lpstr>Encoding of GA variables</vt:lpstr>
      <vt:lpstr>PowerPoint Presentation</vt:lpstr>
      <vt:lpstr>PowerPoint Presentation</vt:lpstr>
      <vt:lpstr>Evaluation of GA Fitness Function</vt:lpstr>
      <vt:lpstr>PowerPoint Presentation</vt:lpstr>
      <vt:lpstr>Reproduction</vt:lpstr>
      <vt:lpstr>PowerPoint Presentation</vt:lpstr>
      <vt:lpstr>PowerPoint Presentation</vt:lpstr>
      <vt:lpstr>Crossover</vt:lpstr>
      <vt:lpstr>PowerPoint Presentation</vt:lpstr>
      <vt:lpstr>PowerPoint Presentation</vt:lpstr>
      <vt:lpstr>PowerPoint Presentation</vt:lpstr>
      <vt:lpstr>Mutation</vt:lpstr>
      <vt:lpstr>PowerPoint Presentation</vt:lpstr>
      <vt:lpstr>Next Generation Population</vt:lpstr>
      <vt:lpstr>Next Generation Population</vt:lpstr>
      <vt:lpstr>Termination criteria</vt:lpstr>
      <vt:lpstr>Numerical Example for GA</vt:lpstr>
      <vt:lpstr>Table 1</vt:lpstr>
      <vt:lpstr>Solution</vt:lpstr>
      <vt:lpstr>GA- Example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dc:title>
  <dc:creator>PKSingh.BITSPilani</dc:creator>
  <cp:lastModifiedBy>Ashish Patel</cp:lastModifiedBy>
  <cp:revision>494</cp:revision>
  <dcterms:created xsi:type="dcterms:W3CDTF">2015-11-14T01:57:51Z</dcterms:created>
  <dcterms:modified xsi:type="dcterms:W3CDTF">2017-11-25T08:14:09Z</dcterms:modified>
</cp:coreProperties>
</file>