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88" r:id="rId3"/>
    <p:sldId id="389" r:id="rId4"/>
    <p:sldId id="390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3" r:id="rId14"/>
    <p:sldId id="404" r:id="rId15"/>
    <p:sldId id="4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8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5833-E7BE-4F4F-8DF2-AC71227DD6ED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747A0-5C4E-4072-80A4-7BD389303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6A4F10-6233-4F23-8B0F-0CDE4373995E}" type="slidenum">
              <a:rPr lang="zh-TW" altLang="en-US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23F5-F507-4554-82C2-26CD9C7C64D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25C1-6039-4639-AAB9-953627DB9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&amp; Fuzzy Logic (BITS F312)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Patel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during November 21 - 28, 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36750"/>
            <a:ext cx="48085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076825" y="2060575"/>
            <a:ext cx="3816350" cy="216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Inertia: 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)=(-2,2)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Cognitive: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TW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LBest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)=(9,1)-(4,2)=(5,-1)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)=(5,10)-(4,2)=(1,8)</a:t>
            </a:r>
            <a:endParaRPr kumimoji="0"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群組 9"/>
          <p:cNvGrpSpPr>
            <a:grpSpLocks/>
          </p:cNvGrpSpPr>
          <p:nvPr/>
        </p:nvGrpSpPr>
        <p:grpSpPr bwMode="auto">
          <a:xfrm>
            <a:off x="4991100" y="5084763"/>
            <a:ext cx="4044950" cy="1152525"/>
            <a:chOff x="5148064" y="5085184"/>
            <a:chExt cx="4044628" cy="1152128"/>
          </a:xfrm>
        </p:grpSpPr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5170512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592529" y="5085184"/>
              <a:ext cx="3600163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b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x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(</a:t>
              </a:r>
              <a:r>
                <a:rPr kumimoji="0" lang="en-US" altLang="zh-TW" i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k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) - 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LBest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 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Local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GBest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95513" y="2924175"/>
            <a:ext cx="936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endParaRPr kumimoji="0" lang="zh-TW" alt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84538" y="5300663"/>
            <a:ext cx="935037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LBest</a:t>
            </a:r>
            <a:endParaRPr kumimoji="0" lang="zh-TW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Solution Update in 2D (contd.)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5"/>
          <p:cNvGrpSpPr>
            <a:grpSpLocks/>
          </p:cNvGrpSpPr>
          <p:nvPr/>
        </p:nvGrpSpPr>
        <p:grpSpPr bwMode="auto">
          <a:xfrm>
            <a:off x="4991100" y="5084763"/>
            <a:ext cx="4044950" cy="1152525"/>
            <a:chOff x="5148064" y="5085184"/>
            <a:chExt cx="4044628" cy="1152128"/>
          </a:xfrm>
        </p:grpSpPr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8064" y="5170512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592529" y="5085184"/>
              <a:ext cx="3600163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b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x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(</a:t>
              </a:r>
              <a:r>
                <a:rPr kumimoji="0" lang="en-US" altLang="zh-TW" i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k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) - 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LBest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 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Local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GBest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029201" y="2060575"/>
            <a:ext cx="3886200" cy="25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Inertia: 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)=(-2,2)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Cognitive: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zh-TW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)=(9,1)-(4,2)=(5,-1)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)=(5,10)-(4,2)=(1,8)</a:t>
            </a:r>
          </a:p>
          <a:p>
            <a:pPr marL="342900" indent="-342900"/>
            <a:endParaRPr kumimoji="0" lang="en-US" altLang="zh-TW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=(-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2,2)+0.8*(5,-1) +0.2*(1,8) </a:t>
            </a:r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342900" indent="-342900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(2.2,2.8)</a:t>
            </a:r>
            <a:endParaRPr kumimoji="0"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群組 14"/>
          <p:cNvGrpSpPr>
            <a:grpSpLocks/>
          </p:cNvGrpSpPr>
          <p:nvPr/>
        </p:nvGrpSpPr>
        <p:grpSpPr bwMode="auto">
          <a:xfrm>
            <a:off x="179388" y="1936750"/>
            <a:ext cx="4808537" cy="4229100"/>
            <a:chOff x="179512" y="1936001"/>
            <a:chExt cx="4807972" cy="4229303"/>
          </a:xfrm>
        </p:grpSpPr>
        <p:pic>
          <p:nvPicPr>
            <p:cNvPr id="215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936001"/>
              <a:ext cx="4807972" cy="4229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線單箭頭接點 13"/>
            <p:cNvCxnSpPr/>
            <p:nvPr/>
          </p:nvCxnSpPr>
          <p:spPr>
            <a:xfrm flipV="1">
              <a:off x="1835079" y="4509463"/>
              <a:ext cx="865086" cy="8636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195400" y="2925061"/>
              <a:ext cx="936515" cy="360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GBest</a:t>
              </a:r>
              <a:endParaRPr kumimoji="0" lang="zh-TW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84297" y="5301663"/>
              <a:ext cx="936515" cy="358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LBest</a:t>
              </a:r>
              <a:endParaRPr kumimoji="0" lang="zh-TW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84291" y="4785701"/>
              <a:ext cx="936515" cy="360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k+1</a:t>
              </a:r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Solution Update in 2D (contd.)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179388" y="1936750"/>
            <a:ext cx="4808537" cy="4229100"/>
            <a:chOff x="179512" y="1936001"/>
            <a:chExt cx="4807972" cy="4229303"/>
          </a:xfrm>
        </p:grpSpPr>
        <p:pic>
          <p:nvPicPr>
            <p:cNvPr id="2253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936001"/>
              <a:ext cx="4807972" cy="4229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直線單箭頭接點 6"/>
            <p:cNvCxnSpPr/>
            <p:nvPr/>
          </p:nvCxnSpPr>
          <p:spPr>
            <a:xfrm flipV="1">
              <a:off x="1835079" y="4509463"/>
              <a:ext cx="865086" cy="8636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195400" y="2925061"/>
              <a:ext cx="936515" cy="360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GBest</a:t>
              </a:r>
              <a:endParaRPr kumimoji="0" lang="zh-TW" alt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84297" y="5301663"/>
              <a:ext cx="936515" cy="358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LBest</a:t>
              </a:r>
              <a:endParaRPr kumimoji="0" lang="zh-TW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11276" y="4050652"/>
              <a:ext cx="936515" cy="360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k+1</a:t>
              </a:r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群組 10"/>
          <p:cNvGrpSpPr>
            <a:grpSpLocks/>
          </p:cNvGrpSpPr>
          <p:nvPr/>
        </p:nvGrpSpPr>
        <p:grpSpPr bwMode="auto">
          <a:xfrm>
            <a:off x="4991100" y="5084763"/>
            <a:ext cx="4044950" cy="1152525"/>
            <a:chOff x="5148064" y="5085184"/>
            <a:chExt cx="4044628" cy="1152128"/>
          </a:xfrm>
        </p:grpSpPr>
        <p:pic>
          <p:nvPicPr>
            <p:cNvPr id="225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5170512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5592529" y="5085184"/>
              <a:ext cx="3600163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b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x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(</a:t>
              </a:r>
              <a:r>
                <a:rPr kumimoji="0" lang="en-US" altLang="zh-TW" i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k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) - 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LBest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 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Local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GBest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076825" y="2060575"/>
            <a:ext cx="3838575" cy="288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Inertia: 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)=(-2,2)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Cognitive: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TW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LBest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)=(9,1)-(4,2)=(5,-1)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Social: </a:t>
            </a:r>
          </a:p>
          <a:p>
            <a:pPr marL="342900" indent="-342900"/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)=(5,10)-(4,2)=(1,8)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0"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kumimoji="0"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)=(2.2,2.8)</a:t>
            </a:r>
          </a:p>
          <a:p>
            <a:pPr marL="342900" indent="-342900"/>
            <a:endParaRPr kumimoji="0" lang="en-US" altLang="zh-TW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indent="-342900"/>
            <a:r>
              <a:rPr kumimoji="0"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=(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4,2)+(2.2,2.8)=(6.2,4.8)</a:t>
            </a:r>
            <a:endParaRPr kumimoji="0"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684463" y="4508500"/>
            <a:ext cx="57150" cy="66675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rgbClr val="FFFFFF"/>
              </a:solidFill>
            </a:endParaRPr>
          </a:p>
        </p:txBody>
      </p:sp>
      <p:sp>
        <p:nvSpPr>
          <p:cNvPr id="16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Solution Update in 2D (contd.)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Minimize: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- 11)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&lt;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6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1.05</a:t>
            </a: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1.0,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0.4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number of iterations = 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5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 -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3000"/>
            <a:ext cx="3505200" cy="1447800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30 iterations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0.0070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3.0047,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1.9778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96684"/>
            <a:ext cx="4480013" cy="348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" y="3096684"/>
            <a:ext cx="4472151" cy="3517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0193" y="2727352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5123" y="2727352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1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9717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Particle Swarm Optimization(PSO)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Proposed by James Kennedy &amp; Russell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Eberhart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in 1995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Inspired by social behavior of birds and fishes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Combines self-experience with social experience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Population-based optimization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9" y="4038600"/>
            <a:ext cx="36669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38600"/>
            <a:ext cx="414098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85800" y="15240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Particle Swarm Optimization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1"/>
          <p:cNvSpPr>
            <a:spLocks noGrp="1"/>
          </p:cNvSpPr>
          <p:nvPr>
            <p:ph idx="1"/>
          </p:nvPr>
        </p:nvSpPr>
        <p:spPr>
          <a:xfrm>
            <a:off x="304800" y="1265237"/>
            <a:ext cx="8610600" cy="4983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Uses a number of particles that constitute a swarm moving around in the search space looking for the best solution.</a:t>
            </a:r>
          </a:p>
          <a:p>
            <a:pPr algn="just">
              <a:lnSpc>
                <a:spcPct val="150000"/>
              </a:lnSpc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Each particle in search space adjusts its “flying” according to its own flying experience as well as the flying experience of other particles.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Concept of PSO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Swarm: a set of particles (S)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Particle: a potential solution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Position: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Velocity: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Each particle maintains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Individual local best position (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LBest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Swarm maintains its global best (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GBest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6" name="物件 3"/>
          <p:cNvGraphicFramePr>
            <a:graphicFrameLocks noChangeAspect="1"/>
          </p:cNvGraphicFramePr>
          <p:nvPr/>
        </p:nvGraphicFramePr>
        <p:xfrm>
          <a:off x="2438400" y="1752600"/>
          <a:ext cx="28209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4" name="方程式" r:id="rId3" imgW="1574640" imgH="253800" progId="Equation.3">
                  <p:embed/>
                </p:oleObj>
              </mc:Choice>
              <mc:Fallback>
                <p:oleObj name="方程式" r:id="rId3" imgW="1574640" imgH="253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8209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物件 4"/>
          <p:cNvGraphicFramePr>
            <a:graphicFrameLocks noChangeAspect="1"/>
          </p:cNvGraphicFramePr>
          <p:nvPr/>
        </p:nvGraphicFramePr>
        <p:xfrm>
          <a:off x="2438400" y="2362200"/>
          <a:ext cx="2771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5" name="方程式" r:id="rId5" imgW="1549080" imgH="253800" progId="Equation.3">
                  <p:embed/>
                </p:oleObj>
              </mc:Choice>
              <mc:Fallback>
                <p:oleObj name="方程式" r:id="rId5" imgW="1549080" imgH="253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7717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Basic algorithm of PSO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Initialize the swarm form the solution space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Evaluate the fitness of each particle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Update local and global bests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Update velocity, inertia, and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position of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each particle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Check boundary conditions</a:t>
            </a:r>
          </a:p>
          <a:p>
            <a:pPr marL="849313" lvl="1" indent="-457200">
              <a:lnSpc>
                <a:spcPct val="150000"/>
              </a:lnSpc>
              <a:buFont typeface="Lucida Sans Unicode" pitchFamily="34" charset="0"/>
              <a:buAutoNum type="arabicPeriod"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Go to Step 2, and repeat until termination condition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Algorithm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295275"/>
            <a:ext cx="8686800" cy="572452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Original velocity update equation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Inertia factor </a:t>
            </a:r>
            <a:r>
              <a:rPr lang="en-US" dirty="0"/>
              <a:t>∈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(0.4,1);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Cognitive attraction constant </a:t>
            </a:r>
            <a:r>
              <a:rPr lang="en-US" dirty="0" smtClean="0"/>
              <a:t>∈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(1,3),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Social attraction constant </a:t>
            </a:r>
            <a:r>
              <a:rPr lang="en-US" dirty="0"/>
              <a:t>∈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(1,3)</a:t>
            </a:r>
          </a:p>
          <a:p>
            <a:pPr lvl="1"/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(): random variable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Inertia factor for </a:t>
            </a:r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generation (</a:t>
            </a:r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0, 1, ….,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-1 where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total number of generations)                                                                   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Position update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9" name="物件 4"/>
          <p:cNvGraphicFramePr>
            <a:graphicFrameLocks noChangeAspect="1"/>
          </p:cNvGraphicFramePr>
          <p:nvPr/>
        </p:nvGraphicFramePr>
        <p:xfrm>
          <a:off x="565150" y="1371600"/>
          <a:ext cx="77295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1" name="Equation" r:id="rId4" imgW="3314520" imgH="457200" progId="Equation.3">
                  <p:embed/>
                </p:oleObj>
              </mc:Choice>
              <mc:Fallback>
                <p:oleObj name="Equation" r:id="rId4" imgW="331452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371600"/>
                        <a:ext cx="77295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物件 5"/>
          <p:cNvGraphicFramePr>
            <a:graphicFrameLocks noChangeAspect="1"/>
          </p:cNvGraphicFramePr>
          <p:nvPr/>
        </p:nvGraphicFramePr>
        <p:xfrm>
          <a:off x="685800" y="5867400"/>
          <a:ext cx="41608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2" name="方程式" r:id="rId6" imgW="1650960" imgH="228600" progId="Equation.3">
                  <p:embed/>
                </p:oleObj>
              </mc:Choice>
              <mc:Fallback>
                <p:oleObj name="方程式" r:id="rId6" imgW="165096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41608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物件 7"/>
          <p:cNvGraphicFramePr>
            <a:graphicFrameLocks noChangeAspect="1"/>
          </p:cNvGraphicFramePr>
          <p:nvPr/>
        </p:nvGraphicFramePr>
        <p:xfrm>
          <a:off x="612775" y="842962"/>
          <a:ext cx="54689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3" name="Equation" r:id="rId8" imgW="2361960" imgH="228600" progId="Equation.3">
                  <p:embed/>
                </p:oleObj>
              </mc:Choice>
              <mc:Fallback>
                <p:oleObj name="Equation" r:id="rId8" imgW="2361960" imgH="2286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842962"/>
                        <a:ext cx="546893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物件 5"/>
          <p:cNvGraphicFramePr>
            <a:graphicFrameLocks noChangeAspect="1"/>
          </p:cNvGraphicFramePr>
          <p:nvPr/>
        </p:nvGraphicFramePr>
        <p:xfrm>
          <a:off x="685800" y="4572000"/>
          <a:ext cx="441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4" name="Equation" r:id="rId10" imgW="1955520" imgH="431640" progId="Equation.3">
                  <p:embed/>
                </p:oleObj>
              </mc:Choice>
              <mc:Fallback>
                <p:oleObj name="Equation" r:id="rId10" imgW="195552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4419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Particle’s velocity</a:t>
            </a:r>
          </a:p>
          <a:p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Algorithm Illustration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2" name="物件 3"/>
          <p:cNvGraphicFramePr>
            <a:graphicFrameLocks noChangeAspect="1"/>
          </p:cNvGraphicFramePr>
          <p:nvPr/>
        </p:nvGraphicFramePr>
        <p:xfrm>
          <a:off x="914400" y="2133600"/>
          <a:ext cx="54689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0" name="Equation" r:id="rId3" imgW="2361960" imgH="228600" progId="Equation.3">
                  <p:embed/>
                </p:oleObj>
              </mc:Choice>
              <mc:Fallback>
                <p:oleObj name="Equation" r:id="rId3" imgW="236196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546893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1600200" y="2743200"/>
            <a:ext cx="6858000" cy="3776662"/>
            <a:chOff x="1835696" y="2852936"/>
            <a:chExt cx="5958994" cy="30335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35696" y="2852936"/>
              <a:ext cx="5112568" cy="303353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8" name="矩形 5"/>
            <p:cNvSpPr/>
            <p:nvPr/>
          </p:nvSpPr>
          <p:spPr>
            <a:xfrm>
              <a:off x="5808359" y="5546011"/>
              <a:ext cx="860743" cy="29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:(Inertia)</a:t>
              </a:r>
              <a:endParaRPr kumimoji="0"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6"/>
            <p:cNvSpPr/>
            <p:nvPr/>
          </p:nvSpPr>
          <p:spPr>
            <a:xfrm>
              <a:off x="6271836" y="4697607"/>
              <a:ext cx="1191799" cy="358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 smtClean="0">
                  <a:solidFill>
                    <a:srgbClr val="6600FF"/>
                  </a:solidFill>
                  <a:latin typeface="Times New Roman" pitchFamily="18" charset="0"/>
                  <a:cs typeface="Times New Roman" pitchFamily="18" charset="0"/>
                </a:rPr>
                <a:t>:(Cognitive)</a:t>
              </a:r>
              <a:endParaRPr kumimoji="0" lang="zh-TW" altLang="en-US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8"/>
            <p:cNvSpPr/>
            <p:nvPr/>
          </p:nvSpPr>
          <p:spPr>
            <a:xfrm>
              <a:off x="6867735" y="3832236"/>
              <a:ext cx="926955" cy="29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:(Social)</a:t>
              </a:r>
              <a:endParaRPr kumimoji="0"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5292683" y="3079935"/>
              <a:ext cx="1799919" cy="296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LBest</a:t>
              </a:r>
              <a:endParaRPr kumimoji="0"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11"/>
            <p:cNvSpPr/>
            <p:nvPr/>
          </p:nvSpPr>
          <p:spPr>
            <a:xfrm>
              <a:off x="3059451" y="5445171"/>
              <a:ext cx="576164" cy="30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x(k)</a:t>
              </a:r>
              <a:endParaRPr kumimoji="0" lang="zh-TW" alt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12"/>
            <p:cNvSpPr/>
            <p:nvPr/>
          </p:nvSpPr>
          <p:spPr>
            <a:xfrm>
              <a:off x="3697325" y="3036555"/>
              <a:ext cx="720602" cy="30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x(k+1)</a:t>
              </a:r>
              <a:endParaRPr kumimoji="0"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13"/>
            <p:cNvSpPr/>
            <p:nvPr/>
          </p:nvSpPr>
          <p:spPr>
            <a:xfrm>
              <a:off x="3564190" y="4059365"/>
              <a:ext cx="647590" cy="30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v(k+1)</a:t>
              </a:r>
              <a:endParaRPr kumimoji="0" lang="zh-TW" alt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14"/>
            <p:cNvSpPr/>
            <p:nvPr/>
          </p:nvSpPr>
          <p:spPr>
            <a:xfrm>
              <a:off x="5344882" y="5056361"/>
              <a:ext cx="576164" cy="30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v(k)</a:t>
              </a:r>
              <a:endParaRPr kumimoji="0"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矩形 10"/>
          <p:cNvSpPr/>
          <p:nvPr/>
        </p:nvSpPr>
        <p:spPr>
          <a:xfrm>
            <a:off x="1185863" y="3894138"/>
            <a:ext cx="871537" cy="37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endParaRPr kumimoji="0"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Solution Update in 2D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73238"/>
            <a:ext cx="48037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5"/>
          <p:cNvGrpSpPr>
            <a:grpSpLocks/>
          </p:cNvGrpSpPr>
          <p:nvPr/>
        </p:nvGrpSpPr>
        <p:grpSpPr bwMode="auto">
          <a:xfrm>
            <a:off x="4991100" y="5084763"/>
            <a:ext cx="4044950" cy="1152525"/>
            <a:chOff x="5148064" y="5085184"/>
            <a:chExt cx="4044628" cy="1152128"/>
          </a:xfrm>
        </p:grpSpPr>
        <p:pic>
          <p:nvPicPr>
            <p:cNvPr id="184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5170512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5592529" y="5085184"/>
              <a:ext cx="3600163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b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x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(</a:t>
              </a:r>
              <a:r>
                <a:rPr kumimoji="0" lang="en-US" altLang="zh-TW" i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k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) - 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LBest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 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Local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GBest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195513" y="2781300"/>
            <a:ext cx="936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endParaRPr kumimoji="0" lang="zh-TW" alt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4538" y="5170488"/>
            <a:ext cx="935037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LBest</a:t>
            </a:r>
            <a:endParaRPr kumimoji="0" lang="zh-TW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" y="1773238"/>
            <a:ext cx="4860925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4991100" y="5084763"/>
            <a:ext cx="4044950" cy="1152525"/>
            <a:chOff x="5148064" y="5085184"/>
            <a:chExt cx="4044627" cy="1152128"/>
          </a:xfrm>
        </p:grpSpPr>
        <p:pic>
          <p:nvPicPr>
            <p:cNvPr id="194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5170512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456060" y="5085184"/>
              <a:ext cx="2736631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Particle’s 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718175" y="2276475"/>
            <a:ext cx="2232025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Inertia: </a:t>
            </a:r>
            <a:r>
              <a:rPr kumimoji="0"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)=(-2, 2)</a:t>
            </a:r>
            <a:endParaRPr kumimoji="0"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群組 9"/>
          <p:cNvGrpSpPr>
            <a:grpSpLocks/>
          </p:cNvGrpSpPr>
          <p:nvPr/>
        </p:nvGrpSpPr>
        <p:grpSpPr bwMode="auto">
          <a:xfrm>
            <a:off x="4991100" y="5084761"/>
            <a:ext cx="4044949" cy="1152520"/>
            <a:chOff x="5148064" y="5085186"/>
            <a:chExt cx="4044627" cy="1152124"/>
          </a:xfrm>
        </p:grpSpPr>
        <p:pic>
          <p:nvPicPr>
            <p:cNvPr id="194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5170510"/>
              <a:ext cx="368458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592528" y="5085186"/>
              <a:ext cx="3600163" cy="106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kumimoji="0" lang="en-US" altLang="zh-TW" b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x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(</a:t>
              </a:r>
              <a:r>
                <a:rPr kumimoji="0" lang="en-US" altLang="zh-TW" i="1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k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) - Current solution (4, 2)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LBest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 </a:t>
              </a:r>
              <a:r>
                <a:rPr kumimoji="0" lang="en-US" altLang="zh-TW" dirty="0" smtClean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Local 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best solution (9, 1)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TW" dirty="0" err="1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GBest</a:t>
              </a:r>
              <a:r>
                <a:rPr kumimoji="0" lang="en-US" altLang="zh-TW" dirty="0">
                  <a:solidFill>
                    <a:schemeClr val="tx1"/>
                  </a:solidFill>
                  <a:latin typeface="Times New Roman" pitchFamily="18" charset="0"/>
                  <a:ea typeface="BatangChe" pitchFamily="49" charset="-127"/>
                  <a:cs typeface="Times New Roman" pitchFamily="18" charset="0"/>
                </a:rPr>
                <a:t>-Global best solution (5, 10)</a:t>
              </a:r>
              <a:endParaRPr kumimoji="0" lang="zh-TW" alt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95513" y="2781300"/>
            <a:ext cx="936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endParaRPr kumimoji="0" lang="zh-TW" alt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84538" y="5170488"/>
            <a:ext cx="935037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LBest</a:t>
            </a:r>
            <a:endParaRPr kumimoji="0" lang="zh-TW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PSO Solution Update in 2D (contd.)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695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BatangChe</vt:lpstr>
      <vt:lpstr>新細明體</vt:lpstr>
      <vt:lpstr>Arial</vt:lpstr>
      <vt:lpstr>Calibri</vt:lpstr>
      <vt:lpstr>Lucida Sans Unicode</vt:lpstr>
      <vt:lpstr>Times New Roman</vt:lpstr>
      <vt:lpstr>Wingdings</vt:lpstr>
      <vt:lpstr>Wingdings 3</vt:lpstr>
      <vt:lpstr>Office Theme</vt:lpstr>
      <vt:lpstr>方程式</vt:lpstr>
      <vt:lpstr>Equation</vt:lpstr>
      <vt:lpstr>Optimization</vt:lpstr>
      <vt:lpstr>PowerPoint Presentation</vt:lpstr>
      <vt:lpstr>Concept of PSO</vt:lpstr>
      <vt:lpstr>PowerPoint Presentation</vt:lpstr>
      <vt:lpstr>PSO Algorithm</vt:lpstr>
      <vt:lpstr>PowerPoint Presentation</vt:lpstr>
      <vt:lpstr>PSO Algorithm Illustration</vt:lpstr>
      <vt:lpstr>PSO Solution Update in 2D</vt:lpstr>
      <vt:lpstr>PSO Solution Update in 2D (contd.)</vt:lpstr>
      <vt:lpstr>PSO Solution Update in 2D (contd.)</vt:lpstr>
      <vt:lpstr>PSO Solution Update in 2D (contd.)</vt:lpstr>
      <vt:lpstr>PSO Solution Update in 2D (contd.)</vt:lpstr>
      <vt:lpstr>Numerical Example</vt:lpstr>
      <vt:lpstr>Numerical Example - Solution</vt:lpstr>
      <vt:lpstr>Thank You. All the best.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PKSingh.BITSPilani</dc:creator>
  <cp:lastModifiedBy>Ashish Patel</cp:lastModifiedBy>
  <cp:revision>499</cp:revision>
  <dcterms:created xsi:type="dcterms:W3CDTF">2015-11-14T01:57:51Z</dcterms:created>
  <dcterms:modified xsi:type="dcterms:W3CDTF">2017-11-28T11:03:50Z</dcterms:modified>
</cp:coreProperties>
</file>