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5" r:id="rId4"/>
    <p:sldId id="402" r:id="rId5"/>
    <p:sldId id="285" r:id="rId6"/>
    <p:sldId id="274" r:id="rId7"/>
    <p:sldId id="279" r:id="rId8"/>
    <p:sldId id="273" r:id="rId9"/>
    <p:sldId id="278" r:id="rId10"/>
    <p:sldId id="403" r:id="rId11"/>
    <p:sldId id="405" r:id="rId12"/>
    <p:sldId id="404" r:id="rId13"/>
    <p:sldId id="271" r:id="rId14"/>
    <p:sldId id="272" r:id="rId15"/>
    <p:sldId id="409" r:id="rId16"/>
    <p:sldId id="410" r:id="rId17"/>
    <p:sldId id="411" r:id="rId18"/>
    <p:sldId id="412" r:id="rId19"/>
    <p:sldId id="413" r:id="rId20"/>
    <p:sldId id="414" r:id="rId21"/>
    <p:sldId id="415" r:id="rId22"/>
    <p:sldId id="416" r:id="rId23"/>
    <p:sldId id="417" r:id="rId24"/>
    <p:sldId id="418" r:id="rId25"/>
    <p:sldId id="419" r:id="rId26"/>
    <p:sldId id="420" r:id="rId27"/>
    <p:sldId id="286" r:id="rId28"/>
    <p:sldId id="406" r:id="rId29"/>
    <p:sldId id="407" r:id="rId30"/>
    <p:sldId id="421" r:id="rId31"/>
    <p:sldId id="422" r:id="rId32"/>
    <p:sldId id="40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28" autoAdjust="0"/>
  </p:normalViewPr>
  <p:slideViewPr>
    <p:cSldViewPr>
      <p:cViewPr varScale="1">
        <p:scale>
          <a:sx n="68" d="100"/>
          <a:sy n="68" d="100"/>
        </p:scale>
        <p:origin x="144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A25833-E7BE-4F4F-8DF2-AC71227DD6ED}" type="datetimeFigureOut">
              <a:rPr lang="en-US" smtClean="0"/>
              <a:pPr/>
              <a:t>11/25/2017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9747A0-5C4E-4072-80A4-7BD38930356F}" type="slidenum">
              <a:rPr lang="en-US" smtClean="0"/>
              <a:pPr/>
              <a:t>‹#›</a:t>
            </a:fld>
            <a:endParaRPr lang="en-US"/>
          </a:p>
        </p:txBody>
      </p:sp>
    </p:spTree>
    <p:extLst>
      <p:ext uri="{BB962C8B-B14F-4D97-AF65-F5344CB8AC3E}">
        <p14:creationId xmlns:p14="http://schemas.microsoft.com/office/powerpoint/2010/main" val="2246877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3356087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2971695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1611775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17400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120355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50934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143857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263757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4266804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184085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1890869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523F5-F507-4554-82C2-26CD9C7C64D9}" type="datetimeFigureOut">
              <a:rPr lang="en-US" smtClean="0"/>
              <a:pPr/>
              <a:t>11/25/2017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225C1-6039-4639-AAB9-953627DB9AE9}" type="slidenum">
              <a:rPr lang="en-US" smtClean="0"/>
              <a:pPr/>
              <a:t>‹#›</a:t>
            </a:fld>
            <a:endParaRPr lang="en-US"/>
          </a:p>
        </p:txBody>
      </p:sp>
    </p:spTree>
    <p:extLst>
      <p:ext uri="{BB962C8B-B14F-4D97-AF65-F5344CB8AC3E}">
        <p14:creationId xmlns:p14="http://schemas.microsoft.com/office/powerpoint/2010/main" val="1276796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Optimization</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14400" y="3886200"/>
            <a:ext cx="7315200" cy="1752600"/>
          </a:xfrm>
        </p:spPr>
        <p:txBody>
          <a:bodyPr>
            <a:normAutofit fontScale="92500"/>
          </a:bodyPr>
          <a:lstStyle/>
          <a:p>
            <a:r>
              <a:rPr lang="en-US" dirty="0" smtClean="0">
                <a:latin typeface="Times New Roman" panose="02020603050405020304" pitchFamily="18" charset="0"/>
                <a:cs typeface="Times New Roman" panose="02020603050405020304" pitchFamily="18" charset="0"/>
              </a:rPr>
              <a:t>Neural Networks &amp; Fuzzy Logic (BITS F312)</a:t>
            </a:r>
          </a:p>
          <a:p>
            <a:r>
              <a:rPr lang="en-US" dirty="0" smtClean="0">
                <a:latin typeface="Times New Roman" panose="02020603050405020304" pitchFamily="18" charset="0"/>
                <a:cs typeface="Times New Roman" panose="02020603050405020304" pitchFamily="18" charset="0"/>
              </a:rPr>
              <a:t>Ashish Patel</a:t>
            </a:r>
          </a:p>
          <a:p>
            <a:r>
              <a:rPr lang="en-US" dirty="0" smtClean="0">
                <a:latin typeface="Times New Roman" panose="02020603050405020304" pitchFamily="18" charset="0"/>
                <a:cs typeface="Times New Roman" panose="02020603050405020304" pitchFamily="18" charset="0"/>
              </a:rPr>
              <a:t>Lectures during November 21 - 28, 2017</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810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a:bodyPr>
          <a:lstStyle/>
          <a:p>
            <a:r>
              <a:rPr lang="en-US" sz="3200" b="1" dirty="0" smtClean="0">
                <a:latin typeface="Times New Roman" panose="02020603050405020304" pitchFamily="18" charset="0"/>
                <a:cs typeface="Times New Roman" panose="02020603050405020304" pitchFamily="18" charset="0"/>
              </a:rPr>
              <a:t>Step 2 of Steepest Descent Method</a:t>
            </a:r>
            <a:endParaRPr lang="en-US" sz="32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066800"/>
                <a:ext cx="8686800" cy="5562600"/>
              </a:xfrm>
            </p:spPr>
            <p:txBody>
              <a:bodyPr>
                <a:norm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Finding </a:t>
                </a:r>
                <a:r>
                  <a:rPr lang="en-US" sz="2400" b="1" dirty="0">
                    <a:latin typeface="Times New Roman" pitchFamily="18" charset="0"/>
                    <a:cs typeface="Times New Roman" pitchFamily="18" charset="0"/>
                  </a:rPr>
                  <a:t>S</a:t>
                </a:r>
                <a:r>
                  <a:rPr lang="en-US" sz="2400" b="1" baseline="30000" dirty="0">
                    <a:latin typeface="Times New Roman" pitchFamily="18" charset="0"/>
                    <a:cs typeface="Times New Roman" pitchFamily="18" charset="0"/>
                  </a:rPr>
                  <a:t>(</a:t>
                </a:r>
                <a:r>
                  <a:rPr lang="en-US" sz="2400" b="1" i="1" baseline="30000" dirty="0" err="1">
                    <a:latin typeface="Times New Roman" pitchFamily="18" charset="0"/>
                    <a:cs typeface="Times New Roman" pitchFamily="18" charset="0"/>
                  </a:rPr>
                  <a:t>i</a:t>
                </a:r>
                <a:r>
                  <a:rPr lang="en-US" sz="2400" b="1"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 -</a:t>
                </a:r>
                <a:r>
                  <a:rPr lang="en-US" sz="2400" dirty="0">
                    <a:latin typeface="Times New Roman" pitchFamily="18" charset="0"/>
                    <a:cs typeface="Times New Roman" pitchFamily="18" charset="0"/>
                    <a:sym typeface="Symbol"/>
                  </a:rPr>
                  <a:t></a:t>
                </a:r>
                <a:r>
                  <a:rPr lang="en-US" sz="2400" i="1" dirty="0">
                    <a:latin typeface="Times New Roman" pitchFamily="18" charset="0"/>
                    <a:cs typeface="Times New Roman" pitchFamily="18" charset="0"/>
                    <a:sym typeface="Symbol"/>
                  </a:rPr>
                  <a:t>f</a:t>
                </a:r>
                <a:r>
                  <a:rPr lang="en-US" sz="2400" dirty="0">
                    <a:latin typeface="Times New Roman" pitchFamily="18" charset="0"/>
                    <a:cs typeface="Times New Roman" pitchFamily="18" charset="0"/>
                    <a:sym typeface="Symbol"/>
                  </a:rPr>
                  <a:t>(</a:t>
                </a:r>
                <a:r>
                  <a:rPr lang="en-US" sz="2400" b="1" dirty="0">
                    <a:latin typeface="Times New Roman" pitchFamily="18" charset="0"/>
                    <a:cs typeface="Times New Roman" pitchFamily="18" charset="0"/>
                  </a:rPr>
                  <a:t>X</a:t>
                </a:r>
                <a:r>
                  <a:rPr lang="en-US" sz="2400" b="1" baseline="30000" dirty="0">
                    <a:latin typeface="Times New Roman" pitchFamily="18" charset="0"/>
                    <a:cs typeface="Times New Roman" pitchFamily="18" charset="0"/>
                  </a:rPr>
                  <a:t>(</a:t>
                </a:r>
                <a:r>
                  <a:rPr lang="en-US" sz="2400" b="1" i="1" baseline="30000" dirty="0" err="1">
                    <a:latin typeface="Times New Roman" pitchFamily="18" charset="0"/>
                    <a:cs typeface="Times New Roman" pitchFamily="18" charset="0"/>
                  </a:rPr>
                  <a:t>i</a:t>
                </a:r>
                <a:r>
                  <a:rPr lang="en-US" sz="2400" b="1"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sym typeface="Symbol"/>
                  </a:rPr>
                  <a:t>) </a:t>
                </a:r>
                <a:r>
                  <a:rPr lang="en-US" sz="2400" dirty="0" smtClean="0">
                    <a:latin typeface="Times New Roman" panose="02020603050405020304" pitchFamily="18" charset="0"/>
                    <a:cs typeface="Times New Roman" panose="02020603050405020304" pitchFamily="18" charset="0"/>
                  </a:rPr>
                  <a:t>using numerical method</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For a two variable function:</a:t>
                </a:r>
              </a:p>
              <a:p>
                <a:pPr lvl="1" algn="just">
                  <a:lnSpc>
                    <a:spcPct val="150000"/>
                  </a:lnSpc>
                  <a:buFont typeface="Arial" panose="020B0604020202020204" pitchFamily="34" charset="0"/>
                  <a:buChar char="•"/>
                </a:pP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𝑓</m:t>
                                  </m:r>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den>
                              </m:f>
                            </m:e>
                          </m:mr>
                          <m:mr>
                            <m:e>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𝑓</m:t>
                                  </m:r>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den>
                              </m:f>
                            </m:e>
                          </m:mr>
                        </m:m>
                      </m:e>
                    </m:d>
                  </m:oMath>
                </a14:m>
                <a:endParaRPr lang="en-US" sz="2400" dirty="0" smtClean="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14:m>
                  <m:oMath xmlns:m="http://schemas.openxmlformats.org/officeDocument/2006/math">
                    <m:f>
                      <m:fPr>
                        <m:ctrlPr>
                          <a:rPr lang="en-US" i="1" smtClean="0">
                            <a:latin typeface="Cambria Math" panose="02040503050406030204" pitchFamily="18" charset="0"/>
                            <a:cs typeface="Times New Roman" panose="02020603050405020304" pitchFamily="18" charset="0"/>
                          </a:rPr>
                        </m:ctrlPr>
                      </m:fPr>
                      <m:num>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𝑓</m:t>
                        </m:r>
                      </m:num>
                      <m:den>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den>
                    </m:f>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h</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2</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𝑓</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h</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2)</m:t>
                        </m:r>
                      </m:num>
                      <m:den>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h</m:t>
                        </m:r>
                      </m:den>
                    </m:f>
                  </m:oMath>
                </a14:m>
                <a:endParaRPr lang="en-US" dirty="0" smtClean="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𝑓</m:t>
                        </m:r>
                      </m:num>
                      <m:den>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𝑥</m:t>
                        </m:r>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𝑓</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1,   </m:t>
                            </m:r>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2+</m:t>
                            </m:r>
                            <m:r>
                              <a:rPr lang="en-US" i="1">
                                <a:latin typeface="Cambria Math" panose="02040503050406030204" pitchFamily="18" charset="0"/>
                                <a:cs typeface="Times New Roman" panose="02020603050405020304" pitchFamily="18" charset="0"/>
                              </a:rPr>
                              <m:t>h</m:t>
                            </m:r>
                          </m:e>
                        </m:d>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𝑓</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1,   </m:t>
                        </m:r>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2−</m:t>
                        </m:r>
                        <m:r>
                          <a:rPr lang="en-US" i="1">
                            <a:latin typeface="Cambria Math" panose="02040503050406030204" pitchFamily="18" charset="0"/>
                            <a:cs typeface="Times New Roman" panose="02020603050405020304" pitchFamily="18" charset="0"/>
                          </a:rPr>
                          <m:t>h</m:t>
                        </m:r>
                        <m:r>
                          <a:rPr lang="en-US" i="1">
                            <a:latin typeface="Cambria Math" panose="02040503050406030204" pitchFamily="18" charset="0"/>
                            <a:cs typeface="Times New Roman" panose="02020603050405020304" pitchFamily="18" charset="0"/>
                          </a:rPr>
                          <m:t>)</m:t>
                        </m:r>
                      </m:num>
                      <m:den>
                        <m:r>
                          <a:rPr lang="en-US" i="1">
                            <a:latin typeface="Cambria Math" panose="02040503050406030204" pitchFamily="18" charset="0"/>
                            <a:cs typeface="Times New Roman" panose="02020603050405020304" pitchFamily="18" charset="0"/>
                          </a:rPr>
                          <m:t>2</m:t>
                        </m:r>
                        <m:r>
                          <a:rPr lang="en-US" i="1">
                            <a:latin typeface="Cambria Math" panose="02040503050406030204" pitchFamily="18" charset="0"/>
                            <a:cs typeface="Times New Roman" panose="02020603050405020304" pitchFamily="18" charset="0"/>
                          </a:rPr>
                          <m:t>h</m:t>
                        </m:r>
                      </m:den>
                    </m:f>
                  </m:oMath>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066800"/>
                <a:ext cx="8686800" cy="5562600"/>
              </a:xfrm>
              <a:blipFill>
                <a:blip r:embed="rId2"/>
                <a:stretch>
                  <a:fillRect l="-982"/>
                </a:stretch>
              </a:blipFill>
            </p:spPr>
            <p:txBody>
              <a:bodyPr/>
              <a:lstStyle/>
              <a:p>
                <a:r>
                  <a:rPr lang="en-US">
                    <a:noFill/>
                  </a:rPr>
                  <a:t> </a:t>
                </a:r>
              </a:p>
            </p:txBody>
          </p:sp>
        </mc:Fallback>
      </mc:AlternateContent>
    </p:spTree>
    <p:extLst>
      <p:ext uri="{BB962C8B-B14F-4D97-AF65-F5344CB8AC3E}">
        <p14:creationId xmlns:p14="http://schemas.microsoft.com/office/powerpoint/2010/main" val="1207094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a:bodyPr>
          <a:lstStyle/>
          <a:p>
            <a:r>
              <a:rPr lang="en-US" sz="3200" b="1" dirty="0" smtClean="0">
                <a:latin typeface="Times New Roman" panose="02020603050405020304" pitchFamily="18" charset="0"/>
                <a:cs typeface="Times New Roman" panose="02020603050405020304" pitchFamily="18" charset="0"/>
              </a:rPr>
              <a:t>Step 3 of Steepest Descent Method</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66800"/>
            <a:ext cx="8686800" cy="5562600"/>
          </a:xfrm>
        </p:spPr>
        <p:txBody>
          <a:bodyPr>
            <a:norm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Perform unidirectional search to find optimum </a:t>
            </a:r>
            <a:r>
              <a:rPr lang="en-US" sz="2400" dirty="0">
                <a:latin typeface="Times New Roman" pitchFamily="18" charset="0"/>
                <a:cs typeface="Times New Roman" pitchFamily="18" charset="0"/>
                <a:sym typeface="Symbol"/>
              </a:rPr>
              <a:t></a:t>
            </a:r>
            <a:r>
              <a:rPr lang="en-US" sz="2400" baseline="30000" dirty="0">
                <a:latin typeface="Times New Roman" pitchFamily="18" charset="0"/>
                <a:cs typeface="Times New Roman" pitchFamily="18" charset="0"/>
              </a:rPr>
              <a:t>(</a:t>
            </a:r>
            <a:r>
              <a:rPr lang="en-US" sz="2400" i="1" baseline="30000" dirty="0" err="1">
                <a:latin typeface="Times New Roman" pitchFamily="18" charset="0"/>
                <a:cs typeface="Times New Roman" pitchFamily="18" charset="0"/>
              </a:rPr>
              <a:t>i</a:t>
            </a:r>
            <a:r>
              <a:rPr lang="en-US" sz="2400" baseline="30000" dirty="0">
                <a:latin typeface="Times New Roman" pitchFamily="18" charset="0"/>
                <a:cs typeface="Times New Roman" pitchFamily="18" charset="0"/>
              </a:rPr>
              <a:t>) </a:t>
            </a:r>
            <a:r>
              <a:rPr lang="en-US" sz="2400" dirty="0" smtClean="0">
                <a:latin typeface="Times New Roman" panose="02020603050405020304" pitchFamily="18" charset="0"/>
                <a:cs typeface="Times New Roman" panose="02020603050405020304" pitchFamily="18" charset="0"/>
              </a:rPr>
              <a:t>such that </a:t>
            </a:r>
            <a:r>
              <a:rPr lang="en-US" sz="2400" i="1" dirty="0">
                <a:latin typeface="Times New Roman" pitchFamily="18" charset="0"/>
                <a:cs typeface="Times New Roman" pitchFamily="18" charset="0"/>
              </a:rPr>
              <a:t>f</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X</a:t>
            </a:r>
            <a:r>
              <a:rPr lang="en-US" sz="2400" b="1" baseline="30000" dirty="0">
                <a:latin typeface="Times New Roman" pitchFamily="18" charset="0"/>
                <a:cs typeface="Times New Roman" pitchFamily="18" charset="0"/>
              </a:rPr>
              <a:t>(</a:t>
            </a:r>
            <a:r>
              <a:rPr lang="en-US" sz="2400" b="1" i="1" baseline="30000" dirty="0">
                <a:latin typeface="Times New Roman" pitchFamily="18" charset="0"/>
                <a:cs typeface="Times New Roman" pitchFamily="18" charset="0"/>
              </a:rPr>
              <a:t>i+</a:t>
            </a:r>
            <a:r>
              <a:rPr lang="en-US" sz="2400" b="1" baseline="30000" dirty="0">
                <a:latin typeface="Times New Roman" pitchFamily="18" charset="0"/>
                <a:cs typeface="Times New Roman" pitchFamily="18" charset="0"/>
              </a:rPr>
              <a:t>1</a:t>
            </a:r>
            <a:r>
              <a:rPr lang="en-US" sz="2400" b="1" baseline="30000" dirty="0" smtClean="0">
                <a:latin typeface="Times New Roman" pitchFamily="18" charset="0"/>
                <a:cs typeface="Times New Roman" pitchFamily="18" charset="0"/>
              </a:rPr>
              <a:t>)</a:t>
            </a:r>
            <a:r>
              <a:rPr lang="en-US" sz="2400" dirty="0" smtClean="0">
                <a:latin typeface="Times New Roman" panose="02020603050405020304" pitchFamily="18" charset="0"/>
                <a:cs typeface="Times New Roman" panose="02020603050405020304" pitchFamily="18" charset="0"/>
              </a:rPr>
              <a:t>) or </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a:t>
            </a:r>
            <a:r>
              <a:rPr lang="en-US" sz="2400" b="1" dirty="0">
                <a:latin typeface="Times New Roman" pitchFamily="18" charset="0"/>
                <a:cs typeface="Times New Roman" pitchFamily="18" charset="0"/>
              </a:rPr>
              <a:t>X</a:t>
            </a:r>
            <a:r>
              <a:rPr lang="en-US" sz="2400" b="1" baseline="30000" dirty="0">
                <a:latin typeface="Times New Roman" pitchFamily="18" charset="0"/>
                <a:cs typeface="Times New Roman" pitchFamily="18" charset="0"/>
              </a:rPr>
              <a:t>(</a:t>
            </a:r>
            <a:r>
              <a:rPr lang="en-US" sz="2400" b="1" i="1" baseline="30000" dirty="0" err="1">
                <a:latin typeface="Times New Roman" pitchFamily="18" charset="0"/>
                <a:cs typeface="Times New Roman" pitchFamily="18" charset="0"/>
              </a:rPr>
              <a:t>i</a:t>
            </a:r>
            <a:r>
              <a:rPr lang="en-US" sz="2400" b="1" baseline="30000" dirty="0">
                <a:latin typeface="Times New Roman" pitchFamily="18" charset="0"/>
                <a:cs typeface="Times New Roman" pitchFamily="18" charset="0"/>
              </a:rPr>
              <a:t>)</a:t>
            </a:r>
            <a:r>
              <a:rPr lang="en-US" sz="2400" b="1" i="1" baseline="30000" dirty="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sym typeface="Symbol"/>
              </a:rPr>
              <a:t></a:t>
            </a:r>
            <a:r>
              <a:rPr lang="en-US" sz="2400" baseline="30000" dirty="0">
                <a:latin typeface="Times New Roman" pitchFamily="18" charset="0"/>
                <a:cs typeface="Times New Roman" pitchFamily="18" charset="0"/>
              </a:rPr>
              <a:t>(</a:t>
            </a:r>
            <a:r>
              <a:rPr lang="en-US" sz="2400" i="1" baseline="30000" dirty="0" err="1">
                <a:latin typeface="Times New Roman" pitchFamily="18" charset="0"/>
                <a:cs typeface="Times New Roman" pitchFamily="18" charset="0"/>
              </a:rPr>
              <a:t>i</a:t>
            </a:r>
            <a:r>
              <a:rPr lang="en-US" sz="2400" baseline="30000" dirty="0">
                <a:latin typeface="Times New Roman" pitchFamily="18" charset="0"/>
                <a:cs typeface="Times New Roman" pitchFamily="18" charset="0"/>
              </a:rPr>
              <a:t>)</a:t>
            </a:r>
            <a:r>
              <a:rPr lang="en-US" sz="2400" i="1" baseline="30000" dirty="0">
                <a:latin typeface="Times New Roman" pitchFamily="18" charset="0"/>
                <a:cs typeface="Times New Roman" pitchFamily="18" charset="0"/>
                <a:sym typeface="Symbol"/>
              </a:rPr>
              <a:t> </a:t>
            </a:r>
            <a:r>
              <a:rPr lang="en-US" sz="2400" b="1" dirty="0">
                <a:latin typeface="Times New Roman" pitchFamily="18" charset="0"/>
                <a:cs typeface="Times New Roman" pitchFamily="18" charset="0"/>
              </a:rPr>
              <a:t>S</a:t>
            </a:r>
            <a:r>
              <a:rPr lang="en-US" sz="2400" b="1" baseline="30000" dirty="0">
                <a:latin typeface="Times New Roman" pitchFamily="18" charset="0"/>
                <a:cs typeface="Times New Roman" pitchFamily="18" charset="0"/>
              </a:rPr>
              <a:t>(</a:t>
            </a:r>
            <a:r>
              <a:rPr lang="en-US" sz="2400" b="1" i="1" baseline="30000" dirty="0" err="1">
                <a:latin typeface="Times New Roman" pitchFamily="18" charset="0"/>
                <a:cs typeface="Times New Roman" pitchFamily="18" charset="0"/>
              </a:rPr>
              <a:t>i</a:t>
            </a:r>
            <a:r>
              <a:rPr lang="en-US" sz="2400" b="1" baseline="30000" dirty="0" smtClean="0">
                <a:latin typeface="Times New Roman" pitchFamily="18" charset="0"/>
                <a:cs typeface="Times New Roman" pitchFamily="18" charset="0"/>
              </a:rPr>
              <a:t>)</a:t>
            </a:r>
            <a:r>
              <a:rPr lang="en-US" sz="2400" dirty="0" smtClean="0">
                <a:latin typeface="Times New Roman" panose="02020603050405020304" pitchFamily="18" charset="0"/>
                <a:cs typeface="Times New Roman" panose="02020603050405020304" pitchFamily="18" charset="0"/>
              </a:rPr>
              <a:t>)  is minimum</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Unidirectional search methods:</a:t>
            </a:r>
            <a:endParaRPr lang="en-US" sz="2400" dirty="0">
              <a:latin typeface="Times New Roman" panose="02020603050405020304" pitchFamily="18" charset="0"/>
              <a:cs typeface="Times New Roman" panose="02020603050405020304" pitchFamily="18" charset="0"/>
            </a:endParaRPr>
          </a:p>
          <a:p>
            <a:pPr marL="914400" lvl="1" indent="-457200" algn="just">
              <a:lnSpc>
                <a:spcPct val="150000"/>
              </a:lnSpc>
              <a:buAutoNum type="arabicPeriod"/>
            </a:pPr>
            <a:r>
              <a:rPr lang="en-US" sz="2100" dirty="0" smtClean="0">
                <a:latin typeface="Times New Roman" pitchFamily="18" charset="0"/>
                <a:cs typeface="Times New Roman" pitchFamily="18" charset="0"/>
              </a:rPr>
              <a:t>Bisection method</a:t>
            </a:r>
            <a:endParaRPr lang="en-US" sz="2100" dirty="0">
              <a:latin typeface="Times New Roman" pitchFamily="18" charset="0"/>
              <a:cs typeface="Times New Roman" pitchFamily="18" charset="0"/>
            </a:endParaRPr>
          </a:p>
          <a:p>
            <a:pPr marL="914400" lvl="1" indent="-457200" algn="just">
              <a:lnSpc>
                <a:spcPct val="150000"/>
              </a:lnSpc>
              <a:buAutoNum type="arabicPeriod"/>
            </a:pPr>
            <a:r>
              <a:rPr lang="en-US" sz="2100" dirty="0" smtClean="0">
                <a:latin typeface="Times New Roman" pitchFamily="18" charset="0"/>
                <a:cs typeface="Times New Roman" pitchFamily="18" charset="0"/>
              </a:rPr>
              <a:t>Fibonacci Search method</a:t>
            </a:r>
            <a:endParaRPr lang="en-US" sz="2100" dirty="0">
              <a:latin typeface="Times New Roman" pitchFamily="18" charset="0"/>
              <a:cs typeface="Times New Roman" pitchFamily="18" charset="0"/>
              <a:sym typeface="Symbol"/>
            </a:endParaRPr>
          </a:p>
          <a:p>
            <a:pPr marL="914400" lvl="1" indent="-457200" algn="just">
              <a:lnSpc>
                <a:spcPct val="150000"/>
              </a:lnSpc>
              <a:buFont typeface="Arial" panose="020B0604020202020204" pitchFamily="34" charset="0"/>
              <a:buAutoNum type="arabicPeriod"/>
            </a:pPr>
            <a:r>
              <a:rPr lang="en-US" sz="2100" dirty="0" smtClean="0">
                <a:latin typeface="Times New Roman" pitchFamily="18" charset="0"/>
                <a:cs typeface="Times New Roman" pitchFamily="18" charset="0"/>
              </a:rPr>
              <a:t>Golden Section Search method</a:t>
            </a:r>
          </a:p>
          <a:p>
            <a:pPr marL="857250" lvl="2" indent="0" algn="just">
              <a:lnSpc>
                <a:spcPct val="150000"/>
              </a:lnSpc>
              <a:buNone/>
            </a:pPr>
            <a:r>
              <a:rPr lang="en-US" sz="1900" dirty="0" smtClean="0">
                <a:latin typeface="Times New Roman" pitchFamily="18" charset="0"/>
                <a:cs typeface="Times New Roman" pitchFamily="18" charset="0"/>
              </a:rPr>
              <a:t>(Fast and less computationally intensive search method)</a:t>
            </a: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3372680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a:bodyPr>
          <a:lstStyle/>
          <a:p>
            <a:r>
              <a:rPr lang="en-US" sz="3200" b="1" dirty="0" smtClean="0">
                <a:latin typeface="Times New Roman" panose="02020603050405020304" pitchFamily="18" charset="0"/>
                <a:cs typeface="Times New Roman" panose="02020603050405020304" pitchFamily="18" charset="0"/>
              </a:rPr>
              <a:t>Golden Section Search Method</a:t>
            </a:r>
            <a:endParaRPr lang="en-US" sz="32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066800"/>
                <a:ext cx="8686800" cy="5562600"/>
              </a:xfrm>
            </p:spPr>
            <p:txBody>
              <a:bodyPr>
                <a:normAutofit/>
              </a:bodyPr>
              <a:lstStyle/>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Steps:</a:t>
                </a:r>
              </a:p>
              <a:p>
                <a:pPr lvl="1" algn="just">
                  <a:lnSpc>
                    <a:spcPct val="150000"/>
                  </a:lnSpc>
                </a:pPr>
                <a:r>
                  <a:rPr lang="en-US" sz="2100" dirty="0" smtClean="0">
                    <a:latin typeface="Times New Roman" panose="02020603050405020304" pitchFamily="18" charset="0"/>
                    <a:cs typeface="Times New Roman" panose="02020603050405020304" pitchFamily="18" charset="0"/>
                  </a:rPr>
                  <a:t>1. Let search space (range of </a:t>
                </a:r>
                <a:r>
                  <a:rPr lang="en-US" sz="2100" dirty="0">
                    <a:latin typeface="Times New Roman" pitchFamily="18" charset="0"/>
                    <a:cs typeface="Times New Roman" pitchFamily="18" charset="0"/>
                    <a:sym typeface="Symbol"/>
                  </a:rPr>
                  <a:t></a:t>
                </a:r>
                <a:r>
                  <a:rPr lang="en-US" sz="2100" baseline="30000" dirty="0">
                    <a:latin typeface="Times New Roman" pitchFamily="18" charset="0"/>
                    <a:cs typeface="Times New Roman" pitchFamily="18" charset="0"/>
                  </a:rPr>
                  <a:t>(</a:t>
                </a:r>
                <a:r>
                  <a:rPr lang="en-US" sz="2100" i="1" baseline="30000" dirty="0" err="1">
                    <a:latin typeface="Times New Roman" pitchFamily="18" charset="0"/>
                    <a:cs typeface="Times New Roman" pitchFamily="18" charset="0"/>
                  </a:rPr>
                  <a:t>i</a:t>
                </a:r>
                <a:r>
                  <a:rPr lang="en-US" sz="2100" baseline="30000" dirty="0">
                    <a:latin typeface="Times New Roman" pitchFamily="18" charset="0"/>
                    <a:cs typeface="Times New Roman" pitchFamily="18" charset="0"/>
                  </a:rPr>
                  <a:t>)</a:t>
                </a:r>
                <a:r>
                  <a:rPr lang="en-US" sz="2100" dirty="0" smtClean="0">
                    <a:latin typeface="Times New Roman" panose="02020603050405020304" pitchFamily="18" charset="0"/>
                    <a:cs typeface="Times New Roman" panose="02020603050405020304" pitchFamily="18" charset="0"/>
                  </a:rPr>
                  <a:t>) be (a1,a2)</a:t>
                </a:r>
              </a:p>
              <a:p>
                <a:pPr lvl="1" algn="just">
                  <a:lnSpc>
                    <a:spcPct val="150000"/>
                  </a:lnSpc>
                </a:pPr>
                <a:r>
                  <a:rPr lang="en-US" sz="2100" dirty="0" smtClean="0">
                    <a:latin typeface="Times New Roman" panose="02020603050405020304" pitchFamily="18" charset="0"/>
                    <a:cs typeface="Times New Roman" panose="02020603050405020304" pitchFamily="18" charset="0"/>
                  </a:rPr>
                  <a:t>2. </a:t>
                </a:r>
                <a:r>
                  <a:rPr lang="en-US" sz="2100" dirty="0">
                    <a:latin typeface="Times New Roman" panose="02020603050405020304" pitchFamily="18" charset="0"/>
                    <a:cs typeface="Times New Roman" panose="02020603050405020304" pitchFamily="18" charset="0"/>
                  </a:rPr>
                  <a:t>p</a:t>
                </a:r>
                <a:r>
                  <a:rPr lang="en-US" sz="2100" dirty="0" smtClean="0">
                    <a:latin typeface="Times New Roman" panose="02020603050405020304" pitchFamily="18" charset="0"/>
                    <a:cs typeface="Times New Roman" panose="02020603050405020304" pitchFamily="18" charset="0"/>
                  </a:rPr>
                  <a:t>1 = a1+0.618*(a2-a1),  p2 = a2-0.618*(a2-a1)</a:t>
                </a:r>
              </a:p>
              <a:p>
                <a:pPr lvl="1" algn="just">
                  <a:lnSpc>
                    <a:spcPct val="150000"/>
                  </a:lnSpc>
                </a:pPr>
                <a:r>
                  <a:rPr lang="en-US" sz="2100" dirty="0" smtClean="0">
                    <a:latin typeface="Times New Roman" panose="02020603050405020304" pitchFamily="18" charset="0"/>
                    <a:cs typeface="Times New Roman" panose="02020603050405020304" pitchFamily="18" charset="0"/>
                  </a:rPr>
                  <a:t>3. </a:t>
                </a:r>
                <a14:m>
                  <m:oMath xmlns:m="http://schemas.openxmlformats.org/officeDocument/2006/math">
                    <m:sSubSup>
                      <m:sSubSupPr>
                        <m:ctrlPr>
                          <a:rPr lang="en-US" sz="2100" i="1" smtClean="0">
                            <a:latin typeface="Cambria Math" panose="02040503050406030204" pitchFamily="18" charset="0"/>
                            <a:cs typeface="Times New Roman" panose="02020603050405020304" pitchFamily="18" charset="0"/>
                          </a:rPr>
                        </m:ctrlPr>
                      </m:sSubSupPr>
                      <m:e>
                        <m:r>
                          <a:rPr lang="en-US" sz="2100" b="0" i="1" smtClean="0">
                            <a:latin typeface="Cambria Math" panose="02040503050406030204" pitchFamily="18" charset="0"/>
                            <a:cs typeface="Times New Roman" panose="02020603050405020304" pitchFamily="18" charset="0"/>
                          </a:rPr>
                          <m:t>𝑋</m:t>
                        </m:r>
                      </m:e>
                      <m:sub>
                        <m:r>
                          <a:rPr lang="en-US" sz="2100" b="0" i="1" smtClean="0">
                            <a:latin typeface="Cambria Math" panose="02040503050406030204" pitchFamily="18" charset="0"/>
                            <a:cs typeface="Times New Roman" panose="02020603050405020304" pitchFamily="18" charset="0"/>
                          </a:rPr>
                          <m:t>1</m:t>
                        </m:r>
                      </m:sub>
                      <m:sup>
                        <m:r>
                          <a:rPr lang="en-US" sz="2100" b="0" i="1" smtClean="0">
                            <a:latin typeface="Cambria Math" panose="02040503050406030204" pitchFamily="18" charset="0"/>
                            <a:cs typeface="Times New Roman" panose="02020603050405020304" pitchFamily="18" charset="0"/>
                          </a:rPr>
                          <m:t>𝑖</m:t>
                        </m:r>
                        <m:r>
                          <a:rPr lang="en-US" sz="2100" b="0" i="1" smtClean="0">
                            <a:latin typeface="Cambria Math" panose="02040503050406030204" pitchFamily="18" charset="0"/>
                            <a:cs typeface="Times New Roman" panose="02020603050405020304" pitchFamily="18" charset="0"/>
                          </a:rPr>
                          <m:t>+1</m:t>
                        </m:r>
                      </m:sup>
                    </m:sSubSup>
                    <m:r>
                      <a:rPr lang="en-US" sz="2100" b="0" i="1" smtClean="0">
                        <a:latin typeface="Cambria Math" panose="02040503050406030204" pitchFamily="18" charset="0"/>
                        <a:cs typeface="Times New Roman" panose="02020603050405020304" pitchFamily="18" charset="0"/>
                      </a:rPr>
                      <m:t>=</m:t>
                    </m:r>
                    <m:sSup>
                      <m:sSupPr>
                        <m:ctrlPr>
                          <a:rPr lang="en-US" sz="2100" b="0" i="1" smtClean="0">
                            <a:latin typeface="Cambria Math" panose="02040503050406030204" pitchFamily="18" charset="0"/>
                            <a:cs typeface="Times New Roman" panose="02020603050405020304" pitchFamily="18" charset="0"/>
                          </a:rPr>
                        </m:ctrlPr>
                      </m:sSupPr>
                      <m:e>
                        <m:r>
                          <a:rPr lang="en-US" sz="2100" b="0" i="1" smtClean="0">
                            <a:latin typeface="Cambria Math" panose="02040503050406030204" pitchFamily="18" charset="0"/>
                            <a:cs typeface="Times New Roman" panose="02020603050405020304" pitchFamily="18" charset="0"/>
                          </a:rPr>
                          <m:t>𝑋</m:t>
                        </m:r>
                      </m:e>
                      <m:sup>
                        <m:r>
                          <a:rPr lang="en-US" sz="2100" b="0" i="1" smtClean="0">
                            <a:latin typeface="Cambria Math" panose="02040503050406030204" pitchFamily="18" charset="0"/>
                            <a:cs typeface="Times New Roman" panose="02020603050405020304" pitchFamily="18" charset="0"/>
                          </a:rPr>
                          <m:t>𝑖</m:t>
                        </m:r>
                      </m:sup>
                    </m:sSup>
                    <m:r>
                      <a:rPr lang="en-US" sz="2100" b="0" i="1" smtClean="0">
                        <a:latin typeface="Cambria Math" panose="02040503050406030204" pitchFamily="18" charset="0"/>
                        <a:cs typeface="Times New Roman" panose="02020603050405020304" pitchFamily="18" charset="0"/>
                      </a:rPr>
                      <m:t>+</m:t>
                    </m:r>
                    <m:r>
                      <a:rPr lang="en-US" sz="2100" b="0" i="1" smtClean="0">
                        <a:latin typeface="Cambria Math" panose="02040503050406030204" pitchFamily="18" charset="0"/>
                        <a:cs typeface="Times New Roman" panose="02020603050405020304" pitchFamily="18" charset="0"/>
                      </a:rPr>
                      <m:t>𝑝</m:t>
                    </m:r>
                    <m:r>
                      <a:rPr lang="en-US" sz="2100" b="0" i="1" smtClean="0">
                        <a:latin typeface="Cambria Math" panose="02040503050406030204" pitchFamily="18" charset="0"/>
                        <a:cs typeface="Times New Roman" panose="02020603050405020304" pitchFamily="18" charset="0"/>
                      </a:rPr>
                      <m:t>1×</m:t>
                    </m:r>
                    <m:sSup>
                      <m:sSupPr>
                        <m:ctrlPr>
                          <a:rPr lang="en-US" sz="2100" b="0" i="1" smtClean="0">
                            <a:latin typeface="Cambria Math" panose="02040503050406030204" pitchFamily="18" charset="0"/>
                            <a:cs typeface="Times New Roman" panose="02020603050405020304" pitchFamily="18" charset="0"/>
                          </a:rPr>
                        </m:ctrlPr>
                      </m:sSupPr>
                      <m:e>
                        <m:r>
                          <a:rPr lang="en-US" sz="2100" b="0" i="1" smtClean="0">
                            <a:latin typeface="Cambria Math" panose="02040503050406030204" pitchFamily="18" charset="0"/>
                            <a:cs typeface="Times New Roman" panose="02020603050405020304" pitchFamily="18" charset="0"/>
                          </a:rPr>
                          <m:t>𝑆</m:t>
                        </m:r>
                      </m:e>
                      <m:sup>
                        <m:r>
                          <a:rPr lang="en-US" sz="2100" b="0" i="1" smtClean="0">
                            <a:latin typeface="Cambria Math" panose="02040503050406030204" pitchFamily="18" charset="0"/>
                            <a:cs typeface="Times New Roman" panose="02020603050405020304" pitchFamily="18" charset="0"/>
                          </a:rPr>
                          <m:t>𝑖</m:t>
                        </m:r>
                      </m:sup>
                    </m:sSup>
                  </m:oMath>
                </a14:m>
                <a:r>
                  <a:rPr lang="en-US" sz="2100" dirty="0" smtClean="0">
                    <a:latin typeface="Times New Roman" pitchFamily="18" charset="0"/>
                    <a:cs typeface="Times New Roman" pitchFamily="18" charset="0"/>
                  </a:rPr>
                  <a:t> ,  </a:t>
                </a:r>
                <a14:m>
                  <m:oMath xmlns:m="http://schemas.openxmlformats.org/officeDocument/2006/math">
                    <m:sSubSup>
                      <m:sSubSupPr>
                        <m:ctrlPr>
                          <a:rPr lang="en-US" sz="2100" i="1">
                            <a:latin typeface="Cambria Math" panose="02040503050406030204" pitchFamily="18" charset="0"/>
                            <a:cs typeface="Times New Roman" panose="02020603050405020304" pitchFamily="18" charset="0"/>
                          </a:rPr>
                        </m:ctrlPr>
                      </m:sSubSupPr>
                      <m:e>
                        <m:r>
                          <a:rPr lang="en-US" sz="2100" i="1">
                            <a:latin typeface="Cambria Math" panose="02040503050406030204" pitchFamily="18" charset="0"/>
                            <a:cs typeface="Times New Roman" panose="02020603050405020304" pitchFamily="18" charset="0"/>
                          </a:rPr>
                          <m:t>𝑋</m:t>
                        </m:r>
                      </m:e>
                      <m:sub>
                        <m:r>
                          <a:rPr lang="en-US" sz="2100" b="0" i="1" smtClean="0">
                            <a:latin typeface="Cambria Math" panose="02040503050406030204" pitchFamily="18" charset="0"/>
                            <a:cs typeface="Times New Roman" panose="02020603050405020304" pitchFamily="18" charset="0"/>
                          </a:rPr>
                          <m:t>2</m:t>
                        </m:r>
                      </m:sub>
                      <m:sup>
                        <m:r>
                          <a:rPr lang="en-US" sz="2100" i="1">
                            <a:latin typeface="Cambria Math" panose="02040503050406030204" pitchFamily="18" charset="0"/>
                            <a:cs typeface="Times New Roman" panose="02020603050405020304" pitchFamily="18" charset="0"/>
                          </a:rPr>
                          <m:t>𝑖</m:t>
                        </m:r>
                        <m:r>
                          <a:rPr lang="en-US" sz="2100" i="1">
                            <a:latin typeface="Cambria Math" panose="02040503050406030204" pitchFamily="18" charset="0"/>
                            <a:cs typeface="Times New Roman" panose="02020603050405020304" pitchFamily="18" charset="0"/>
                          </a:rPr>
                          <m:t>+1</m:t>
                        </m:r>
                      </m:sup>
                    </m:sSubSup>
                    <m:r>
                      <a:rPr lang="en-US" sz="2100" i="1">
                        <a:latin typeface="Cambria Math" panose="02040503050406030204" pitchFamily="18" charset="0"/>
                        <a:cs typeface="Times New Roman" panose="02020603050405020304" pitchFamily="18" charset="0"/>
                      </a:rPr>
                      <m:t>=</m:t>
                    </m:r>
                    <m:sSup>
                      <m:sSupPr>
                        <m:ctrlPr>
                          <a:rPr lang="en-US" sz="2100" i="1">
                            <a:latin typeface="Cambria Math" panose="02040503050406030204" pitchFamily="18" charset="0"/>
                            <a:cs typeface="Times New Roman" panose="02020603050405020304" pitchFamily="18" charset="0"/>
                          </a:rPr>
                        </m:ctrlPr>
                      </m:sSupPr>
                      <m:e>
                        <m:r>
                          <a:rPr lang="en-US" sz="2100" i="1">
                            <a:latin typeface="Cambria Math" panose="02040503050406030204" pitchFamily="18" charset="0"/>
                            <a:cs typeface="Times New Roman" panose="02020603050405020304" pitchFamily="18" charset="0"/>
                          </a:rPr>
                          <m:t>𝑋</m:t>
                        </m:r>
                      </m:e>
                      <m:sup>
                        <m:r>
                          <a:rPr lang="en-US" sz="2100" i="1">
                            <a:latin typeface="Cambria Math" panose="02040503050406030204" pitchFamily="18" charset="0"/>
                            <a:cs typeface="Times New Roman" panose="02020603050405020304" pitchFamily="18" charset="0"/>
                          </a:rPr>
                          <m:t>𝑖</m:t>
                        </m:r>
                      </m:sup>
                    </m:sSup>
                    <m:r>
                      <a:rPr lang="en-US" sz="2100" i="1">
                        <a:latin typeface="Cambria Math" panose="02040503050406030204" pitchFamily="18" charset="0"/>
                        <a:cs typeface="Times New Roman" panose="02020603050405020304" pitchFamily="18" charset="0"/>
                      </a:rPr>
                      <m:t>+</m:t>
                    </m:r>
                    <m:r>
                      <a:rPr lang="en-US" sz="2100" b="0" i="1" smtClean="0">
                        <a:latin typeface="Cambria Math" panose="02040503050406030204" pitchFamily="18" charset="0"/>
                        <a:cs typeface="Times New Roman" panose="02020603050405020304" pitchFamily="18" charset="0"/>
                      </a:rPr>
                      <m:t>𝑝</m:t>
                    </m:r>
                    <m:r>
                      <a:rPr lang="en-US" sz="2100" b="0" i="1" smtClean="0">
                        <a:latin typeface="Cambria Math" panose="02040503050406030204" pitchFamily="18" charset="0"/>
                        <a:cs typeface="Times New Roman" panose="02020603050405020304" pitchFamily="18" charset="0"/>
                      </a:rPr>
                      <m:t>2×</m:t>
                    </m:r>
                    <m:sSup>
                      <m:sSupPr>
                        <m:ctrlPr>
                          <a:rPr lang="en-US" sz="2100" i="1">
                            <a:latin typeface="Cambria Math" panose="02040503050406030204" pitchFamily="18" charset="0"/>
                            <a:cs typeface="Times New Roman" panose="02020603050405020304" pitchFamily="18" charset="0"/>
                          </a:rPr>
                        </m:ctrlPr>
                      </m:sSupPr>
                      <m:e>
                        <m:r>
                          <a:rPr lang="en-US" sz="2100" i="1">
                            <a:latin typeface="Cambria Math" panose="02040503050406030204" pitchFamily="18" charset="0"/>
                            <a:cs typeface="Times New Roman" panose="02020603050405020304" pitchFamily="18" charset="0"/>
                          </a:rPr>
                          <m:t>𝑆</m:t>
                        </m:r>
                      </m:e>
                      <m:sup>
                        <m:r>
                          <a:rPr lang="en-US" sz="2100" i="1">
                            <a:latin typeface="Cambria Math" panose="02040503050406030204" pitchFamily="18" charset="0"/>
                            <a:cs typeface="Times New Roman" panose="02020603050405020304" pitchFamily="18" charset="0"/>
                          </a:rPr>
                          <m:t>𝑖</m:t>
                        </m:r>
                      </m:sup>
                    </m:sSup>
                  </m:oMath>
                </a14:m>
                <a:endParaRPr lang="en-US" sz="2100" dirty="0" smtClean="0">
                  <a:latin typeface="Times New Roman" pitchFamily="18" charset="0"/>
                  <a:cs typeface="Times New Roman" pitchFamily="18" charset="0"/>
                </a:endParaRPr>
              </a:p>
              <a:p>
                <a:pPr lvl="1" algn="just">
                  <a:lnSpc>
                    <a:spcPct val="150000"/>
                  </a:lnSpc>
                </a:pPr>
                <a:r>
                  <a:rPr lang="en-US" sz="2100" dirty="0" smtClean="0">
                    <a:latin typeface="Times New Roman" pitchFamily="18" charset="0"/>
                    <a:cs typeface="Times New Roman" pitchFamily="18" charset="0"/>
                  </a:rPr>
                  <a:t>4. Calculate </a:t>
                </a:r>
                <a:r>
                  <a:rPr lang="en-US" sz="2100" i="1" dirty="0" smtClean="0">
                    <a:latin typeface="Times New Roman" pitchFamily="18" charset="0"/>
                    <a:cs typeface="Times New Roman" pitchFamily="18" charset="0"/>
                  </a:rPr>
                  <a:t>f(</a:t>
                </a:r>
                <a14:m>
                  <m:oMath xmlns:m="http://schemas.openxmlformats.org/officeDocument/2006/math">
                    <m:sSubSup>
                      <m:sSubSupPr>
                        <m:ctrlPr>
                          <a:rPr lang="en-US" sz="2100" i="1">
                            <a:latin typeface="Cambria Math" panose="02040503050406030204" pitchFamily="18" charset="0"/>
                            <a:cs typeface="Times New Roman" panose="02020603050405020304" pitchFamily="18" charset="0"/>
                          </a:rPr>
                        </m:ctrlPr>
                      </m:sSubSupPr>
                      <m:e>
                        <m:r>
                          <a:rPr lang="en-US" sz="2100" i="1">
                            <a:latin typeface="Cambria Math" panose="02040503050406030204" pitchFamily="18" charset="0"/>
                            <a:cs typeface="Times New Roman" panose="02020603050405020304" pitchFamily="18" charset="0"/>
                          </a:rPr>
                          <m:t>𝑋</m:t>
                        </m:r>
                      </m:e>
                      <m:sub>
                        <m:r>
                          <a:rPr lang="en-US" sz="2100" i="1">
                            <a:latin typeface="Cambria Math" panose="02040503050406030204" pitchFamily="18" charset="0"/>
                            <a:cs typeface="Times New Roman" panose="02020603050405020304" pitchFamily="18" charset="0"/>
                          </a:rPr>
                          <m:t>1</m:t>
                        </m:r>
                      </m:sub>
                      <m:sup>
                        <m:r>
                          <a:rPr lang="en-US" sz="2100" i="1">
                            <a:latin typeface="Cambria Math" panose="02040503050406030204" pitchFamily="18" charset="0"/>
                            <a:cs typeface="Times New Roman" panose="02020603050405020304" pitchFamily="18" charset="0"/>
                          </a:rPr>
                          <m:t>𝑖</m:t>
                        </m:r>
                        <m:r>
                          <a:rPr lang="en-US" sz="2100" i="1">
                            <a:latin typeface="Cambria Math" panose="02040503050406030204" pitchFamily="18" charset="0"/>
                            <a:cs typeface="Times New Roman" panose="02020603050405020304" pitchFamily="18" charset="0"/>
                          </a:rPr>
                          <m:t>+1</m:t>
                        </m:r>
                      </m:sup>
                    </m:sSubSup>
                  </m:oMath>
                </a14:m>
                <a:r>
                  <a:rPr lang="en-US" sz="2100" i="1" dirty="0" smtClean="0">
                    <a:latin typeface="Times New Roman" pitchFamily="18" charset="0"/>
                    <a:cs typeface="Times New Roman" pitchFamily="18" charset="0"/>
                  </a:rPr>
                  <a:t>) and f(</a:t>
                </a:r>
                <a14:m>
                  <m:oMath xmlns:m="http://schemas.openxmlformats.org/officeDocument/2006/math">
                    <m:sSubSup>
                      <m:sSubSupPr>
                        <m:ctrlPr>
                          <a:rPr lang="en-US" sz="2100" i="1">
                            <a:latin typeface="Cambria Math" panose="02040503050406030204" pitchFamily="18" charset="0"/>
                            <a:cs typeface="Times New Roman" panose="02020603050405020304" pitchFamily="18" charset="0"/>
                          </a:rPr>
                        </m:ctrlPr>
                      </m:sSubSupPr>
                      <m:e>
                        <m:r>
                          <a:rPr lang="en-US" sz="2100" i="1">
                            <a:latin typeface="Cambria Math" panose="02040503050406030204" pitchFamily="18" charset="0"/>
                            <a:cs typeface="Times New Roman" panose="02020603050405020304" pitchFamily="18" charset="0"/>
                          </a:rPr>
                          <m:t>𝑋</m:t>
                        </m:r>
                      </m:e>
                      <m:sub>
                        <m:r>
                          <a:rPr lang="en-US" sz="2100" b="0" i="1" smtClean="0">
                            <a:latin typeface="Cambria Math" panose="02040503050406030204" pitchFamily="18" charset="0"/>
                            <a:cs typeface="Times New Roman" panose="02020603050405020304" pitchFamily="18" charset="0"/>
                          </a:rPr>
                          <m:t>2</m:t>
                        </m:r>
                      </m:sub>
                      <m:sup>
                        <m:r>
                          <a:rPr lang="en-US" sz="2100" i="1">
                            <a:latin typeface="Cambria Math" panose="02040503050406030204" pitchFamily="18" charset="0"/>
                            <a:cs typeface="Times New Roman" panose="02020603050405020304" pitchFamily="18" charset="0"/>
                          </a:rPr>
                          <m:t>𝑖</m:t>
                        </m:r>
                        <m:r>
                          <a:rPr lang="en-US" sz="2100" i="1">
                            <a:latin typeface="Cambria Math" panose="02040503050406030204" pitchFamily="18" charset="0"/>
                            <a:cs typeface="Times New Roman" panose="02020603050405020304" pitchFamily="18" charset="0"/>
                          </a:rPr>
                          <m:t>+1</m:t>
                        </m:r>
                      </m:sup>
                    </m:sSubSup>
                  </m:oMath>
                </a14:m>
                <a:r>
                  <a:rPr lang="en-US" sz="2100" i="1" dirty="0" smtClean="0">
                    <a:latin typeface="Times New Roman" pitchFamily="18" charset="0"/>
                    <a:cs typeface="Times New Roman" pitchFamily="18" charset="0"/>
                  </a:rPr>
                  <a:t>)</a:t>
                </a:r>
              </a:p>
              <a:p>
                <a:pPr lvl="1" algn="just">
                  <a:lnSpc>
                    <a:spcPct val="150000"/>
                  </a:lnSpc>
                </a:pPr>
                <a:r>
                  <a:rPr lang="en-US" sz="2100" dirty="0" smtClean="0">
                    <a:latin typeface="Times New Roman" pitchFamily="18" charset="0"/>
                    <a:cs typeface="Times New Roman" pitchFamily="18" charset="0"/>
                  </a:rPr>
                  <a:t>5. If </a:t>
                </a:r>
                <a:r>
                  <a:rPr lang="en-US" sz="2100" i="1" dirty="0">
                    <a:latin typeface="Times New Roman" pitchFamily="18" charset="0"/>
                    <a:cs typeface="Times New Roman" pitchFamily="18" charset="0"/>
                  </a:rPr>
                  <a:t>f(</a:t>
                </a:r>
                <a14:m>
                  <m:oMath xmlns:m="http://schemas.openxmlformats.org/officeDocument/2006/math">
                    <m:sSubSup>
                      <m:sSubSupPr>
                        <m:ctrlPr>
                          <a:rPr lang="en-US" sz="2100" i="1">
                            <a:latin typeface="Cambria Math" panose="02040503050406030204" pitchFamily="18" charset="0"/>
                            <a:cs typeface="Times New Roman" panose="02020603050405020304" pitchFamily="18" charset="0"/>
                          </a:rPr>
                        </m:ctrlPr>
                      </m:sSubSupPr>
                      <m:e>
                        <m:r>
                          <a:rPr lang="en-US" sz="2100" i="1">
                            <a:latin typeface="Cambria Math" panose="02040503050406030204" pitchFamily="18" charset="0"/>
                            <a:cs typeface="Times New Roman" panose="02020603050405020304" pitchFamily="18" charset="0"/>
                          </a:rPr>
                          <m:t>𝑋</m:t>
                        </m:r>
                      </m:e>
                      <m:sub>
                        <m:r>
                          <a:rPr lang="en-US" sz="2100" i="1">
                            <a:latin typeface="Cambria Math" panose="02040503050406030204" pitchFamily="18" charset="0"/>
                            <a:cs typeface="Times New Roman" panose="02020603050405020304" pitchFamily="18" charset="0"/>
                          </a:rPr>
                          <m:t>1</m:t>
                        </m:r>
                      </m:sub>
                      <m:sup>
                        <m:r>
                          <a:rPr lang="en-US" sz="2100" i="1">
                            <a:latin typeface="Cambria Math" panose="02040503050406030204" pitchFamily="18" charset="0"/>
                            <a:cs typeface="Times New Roman" panose="02020603050405020304" pitchFamily="18" charset="0"/>
                          </a:rPr>
                          <m:t>𝑖</m:t>
                        </m:r>
                        <m:r>
                          <a:rPr lang="en-US" sz="2100" i="1">
                            <a:latin typeface="Cambria Math" panose="02040503050406030204" pitchFamily="18" charset="0"/>
                            <a:cs typeface="Times New Roman" panose="02020603050405020304" pitchFamily="18" charset="0"/>
                          </a:rPr>
                          <m:t>+1</m:t>
                        </m:r>
                      </m:sup>
                    </m:sSubSup>
                  </m:oMath>
                </a14:m>
                <a:r>
                  <a:rPr lang="en-US" sz="2100" i="1" dirty="0">
                    <a:latin typeface="Times New Roman" pitchFamily="18" charset="0"/>
                    <a:cs typeface="Times New Roman" pitchFamily="18" charset="0"/>
                  </a:rPr>
                  <a:t>) </a:t>
                </a:r>
                <a:r>
                  <a:rPr lang="en-US" sz="2100" i="1" dirty="0" smtClean="0">
                    <a:latin typeface="Times New Roman" pitchFamily="18" charset="0"/>
                    <a:cs typeface="Times New Roman" pitchFamily="18" charset="0"/>
                  </a:rPr>
                  <a:t>&lt; </a:t>
                </a:r>
                <a:r>
                  <a:rPr lang="en-US" sz="2100" i="1" dirty="0">
                    <a:latin typeface="Times New Roman" pitchFamily="18" charset="0"/>
                    <a:cs typeface="Times New Roman" pitchFamily="18" charset="0"/>
                  </a:rPr>
                  <a:t>f(</a:t>
                </a:r>
                <a14:m>
                  <m:oMath xmlns:m="http://schemas.openxmlformats.org/officeDocument/2006/math">
                    <m:sSubSup>
                      <m:sSubSupPr>
                        <m:ctrlPr>
                          <a:rPr lang="en-US" sz="2100" i="1">
                            <a:latin typeface="Cambria Math" panose="02040503050406030204" pitchFamily="18" charset="0"/>
                            <a:cs typeface="Times New Roman" panose="02020603050405020304" pitchFamily="18" charset="0"/>
                          </a:rPr>
                        </m:ctrlPr>
                      </m:sSubSupPr>
                      <m:e>
                        <m:r>
                          <a:rPr lang="en-US" sz="2100" i="1">
                            <a:latin typeface="Cambria Math" panose="02040503050406030204" pitchFamily="18" charset="0"/>
                            <a:cs typeface="Times New Roman" panose="02020603050405020304" pitchFamily="18" charset="0"/>
                          </a:rPr>
                          <m:t>𝑋</m:t>
                        </m:r>
                      </m:e>
                      <m:sub>
                        <m:r>
                          <a:rPr lang="en-US" sz="2100" i="1">
                            <a:latin typeface="Cambria Math" panose="02040503050406030204" pitchFamily="18" charset="0"/>
                            <a:cs typeface="Times New Roman" panose="02020603050405020304" pitchFamily="18" charset="0"/>
                          </a:rPr>
                          <m:t>2</m:t>
                        </m:r>
                      </m:sub>
                      <m:sup>
                        <m:r>
                          <a:rPr lang="en-US" sz="2100" i="1">
                            <a:latin typeface="Cambria Math" panose="02040503050406030204" pitchFamily="18" charset="0"/>
                            <a:cs typeface="Times New Roman" panose="02020603050405020304" pitchFamily="18" charset="0"/>
                          </a:rPr>
                          <m:t>𝑖</m:t>
                        </m:r>
                        <m:r>
                          <a:rPr lang="en-US" sz="2100" i="1">
                            <a:latin typeface="Cambria Math" panose="02040503050406030204" pitchFamily="18" charset="0"/>
                            <a:cs typeface="Times New Roman" panose="02020603050405020304" pitchFamily="18" charset="0"/>
                          </a:rPr>
                          <m:t>+1</m:t>
                        </m:r>
                      </m:sup>
                    </m:sSubSup>
                  </m:oMath>
                </a14:m>
                <a:r>
                  <a:rPr lang="en-US" sz="2100" i="1" dirty="0" smtClean="0">
                    <a:latin typeface="Times New Roman" pitchFamily="18" charset="0"/>
                    <a:cs typeface="Times New Roman" pitchFamily="18" charset="0"/>
                  </a:rPr>
                  <a:t>) </a:t>
                </a:r>
                <a:r>
                  <a:rPr lang="en-US" sz="2100" dirty="0" smtClean="0">
                    <a:latin typeface="Times New Roman" pitchFamily="18" charset="0"/>
                    <a:cs typeface="Times New Roman" pitchFamily="18" charset="0"/>
                  </a:rPr>
                  <a:t>then let new search space be (p2,a2) else let new search space be (a1,p1)</a:t>
                </a:r>
              </a:p>
              <a:p>
                <a:pPr lvl="1" algn="just">
                  <a:lnSpc>
                    <a:spcPct val="150000"/>
                  </a:lnSpc>
                </a:pPr>
                <a:r>
                  <a:rPr lang="en-US" sz="2100" dirty="0" smtClean="0">
                    <a:latin typeface="Times New Roman" pitchFamily="18" charset="0"/>
                    <a:cs typeface="Times New Roman" pitchFamily="18" charset="0"/>
                  </a:rPr>
                  <a:t>6. If a1~a2 &lt; </a:t>
                </a:r>
                <a14:m>
                  <m:oMath xmlns:m="http://schemas.openxmlformats.org/officeDocument/2006/math">
                    <m:r>
                      <a:rPr lang="en-US" sz="2100" i="1" smtClean="0">
                        <a:latin typeface="Cambria Math" panose="02040503050406030204" pitchFamily="18" charset="0"/>
                        <a:ea typeface="Cambria Math" panose="02040503050406030204" pitchFamily="18" charset="0"/>
                        <a:cs typeface="Times New Roman" pitchFamily="18" charset="0"/>
                      </a:rPr>
                      <m:t>𝜖</m:t>
                    </m:r>
                    <m:r>
                      <a:rPr lang="en-US" sz="2100" b="0" i="1" baseline="-25000" smtClean="0">
                        <a:latin typeface="Cambria Math" panose="02040503050406030204" pitchFamily="18" charset="0"/>
                        <a:ea typeface="Cambria Math" panose="02040503050406030204" pitchFamily="18" charset="0"/>
                        <a:cs typeface="Times New Roman" pitchFamily="18" charset="0"/>
                      </a:rPr>
                      <m:t>2</m:t>
                    </m:r>
                  </m:oMath>
                </a14:m>
                <a:r>
                  <a:rPr lang="en-US" sz="2100" dirty="0" smtClean="0">
                    <a:latin typeface="Times New Roman" pitchFamily="18" charset="0"/>
                    <a:cs typeface="Times New Roman" pitchFamily="18" charset="0"/>
                  </a:rPr>
                  <a:t> then stop, </a:t>
                </a:r>
                <a14:m>
                  <m:oMath xmlns:m="http://schemas.openxmlformats.org/officeDocument/2006/math">
                    <m:sSup>
                      <m:sSupPr>
                        <m:ctrlPr>
                          <a:rPr lang="en-US" sz="2100" i="1" smtClean="0">
                            <a:latin typeface="Cambria Math" panose="02040503050406030204" pitchFamily="18" charset="0"/>
                            <a:cs typeface="Times New Roman" pitchFamily="18" charset="0"/>
                          </a:rPr>
                        </m:ctrlPr>
                      </m:sSupPr>
                      <m:e>
                        <m:r>
                          <a:rPr lang="en-US" sz="2100" i="1" smtClean="0">
                            <a:latin typeface="Cambria Math" panose="02040503050406030204" pitchFamily="18" charset="0"/>
                            <a:ea typeface="Cambria Math" panose="02040503050406030204" pitchFamily="18" charset="0"/>
                            <a:cs typeface="Times New Roman" pitchFamily="18" charset="0"/>
                          </a:rPr>
                          <m:t>𝛼</m:t>
                        </m:r>
                      </m:e>
                      <m:sup>
                        <m:r>
                          <a:rPr lang="en-US" sz="2100" b="0" i="1" smtClean="0">
                            <a:latin typeface="Cambria Math" panose="02040503050406030204" pitchFamily="18" charset="0"/>
                            <a:cs typeface="Times New Roman" pitchFamily="18" charset="0"/>
                          </a:rPr>
                          <m:t>𝑖</m:t>
                        </m:r>
                      </m:sup>
                    </m:sSup>
                    <m:r>
                      <a:rPr lang="en-US" sz="2100" b="0" i="1" smtClean="0">
                        <a:latin typeface="Cambria Math" panose="02040503050406030204" pitchFamily="18" charset="0"/>
                        <a:cs typeface="Times New Roman" pitchFamily="18" charset="0"/>
                      </a:rPr>
                      <m:t>=</m:t>
                    </m:r>
                  </m:oMath>
                </a14:m>
                <a:r>
                  <a:rPr lang="en-US" sz="2100" dirty="0" smtClean="0">
                    <a:latin typeface="Times New Roman" pitchFamily="18" charset="0"/>
                    <a:cs typeface="Times New Roman" pitchFamily="18" charset="0"/>
                  </a:rPr>
                  <a:t> (a1+a2)/2 else go to step 2</a:t>
                </a:r>
                <a:endParaRPr lang="en-US" sz="2100" dirty="0">
                  <a:latin typeface="Times New Roman" pitchFamily="18" charset="0"/>
                  <a:cs typeface="Times New Roman" pitchFamily="18" charset="0"/>
                </a:endParaRPr>
              </a:p>
              <a:p>
                <a:pPr lvl="1" algn="just">
                  <a:lnSpc>
                    <a:spcPct val="150000"/>
                  </a:lnSpc>
                </a:pPr>
                <a:endParaRPr lang="en-US" sz="21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066800"/>
                <a:ext cx="8686800" cy="5562600"/>
              </a:xfrm>
              <a:blipFill>
                <a:blip r:embed="rId2"/>
                <a:stretch>
                  <a:fillRect l="-982" r="-772"/>
                </a:stretch>
              </a:blipFill>
            </p:spPr>
            <p:txBody>
              <a:bodyPr/>
              <a:lstStyle/>
              <a:p>
                <a:r>
                  <a:rPr lang="en-US">
                    <a:noFill/>
                  </a:rPr>
                  <a:t> </a:t>
                </a:r>
              </a:p>
            </p:txBody>
          </p:sp>
        </mc:Fallback>
      </mc:AlternateContent>
      <p:cxnSp>
        <p:nvCxnSpPr>
          <p:cNvPr id="5" name="Straight Connector 4"/>
          <p:cNvCxnSpPr/>
          <p:nvPr/>
        </p:nvCxnSpPr>
        <p:spPr>
          <a:xfrm>
            <a:off x="2667000" y="1600200"/>
            <a:ext cx="3733800" cy="0"/>
          </a:xfrm>
          <a:prstGeom prst="line">
            <a:avLst/>
          </a:prstGeom>
        </p:spPr>
        <p:style>
          <a:lnRef idx="1">
            <a:schemeClr val="dk1"/>
          </a:lnRef>
          <a:fillRef idx="0">
            <a:schemeClr val="dk1"/>
          </a:fillRef>
          <a:effectRef idx="0">
            <a:schemeClr val="dk1"/>
          </a:effectRef>
          <a:fontRef idx="minor">
            <a:schemeClr val="tx1"/>
          </a:fontRef>
        </p:style>
      </p:cxnSp>
      <p:sp>
        <p:nvSpPr>
          <p:cNvPr id="6" name="Oval 5"/>
          <p:cNvSpPr/>
          <p:nvPr/>
        </p:nvSpPr>
        <p:spPr>
          <a:xfrm>
            <a:off x="2590800" y="152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24600" y="152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62400" y="152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953000" y="152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60854" y="1718046"/>
            <a:ext cx="412292" cy="369332"/>
          </a:xfrm>
          <a:prstGeom prst="rect">
            <a:avLst/>
          </a:prstGeom>
          <a:noFill/>
        </p:spPr>
        <p:txBody>
          <a:bodyPr wrap="none" rtlCol="0">
            <a:spAutoFit/>
          </a:bodyPr>
          <a:lstStyle/>
          <a:p>
            <a:r>
              <a:rPr lang="en-US" dirty="0" smtClean="0"/>
              <a:t>a1</a:t>
            </a:r>
            <a:endParaRPr lang="en-US" dirty="0"/>
          </a:p>
        </p:txBody>
      </p:sp>
      <p:sp>
        <p:nvSpPr>
          <p:cNvPr id="11" name="TextBox 10"/>
          <p:cNvSpPr txBox="1"/>
          <p:nvPr/>
        </p:nvSpPr>
        <p:spPr>
          <a:xfrm>
            <a:off x="6194654" y="1726251"/>
            <a:ext cx="412292" cy="369332"/>
          </a:xfrm>
          <a:prstGeom prst="rect">
            <a:avLst/>
          </a:prstGeom>
          <a:noFill/>
        </p:spPr>
        <p:txBody>
          <a:bodyPr wrap="none" rtlCol="0">
            <a:spAutoFit/>
          </a:bodyPr>
          <a:lstStyle/>
          <a:p>
            <a:r>
              <a:rPr lang="en-US" dirty="0" smtClean="0"/>
              <a:t>a2</a:t>
            </a:r>
            <a:endParaRPr lang="en-US" dirty="0"/>
          </a:p>
        </p:txBody>
      </p:sp>
      <p:sp>
        <p:nvSpPr>
          <p:cNvPr id="12" name="TextBox 11"/>
          <p:cNvSpPr txBox="1"/>
          <p:nvPr/>
        </p:nvSpPr>
        <p:spPr>
          <a:xfrm>
            <a:off x="4800600" y="1726251"/>
            <a:ext cx="423514" cy="369332"/>
          </a:xfrm>
          <a:prstGeom prst="rect">
            <a:avLst/>
          </a:prstGeom>
          <a:noFill/>
        </p:spPr>
        <p:txBody>
          <a:bodyPr wrap="none" rtlCol="0">
            <a:spAutoFit/>
          </a:bodyPr>
          <a:lstStyle/>
          <a:p>
            <a:r>
              <a:rPr lang="en-US" dirty="0" smtClean="0"/>
              <a:t>p1</a:t>
            </a:r>
            <a:endParaRPr lang="en-US" dirty="0"/>
          </a:p>
        </p:txBody>
      </p:sp>
      <p:sp>
        <p:nvSpPr>
          <p:cNvPr id="13" name="TextBox 12"/>
          <p:cNvSpPr txBox="1"/>
          <p:nvPr/>
        </p:nvSpPr>
        <p:spPr>
          <a:xfrm>
            <a:off x="3843686" y="1715701"/>
            <a:ext cx="423514" cy="369332"/>
          </a:xfrm>
          <a:prstGeom prst="rect">
            <a:avLst/>
          </a:prstGeom>
          <a:noFill/>
        </p:spPr>
        <p:txBody>
          <a:bodyPr wrap="none" rtlCol="0">
            <a:spAutoFit/>
          </a:bodyPr>
          <a:lstStyle/>
          <a:p>
            <a:r>
              <a:rPr lang="en-US" dirty="0"/>
              <a:t>p</a:t>
            </a:r>
            <a:r>
              <a:rPr lang="en-US" dirty="0" smtClean="0"/>
              <a:t>2</a:t>
            </a:r>
            <a:endParaRPr lang="en-US" dirty="0"/>
          </a:p>
        </p:txBody>
      </p:sp>
      <p:sp>
        <p:nvSpPr>
          <p:cNvPr id="14" name="Arc 13"/>
          <p:cNvSpPr/>
          <p:nvPr/>
        </p:nvSpPr>
        <p:spPr>
          <a:xfrm rot="305685" flipV="1">
            <a:off x="2460854" y="762000"/>
            <a:ext cx="3939946" cy="635950"/>
          </a:xfrm>
          <a:prstGeom prst="arc">
            <a:avLst>
              <a:gd name="adj1" fmla="val 1079885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95614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encrypted-tbn1.gstatic.com/images?q=tbn:ANd9GcSLpdxGA8BVuXpCQmkrg8R_0yFRbkR0pcLaIgsEqHsTQ4_4Z4hv"/>
          <p:cNvPicPr>
            <a:picLocks noChangeAspect="1" noChangeArrowheads="1"/>
          </p:cNvPicPr>
          <p:nvPr/>
        </p:nvPicPr>
        <p:blipFill>
          <a:blip r:embed="rId2" cstate="print"/>
          <a:srcRect/>
          <a:stretch>
            <a:fillRect/>
          </a:stretch>
        </p:blipFill>
        <p:spPr bwMode="auto">
          <a:xfrm>
            <a:off x="2133600" y="2514600"/>
            <a:ext cx="4959250" cy="3733800"/>
          </a:xfrm>
          <a:prstGeom prst="rect">
            <a:avLst/>
          </a:prstGeom>
          <a:noFill/>
        </p:spPr>
      </p:pic>
      <p:sp>
        <p:nvSpPr>
          <p:cNvPr id="4" name="TextBox 3"/>
          <p:cNvSpPr txBox="1"/>
          <p:nvPr/>
        </p:nvSpPr>
        <p:spPr>
          <a:xfrm>
            <a:off x="2514599" y="6315479"/>
            <a:ext cx="4343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Figure 1.6  Surface with single local minima  </a:t>
            </a:r>
            <a:endParaRPr lang="en-US" dirty="0">
              <a:latin typeface="Times New Roman" pitchFamily="18" charset="0"/>
              <a:cs typeface="Times New Roman" pitchFamily="18" charset="0"/>
            </a:endParaRPr>
          </a:p>
        </p:txBody>
      </p:sp>
      <p:sp>
        <p:nvSpPr>
          <p:cNvPr id="6" name="TextBox 5"/>
          <p:cNvSpPr txBox="1"/>
          <p:nvPr/>
        </p:nvSpPr>
        <p:spPr>
          <a:xfrm>
            <a:off x="457200" y="76200"/>
            <a:ext cx="8229600" cy="2308324"/>
          </a:xfrm>
          <a:prstGeom prst="rect">
            <a:avLst/>
          </a:prstGeom>
          <a:noFill/>
        </p:spPr>
        <p:txBody>
          <a:bodyPr wrap="square" rtlCol="0">
            <a:spAutoFit/>
          </a:bodyPr>
          <a:lstStyle/>
          <a:p>
            <a:pPr algn="just">
              <a:lnSpc>
                <a:spcPct val="150000"/>
              </a:lnSpc>
            </a:pPr>
            <a:r>
              <a:rPr lang="en-US" sz="2400" dirty="0" smtClean="0">
                <a:latin typeface="Times New Roman" pitchFamily="18" charset="0"/>
                <a:cs typeface="Times New Roman" pitchFamily="18" charset="0"/>
              </a:rPr>
              <a:t>Steepest descent converges to single local minima as shown in Fig. 1.6. Convergence to optimal global point does not depend on initial point but step size (or learning rate as in neural network learning algorithm).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dataiku.com/static/img/blog/gradient-descent.png"/>
          <p:cNvPicPr>
            <a:picLocks noChangeAspect="1" noChangeArrowheads="1"/>
          </p:cNvPicPr>
          <p:nvPr/>
        </p:nvPicPr>
        <p:blipFill>
          <a:blip r:embed="rId2" cstate="print"/>
          <a:srcRect/>
          <a:stretch>
            <a:fillRect/>
          </a:stretch>
        </p:blipFill>
        <p:spPr bwMode="auto">
          <a:xfrm>
            <a:off x="987683" y="2514600"/>
            <a:ext cx="7318117" cy="3810001"/>
          </a:xfrm>
          <a:prstGeom prst="rect">
            <a:avLst/>
          </a:prstGeom>
          <a:noFill/>
        </p:spPr>
      </p:pic>
      <p:sp>
        <p:nvSpPr>
          <p:cNvPr id="5" name="TextBox 4"/>
          <p:cNvSpPr txBox="1"/>
          <p:nvPr/>
        </p:nvSpPr>
        <p:spPr>
          <a:xfrm>
            <a:off x="2514600" y="6324600"/>
            <a:ext cx="4495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Figure 1.7  Surface with multiple local minima  </a:t>
            </a:r>
            <a:endParaRPr lang="en-US" dirty="0">
              <a:latin typeface="Times New Roman" pitchFamily="18" charset="0"/>
              <a:cs typeface="Times New Roman" pitchFamily="18" charset="0"/>
            </a:endParaRPr>
          </a:p>
        </p:txBody>
      </p:sp>
      <p:sp>
        <p:nvSpPr>
          <p:cNvPr id="7" name="TextBox 6"/>
          <p:cNvSpPr txBox="1"/>
          <p:nvPr/>
        </p:nvSpPr>
        <p:spPr>
          <a:xfrm>
            <a:off x="381000" y="109478"/>
            <a:ext cx="8229600" cy="2241960"/>
          </a:xfrm>
          <a:prstGeom prst="rect">
            <a:avLst/>
          </a:prstGeom>
          <a:noFill/>
        </p:spPr>
        <p:txBody>
          <a:bodyPr wrap="square" rtlCol="0">
            <a:spAutoFit/>
          </a:bodyPr>
          <a:lstStyle/>
          <a:p>
            <a:pPr algn="just">
              <a:lnSpc>
                <a:spcPct val="150000"/>
              </a:lnSpc>
            </a:pPr>
            <a:r>
              <a:rPr lang="en-US" sz="2400" dirty="0" smtClean="0">
                <a:latin typeface="Times New Roman" pitchFamily="18" charset="0"/>
                <a:cs typeface="Times New Roman" pitchFamily="18" charset="0"/>
              </a:rPr>
              <a:t>Steepest descent converges to one of local minima as shown in Fig. 1.7. Convergence to local minima depends on initial point as well as step </a:t>
            </a:r>
            <a:r>
              <a:rPr lang="en-US" sz="2400" dirty="0">
                <a:latin typeface="Times New Roman" pitchFamily="18" charset="0"/>
                <a:cs typeface="Times New Roman" pitchFamily="18" charset="0"/>
              </a:rPr>
              <a:t>size (or learning rate as in neural network learning algorithm).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324600" cy="1219200"/>
          </a:xfrm>
        </p:spPr>
        <p:txBody>
          <a:bodyPr>
            <a:normAutofit/>
          </a:bodyPr>
          <a:lstStyle/>
          <a:p>
            <a:r>
              <a:rPr lang="en-US" sz="3200" b="1" dirty="0" smtClean="0">
                <a:latin typeface="Times New Roman" panose="02020603050405020304" pitchFamily="18" charset="0"/>
                <a:cs typeface="Times New Roman" panose="02020603050405020304" pitchFamily="18" charset="0"/>
              </a:rPr>
              <a:t>Illustrating Effect of Step Size on Gradient Descent</a:t>
            </a:r>
            <a:endParaRPr lang="en-US" sz="32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304800" y="1524000"/>
            <a:ext cx="8686800" cy="1905000"/>
          </a:xfrm>
        </p:spPr>
        <p:txBody>
          <a:bodyPr>
            <a:normAutofit/>
          </a:bodyPr>
          <a:lstStyle/>
          <a:p>
            <a:pPr>
              <a:buNone/>
            </a:pPr>
            <a:r>
              <a:rPr lang="en-US" sz="2400" dirty="0" smtClean="0">
                <a:latin typeface="Times New Roman" pitchFamily="18" charset="0"/>
                <a:cs typeface="Times New Roman" pitchFamily="18" charset="0"/>
              </a:rPr>
              <a:t>	Objective function: </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p>
          <a:p>
            <a:pPr>
              <a:buNone/>
            </a:pPr>
            <a:r>
              <a:rPr lang="en-US" sz="2400" dirty="0" smtClean="0">
                <a:latin typeface="Times New Roman" pitchFamily="18" charset="0"/>
                <a:cs typeface="Times New Roman" pitchFamily="18" charset="0"/>
              </a:rPr>
              <a:t>	Initial point: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1</a:t>
            </a:r>
          </a:p>
          <a:p>
            <a:pPr>
              <a:buNone/>
            </a:pPr>
            <a:r>
              <a:rPr lang="en-US" sz="2400" dirty="0" smtClean="0">
                <a:latin typeface="Times New Roman" pitchFamily="18" charset="0"/>
                <a:cs typeface="Times New Roman" pitchFamily="18" charset="0"/>
              </a:rPr>
              <a:t>	Variable step size: </a:t>
            </a:r>
            <a:r>
              <a:rPr lang="en-US" sz="2400" dirty="0" smtClean="0">
                <a:latin typeface="Times New Roman" pitchFamily="18" charset="0"/>
                <a:cs typeface="Times New Roman" pitchFamily="18" charset="0"/>
                <a:sym typeface="Symbol"/>
              </a:rPr>
              <a:t> = 0, 0.1, 0.2, 0.3, 0.4, 0.5, 0.6, 0.7, 0.8, 0.9, 1</a:t>
            </a:r>
          </a:p>
          <a:p>
            <a:pPr>
              <a:buNone/>
            </a:pPr>
            <a:r>
              <a:rPr lang="en-US" sz="2400" dirty="0" smtClean="0">
                <a:latin typeface="Times New Roman" pitchFamily="18" charset="0"/>
                <a:cs typeface="Times New Roman" pitchFamily="18" charset="0"/>
                <a:sym typeface="Symbol"/>
              </a:rPr>
              <a:t>	Optimal step size:  = 0.5</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47037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228600"/>
            <a:ext cx="8458200" cy="1447800"/>
          </a:xfrm>
        </p:spPr>
        <p:txBody>
          <a:bodyPr>
            <a:normAutofit/>
          </a:bodyPr>
          <a:lstStyle/>
          <a:p>
            <a:pPr>
              <a:buNone/>
            </a:pPr>
            <a:r>
              <a:rPr lang="en-US" sz="2400" dirty="0" smtClean="0">
                <a:latin typeface="Times New Roman" pitchFamily="18" charset="0"/>
                <a:cs typeface="Times New Roman" pitchFamily="18" charset="0"/>
              </a:rPr>
              <a:t>	Objective function: </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p>
          <a:p>
            <a:pPr>
              <a:buNone/>
            </a:pPr>
            <a:r>
              <a:rPr lang="en-US" sz="2400" dirty="0" smtClean="0">
                <a:latin typeface="Times New Roman" pitchFamily="18" charset="0"/>
                <a:cs typeface="Times New Roman" pitchFamily="18" charset="0"/>
              </a:rPr>
              <a:t>	Initial point: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1</a:t>
            </a:r>
          </a:p>
          <a:p>
            <a:pPr>
              <a:buNone/>
            </a:pPr>
            <a:r>
              <a:rPr lang="en-US" sz="2400" dirty="0" smtClean="0">
                <a:latin typeface="Times New Roman" pitchFamily="18" charset="0"/>
                <a:cs typeface="Times New Roman" pitchFamily="18" charset="0"/>
              </a:rPr>
              <a:t>	Step size: </a:t>
            </a:r>
            <a:r>
              <a:rPr lang="en-US" sz="2400" dirty="0" smtClean="0">
                <a:latin typeface="Times New Roman" pitchFamily="18" charset="0"/>
                <a:cs typeface="Times New Roman" pitchFamily="18" charset="0"/>
                <a:sym typeface="Symbol"/>
              </a:rPr>
              <a:t> = 0</a:t>
            </a:r>
            <a:endParaRPr lang="en-US" sz="2400" dirty="0">
              <a:latin typeface="Times New Roman" pitchFamily="18" charset="0"/>
              <a:cs typeface="Times New Roman" pitchFamily="18" charset="0"/>
            </a:endParaRPr>
          </a:p>
        </p:txBody>
      </p:sp>
      <p:pic>
        <p:nvPicPr>
          <p:cNvPr id="71682" name="Picture 2"/>
          <p:cNvPicPr>
            <a:picLocks noChangeAspect="1" noChangeArrowheads="1"/>
          </p:cNvPicPr>
          <p:nvPr/>
        </p:nvPicPr>
        <p:blipFill>
          <a:blip r:embed="rId2" cstate="print">
            <a:lum bright="-40000" contrast="40000"/>
          </a:blip>
          <a:srcRect/>
          <a:stretch>
            <a:fillRect/>
          </a:stretch>
        </p:blipFill>
        <p:spPr bwMode="auto">
          <a:xfrm>
            <a:off x="914400" y="2286000"/>
            <a:ext cx="7315200" cy="3711126"/>
          </a:xfrm>
          <a:prstGeom prst="rect">
            <a:avLst/>
          </a:prstGeom>
          <a:noFill/>
          <a:ln w="9525">
            <a:noFill/>
            <a:miter lim="800000"/>
            <a:headEnd/>
            <a:tailEnd/>
          </a:ln>
        </p:spPr>
      </p:pic>
      <p:sp>
        <p:nvSpPr>
          <p:cNvPr id="6" name="Rectangle 5"/>
          <p:cNvSpPr/>
          <p:nvPr/>
        </p:nvSpPr>
        <p:spPr>
          <a:xfrm>
            <a:off x="4343400" y="6477000"/>
            <a:ext cx="4648200" cy="276999"/>
          </a:xfrm>
          <a:prstGeom prst="rect">
            <a:avLst/>
          </a:prstGeom>
        </p:spPr>
        <p:txBody>
          <a:bodyPr wrap="square">
            <a:spAutoFit/>
          </a:bodyPr>
          <a:lstStyle/>
          <a:p>
            <a:r>
              <a:rPr lang="en-US" sz="1200" dirty="0" smtClean="0">
                <a:latin typeface="Times New Roman" pitchFamily="18" charset="0"/>
                <a:cs typeface="Times New Roman" pitchFamily="18" charset="0"/>
              </a:rPr>
              <a:t>Courtesy: http://www.onmyphd.com/?p=gradient.descent&amp;ckattempt=1</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240878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228600"/>
            <a:ext cx="8458200" cy="1447800"/>
          </a:xfrm>
        </p:spPr>
        <p:txBody>
          <a:bodyPr>
            <a:normAutofit/>
          </a:bodyPr>
          <a:lstStyle/>
          <a:p>
            <a:pPr>
              <a:buNone/>
            </a:pPr>
            <a:r>
              <a:rPr lang="en-US" sz="2400" dirty="0" smtClean="0">
                <a:latin typeface="Times New Roman" pitchFamily="18" charset="0"/>
                <a:cs typeface="Times New Roman" pitchFamily="18" charset="0"/>
              </a:rPr>
              <a:t>	Objective function: </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p>
          <a:p>
            <a:pPr>
              <a:buNone/>
            </a:pPr>
            <a:r>
              <a:rPr lang="en-US" sz="2400" dirty="0" smtClean="0">
                <a:latin typeface="Times New Roman" pitchFamily="18" charset="0"/>
                <a:cs typeface="Times New Roman" pitchFamily="18" charset="0"/>
              </a:rPr>
              <a:t>	Initial point: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1</a:t>
            </a:r>
          </a:p>
          <a:p>
            <a:pPr>
              <a:buNone/>
            </a:pPr>
            <a:r>
              <a:rPr lang="en-US" sz="2400" dirty="0" smtClean="0">
                <a:latin typeface="Times New Roman" pitchFamily="18" charset="0"/>
                <a:cs typeface="Times New Roman" pitchFamily="18" charset="0"/>
              </a:rPr>
              <a:t>	Step size: </a:t>
            </a:r>
            <a:r>
              <a:rPr lang="en-US" sz="2400" dirty="0" smtClean="0">
                <a:latin typeface="Times New Roman" pitchFamily="18" charset="0"/>
                <a:cs typeface="Times New Roman" pitchFamily="18" charset="0"/>
                <a:sym typeface="Symbol"/>
              </a:rPr>
              <a:t> = 0.1</a:t>
            </a:r>
            <a:endParaRPr lang="en-US" sz="2400" dirty="0">
              <a:latin typeface="Times New Roman" pitchFamily="18" charset="0"/>
              <a:cs typeface="Times New Roman" pitchFamily="18" charset="0"/>
            </a:endParaRPr>
          </a:p>
        </p:txBody>
      </p:sp>
      <p:sp>
        <p:nvSpPr>
          <p:cNvPr id="5" name="Rectangle 4"/>
          <p:cNvSpPr/>
          <p:nvPr/>
        </p:nvSpPr>
        <p:spPr>
          <a:xfrm>
            <a:off x="4343400" y="6477000"/>
            <a:ext cx="4648200" cy="276999"/>
          </a:xfrm>
          <a:prstGeom prst="rect">
            <a:avLst/>
          </a:prstGeom>
        </p:spPr>
        <p:txBody>
          <a:bodyPr wrap="square">
            <a:spAutoFit/>
          </a:bodyPr>
          <a:lstStyle/>
          <a:p>
            <a:r>
              <a:rPr lang="en-US" sz="1200" dirty="0" smtClean="0">
                <a:latin typeface="Times New Roman" pitchFamily="18" charset="0"/>
                <a:cs typeface="Times New Roman" pitchFamily="18" charset="0"/>
              </a:rPr>
              <a:t>Courtesy: http://www.onmyphd.com/?p=gradient.descent&amp;ckattempt=1</a:t>
            </a:r>
            <a:endParaRPr lang="en-US" sz="1200" dirty="0">
              <a:latin typeface="Times New Roman" pitchFamily="18" charset="0"/>
              <a:cs typeface="Times New Roman" pitchFamily="18" charset="0"/>
            </a:endParaRPr>
          </a:p>
        </p:txBody>
      </p:sp>
      <p:pic>
        <p:nvPicPr>
          <p:cNvPr id="80900" name="Picture 4"/>
          <p:cNvPicPr>
            <a:picLocks noChangeAspect="1" noChangeArrowheads="1"/>
          </p:cNvPicPr>
          <p:nvPr/>
        </p:nvPicPr>
        <p:blipFill>
          <a:blip r:embed="rId2" cstate="print">
            <a:lum bright="-40000" contrast="40000"/>
          </a:blip>
          <a:srcRect/>
          <a:stretch>
            <a:fillRect/>
          </a:stretch>
        </p:blipFill>
        <p:spPr bwMode="auto">
          <a:xfrm>
            <a:off x="990600" y="2331972"/>
            <a:ext cx="7315200" cy="3687828"/>
          </a:xfrm>
          <a:prstGeom prst="rect">
            <a:avLst/>
          </a:prstGeom>
          <a:noFill/>
          <a:ln w="9525">
            <a:noFill/>
            <a:miter lim="800000"/>
            <a:headEnd/>
            <a:tailEnd/>
          </a:ln>
        </p:spPr>
      </p:pic>
    </p:spTree>
    <p:extLst>
      <p:ext uri="{BB962C8B-B14F-4D97-AF65-F5344CB8AC3E}">
        <p14:creationId xmlns:p14="http://schemas.microsoft.com/office/powerpoint/2010/main" val="4110772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228600"/>
            <a:ext cx="8458200" cy="1447800"/>
          </a:xfrm>
        </p:spPr>
        <p:txBody>
          <a:bodyPr>
            <a:normAutofit/>
          </a:bodyPr>
          <a:lstStyle/>
          <a:p>
            <a:pPr>
              <a:buNone/>
            </a:pPr>
            <a:r>
              <a:rPr lang="en-US" sz="2400" dirty="0" smtClean="0">
                <a:latin typeface="Times New Roman" pitchFamily="18" charset="0"/>
                <a:cs typeface="Times New Roman" pitchFamily="18" charset="0"/>
              </a:rPr>
              <a:t>	Objective function: </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p>
          <a:p>
            <a:pPr>
              <a:buNone/>
            </a:pPr>
            <a:r>
              <a:rPr lang="en-US" sz="2400" dirty="0" smtClean="0">
                <a:latin typeface="Times New Roman" pitchFamily="18" charset="0"/>
                <a:cs typeface="Times New Roman" pitchFamily="18" charset="0"/>
              </a:rPr>
              <a:t>	Initial point: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1</a:t>
            </a:r>
          </a:p>
          <a:p>
            <a:pPr>
              <a:buNone/>
            </a:pPr>
            <a:r>
              <a:rPr lang="en-US" sz="2400" dirty="0" smtClean="0">
                <a:latin typeface="Times New Roman" pitchFamily="18" charset="0"/>
                <a:cs typeface="Times New Roman" pitchFamily="18" charset="0"/>
              </a:rPr>
              <a:t>	Step size: </a:t>
            </a:r>
            <a:r>
              <a:rPr lang="en-US" sz="2400" dirty="0" smtClean="0">
                <a:latin typeface="Times New Roman" pitchFamily="18" charset="0"/>
                <a:cs typeface="Times New Roman" pitchFamily="18" charset="0"/>
                <a:sym typeface="Symbol"/>
              </a:rPr>
              <a:t> = 0.2</a:t>
            </a:r>
            <a:endParaRPr lang="en-US" sz="2400" dirty="0">
              <a:latin typeface="Times New Roman" pitchFamily="18" charset="0"/>
              <a:cs typeface="Times New Roman" pitchFamily="18" charset="0"/>
            </a:endParaRPr>
          </a:p>
        </p:txBody>
      </p:sp>
      <p:sp>
        <p:nvSpPr>
          <p:cNvPr id="3" name="Rectangle 2"/>
          <p:cNvSpPr/>
          <p:nvPr/>
        </p:nvSpPr>
        <p:spPr>
          <a:xfrm>
            <a:off x="4343400" y="6477000"/>
            <a:ext cx="4648200" cy="276999"/>
          </a:xfrm>
          <a:prstGeom prst="rect">
            <a:avLst/>
          </a:prstGeom>
        </p:spPr>
        <p:txBody>
          <a:bodyPr wrap="square">
            <a:spAutoFit/>
          </a:bodyPr>
          <a:lstStyle/>
          <a:p>
            <a:r>
              <a:rPr lang="en-US" sz="1200" dirty="0" smtClean="0">
                <a:latin typeface="Times New Roman" pitchFamily="18" charset="0"/>
                <a:cs typeface="Times New Roman" pitchFamily="18" charset="0"/>
              </a:rPr>
              <a:t>Courtesy: http://www.onmyphd.com/?p=gradient.descent&amp;ckattempt=1</a:t>
            </a:r>
            <a:endParaRPr lang="en-US" sz="1200"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lum bright="-40000" contrast="40000"/>
          </a:blip>
          <a:srcRect/>
          <a:stretch>
            <a:fillRect/>
          </a:stretch>
        </p:blipFill>
        <p:spPr bwMode="auto">
          <a:xfrm>
            <a:off x="914400" y="2209800"/>
            <a:ext cx="7315200" cy="3657600"/>
          </a:xfrm>
          <a:prstGeom prst="rect">
            <a:avLst/>
          </a:prstGeom>
          <a:noFill/>
          <a:ln w="9525">
            <a:noFill/>
            <a:miter lim="800000"/>
            <a:headEnd/>
            <a:tailEnd/>
          </a:ln>
        </p:spPr>
      </p:pic>
    </p:spTree>
    <p:extLst>
      <p:ext uri="{BB962C8B-B14F-4D97-AF65-F5344CB8AC3E}">
        <p14:creationId xmlns:p14="http://schemas.microsoft.com/office/powerpoint/2010/main" val="756344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228600"/>
            <a:ext cx="8458200" cy="1447800"/>
          </a:xfrm>
        </p:spPr>
        <p:txBody>
          <a:bodyPr>
            <a:normAutofit/>
          </a:bodyPr>
          <a:lstStyle/>
          <a:p>
            <a:pPr>
              <a:buNone/>
            </a:pPr>
            <a:r>
              <a:rPr lang="en-US" sz="2400" dirty="0" smtClean="0">
                <a:latin typeface="Times New Roman" pitchFamily="18" charset="0"/>
                <a:cs typeface="Times New Roman" pitchFamily="18" charset="0"/>
              </a:rPr>
              <a:t>	Objective function: </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p>
          <a:p>
            <a:pPr>
              <a:buNone/>
            </a:pPr>
            <a:r>
              <a:rPr lang="en-US" sz="2400" dirty="0" smtClean="0">
                <a:latin typeface="Times New Roman" pitchFamily="18" charset="0"/>
                <a:cs typeface="Times New Roman" pitchFamily="18" charset="0"/>
              </a:rPr>
              <a:t>	Initial point: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1</a:t>
            </a:r>
          </a:p>
          <a:p>
            <a:pPr>
              <a:buNone/>
            </a:pPr>
            <a:r>
              <a:rPr lang="en-US" sz="2400" dirty="0" smtClean="0">
                <a:latin typeface="Times New Roman" pitchFamily="18" charset="0"/>
                <a:cs typeface="Times New Roman" pitchFamily="18" charset="0"/>
              </a:rPr>
              <a:t>	Step size: </a:t>
            </a:r>
            <a:r>
              <a:rPr lang="en-US" sz="2400" dirty="0" smtClean="0">
                <a:latin typeface="Times New Roman" pitchFamily="18" charset="0"/>
                <a:cs typeface="Times New Roman" pitchFamily="18" charset="0"/>
                <a:sym typeface="Symbol"/>
              </a:rPr>
              <a:t> = 0.3</a:t>
            </a:r>
            <a:endParaRPr lang="en-US" sz="2400" dirty="0">
              <a:latin typeface="Times New Roman" pitchFamily="18" charset="0"/>
              <a:cs typeface="Times New Roman" pitchFamily="18" charset="0"/>
            </a:endParaRPr>
          </a:p>
        </p:txBody>
      </p:sp>
      <p:sp>
        <p:nvSpPr>
          <p:cNvPr id="3" name="Rectangle 2"/>
          <p:cNvSpPr/>
          <p:nvPr/>
        </p:nvSpPr>
        <p:spPr>
          <a:xfrm>
            <a:off x="4343400" y="6477000"/>
            <a:ext cx="4648200" cy="276999"/>
          </a:xfrm>
          <a:prstGeom prst="rect">
            <a:avLst/>
          </a:prstGeom>
        </p:spPr>
        <p:txBody>
          <a:bodyPr wrap="square">
            <a:spAutoFit/>
          </a:bodyPr>
          <a:lstStyle/>
          <a:p>
            <a:r>
              <a:rPr lang="en-US" sz="1200" dirty="0" smtClean="0">
                <a:latin typeface="Times New Roman" pitchFamily="18" charset="0"/>
                <a:cs typeface="Times New Roman" pitchFamily="18" charset="0"/>
              </a:rPr>
              <a:t>Courtesy: http://www.onmyphd.com/?p=gradient.descent&amp;ckattempt=1</a:t>
            </a:r>
            <a:endParaRPr lang="en-US" sz="1200" dirty="0">
              <a:latin typeface="Times New Roman" pitchFamily="18" charset="0"/>
              <a:cs typeface="Times New Roman" pitchFamily="18" charset="0"/>
            </a:endParaRPr>
          </a:p>
        </p:txBody>
      </p:sp>
      <p:pic>
        <p:nvPicPr>
          <p:cNvPr id="79874" name="Picture 2"/>
          <p:cNvPicPr>
            <a:picLocks noChangeAspect="1" noChangeArrowheads="1"/>
          </p:cNvPicPr>
          <p:nvPr/>
        </p:nvPicPr>
        <p:blipFill>
          <a:blip r:embed="rId2" cstate="print">
            <a:lum bright="-40000" contrast="40000"/>
          </a:blip>
          <a:srcRect/>
          <a:stretch>
            <a:fillRect/>
          </a:stretch>
        </p:blipFill>
        <p:spPr bwMode="auto">
          <a:xfrm>
            <a:off x="914400" y="2133600"/>
            <a:ext cx="7315200" cy="3724544"/>
          </a:xfrm>
          <a:prstGeom prst="rect">
            <a:avLst/>
          </a:prstGeom>
          <a:noFill/>
          <a:ln w="9525">
            <a:noFill/>
            <a:miter lim="800000"/>
            <a:headEnd/>
            <a:tailEnd/>
          </a:ln>
        </p:spPr>
      </p:pic>
    </p:spTree>
    <p:extLst>
      <p:ext uri="{BB962C8B-B14F-4D97-AF65-F5344CB8AC3E}">
        <p14:creationId xmlns:p14="http://schemas.microsoft.com/office/powerpoint/2010/main" val="2382535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a:bodyPr>
          <a:lstStyle/>
          <a:p>
            <a:r>
              <a:rPr lang="en-US" sz="3200" b="1" dirty="0" smtClean="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066800"/>
            <a:ext cx="8839200" cy="4191000"/>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Optimization is defined as the method of minimizing or maximizing a function of several variables, i.e. finding those values the variables for which the function takes on the minimum or maximum value. </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Point at which the function takes its minimum or maximum value is called a minimizer or maximizer respectively.</a:t>
            </a:r>
          </a:p>
        </p:txBody>
      </p:sp>
    </p:spTree>
    <p:extLst>
      <p:ext uri="{BB962C8B-B14F-4D97-AF65-F5344CB8AC3E}">
        <p14:creationId xmlns:p14="http://schemas.microsoft.com/office/powerpoint/2010/main" val="24856600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228600"/>
            <a:ext cx="8458200" cy="1447800"/>
          </a:xfrm>
        </p:spPr>
        <p:txBody>
          <a:bodyPr>
            <a:normAutofit/>
          </a:bodyPr>
          <a:lstStyle/>
          <a:p>
            <a:pPr>
              <a:buNone/>
            </a:pPr>
            <a:r>
              <a:rPr lang="en-US" sz="2400" dirty="0" smtClean="0">
                <a:latin typeface="Times New Roman" pitchFamily="18" charset="0"/>
                <a:cs typeface="Times New Roman" pitchFamily="18" charset="0"/>
              </a:rPr>
              <a:t>	Objective function: </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p>
          <a:p>
            <a:pPr>
              <a:buNone/>
            </a:pPr>
            <a:r>
              <a:rPr lang="en-US" sz="2400" dirty="0" smtClean="0">
                <a:latin typeface="Times New Roman" pitchFamily="18" charset="0"/>
                <a:cs typeface="Times New Roman" pitchFamily="18" charset="0"/>
              </a:rPr>
              <a:t>	Initial point: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1</a:t>
            </a:r>
          </a:p>
          <a:p>
            <a:pPr>
              <a:buNone/>
            </a:pPr>
            <a:r>
              <a:rPr lang="en-US" sz="2400" dirty="0" smtClean="0">
                <a:latin typeface="Times New Roman" pitchFamily="18" charset="0"/>
                <a:cs typeface="Times New Roman" pitchFamily="18" charset="0"/>
              </a:rPr>
              <a:t>	Step size: </a:t>
            </a:r>
            <a:r>
              <a:rPr lang="en-US" sz="2400" dirty="0" smtClean="0">
                <a:latin typeface="Times New Roman" pitchFamily="18" charset="0"/>
                <a:cs typeface="Times New Roman" pitchFamily="18" charset="0"/>
                <a:sym typeface="Symbol"/>
              </a:rPr>
              <a:t> = 0.4</a:t>
            </a:r>
            <a:endParaRPr lang="en-US" sz="2400" dirty="0">
              <a:latin typeface="Times New Roman" pitchFamily="18" charset="0"/>
              <a:cs typeface="Times New Roman" pitchFamily="18" charset="0"/>
            </a:endParaRPr>
          </a:p>
        </p:txBody>
      </p:sp>
      <p:sp>
        <p:nvSpPr>
          <p:cNvPr id="3" name="Rectangle 2"/>
          <p:cNvSpPr/>
          <p:nvPr/>
        </p:nvSpPr>
        <p:spPr>
          <a:xfrm>
            <a:off x="4343400" y="6477000"/>
            <a:ext cx="4648200" cy="276999"/>
          </a:xfrm>
          <a:prstGeom prst="rect">
            <a:avLst/>
          </a:prstGeom>
        </p:spPr>
        <p:txBody>
          <a:bodyPr wrap="square">
            <a:spAutoFit/>
          </a:bodyPr>
          <a:lstStyle/>
          <a:p>
            <a:r>
              <a:rPr lang="en-US" sz="1200" dirty="0" smtClean="0">
                <a:latin typeface="Times New Roman" pitchFamily="18" charset="0"/>
                <a:cs typeface="Times New Roman" pitchFamily="18" charset="0"/>
              </a:rPr>
              <a:t>Courtesy: http://www.onmyphd.com/?p=gradient.descent&amp;ckattempt=1</a:t>
            </a:r>
            <a:endParaRPr lang="en-US" sz="1200" dirty="0">
              <a:latin typeface="Times New Roman" pitchFamily="18" charset="0"/>
              <a:cs typeface="Times New Roman" pitchFamily="18" charset="0"/>
            </a:endParaRPr>
          </a:p>
        </p:txBody>
      </p:sp>
      <p:pic>
        <p:nvPicPr>
          <p:cNvPr id="78850" name="Picture 2"/>
          <p:cNvPicPr>
            <a:picLocks noChangeAspect="1" noChangeArrowheads="1"/>
          </p:cNvPicPr>
          <p:nvPr/>
        </p:nvPicPr>
        <p:blipFill>
          <a:blip r:embed="rId2" cstate="print">
            <a:lum bright="-40000" contrast="40000"/>
          </a:blip>
          <a:srcRect/>
          <a:stretch>
            <a:fillRect/>
          </a:stretch>
        </p:blipFill>
        <p:spPr bwMode="auto">
          <a:xfrm>
            <a:off x="914400" y="2133600"/>
            <a:ext cx="7315200" cy="3669671"/>
          </a:xfrm>
          <a:prstGeom prst="rect">
            <a:avLst/>
          </a:prstGeom>
          <a:noFill/>
          <a:ln w="9525">
            <a:noFill/>
            <a:miter lim="800000"/>
            <a:headEnd/>
            <a:tailEnd/>
          </a:ln>
        </p:spPr>
      </p:pic>
    </p:spTree>
    <p:extLst>
      <p:ext uri="{BB962C8B-B14F-4D97-AF65-F5344CB8AC3E}">
        <p14:creationId xmlns:p14="http://schemas.microsoft.com/office/powerpoint/2010/main" val="1911445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228600"/>
            <a:ext cx="8458200" cy="1447800"/>
          </a:xfrm>
        </p:spPr>
        <p:txBody>
          <a:bodyPr>
            <a:normAutofit/>
          </a:bodyPr>
          <a:lstStyle/>
          <a:p>
            <a:pPr>
              <a:buNone/>
            </a:pPr>
            <a:r>
              <a:rPr lang="en-US" sz="2400" dirty="0" smtClean="0">
                <a:latin typeface="Times New Roman" pitchFamily="18" charset="0"/>
                <a:cs typeface="Times New Roman" pitchFamily="18" charset="0"/>
              </a:rPr>
              <a:t>	Objective function: </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p>
          <a:p>
            <a:pPr>
              <a:buNone/>
            </a:pPr>
            <a:r>
              <a:rPr lang="en-US" sz="2400" dirty="0" smtClean="0">
                <a:latin typeface="Times New Roman" pitchFamily="18" charset="0"/>
                <a:cs typeface="Times New Roman" pitchFamily="18" charset="0"/>
              </a:rPr>
              <a:t>	Initial point: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1</a:t>
            </a:r>
          </a:p>
          <a:p>
            <a:pPr>
              <a:buNone/>
            </a:pPr>
            <a:r>
              <a:rPr lang="en-US" sz="2400" dirty="0" smtClean="0">
                <a:latin typeface="Times New Roman" pitchFamily="18" charset="0"/>
                <a:cs typeface="Times New Roman" pitchFamily="18" charset="0"/>
              </a:rPr>
              <a:t>	Step size: </a:t>
            </a:r>
            <a:r>
              <a:rPr lang="en-US" sz="2400" dirty="0" smtClean="0">
                <a:latin typeface="Times New Roman" pitchFamily="18" charset="0"/>
                <a:cs typeface="Times New Roman" pitchFamily="18" charset="0"/>
                <a:sym typeface="Symbol"/>
              </a:rPr>
              <a:t> = 0.5 (optimal)</a:t>
            </a:r>
            <a:endParaRPr lang="en-US" sz="2400" dirty="0">
              <a:latin typeface="Times New Roman" pitchFamily="18" charset="0"/>
              <a:cs typeface="Times New Roman" pitchFamily="18" charset="0"/>
            </a:endParaRPr>
          </a:p>
        </p:txBody>
      </p:sp>
      <p:sp>
        <p:nvSpPr>
          <p:cNvPr id="3" name="Rectangle 2"/>
          <p:cNvSpPr/>
          <p:nvPr/>
        </p:nvSpPr>
        <p:spPr>
          <a:xfrm>
            <a:off x="4343400" y="6477000"/>
            <a:ext cx="4648200" cy="276999"/>
          </a:xfrm>
          <a:prstGeom prst="rect">
            <a:avLst/>
          </a:prstGeom>
        </p:spPr>
        <p:txBody>
          <a:bodyPr wrap="square">
            <a:spAutoFit/>
          </a:bodyPr>
          <a:lstStyle/>
          <a:p>
            <a:r>
              <a:rPr lang="en-US" sz="1200" dirty="0" smtClean="0">
                <a:latin typeface="Times New Roman" pitchFamily="18" charset="0"/>
                <a:cs typeface="Times New Roman" pitchFamily="18" charset="0"/>
              </a:rPr>
              <a:t>Courtesy: http://www.onmyphd.com/?p=gradient.descent&amp;ckattempt=1</a:t>
            </a:r>
            <a:endParaRPr lang="en-US" sz="1200" dirty="0">
              <a:latin typeface="Times New Roman" pitchFamily="18" charset="0"/>
              <a:cs typeface="Times New Roman" pitchFamily="18" charset="0"/>
            </a:endParaRPr>
          </a:p>
        </p:txBody>
      </p:sp>
      <p:pic>
        <p:nvPicPr>
          <p:cNvPr id="77826" name="Picture 2"/>
          <p:cNvPicPr>
            <a:picLocks noChangeAspect="1" noChangeArrowheads="1"/>
          </p:cNvPicPr>
          <p:nvPr/>
        </p:nvPicPr>
        <p:blipFill>
          <a:blip r:embed="rId2" cstate="print">
            <a:lum bright="-40000" contrast="40000"/>
          </a:blip>
          <a:srcRect/>
          <a:stretch>
            <a:fillRect/>
          </a:stretch>
        </p:blipFill>
        <p:spPr bwMode="auto">
          <a:xfrm>
            <a:off x="914400" y="2209800"/>
            <a:ext cx="7315200" cy="3615696"/>
          </a:xfrm>
          <a:prstGeom prst="rect">
            <a:avLst/>
          </a:prstGeom>
          <a:noFill/>
          <a:ln w="9525">
            <a:noFill/>
            <a:miter lim="800000"/>
            <a:headEnd/>
            <a:tailEnd/>
          </a:ln>
        </p:spPr>
      </p:pic>
    </p:spTree>
    <p:extLst>
      <p:ext uri="{BB962C8B-B14F-4D97-AF65-F5344CB8AC3E}">
        <p14:creationId xmlns:p14="http://schemas.microsoft.com/office/powerpoint/2010/main" val="3727486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228600"/>
            <a:ext cx="8458200" cy="1447800"/>
          </a:xfrm>
        </p:spPr>
        <p:txBody>
          <a:bodyPr>
            <a:normAutofit/>
          </a:bodyPr>
          <a:lstStyle/>
          <a:p>
            <a:pPr>
              <a:buNone/>
            </a:pPr>
            <a:r>
              <a:rPr lang="en-US" sz="2400" dirty="0" smtClean="0">
                <a:latin typeface="Times New Roman" pitchFamily="18" charset="0"/>
                <a:cs typeface="Times New Roman" pitchFamily="18" charset="0"/>
              </a:rPr>
              <a:t>	Objective function: </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p>
          <a:p>
            <a:pPr>
              <a:buNone/>
            </a:pPr>
            <a:r>
              <a:rPr lang="en-US" sz="2400" dirty="0" smtClean="0">
                <a:latin typeface="Times New Roman" pitchFamily="18" charset="0"/>
                <a:cs typeface="Times New Roman" pitchFamily="18" charset="0"/>
              </a:rPr>
              <a:t>	Initial point: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1</a:t>
            </a:r>
          </a:p>
          <a:p>
            <a:pPr>
              <a:buNone/>
            </a:pPr>
            <a:r>
              <a:rPr lang="en-US" sz="2400" dirty="0" smtClean="0">
                <a:latin typeface="Times New Roman" pitchFamily="18" charset="0"/>
                <a:cs typeface="Times New Roman" pitchFamily="18" charset="0"/>
              </a:rPr>
              <a:t>	Step size: </a:t>
            </a:r>
            <a:r>
              <a:rPr lang="en-US" sz="2400" dirty="0" smtClean="0">
                <a:latin typeface="Times New Roman" pitchFamily="18" charset="0"/>
                <a:cs typeface="Times New Roman" pitchFamily="18" charset="0"/>
                <a:sym typeface="Symbol"/>
              </a:rPr>
              <a:t> = 0.6</a:t>
            </a:r>
            <a:endParaRPr lang="en-US" sz="2400" dirty="0">
              <a:latin typeface="Times New Roman" pitchFamily="18" charset="0"/>
              <a:cs typeface="Times New Roman" pitchFamily="18" charset="0"/>
            </a:endParaRPr>
          </a:p>
        </p:txBody>
      </p:sp>
      <p:sp>
        <p:nvSpPr>
          <p:cNvPr id="3" name="Rectangle 2"/>
          <p:cNvSpPr/>
          <p:nvPr/>
        </p:nvSpPr>
        <p:spPr>
          <a:xfrm>
            <a:off x="4343400" y="6477000"/>
            <a:ext cx="4648200" cy="276999"/>
          </a:xfrm>
          <a:prstGeom prst="rect">
            <a:avLst/>
          </a:prstGeom>
        </p:spPr>
        <p:txBody>
          <a:bodyPr wrap="square">
            <a:spAutoFit/>
          </a:bodyPr>
          <a:lstStyle/>
          <a:p>
            <a:r>
              <a:rPr lang="en-US" sz="1200" dirty="0" smtClean="0">
                <a:latin typeface="Times New Roman" pitchFamily="18" charset="0"/>
                <a:cs typeface="Times New Roman" pitchFamily="18" charset="0"/>
              </a:rPr>
              <a:t>Courtesy: http://www.onmyphd.com/?p=gradient.descent&amp;ckattempt=1</a:t>
            </a:r>
            <a:endParaRPr lang="en-US" sz="1200" dirty="0">
              <a:latin typeface="Times New Roman" pitchFamily="18" charset="0"/>
              <a:cs typeface="Times New Roman" pitchFamily="18" charset="0"/>
            </a:endParaRPr>
          </a:p>
        </p:txBody>
      </p:sp>
      <p:pic>
        <p:nvPicPr>
          <p:cNvPr id="76802" name="Picture 2"/>
          <p:cNvPicPr>
            <a:picLocks noChangeAspect="1" noChangeArrowheads="1"/>
          </p:cNvPicPr>
          <p:nvPr/>
        </p:nvPicPr>
        <p:blipFill>
          <a:blip r:embed="rId2" cstate="print">
            <a:lum bright="-40000" contrast="40000"/>
          </a:blip>
          <a:srcRect/>
          <a:stretch>
            <a:fillRect/>
          </a:stretch>
        </p:blipFill>
        <p:spPr bwMode="auto">
          <a:xfrm>
            <a:off x="838200" y="2133600"/>
            <a:ext cx="7315200" cy="3610099"/>
          </a:xfrm>
          <a:prstGeom prst="rect">
            <a:avLst/>
          </a:prstGeom>
          <a:noFill/>
          <a:ln w="9525">
            <a:noFill/>
            <a:miter lim="800000"/>
            <a:headEnd/>
            <a:tailEnd/>
          </a:ln>
        </p:spPr>
      </p:pic>
    </p:spTree>
    <p:extLst>
      <p:ext uri="{BB962C8B-B14F-4D97-AF65-F5344CB8AC3E}">
        <p14:creationId xmlns:p14="http://schemas.microsoft.com/office/powerpoint/2010/main" val="394723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228600"/>
            <a:ext cx="8458200" cy="1447800"/>
          </a:xfrm>
        </p:spPr>
        <p:txBody>
          <a:bodyPr>
            <a:normAutofit/>
          </a:bodyPr>
          <a:lstStyle/>
          <a:p>
            <a:pPr>
              <a:buNone/>
            </a:pPr>
            <a:r>
              <a:rPr lang="en-US" sz="2400" dirty="0" smtClean="0">
                <a:latin typeface="Times New Roman" pitchFamily="18" charset="0"/>
                <a:cs typeface="Times New Roman" pitchFamily="18" charset="0"/>
              </a:rPr>
              <a:t>	Objective function: </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p>
          <a:p>
            <a:pPr>
              <a:buNone/>
            </a:pPr>
            <a:r>
              <a:rPr lang="en-US" sz="2400" dirty="0" smtClean="0">
                <a:latin typeface="Times New Roman" pitchFamily="18" charset="0"/>
                <a:cs typeface="Times New Roman" pitchFamily="18" charset="0"/>
              </a:rPr>
              <a:t>	Initial point: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1</a:t>
            </a:r>
          </a:p>
          <a:p>
            <a:pPr>
              <a:buNone/>
            </a:pPr>
            <a:r>
              <a:rPr lang="en-US" sz="2400" dirty="0" smtClean="0">
                <a:latin typeface="Times New Roman" pitchFamily="18" charset="0"/>
                <a:cs typeface="Times New Roman" pitchFamily="18" charset="0"/>
              </a:rPr>
              <a:t>	Step size: </a:t>
            </a:r>
            <a:r>
              <a:rPr lang="en-US" sz="2400" dirty="0" smtClean="0">
                <a:latin typeface="Times New Roman" pitchFamily="18" charset="0"/>
                <a:cs typeface="Times New Roman" pitchFamily="18" charset="0"/>
                <a:sym typeface="Symbol"/>
              </a:rPr>
              <a:t> = 0.7</a:t>
            </a:r>
            <a:endParaRPr lang="en-US" sz="2400" dirty="0">
              <a:latin typeface="Times New Roman" pitchFamily="18" charset="0"/>
              <a:cs typeface="Times New Roman" pitchFamily="18" charset="0"/>
            </a:endParaRPr>
          </a:p>
        </p:txBody>
      </p:sp>
      <p:sp>
        <p:nvSpPr>
          <p:cNvPr id="3" name="Rectangle 2"/>
          <p:cNvSpPr/>
          <p:nvPr/>
        </p:nvSpPr>
        <p:spPr>
          <a:xfrm>
            <a:off x="4343400" y="6477000"/>
            <a:ext cx="4648200" cy="276999"/>
          </a:xfrm>
          <a:prstGeom prst="rect">
            <a:avLst/>
          </a:prstGeom>
        </p:spPr>
        <p:txBody>
          <a:bodyPr wrap="square">
            <a:spAutoFit/>
          </a:bodyPr>
          <a:lstStyle/>
          <a:p>
            <a:r>
              <a:rPr lang="en-US" sz="1200" dirty="0" smtClean="0">
                <a:latin typeface="Times New Roman" pitchFamily="18" charset="0"/>
                <a:cs typeface="Times New Roman" pitchFamily="18" charset="0"/>
              </a:rPr>
              <a:t>Courtesy: http://www.onmyphd.com/?p=gradient.descent&amp;ckattempt=1</a:t>
            </a:r>
            <a:endParaRPr lang="en-US" sz="1200" dirty="0">
              <a:latin typeface="Times New Roman" pitchFamily="18" charset="0"/>
              <a:cs typeface="Times New Roman" pitchFamily="18" charset="0"/>
            </a:endParaRPr>
          </a:p>
        </p:txBody>
      </p:sp>
      <p:pic>
        <p:nvPicPr>
          <p:cNvPr id="75778" name="Picture 2"/>
          <p:cNvPicPr>
            <a:picLocks noChangeAspect="1" noChangeArrowheads="1"/>
          </p:cNvPicPr>
          <p:nvPr/>
        </p:nvPicPr>
        <p:blipFill>
          <a:blip r:embed="rId2" cstate="print">
            <a:lum bright="-40000" contrast="40000"/>
          </a:blip>
          <a:srcRect/>
          <a:stretch>
            <a:fillRect/>
          </a:stretch>
        </p:blipFill>
        <p:spPr bwMode="auto">
          <a:xfrm>
            <a:off x="914400" y="2209800"/>
            <a:ext cx="7315200" cy="3615559"/>
          </a:xfrm>
          <a:prstGeom prst="rect">
            <a:avLst/>
          </a:prstGeom>
          <a:noFill/>
          <a:ln w="9525">
            <a:noFill/>
            <a:miter lim="800000"/>
            <a:headEnd/>
            <a:tailEnd/>
          </a:ln>
        </p:spPr>
      </p:pic>
    </p:spTree>
    <p:extLst>
      <p:ext uri="{BB962C8B-B14F-4D97-AF65-F5344CB8AC3E}">
        <p14:creationId xmlns:p14="http://schemas.microsoft.com/office/powerpoint/2010/main" val="20110091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228600"/>
            <a:ext cx="8458200" cy="1447800"/>
          </a:xfrm>
        </p:spPr>
        <p:txBody>
          <a:bodyPr>
            <a:normAutofit/>
          </a:bodyPr>
          <a:lstStyle/>
          <a:p>
            <a:pPr>
              <a:buNone/>
            </a:pPr>
            <a:r>
              <a:rPr lang="en-US" sz="2400" dirty="0" smtClean="0">
                <a:latin typeface="Times New Roman" pitchFamily="18" charset="0"/>
                <a:cs typeface="Times New Roman" pitchFamily="18" charset="0"/>
              </a:rPr>
              <a:t>	Objective function: </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p>
          <a:p>
            <a:pPr>
              <a:buNone/>
            </a:pPr>
            <a:r>
              <a:rPr lang="en-US" sz="2400" dirty="0" smtClean="0">
                <a:latin typeface="Times New Roman" pitchFamily="18" charset="0"/>
                <a:cs typeface="Times New Roman" pitchFamily="18" charset="0"/>
              </a:rPr>
              <a:t>	Initial point: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1</a:t>
            </a:r>
          </a:p>
          <a:p>
            <a:pPr>
              <a:buNone/>
            </a:pPr>
            <a:r>
              <a:rPr lang="en-US" sz="2400" dirty="0" smtClean="0">
                <a:latin typeface="Times New Roman" pitchFamily="18" charset="0"/>
                <a:cs typeface="Times New Roman" pitchFamily="18" charset="0"/>
              </a:rPr>
              <a:t>	Step size: </a:t>
            </a:r>
            <a:r>
              <a:rPr lang="en-US" sz="2400" dirty="0" smtClean="0">
                <a:latin typeface="Times New Roman" pitchFamily="18" charset="0"/>
                <a:cs typeface="Times New Roman" pitchFamily="18" charset="0"/>
                <a:sym typeface="Symbol"/>
              </a:rPr>
              <a:t> = 0.8</a:t>
            </a:r>
            <a:endParaRPr lang="en-US" sz="2400" dirty="0">
              <a:latin typeface="Times New Roman" pitchFamily="18" charset="0"/>
              <a:cs typeface="Times New Roman" pitchFamily="18" charset="0"/>
            </a:endParaRPr>
          </a:p>
        </p:txBody>
      </p:sp>
      <p:sp>
        <p:nvSpPr>
          <p:cNvPr id="3" name="Rectangle 2"/>
          <p:cNvSpPr/>
          <p:nvPr/>
        </p:nvSpPr>
        <p:spPr>
          <a:xfrm>
            <a:off x="4343400" y="6477000"/>
            <a:ext cx="4648200" cy="276999"/>
          </a:xfrm>
          <a:prstGeom prst="rect">
            <a:avLst/>
          </a:prstGeom>
        </p:spPr>
        <p:txBody>
          <a:bodyPr wrap="square">
            <a:spAutoFit/>
          </a:bodyPr>
          <a:lstStyle/>
          <a:p>
            <a:r>
              <a:rPr lang="en-US" sz="1200" dirty="0" smtClean="0">
                <a:latin typeface="Times New Roman" pitchFamily="18" charset="0"/>
                <a:cs typeface="Times New Roman" pitchFamily="18" charset="0"/>
              </a:rPr>
              <a:t>Courtesy: http://www.onmyphd.com/?p=gradient.descent&amp;ckattempt=1</a:t>
            </a:r>
            <a:endParaRPr lang="en-US" sz="1200" dirty="0">
              <a:latin typeface="Times New Roman" pitchFamily="18" charset="0"/>
              <a:cs typeface="Times New Roman" pitchFamily="18" charset="0"/>
            </a:endParaRPr>
          </a:p>
        </p:txBody>
      </p:sp>
      <p:pic>
        <p:nvPicPr>
          <p:cNvPr id="74754" name="Picture 2"/>
          <p:cNvPicPr>
            <a:picLocks noChangeAspect="1" noChangeArrowheads="1"/>
          </p:cNvPicPr>
          <p:nvPr/>
        </p:nvPicPr>
        <p:blipFill>
          <a:blip r:embed="rId2" cstate="print">
            <a:lum bright="-40000" contrast="40000"/>
          </a:blip>
          <a:srcRect/>
          <a:stretch>
            <a:fillRect/>
          </a:stretch>
        </p:blipFill>
        <p:spPr bwMode="auto">
          <a:xfrm>
            <a:off x="838200" y="2362200"/>
            <a:ext cx="7315200" cy="3639523"/>
          </a:xfrm>
          <a:prstGeom prst="rect">
            <a:avLst/>
          </a:prstGeom>
          <a:noFill/>
          <a:ln w="9525">
            <a:noFill/>
            <a:miter lim="800000"/>
            <a:headEnd/>
            <a:tailEnd/>
          </a:ln>
        </p:spPr>
      </p:pic>
    </p:spTree>
    <p:extLst>
      <p:ext uri="{BB962C8B-B14F-4D97-AF65-F5344CB8AC3E}">
        <p14:creationId xmlns:p14="http://schemas.microsoft.com/office/powerpoint/2010/main" val="2011737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228600"/>
            <a:ext cx="8458200" cy="1447800"/>
          </a:xfrm>
        </p:spPr>
        <p:txBody>
          <a:bodyPr>
            <a:normAutofit/>
          </a:bodyPr>
          <a:lstStyle/>
          <a:p>
            <a:pPr>
              <a:buNone/>
            </a:pPr>
            <a:r>
              <a:rPr lang="en-US" sz="2400" dirty="0" smtClean="0">
                <a:latin typeface="Times New Roman" pitchFamily="18" charset="0"/>
                <a:cs typeface="Times New Roman" pitchFamily="18" charset="0"/>
              </a:rPr>
              <a:t>	Objective function: </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p>
          <a:p>
            <a:pPr>
              <a:buNone/>
            </a:pPr>
            <a:r>
              <a:rPr lang="en-US" sz="2400" dirty="0" smtClean="0">
                <a:latin typeface="Times New Roman" pitchFamily="18" charset="0"/>
                <a:cs typeface="Times New Roman" pitchFamily="18" charset="0"/>
              </a:rPr>
              <a:t>	Initial point: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1</a:t>
            </a:r>
          </a:p>
          <a:p>
            <a:pPr>
              <a:buNone/>
            </a:pPr>
            <a:r>
              <a:rPr lang="en-US" sz="2400" dirty="0" smtClean="0">
                <a:latin typeface="Times New Roman" pitchFamily="18" charset="0"/>
                <a:cs typeface="Times New Roman" pitchFamily="18" charset="0"/>
              </a:rPr>
              <a:t>	Step size: </a:t>
            </a:r>
            <a:r>
              <a:rPr lang="en-US" sz="2400" dirty="0" smtClean="0">
                <a:latin typeface="Times New Roman" pitchFamily="18" charset="0"/>
                <a:cs typeface="Times New Roman" pitchFamily="18" charset="0"/>
                <a:sym typeface="Symbol"/>
              </a:rPr>
              <a:t> = 0.9</a:t>
            </a:r>
            <a:endParaRPr lang="en-US" sz="2400" dirty="0">
              <a:latin typeface="Times New Roman" pitchFamily="18" charset="0"/>
              <a:cs typeface="Times New Roman" pitchFamily="18" charset="0"/>
            </a:endParaRPr>
          </a:p>
        </p:txBody>
      </p:sp>
      <p:pic>
        <p:nvPicPr>
          <p:cNvPr id="73730" name="Picture 2"/>
          <p:cNvPicPr>
            <a:picLocks noChangeAspect="1" noChangeArrowheads="1"/>
          </p:cNvPicPr>
          <p:nvPr/>
        </p:nvPicPr>
        <p:blipFill>
          <a:blip r:embed="rId2" cstate="print">
            <a:lum bright="-40000" contrast="40000"/>
          </a:blip>
          <a:srcRect/>
          <a:stretch>
            <a:fillRect/>
          </a:stretch>
        </p:blipFill>
        <p:spPr bwMode="auto">
          <a:xfrm>
            <a:off x="914400" y="2327631"/>
            <a:ext cx="7315200" cy="3615969"/>
          </a:xfrm>
          <a:prstGeom prst="rect">
            <a:avLst/>
          </a:prstGeom>
          <a:noFill/>
          <a:ln w="9525">
            <a:noFill/>
            <a:miter lim="800000"/>
            <a:headEnd/>
            <a:tailEnd/>
          </a:ln>
        </p:spPr>
      </p:pic>
      <p:sp>
        <p:nvSpPr>
          <p:cNvPr id="5" name="Rectangle 4"/>
          <p:cNvSpPr/>
          <p:nvPr/>
        </p:nvSpPr>
        <p:spPr>
          <a:xfrm>
            <a:off x="4343400" y="6477000"/>
            <a:ext cx="4648200" cy="276999"/>
          </a:xfrm>
          <a:prstGeom prst="rect">
            <a:avLst/>
          </a:prstGeom>
        </p:spPr>
        <p:txBody>
          <a:bodyPr wrap="square">
            <a:spAutoFit/>
          </a:bodyPr>
          <a:lstStyle/>
          <a:p>
            <a:r>
              <a:rPr lang="en-US" sz="1200" dirty="0" smtClean="0">
                <a:latin typeface="Times New Roman" pitchFamily="18" charset="0"/>
                <a:cs typeface="Times New Roman" pitchFamily="18" charset="0"/>
              </a:rPr>
              <a:t>Courtesy: http://www.onmyphd.com/?p=gradient.descent&amp;ckattempt=1</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42895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228600"/>
            <a:ext cx="8458200" cy="1447800"/>
          </a:xfrm>
        </p:spPr>
        <p:txBody>
          <a:bodyPr>
            <a:normAutofit/>
          </a:bodyPr>
          <a:lstStyle/>
          <a:p>
            <a:pPr>
              <a:buNone/>
            </a:pPr>
            <a:r>
              <a:rPr lang="en-US" sz="2400" dirty="0" smtClean="0">
                <a:latin typeface="Times New Roman" pitchFamily="18" charset="0"/>
                <a:cs typeface="Times New Roman" pitchFamily="18" charset="0"/>
              </a:rPr>
              <a:t>	Objective function: </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p>
          <a:p>
            <a:pPr>
              <a:buNone/>
            </a:pPr>
            <a:r>
              <a:rPr lang="en-US" sz="2400" dirty="0" smtClean="0">
                <a:latin typeface="Times New Roman" pitchFamily="18" charset="0"/>
                <a:cs typeface="Times New Roman" pitchFamily="18" charset="0"/>
              </a:rPr>
              <a:t>	Initial point: </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 1</a:t>
            </a:r>
          </a:p>
          <a:p>
            <a:pPr>
              <a:buNone/>
            </a:pPr>
            <a:r>
              <a:rPr lang="en-US" sz="2400" dirty="0" smtClean="0">
                <a:latin typeface="Times New Roman" pitchFamily="18" charset="0"/>
                <a:cs typeface="Times New Roman" pitchFamily="18" charset="0"/>
              </a:rPr>
              <a:t>	Step size: </a:t>
            </a:r>
            <a:r>
              <a:rPr lang="en-US" sz="2400" dirty="0" smtClean="0">
                <a:latin typeface="Times New Roman" pitchFamily="18" charset="0"/>
                <a:cs typeface="Times New Roman" pitchFamily="18" charset="0"/>
                <a:sym typeface="Symbol"/>
              </a:rPr>
              <a:t> = 1</a:t>
            </a:r>
            <a:endParaRPr lang="en-US" sz="2400" dirty="0">
              <a:latin typeface="Times New Roman" pitchFamily="18" charset="0"/>
              <a:cs typeface="Times New Roman" pitchFamily="18" charset="0"/>
            </a:endParaRPr>
          </a:p>
        </p:txBody>
      </p:sp>
      <p:pic>
        <p:nvPicPr>
          <p:cNvPr id="72706" name="Picture 2"/>
          <p:cNvPicPr>
            <a:picLocks noChangeAspect="1" noChangeArrowheads="1"/>
          </p:cNvPicPr>
          <p:nvPr/>
        </p:nvPicPr>
        <p:blipFill>
          <a:blip r:embed="rId2" cstate="print">
            <a:lum bright="-40000" contrast="40000"/>
          </a:blip>
          <a:srcRect/>
          <a:stretch>
            <a:fillRect/>
          </a:stretch>
        </p:blipFill>
        <p:spPr bwMode="auto">
          <a:xfrm>
            <a:off x="990600" y="2197768"/>
            <a:ext cx="7315200" cy="3669632"/>
          </a:xfrm>
          <a:prstGeom prst="rect">
            <a:avLst/>
          </a:prstGeom>
          <a:noFill/>
          <a:ln w="9525">
            <a:noFill/>
            <a:miter lim="800000"/>
            <a:headEnd/>
            <a:tailEnd/>
          </a:ln>
        </p:spPr>
      </p:pic>
      <p:sp>
        <p:nvSpPr>
          <p:cNvPr id="5" name="Rectangle 4"/>
          <p:cNvSpPr/>
          <p:nvPr/>
        </p:nvSpPr>
        <p:spPr>
          <a:xfrm>
            <a:off x="4343400" y="6477000"/>
            <a:ext cx="4648200" cy="276999"/>
          </a:xfrm>
          <a:prstGeom prst="rect">
            <a:avLst/>
          </a:prstGeom>
        </p:spPr>
        <p:txBody>
          <a:bodyPr wrap="square">
            <a:spAutoFit/>
          </a:bodyPr>
          <a:lstStyle/>
          <a:p>
            <a:r>
              <a:rPr lang="en-US" sz="1200" dirty="0" smtClean="0">
                <a:latin typeface="Times New Roman" pitchFamily="18" charset="0"/>
                <a:cs typeface="Times New Roman" pitchFamily="18" charset="0"/>
              </a:rPr>
              <a:t>Courtesy: http://www.onmyphd.com/?p=gradient.descent&amp;ckattempt=1</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550038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22238"/>
            <a:ext cx="8915400" cy="639762"/>
          </a:xfrm>
        </p:spPr>
        <p:txBody>
          <a:bodyPr>
            <a:normAutofit/>
          </a:bodyPr>
          <a:lstStyle/>
          <a:p>
            <a:r>
              <a:rPr lang="en-US" sz="3200" b="1" dirty="0" smtClean="0">
                <a:latin typeface="Times New Roman" panose="02020603050405020304" pitchFamily="18" charset="0"/>
                <a:cs typeface="Times New Roman" panose="02020603050405020304" pitchFamily="18" charset="0"/>
              </a:rPr>
              <a:t>Numerical Example for Steepest Descent Method</a:t>
            </a:r>
            <a:endParaRPr lang="en-US" sz="32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76200" y="914401"/>
                <a:ext cx="8610600" cy="3809999"/>
              </a:xfrm>
            </p:spPr>
            <p:txBody>
              <a:bodyPr>
                <a:normAutofit/>
              </a:bodyPr>
              <a:lstStyle/>
              <a:p>
                <a:pPr algn="just">
                  <a:lnSpc>
                    <a:spcPct val="150000"/>
                  </a:lnSpc>
                  <a:buNone/>
                </a:pPr>
                <a:r>
                  <a:rPr lang="en-US" sz="2400" dirty="0" smtClean="0">
                    <a:latin typeface="Times New Roman" pitchFamily="18" charset="0"/>
                    <a:cs typeface="Times New Roman" pitchFamily="18" charset="0"/>
                  </a:rPr>
                  <a:t>   Find the optimum by the method of steepest descent for an objective function :</a:t>
                </a:r>
              </a:p>
              <a:p>
                <a:pPr algn="just">
                  <a:lnSpc>
                    <a:spcPct val="150000"/>
                  </a:lnSpc>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baseline="30000" dirty="0" smtClean="0">
                    <a:latin typeface="Times New Roman" pitchFamily="18" charset="0"/>
                    <a:cs typeface="Times New Roman" pitchFamily="18" charset="0"/>
                  </a:rPr>
                  <a:t>2 </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2 </a:t>
                </a:r>
                <a:r>
                  <a:rPr lang="en-US" sz="2400" dirty="0" smtClean="0">
                    <a:latin typeface="Times New Roman" pitchFamily="18" charset="0"/>
                    <a:cs typeface="Times New Roman" pitchFamily="18" charset="0"/>
                  </a:rPr>
                  <a:t>- 11)</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2</a:t>
                </a:r>
                <a:r>
                  <a:rPr lang="en-US" sz="2400" baseline="30000" dirty="0" smtClean="0">
                    <a:latin typeface="Times New Roman" pitchFamily="18" charset="0"/>
                    <a:cs typeface="Times New Roman" pitchFamily="18" charset="0"/>
                  </a:rPr>
                  <a:t>2  </a:t>
                </a:r>
                <a:r>
                  <a:rPr lang="en-US" sz="2400" dirty="0" smtClean="0">
                    <a:latin typeface="Times New Roman" pitchFamily="18" charset="0"/>
                    <a:cs typeface="Times New Roman" pitchFamily="18" charset="0"/>
                  </a:rPr>
                  <a:t>- 7)</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a:t>
                </a:r>
              </a:p>
              <a:p>
                <a:pPr algn="just">
                  <a:lnSpc>
                    <a:spcPct val="15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starting point of the search has the co-ordinate (0, </a:t>
                </a:r>
                <a:r>
                  <a:rPr lang="en-US" sz="2400" dirty="0">
                    <a:latin typeface="Times New Roman" pitchFamily="18" charset="0"/>
                    <a:cs typeface="Times New Roman" pitchFamily="18" charset="0"/>
                  </a:rPr>
                  <a:t>0</a:t>
                </a:r>
                <a:r>
                  <a:rPr lang="en-US" sz="2400" dirty="0" smtClean="0">
                    <a:latin typeface="Times New Roman" pitchFamily="18" charset="0"/>
                    <a:cs typeface="Times New Roman" pitchFamily="18" charset="0"/>
                  </a:rPr>
                  <a:t>).</a:t>
                </a:r>
              </a:p>
              <a:p>
                <a:pPr algn="just">
                  <a:lnSpc>
                    <a:spcPct val="150000"/>
                  </a:lnSpc>
                  <a:buNone/>
                </a:pPr>
                <a:r>
                  <a:rPr lang="en-US" sz="2400" dirty="0" smtClean="0">
                    <a:latin typeface="Times New Roman" pitchFamily="18" charset="0"/>
                    <a:cs typeface="Times New Roman" pitchFamily="18" charset="0"/>
                  </a:rPr>
                  <a:t>	</a:t>
                </a:r>
                <a14:m>
                  <m:oMath xmlns:m="http://schemas.openxmlformats.org/officeDocument/2006/math">
                    <m:sSub>
                      <m:sSubPr>
                        <m:ctrlPr>
                          <a:rPr lang="en-US" sz="2400" i="1" smtClean="0">
                            <a:latin typeface="Cambria Math" panose="02040503050406030204" pitchFamily="18" charset="0"/>
                            <a:cs typeface="Times New Roman" pitchFamily="18" charset="0"/>
                          </a:rPr>
                        </m:ctrlPr>
                      </m:sSubPr>
                      <m:e>
                        <m:r>
                          <a:rPr lang="en-US" sz="2400" i="1">
                            <a:latin typeface="Cambria Math" panose="02040503050406030204" pitchFamily="18" charset="0"/>
                            <a:ea typeface="Cambria Math" panose="02040503050406030204" pitchFamily="18" charset="0"/>
                            <a:cs typeface="Times New Roman" pitchFamily="18" charset="0"/>
                          </a:rPr>
                          <m:t>𝜖</m:t>
                        </m:r>
                      </m:e>
                      <m:sub>
                        <m:r>
                          <a:rPr lang="en-US" sz="2400" b="0" i="1" smtClean="0">
                            <a:latin typeface="Cambria Math" panose="02040503050406030204" pitchFamily="18" charset="0"/>
                            <a:cs typeface="Times New Roman" pitchFamily="18" charset="0"/>
                          </a:rPr>
                          <m:t>1</m:t>
                        </m:r>
                      </m:sub>
                    </m:sSub>
                    <m:r>
                      <a:rPr lang="en-US" sz="2400" b="0" i="1" smtClean="0">
                        <a:latin typeface="Cambria Math" panose="02040503050406030204" pitchFamily="18" charset="0"/>
                        <a:cs typeface="Times New Roman" pitchFamily="18" charset="0"/>
                      </a:rPr>
                      <m:t>=</m:t>
                    </m:r>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ea typeface="Cambria Math" panose="02040503050406030204" pitchFamily="18" charset="0"/>
                            <a:cs typeface="Times New Roman" pitchFamily="18" charset="0"/>
                          </a:rPr>
                          <m:t>𝜖</m:t>
                        </m:r>
                      </m:e>
                      <m:sub>
                        <m:r>
                          <a:rPr lang="en-US" sz="2400" b="0" i="1" smtClean="0">
                            <a:latin typeface="Cambria Math" panose="02040503050406030204" pitchFamily="18" charset="0"/>
                            <a:cs typeface="Times New Roman" pitchFamily="18" charset="0"/>
                          </a:rPr>
                          <m:t>2</m:t>
                        </m:r>
                      </m:sub>
                    </m:sSub>
                    <m:r>
                      <a:rPr lang="en-US" sz="2400" b="0" i="1" smtClean="0">
                        <a:latin typeface="Cambria Math" panose="02040503050406030204" pitchFamily="18" charset="0"/>
                        <a:cs typeface="Times New Roman" pitchFamily="18" charset="0"/>
                      </a:rPr>
                      <m:t>=0.001</m:t>
                    </m:r>
                  </m:oMath>
                </a14:m>
                <a:endParaRPr lang="en-US" sz="2400" dirty="0">
                  <a:latin typeface="Times New Roman" pitchFamily="18" charset="0"/>
                  <a:cs typeface="Times New Roman" pitchFamily="18" charset="0"/>
                </a:endParaRP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76200" y="914401"/>
                <a:ext cx="8610600" cy="3809999"/>
              </a:xfrm>
              <a:blipFill>
                <a:blip r:embed="rId2"/>
                <a:stretch>
                  <a:fillRect r="-1062"/>
                </a:stretch>
              </a:blipFill>
            </p:spPr>
            <p:txBody>
              <a:bodyPr/>
              <a:lstStyle/>
              <a:p>
                <a:r>
                  <a:rPr lang="en-US">
                    <a:noFill/>
                  </a:rPr>
                  <a:t> </a:t>
                </a:r>
              </a:p>
            </p:txBody>
          </p:sp>
        </mc:Fallback>
      </mc:AlternateContent>
    </p:spTree>
    <p:extLst>
      <p:ext uri="{BB962C8B-B14F-4D97-AF65-F5344CB8AC3E}">
        <p14:creationId xmlns:p14="http://schemas.microsoft.com/office/powerpoint/2010/main" val="2620445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Iteration 1</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5257800"/>
              </a:xfrm>
            </p:spPr>
            <p:txBody>
              <a:bodyPr>
                <a:normAutofit/>
              </a:bodyPr>
              <a:lstStyle/>
              <a:p>
                <a:r>
                  <a:rPr lang="en-US" sz="2800" dirty="0" smtClean="0"/>
                  <a:t>i = 0</a:t>
                </a:r>
              </a:p>
              <a:p>
                <a14:m>
                  <m:oMath xmlns:m="http://schemas.openxmlformats.org/officeDocument/2006/math">
                    <m:sSup>
                      <m:sSupPr>
                        <m:ctrlPr>
                          <a:rPr lang="en-US" sz="2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e>
                      <m:sup>
                        <m:r>
                          <a:rPr lang="en-US" sz="2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p>
                    </m:sSup>
                    <m:r>
                      <a:rPr lang="en-US" sz="2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sz="2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en-US" sz="2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mPr>
                          <m:mr>
                            <m:e>
                              <m:r>
                                <m:rPr>
                                  <m:brk m:alnAt="7"/>
                                </m:rP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e>
                          </m:mr>
                          <m:mr>
                            <m:e>
                              <m: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e>
                          </m:mr>
                        </m:m>
                      </m:e>
                    </m:d>
                  </m:oMath>
                </a14:m>
                <a:endParaRPr lang="en-US" sz="2800" dirty="0" smtClean="0"/>
              </a:p>
              <a:p>
                <a:r>
                  <a:rPr lang="en-US" sz="2800" dirty="0" smtClean="0"/>
                  <a:t>Step 2</a:t>
                </a:r>
              </a:p>
              <a:p>
                <a:pPr marL="0" indent="0">
                  <a:buNone/>
                </a:pPr>
                <a:r>
                  <a:rPr lang="en-US" sz="2800" dirty="0" smtClean="0"/>
                  <a:t>Let h = 0.001</a:t>
                </a:r>
              </a:p>
              <a:p>
                <a:pPr marL="0" indent="0">
                  <a:buNone/>
                </a:pPr>
                <a14:m>
                  <m:oMath xmlns:m="http://schemas.openxmlformats.org/officeDocument/2006/math">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ea typeface="Cambria Math" panose="02040503050406030204" pitchFamily="18" charset="0"/>
                            <a:cs typeface="Times New Roman" panose="02020603050405020304" pitchFamily="18" charset="0"/>
                          </a:rPr>
                          <m:t>𝜕</m:t>
                        </m:r>
                        <m:r>
                          <a:rPr lang="en-US" sz="2800" i="1">
                            <a:latin typeface="Cambria Math" panose="02040503050406030204" pitchFamily="18" charset="0"/>
                            <a:ea typeface="Cambria Math" panose="02040503050406030204" pitchFamily="18" charset="0"/>
                            <a:cs typeface="Times New Roman" panose="02020603050405020304" pitchFamily="18" charset="0"/>
                          </a:rPr>
                          <m:t>𝑓</m:t>
                        </m:r>
                      </m:num>
                      <m:den>
                        <m:r>
                          <a:rPr lang="en-US" sz="2800" i="1">
                            <a:latin typeface="Cambria Math" panose="02040503050406030204" pitchFamily="18" charset="0"/>
                            <a:ea typeface="Cambria Math" panose="02040503050406030204" pitchFamily="18" charset="0"/>
                            <a:cs typeface="Times New Roman" panose="02020603050405020304" pitchFamily="18" charset="0"/>
                          </a:rPr>
                          <m:t>𝜕</m:t>
                        </m:r>
                        <m:r>
                          <a:rPr lang="en-US" sz="2800" i="1">
                            <a:latin typeface="Cambria Math" panose="02040503050406030204" pitchFamily="18" charset="0"/>
                            <a:ea typeface="Cambria Math" panose="02040503050406030204" pitchFamily="18" charset="0"/>
                            <a:cs typeface="Times New Roman" panose="02020603050405020304" pitchFamily="18" charset="0"/>
                          </a:rPr>
                          <m:t>𝑥</m:t>
                        </m:r>
                        <m:r>
                          <a:rPr lang="en-US" sz="2800" i="1" baseline="-25000">
                            <a:latin typeface="Cambria Math" panose="02040503050406030204" pitchFamily="18" charset="0"/>
                            <a:ea typeface="Cambria Math" panose="02040503050406030204" pitchFamily="18" charset="0"/>
                            <a:cs typeface="Times New Roman" panose="02020603050405020304" pitchFamily="18" charset="0"/>
                          </a:rPr>
                          <m:t>1</m:t>
                        </m:r>
                      </m:den>
                    </m:f>
                    <m:r>
                      <a:rPr lang="en-US" sz="2800" i="1">
                        <a:latin typeface="Cambria Math" panose="02040503050406030204" pitchFamily="18" charset="0"/>
                        <a:cs typeface="Times New Roman" panose="02020603050405020304" pitchFamily="18" charset="0"/>
                      </a:rPr>
                      <m:t>=</m:t>
                    </m:r>
                  </m:oMath>
                </a14:m>
                <a:r>
                  <a:rPr lang="en-US" sz="2800" dirty="0" smtClean="0"/>
                  <a:t> -14</a:t>
                </a:r>
              </a:p>
              <a:p>
                <a:pPr marL="0" indent="0">
                  <a:buNone/>
                </a:pPr>
                <a14:m>
                  <m:oMath xmlns:m="http://schemas.openxmlformats.org/officeDocument/2006/math">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ea typeface="Cambria Math" panose="02040503050406030204" pitchFamily="18" charset="0"/>
                            <a:cs typeface="Times New Roman" panose="02020603050405020304" pitchFamily="18" charset="0"/>
                          </a:rPr>
                          <m:t>𝜕</m:t>
                        </m:r>
                        <m:r>
                          <a:rPr lang="en-US" sz="2800" i="1">
                            <a:latin typeface="Cambria Math" panose="02040503050406030204" pitchFamily="18" charset="0"/>
                            <a:ea typeface="Cambria Math" panose="02040503050406030204" pitchFamily="18" charset="0"/>
                            <a:cs typeface="Times New Roman" panose="02020603050405020304" pitchFamily="18" charset="0"/>
                          </a:rPr>
                          <m:t>𝑓</m:t>
                        </m:r>
                      </m:num>
                      <m:den>
                        <m:r>
                          <a:rPr lang="en-US" sz="2800" i="1">
                            <a:latin typeface="Cambria Math" panose="02040503050406030204" pitchFamily="18" charset="0"/>
                            <a:ea typeface="Cambria Math" panose="02040503050406030204" pitchFamily="18" charset="0"/>
                            <a:cs typeface="Times New Roman" panose="02020603050405020304" pitchFamily="18" charset="0"/>
                          </a:rPr>
                          <m:t>𝜕</m:t>
                        </m:r>
                        <m:r>
                          <a:rPr lang="en-US" sz="2800" i="1">
                            <a:latin typeface="Cambria Math" panose="02040503050406030204" pitchFamily="18" charset="0"/>
                            <a:ea typeface="Cambria Math" panose="02040503050406030204" pitchFamily="18" charset="0"/>
                            <a:cs typeface="Times New Roman" panose="02020603050405020304" pitchFamily="18" charset="0"/>
                          </a:rPr>
                          <m:t>𝑥</m:t>
                        </m:r>
                        <m:r>
                          <a:rPr lang="en-US" sz="2800" b="0" i="1" baseline="-25000" smtClean="0">
                            <a:latin typeface="Cambria Math" panose="02040503050406030204" pitchFamily="18" charset="0"/>
                            <a:ea typeface="Cambria Math" panose="02040503050406030204" pitchFamily="18" charset="0"/>
                            <a:cs typeface="Times New Roman" panose="02020603050405020304" pitchFamily="18" charset="0"/>
                          </a:rPr>
                          <m:t>2</m:t>
                        </m:r>
                      </m:den>
                    </m:f>
                    <m:r>
                      <a:rPr lang="en-US" sz="2800" i="1">
                        <a:latin typeface="Cambria Math" panose="02040503050406030204" pitchFamily="18" charset="0"/>
                        <a:cs typeface="Times New Roman" panose="02020603050405020304" pitchFamily="18" charset="0"/>
                      </a:rPr>
                      <m:t>=</m:t>
                    </m:r>
                  </m:oMath>
                </a14:m>
                <a:r>
                  <a:rPr lang="en-US" sz="2800" dirty="0" smtClean="0"/>
                  <a:t> -22</a:t>
                </a:r>
              </a:p>
              <a:p>
                <a:pPr marL="0" indent="0">
                  <a:buNone/>
                </a:pPr>
                <a14:m>
                  <m:oMath xmlns:m="http://schemas.openxmlformats.org/officeDocument/2006/math">
                    <m:sSup>
                      <m:sSupPr>
                        <m:ctrlPr>
                          <a:rPr lang="en-US" sz="28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𝑆</m:t>
                        </m:r>
                      </m:e>
                      <m:sup>
                        <m: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p>
                    </m:sSup>
                    <m:r>
                      <a:rPr lang="en-US" sz="2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sz="2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en-US" sz="2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mPr>
                          <m:mr>
                            <m:e>
                              <m:r>
                                <m:rPr>
                                  <m:brk m:alnAt="7"/>
                                </m:rP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4</m:t>
                              </m:r>
                            </m:e>
                          </m:mr>
                          <m:mr>
                            <m:e>
                              <m: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22</m:t>
                              </m:r>
                            </m:e>
                          </m:mr>
                        </m:m>
                      </m:e>
                    </m:d>
                  </m:oMath>
                </a14:m>
                <a:r>
                  <a:rPr lang="en-US" sz="2800" baseline="30000" dirty="0" smtClean="0"/>
                  <a:t> </a:t>
                </a:r>
                <a:endParaRPr lang="en-US" sz="2800"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5257800"/>
              </a:xfrm>
              <a:blipFill>
                <a:blip r:embed="rId2"/>
                <a:stretch>
                  <a:fillRect l="-1481" t="-1043"/>
                </a:stretch>
              </a:blipFill>
            </p:spPr>
            <p:txBody>
              <a:bodyPr/>
              <a:lstStyle/>
              <a:p>
                <a:r>
                  <a:rPr lang="en-US">
                    <a:noFill/>
                  </a:rPr>
                  <a:t> </a:t>
                </a:r>
              </a:p>
            </p:txBody>
          </p:sp>
        </mc:Fallback>
      </mc:AlternateContent>
    </p:spTree>
    <p:extLst>
      <p:ext uri="{BB962C8B-B14F-4D97-AF65-F5344CB8AC3E}">
        <p14:creationId xmlns:p14="http://schemas.microsoft.com/office/powerpoint/2010/main" val="297849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anose="02020603050405020304" pitchFamily="18" charset="0"/>
                <a:cs typeface="Times New Roman" panose="02020603050405020304" pitchFamily="18" charset="0"/>
              </a:rPr>
              <a:t>Iteration 1</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486400"/>
              </a:xfrm>
            </p:spPr>
            <p:txBody>
              <a:bodyPr>
                <a:normAutofit/>
              </a:bodyPr>
              <a:lstStyle/>
              <a:p>
                <a:r>
                  <a:rPr lang="en-US" sz="2400" dirty="0" smtClean="0">
                    <a:latin typeface="Times New Roman" panose="02020603050405020304" pitchFamily="18" charset="0"/>
                    <a:cs typeface="Times New Roman" panose="02020603050405020304" pitchFamily="18" charset="0"/>
                  </a:rPr>
                  <a:t>Step 3: Find </a:t>
                </a:r>
                <a:r>
                  <a:rPr lang="en-US" sz="2400" dirty="0">
                    <a:latin typeface="Times New Roman" panose="02020603050405020304" pitchFamily="18" charset="0"/>
                    <a:cs typeface="Times New Roman" panose="02020603050405020304" pitchFamily="18" charset="0"/>
                  </a:rPr>
                  <a:t>optimum </a:t>
                </a:r>
                <a:r>
                  <a:rPr lang="en-US" sz="2400" dirty="0" smtClean="0">
                    <a:latin typeface="Times New Roman" pitchFamily="18" charset="0"/>
                    <a:cs typeface="Times New Roman" pitchFamily="18" charset="0"/>
                    <a:sym typeface="Symbol"/>
                  </a:rPr>
                  <a:t></a:t>
                </a:r>
                <a:r>
                  <a:rPr lang="en-US" sz="2400" baseline="30000" dirty="0" smtClean="0">
                    <a:latin typeface="Times New Roman" pitchFamily="18" charset="0"/>
                    <a:cs typeface="Times New Roman" pitchFamily="18" charset="0"/>
                    <a:sym typeface="Symbol"/>
                  </a:rPr>
                  <a:t>0</a:t>
                </a:r>
                <a:r>
                  <a:rPr lang="en-US" sz="2400" baseline="30000" dirty="0" smtClean="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such that </a:t>
                </a:r>
                <a:r>
                  <a:rPr lang="en-US" sz="2400" i="1" dirty="0" smtClean="0">
                    <a:latin typeface="Times New Roman" pitchFamily="18" charset="0"/>
                    <a:cs typeface="Times New Roman" pitchFamily="18" charset="0"/>
                  </a:rPr>
                  <a:t>f</a:t>
                </a:r>
                <a:r>
                  <a:rPr lang="en-US" sz="2400" dirty="0" smtClean="0">
                    <a:latin typeface="Times New Roman" panose="02020603050405020304" pitchFamily="18" charset="0"/>
                    <a:cs typeface="Times New Roman" panose="02020603050405020304" pitchFamily="18" charset="0"/>
                  </a:rPr>
                  <a:t>(</a:t>
                </a:r>
                <a:r>
                  <a:rPr lang="en-US" sz="2400" b="1" dirty="0" smtClean="0">
                    <a:latin typeface="Times New Roman" pitchFamily="18" charset="0"/>
                    <a:cs typeface="Times New Roman" pitchFamily="18" charset="0"/>
                  </a:rPr>
                  <a:t>X</a:t>
                </a:r>
                <a:r>
                  <a:rPr lang="en-US" sz="2400" b="1" baseline="30000" dirty="0" smtClean="0">
                    <a:latin typeface="Times New Roman" pitchFamily="18" charset="0"/>
                    <a:cs typeface="Times New Roman" pitchFamily="18" charset="0"/>
                  </a:rPr>
                  <a:t>1</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a:t>
                </a:r>
                <a:r>
                  <a:rPr lang="en-US" sz="2400" i="1" dirty="0" smtClean="0">
                    <a:latin typeface="Times New Roman" pitchFamily="18" charset="0"/>
                    <a:cs typeface="Times New Roman" pitchFamily="18" charset="0"/>
                  </a:rPr>
                  <a:t>f</a:t>
                </a:r>
                <a:r>
                  <a:rPr lang="en-US" sz="2400" dirty="0" smtClean="0">
                    <a:latin typeface="Times New Roman" panose="02020603050405020304" pitchFamily="18" charset="0"/>
                    <a:cs typeface="Times New Roman" panose="02020603050405020304" pitchFamily="18" charset="0"/>
                  </a:rPr>
                  <a:t>(</a:t>
                </a:r>
                <a:r>
                  <a:rPr lang="en-US" sz="2400" b="1" dirty="0" smtClean="0">
                    <a:latin typeface="Times New Roman" pitchFamily="18" charset="0"/>
                    <a:cs typeface="Times New Roman" pitchFamily="18" charset="0"/>
                  </a:rPr>
                  <a:t>X</a:t>
                </a:r>
                <a:r>
                  <a:rPr lang="en-US" sz="2400" b="1" baseline="30000" dirty="0" smtClean="0">
                    <a:latin typeface="Times New Roman" pitchFamily="18" charset="0"/>
                    <a:cs typeface="Times New Roman" pitchFamily="18" charset="0"/>
                  </a:rPr>
                  <a:t>0</a:t>
                </a:r>
                <a:r>
                  <a:rPr lang="en-US" sz="2400" b="1" i="1" baseline="300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a:rPr>
                  <a:t></a:t>
                </a:r>
                <a:r>
                  <a:rPr lang="en-US" sz="2400" baseline="30000" dirty="0" smtClean="0">
                    <a:latin typeface="Times New Roman" pitchFamily="18" charset="0"/>
                    <a:cs typeface="Times New Roman" pitchFamily="18" charset="0"/>
                  </a:rPr>
                  <a:t>0</a:t>
                </a:r>
                <a:r>
                  <a:rPr lang="en-US" sz="2400" i="1" baseline="30000" dirty="0" smtClean="0">
                    <a:latin typeface="Times New Roman" pitchFamily="18" charset="0"/>
                    <a:cs typeface="Times New Roman" pitchFamily="18" charset="0"/>
                    <a:sym typeface="Symbol"/>
                  </a:rPr>
                  <a:t> </a:t>
                </a:r>
                <a:r>
                  <a:rPr lang="en-US" sz="2400" b="1" dirty="0" smtClean="0">
                    <a:latin typeface="Times New Roman" pitchFamily="18" charset="0"/>
                    <a:cs typeface="Times New Roman" pitchFamily="18" charset="0"/>
                  </a:rPr>
                  <a:t>S</a:t>
                </a:r>
                <a:r>
                  <a:rPr lang="en-US" sz="2400" b="1" baseline="30000" dirty="0" smtClean="0">
                    <a:latin typeface="Times New Roman" pitchFamily="18" charset="0"/>
                    <a:cs typeface="Times New Roman" pitchFamily="18" charset="0"/>
                  </a:rPr>
                  <a:t>0</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t>
                </a:r>
                <a:r>
                  <a:rPr lang="en-US" sz="2400" dirty="0" smtClean="0">
                    <a:latin typeface="Times New Roman" panose="02020603050405020304" pitchFamily="18" charset="0"/>
                    <a:cs typeface="Times New Roman" panose="02020603050405020304" pitchFamily="18" charset="0"/>
                  </a:rPr>
                  <a:t>minimum using Golden Section Method</a:t>
                </a:r>
              </a:p>
              <a:p>
                <a:r>
                  <a:rPr lang="en-US" sz="2400" dirty="0" smtClean="0">
                    <a:latin typeface="Times New Roman" panose="02020603050405020304" pitchFamily="18" charset="0"/>
                    <a:cs typeface="Times New Roman" panose="02020603050405020304" pitchFamily="18" charset="0"/>
                  </a:rPr>
                  <a:t>Iteration 1 of GSM</a:t>
                </a:r>
              </a:p>
              <a:p>
                <a:pPr lvl="1"/>
                <a:r>
                  <a:rPr lang="en-US" sz="2000" dirty="0" smtClean="0">
                    <a:latin typeface="Times New Roman" panose="02020603050405020304" pitchFamily="18" charset="0"/>
                    <a:cs typeface="Times New Roman" panose="02020603050405020304" pitchFamily="18" charset="0"/>
                  </a:rPr>
                  <a:t>1. Range of </a:t>
                </a:r>
                <a:r>
                  <a:rPr lang="en-US" sz="2000" dirty="0">
                    <a:latin typeface="Times New Roman" pitchFamily="18" charset="0"/>
                    <a:cs typeface="Times New Roman" pitchFamily="18" charset="0"/>
                    <a:sym typeface="Symbol"/>
                  </a:rPr>
                  <a:t></a:t>
                </a:r>
                <a:r>
                  <a:rPr lang="en-US" sz="2000" baseline="30000" dirty="0">
                    <a:latin typeface="Times New Roman" pitchFamily="18" charset="0"/>
                    <a:cs typeface="Times New Roman" pitchFamily="18" charset="0"/>
                    <a:sym typeface="Symbol"/>
                  </a:rPr>
                  <a:t>0</a:t>
                </a:r>
                <a:r>
                  <a:rPr lang="en-US" sz="2000" dirty="0" smtClean="0">
                    <a:latin typeface="Times New Roman" panose="02020603050405020304" pitchFamily="18" charset="0"/>
                    <a:cs typeface="Times New Roman" panose="02020603050405020304" pitchFamily="18" charset="0"/>
                  </a:rPr>
                  <a:t> be (0,1)</a:t>
                </a:r>
              </a:p>
              <a:p>
                <a:pPr lvl="1"/>
                <a:r>
                  <a:rPr lang="en-US" sz="2000" dirty="0" smtClean="0">
                    <a:latin typeface="Times New Roman" panose="02020603050405020304" pitchFamily="18" charset="0"/>
                    <a:cs typeface="Times New Roman" panose="02020603050405020304" pitchFamily="18" charset="0"/>
                  </a:rPr>
                  <a:t>2. p1 = 0.618, p2 = 0.382</a:t>
                </a:r>
              </a:p>
              <a:p>
                <a:pPr lvl="1"/>
                <a:r>
                  <a:rPr lang="en-US" sz="2000" dirty="0" smtClean="0">
                    <a:latin typeface="Times New Roman" panose="02020603050405020304" pitchFamily="18" charset="0"/>
                    <a:cs typeface="Times New Roman" panose="02020603050405020304" pitchFamily="18" charset="0"/>
                  </a:rPr>
                  <a:t>3.  </a:t>
                </a:r>
                <a14:m>
                  <m:oMath xmlns:m="http://schemas.openxmlformats.org/officeDocument/2006/math">
                    <m:sSubSup>
                      <m:sSubSupPr>
                        <m:ctrlPr>
                          <a:rPr lang="en-US" sz="200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1</m:t>
                        </m:r>
                      </m:sup>
                    </m:sSubSup>
                    <m:r>
                      <a:rPr lang="en-US" sz="2000" b="0" i="1" smtClean="0">
                        <a:latin typeface="Cambria Math" panose="02040503050406030204" pitchFamily="18" charset="0"/>
                        <a:cs typeface="Times New Roman" panose="02020603050405020304" pitchFamily="18" charset="0"/>
                      </a:rPr>
                      <m:t>=</m:t>
                    </m:r>
                    <m:d>
                      <m:dPr>
                        <m:begChr m:val="["/>
                        <m:endChr m:val="]"/>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mPr>
                          <m:mr>
                            <m:e>
                              <m:r>
                                <m:rPr>
                                  <m:brk m:alnAt="7"/>
                                </m:rP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8</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.652</m:t>
                              </m:r>
                            </m:e>
                          </m:mr>
                          <m:mr>
                            <m:e>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13.596</m:t>
                              </m:r>
                            </m:e>
                          </m:mr>
                        </m:m>
                      </m:e>
                    </m:d>
                  </m:oMath>
                </a14:m>
                <a:r>
                  <a:rPr lang="en-US" sz="2000" dirty="0" smtClean="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2</m:t>
                        </m:r>
                      </m:sub>
                      <m:sup>
                        <m:r>
                          <a:rPr lang="en-US" sz="2000" i="1">
                            <a:latin typeface="Cambria Math" panose="02040503050406030204" pitchFamily="18" charset="0"/>
                            <a:cs typeface="Times New Roman" panose="02020603050405020304" pitchFamily="18" charset="0"/>
                          </a:rPr>
                          <m:t>1</m:t>
                        </m:r>
                      </m:sup>
                    </m:sSubSup>
                    <m:r>
                      <a:rPr lang="en-US" sz="2000" i="1">
                        <a:latin typeface="Cambria Math" panose="02040503050406030204" pitchFamily="18" charset="0"/>
                        <a:cs typeface="Times New Roman" panose="02020603050405020304" pitchFamily="18" charset="0"/>
                      </a:rPr>
                      <m:t>=</m:t>
                    </m:r>
                    <m:d>
                      <m:dPr>
                        <m:begChr m:val="["/>
                        <m:endChr m:val="]"/>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mPr>
                          <m:mr>
                            <m:e>
                              <m:r>
                                <m:rPr>
                                  <m:brk m:alnAt="7"/>
                                </m:rP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5</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.348</m:t>
                              </m:r>
                            </m:e>
                          </m:mr>
                          <m:mr>
                            <m:e>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8.404</m:t>
                              </m:r>
                            </m:e>
                          </m:mr>
                        </m:m>
                      </m:e>
                    </m:d>
                  </m:oMath>
                </a14:m>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4. </a:t>
                </a:r>
                <a:r>
                  <a:rPr lang="en-US" sz="2000" i="1" dirty="0">
                    <a:latin typeface="Times New Roman" pitchFamily="18" charset="0"/>
                    <a:cs typeface="Times New Roman" pitchFamily="18" charset="0"/>
                  </a:rPr>
                  <a:t>f(</a:t>
                </a:r>
                <a14:m>
                  <m:oMath xmlns:m="http://schemas.openxmlformats.org/officeDocument/2006/math">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𝑋</m:t>
                        </m:r>
                      </m:e>
                      <m:sub>
                        <m:r>
                          <a:rPr lang="en-US" sz="2000" i="1">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1</m:t>
                        </m:r>
                      </m:sup>
                    </m:sSubSup>
                  </m:oMath>
                </a14:m>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40782.4</a:t>
                </a:r>
                <a:r>
                  <a:rPr lang="en-US" sz="2000" i="1" dirty="0" smtClean="0">
                    <a:latin typeface="Times New Roman" pitchFamily="18" charset="0"/>
                    <a:cs typeface="Times New Roman" pitchFamily="18" charset="0"/>
                  </a:rPr>
                  <a:t> </a:t>
                </a:r>
                <a:r>
                  <a:rPr lang="en-US" sz="2000" i="1" dirty="0">
                    <a:latin typeface="Times New Roman" pitchFamily="18" charset="0"/>
                    <a:cs typeface="Times New Roman" pitchFamily="18" charset="0"/>
                  </a:rPr>
                  <a:t>and f(</a:t>
                </a:r>
                <a14:m>
                  <m:oMath xmlns:m="http://schemas.openxmlformats.org/officeDocument/2006/math">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𝑋</m:t>
                        </m:r>
                      </m:e>
                      <m:sub>
                        <m:r>
                          <a:rPr lang="en-US" sz="2000" i="1">
                            <a:latin typeface="Cambria Math" panose="02040503050406030204" pitchFamily="18" charset="0"/>
                            <a:cs typeface="Times New Roman" panose="02020603050405020304" pitchFamily="18" charset="0"/>
                          </a:rPr>
                          <m:t>2</m:t>
                        </m:r>
                      </m:sub>
                      <m:sup>
                        <m:r>
                          <a:rPr lang="en-US" sz="2000" i="1">
                            <a:latin typeface="Cambria Math" panose="02040503050406030204" pitchFamily="18" charset="0"/>
                            <a:cs typeface="Times New Roman" panose="02020603050405020304" pitchFamily="18" charset="0"/>
                          </a:rPr>
                          <m:t>1</m:t>
                        </m:r>
                      </m:sup>
                    </m:sSubSup>
                  </m:oMath>
                </a14:m>
                <a:r>
                  <a:rPr lang="en-US" sz="2000" i="1"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5433.8</a:t>
                </a:r>
              </a:p>
              <a:p>
                <a:pPr lvl="1"/>
                <a:r>
                  <a:rPr lang="en-US" sz="2000" dirty="0" smtClean="0">
                    <a:latin typeface="Times New Roman" pitchFamily="18" charset="0"/>
                    <a:cs typeface="Times New Roman" pitchFamily="18" charset="0"/>
                  </a:rPr>
                  <a:t>5</a:t>
                </a:r>
                <a:r>
                  <a:rPr lang="en-US" sz="2000" i="1" dirty="0" smtClean="0">
                    <a:latin typeface="Times New Roman" pitchFamily="18" charset="0"/>
                    <a:cs typeface="Times New Roman" pitchFamily="18" charset="0"/>
                  </a:rPr>
                  <a:t>. </a:t>
                </a:r>
                <a:r>
                  <a:rPr lang="en-US" sz="2000" i="1" dirty="0">
                    <a:latin typeface="Times New Roman" pitchFamily="18" charset="0"/>
                    <a:cs typeface="Times New Roman" pitchFamily="18" charset="0"/>
                  </a:rPr>
                  <a:t>f(</a:t>
                </a:r>
                <a14:m>
                  <m:oMath xmlns:m="http://schemas.openxmlformats.org/officeDocument/2006/math">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𝑋</m:t>
                        </m:r>
                      </m:e>
                      <m:sub>
                        <m:r>
                          <a:rPr lang="en-US" sz="2000" i="1">
                            <a:latin typeface="Cambria Math" panose="02040503050406030204" pitchFamily="18" charset="0"/>
                            <a:cs typeface="Times New Roman" panose="02020603050405020304" pitchFamily="18" charset="0"/>
                          </a:rPr>
                          <m:t>1</m:t>
                        </m:r>
                      </m:sub>
                      <m:sup>
                        <m:r>
                          <a:rPr lang="en-US" sz="2000" i="1">
                            <a:latin typeface="Cambria Math" panose="02040503050406030204" pitchFamily="18" charset="0"/>
                            <a:cs typeface="Times New Roman" panose="02020603050405020304" pitchFamily="18" charset="0"/>
                          </a:rPr>
                          <m:t>1</m:t>
                        </m:r>
                      </m:sup>
                    </m:sSubSup>
                  </m:oMath>
                </a14:m>
                <a:r>
                  <a:rPr lang="en-US" sz="2000" i="1" dirty="0">
                    <a:latin typeface="Times New Roman" pitchFamily="18" charset="0"/>
                    <a:cs typeface="Times New Roman" pitchFamily="18" charset="0"/>
                  </a:rPr>
                  <a:t>) </a:t>
                </a:r>
                <a:r>
                  <a:rPr lang="en-US" sz="2000" i="1" dirty="0" smtClean="0">
                    <a:latin typeface="Times New Roman" pitchFamily="18" charset="0"/>
                    <a:cs typeface="Times New Roman" pitchFamily="18" charset="0"/>
                  </a:rPr>
                  <a:t>&gt; </a:t>
                </a:r>
                <a:r>
                  <a:rPr lang="en-US" sz="2000" i="1" dirty="0">
                    <a:latin typeface="Times New Roman" pitchFamily="18" charset="0"/>
                    <a:cs typeface="Times New Roman" pitchFamily="18" charset="0"/>
                  </a:rPr>
                  <a:t>f(</a:t>
                </a:r>
                <a14:m>
                  <m:oMath xmlns:m="http://schemas.openxmlformats.org/officeDocument/2006/math">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𝑋</m:t>
                        </m:r>
                      </m:e>
                      <m:sub>
                        <m:r>
                          <a:rPr lang="en-US" sz="2000" i="1">
                            <a:latin typeface="Cambria Math" panose="02040503050406030204" pitchFamily="18" charset="0"/>
                            <a:cs typeface="Times New Roman" panose="02020603050405020304" pitchFamily="18" charset="0"/>
                          </a:rPr>
                          <m:t>2</m:t>
                        </m:r>
                      </m:sub>
                      <m:sup>
                        <m:r>
                          <a:rPr lang="en-US" sz="2000" b="0" i="1" smtClean="0">
                            <a:latin typeface="Cambria Math" panose="02040503050406030204" pitchFamily="18" charset="0"/>
                            <a:cs typeface="Times New Roman" panose="02020603050405020304" pitchFamily="18" charset="0"/>
                          </a:rPr>
                          <m:t>1</m:t>
                        </m:r>
                      </m:sup>
                    </m:sSubSup>
                  </m:oMath>
                </a14:m>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so new search space is (0,0.618)</a:t>
                </a:r>
              </a:p>
              <a:p>
                <a:pPr lvl="1"/>
                <a:r>
                  <a:rPr lang="en-US" sz="2000" dirty="0" smtClean="0">
                    <a:latin typeface="Times New Roman" pitchFamily="18" charset="0"/>
                    <a:cs typeface="Times New Roman" pitchFamily="18" charset="0"/>
                  </a:rPr>
                  <a:t>6.</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convergence criterion not met, go to iteration 2 of GSM</a:t>
                </a:r>
                <a:endParaRPr lang="en-US" sz="2000" i="1" dirty="0">
                  <a:latin typeface="Times New Roman" pitchFamily="18" charset="0"/>
                  <a:cs typeface="Times New Roman" pitchFamily="18" charset="0"/>
                </a:endParaRPr>
              </a:p>
              <a:p>
                <a:r>
                  <a:rPr lang="en-US" sz="2400" dirty="0" smtClean="0">
                    <a:latin typeface="Times New Roman" panose="02020603050405020304" pitchFamily="18" charset="0"/>
                    <a:cs typeface="Times New Roman" panose="02020603050405020304" pitchFamily="18" charset="0"/>
                  </a:rPr>
                  <a:t>After many (~15) such iterations </a:t>
                </a:r>
                <a:r>
                  <a:rPr lang="en-US" sz="2400" dirty="0">
                    <a:latin typeface="Times New Roman" pitchFamily="18" charset="0"/>
                    <a:cs typeface="Times New Roman" pitchFamily="18" charset="0"/>
                    <a:sym typeface="Symbol"/>
                  </a:rPr>
                  <a:t></a:t>
                </a:r>
                <a:r>
                  <a:rPr lang="en-US" sz="2400" baseline="30000" dirty="0" smtClean="0">
                    <a:latin typeface="Times New Roman" pitchFamily="18" charset="0"/>
                    <a:cs typeface="Times New Roman" pitchFamily="18" charset="0"/>
                    <a:sym typeface="Symbol"/>
                  </a:rPr>
                  <a:t>0</a:t>
                </a:r>
                <a:r>
                  <a:rPr lang="en-US" sz="2400" dirty="0" smtClean="0">
                    <a:latin typeface="Times New Roman" pitchFamily="18" charset="0"/>
                    <a:cs typeface="Times New Roman" pitchFamily="18" charset="0"/>
                    <a:sym typeface="Symbol"/>
                  </a:rPr>
                  <a:t> = 0.127</a:t>
                </a:r>
              </a:p>
              <a:p>
                <a14:m>
                  <m:oMath xmlns:m="http://schemas.openxmlformats.org/officeDocument/2006/math">
                    <m:sSup>
                      <m:sSupPr>
                        <m:ctrlPr>
                          <a:rPr lang="en-US"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e>
                      <m:sup>
                        <m:r>
                          <a:rPr lang="en-US" sz="2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sup>
                    </m:sSup>
                    <m:r>
                      <a:rPr lang="en-US"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en-US"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mPr>
                          <m:mr>
                            <m:e>
                              <m:r>
                                <m:rPr>
                                  <m:brk m:alnAt="7"/>
                                </m:rPr>
                                <a:rPr lang="en-US" sz="2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.783</m:t>
                              </m:r>
                            </m:e>
                          </m:mr>
                          <m:mr>
                            <m:e>
                              <m:r>
                                <a:rPr lang="en-US" sz="2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2.801</m:t>
                              </m:r>
                            </m:e>
                          </m:mr>
                        </m:m>
                      </m:e>
                    </m:d>
                  </m:oMath>
                </a14:m>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Step4: convergence criterion not met, so go to iteration 2</a:t>
                </a:r>
                <a:endParaRPr lang="en-US" sz="2400" dirty="0">
                  <a:latin typeface="Times New Roman" pitchFamily="18" charset="0"/>
                  <a:cs typeface="Times New Roman" pitchFamily="18" charset="0"/>
                </a:endParaRPr>
              </a:p>
              <a:p>
                <a:pPr lvl="1"/>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486400"/>
              </a:xfrm>
              <a:blipFill>
                <a:blip r:embed="rId2"/>
                <a:stretch>
                  <a:fillRect l="-963" t="-1000"/>
                </a:stretch>
              </a:blipFill>
            </p:spPr>
            <p:txBody>
              <a:bodyPr/>
              <a:lstStyle/>
              <a:p>
                <a:r>
                  <a:rPr lang="en-US">
                    <a:noFill/>
                  </a:rPr>
                  <a:t> </a:t>
                </a:r>
              </a:p>
            </p:txBody>
          </p:sp>
        </mc:Fallback>
      </mc:AlternateContent>
    </p:spTree>
    <p:extLst>
      <p:ext uri="{BB962C8B-B14F-4D97-AF65-F5344CB8AC3E}">
        <p14:creationId xmlns:p14="http://schemas.microsoft.com/office/powerpoint/2010/main" val="11006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15962"/>
          </a:xfrm>
        </p:spPr>
        <p:txBody>
          <a:bodyPr>
            <a:normAutofit/>
          </a:bodyPr>
          <a:lstStyle/>
          <a:p>
            <a:r>
              <a:rPr lang="en-US" sz="3200" b="1" dirty="0" smtClean="0">
                <a:latin typeface="Times New Roman" panose="02020603050405020304" pitchFamily="18" charset="0"/>
                <a:cs typeface="Times New Roman" panose="02020603050405020304" pitchFamily="18" charset="0"/>
              </a:rPr>
              <a:t>Applications of Optimization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838200"/>
            <a:ext cx="8610600" cy="5867400"/>
          </a:xfrm>
        </p:spPr>
        <p:txBody>
          <a:bodyPr>
            <a:normAutofit fontScale="92500"/>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Optimization problems arise in almost all fields where numerical information is processed (science, engineering, mathematics, economics, commerce, etc.)</a:t>
            </a:r>
          </a:p>
          <a:p>
            <a:pPr algn="just">
              <a:lnSpc>
                <a:spcPct val="150000"/>
              </a:lnSpc>
            </a:pPr>
            <a:r>
              <a:rPr lang="en-US" sz="2400" dirty="0" smtClean="0">
                <a:latin typeface="Times New Roman" panose="02020603050405020304" pitchFamily="18" charset="0"/>
                <a:cs typeface="Times New Roman" panose="02020603050405020304" pitchFamily="18" charset="0"/>
              </a:rPr>
              <a:t>In science, optimization problems arise in data mining, solution of differential and integral equations, etc.</a:t>
            </a:r>
          </a:p>
          <a:p>
            <a:pPr algn="just">
              <a:lnSpc>
                <a:spcPct val="150000"/>
              </a:lnSpc>
            </a:pPr>
            <a:r>
              <a:rPr lang="en-US" sz="2400" dirty="0">
                <a:latin typeface="Times New Roman" panose="02020603050405020304" pitchFamily="18" charset="0"/>
                <a:cs typeface="Times New Roman" panose="02020603050405020304" pitchFamily="18" charset="0"/>
              </a:rPr>
              <a:t>Engineering applications are in design problems, which usually have constraints in the sense that variables can not take arbitrary values. </a:t>
            </a:r>
          </a:p>
          <a:p>
            <a:pPr marL="347472" indent="0" algn="just">
              <a:lnSpc>
                <a:spcPct val="150000"/>
              </a:lnSpc>
              <a:buNone/>
            </a:pPr>
            <a:r>
              <a:rPr lang="en-US" sz="2400" dirty="0">
                <a:latin typeface="Times New Roman" panose="02020603050405020304" pitchFamily="18" charset="0"/>
                <a:cs typeface="Times New Roman" panose="02020603050405020304" pitchFamily="18" charset="0"/>
              </a:rPr>
              <a:t>For example, while designing a bridge, an engineer will be interested in minimizing the cost, while maintaining a certain minimum strength for the structure. </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098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Iteration 2</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5257800"/>
              </a:xfrm>
            </p:spPr>
            <p:txBody>
              <a:bodyPr>
                <a:normAutofit/>
              </a:bodyPr>
              <a:lstStyle/>
              <a:p>
                <a:r>
                  <a:rPr lang="en-US" sz="2800" dirty="0" smtClean="0"/>
                  <a:t>i = 1</a:t>
                </a:r>
              </a:p>
              <a:p>
                <a14:m>
                  <m:oMath xmlns:m="http://schemas.openxmlformats.org/officeDocument/2006/math">
                    <m:sSup>
                      <m:sSupPr>
                        <m:ctrlPr>
                          <a:rPr lang="en-US" sz="2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e>
                      <m:sup>
                        <m: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sup>
                    </m:sSup>
                    <m:r>
                      <a:rPr lang="en-US" sz="2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sz="2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en-US" sz="2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mPr>
                          <m:mr>
                            <m:e>
                              <m:r>
                                <m:rPr>
                                  <m:brk m:alnAt="7"/>
                                </m:rP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.783</m:t>
                              </m:r>
                            </m:e>
                          </m:mr>
                          <m:mr>
                            <m:e>
                              <m: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2.801</m:t>
                              </m:r>
                            </m:e>
                          </m:mr>
                        </m:m>
                      </m:e>
                    </m:d>
                  </m:oMath>
                </a14:m>
                <a:endParaRPr lang="en-US" sz="2800" dirty="0" smtClean="0"/>
              </a:p>
              <a:p>
                <a:r>
                  <a:rPr lang="en-US" sz="2800" dirty="0" smtClean="0"/>
                  <a:t>Step 2</a:t>
                </a:r>
              </a:p>
              <a:p>
                <a:pPr marL="0" indent="0">
                  <a:buNone/>
                </a:pPr>
                <a:r>
                  <a:rPr lang="en-US" sz="2800" dirty="0" smtClean="0"/>
                  <a:t>Let h = 0.001</a:t>
                </a:r>
              </a:p>
              <a:p>
                <a:pPr marL="0" indent="0">
                  <a:buNone/>
                </a:pPr>
                <a14:m>
                  <m:oMath xmlns:m="http://schemas.openxmlformats.org/officeDocument/2006/math">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ea typeface="Cambria Math" panose="02040503050406030204" pitchFamily="18" charset="0"/>
                            <a:cs typeface="Times New Roman" panose="02020603050405020304" pitchFamily="18" charset="0"/>
                          </a:rPr>
                          <m:t>𝜕</m:t>
                        </m:r>
                        <m:r>
                          <a:rPr lang="en-US" sz="2800" i="1">
                            <a:latin typeface="Cambria Math" panose="02040503050406030204" pitchFamily="18" charset="0"/>
                            <a:ea typeface="Cambria Math" panose="02040503050406030204" pitchFamily="18" charset="0"/>
                            <a:cs typeface="Times New Roman" panose="02020603050405020304" pitchFamily="18" charset="0"/>
                          </a:rPr>
                          <m:t>𝑓</m:t>
                        </m:r>
                      </m:num>
                      <m:den>
                        <m:r>
                          <a:rPr lang="en-US" sz="2800" i="1">
                            <a:latin typeface="Cambria Math" panose="02040503050406030204" pitchFamily="18" charset="0"/>
                            <a:ea typeface="Cambria Math" panose="02040503050406030204" pitchFamily="18" charset="0"/>
                            <a:cs typeface="Times New Roman" panose="02020603050405020304" pitchFamily="18" charset="0"/>
                          </a:rPr>
                          <m:t>𝜕</m:t>
                        </m:r>
                        <m:r>
                          <a:rPr lang="en-US" sz="2800" i="1">
                            <a:latin typeface="Cambria Math" panose="02040503050406030204" pitchFamily="18" charset="0"/>
                            <a:ea typeface="Cambria Math" panose="02040503050406030204" pitchFamily="18" charset="0"/>
                            <a:cs typeface="Times New Roman" panose="02020603050405020304" pitchFamily="18" charset="0"/>
                          </a:rPr>
                          <m:t>𝑥</m:t>
                        </m:r>
                        <m:r>
                          <a:rPr lang="en-US" sz="2800" i="1" baseline="-25000">
                            <a:latin typeface="Cambria Math" panose="02040503050406030204" pitchFamily="18" charset="0"/>
                            <a:ea typeface="Cambria Math" panose="02040503050406030204" pitchFamily="18" charset="0"/>
                            <a:cs typeface="Times New Roman" panose="02020603050405020304" pitchFamily="18" charset="0"/>
                          </a:rPr>
                          <m:t>1</m:t>
                        </m:r>
                      </m:den>
                    </m:f>
                    <m:r>
                      <a:rPr lang="en-US" sz="2800" i="1">
                        <a:latin typeface="Cambria Math" panose="02040503050406030204" pitchFamily="18" charset="0"/>
                        <a:cs typeface="Times New Roman" panose="02020603050405020304" pitchFamily="18" charset="0"/>
                      </a:rPr>
                      <m:t>=</m:t>
                    </m:r>
                  </m:oMath>
                </a14:m>
                <a:r>
                  <a:rPr lang="en-US" sz="2800" dirty="0" smtClean="0"/>
                  <a:t> -30.452</a:t>
                </a:r>
              </a:p>
              <a:p>
                <a:pPr marL="0" indent="0">
                  <a:buNone/>
                </a:pPr>
                <a14:m>
                  <m:oMath xmlns:m="http://schemas.openxmlformats.org/officeDocument/2006/math">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ea typeface="Cambria Math" panose="02040503050406030204" pitchFamily="18" charset="0"/>
                            <a:cs typeface="Times New Roman" panose="02020603050405020304" pitchFamily="18" charset="0"/>
                          </a:rPr>
                          <m:t>𝜕</m:t>
                        </m:r>
                        <m:r>
                          <a:rPr lang="en-US" sz="2800" i="1">
                            <a:latin typeface="Cambria Math" panose="02040503050406030204" pitchFamily="18" charset="0"/>
                            <a:ea typeface="Cambria Math" panose="02040503050406030204" pitchFamily="18" charset="0"/>
                            <a:cs typeface="Times New Roman" panose="02020603050405020304" pitchFamily="18" charset="0"/>
                          </a:rPr>
                          <m:t>𝑓</m:t>
                        </m:r>
                      </m:num>
                      <m:den>
                        <m:r>
                          <a:rPr lang="en-US" sz="2800" i="1">
                            <a:latin typeface="Cambria Math" panose="02040503050406030204" pitchFamily="18" charset="0"/>
                            <a:ea typeface="Cambria Math" panose="02040503050406030204" pitchFamily="18" charset="0"/>
                            <a:cs typeface="Times New Roman" panose="02020603050405020304" pitchFamily="18" charset="0"/>
                          </a:rPr>
                          <m:t>𝜕</m:t>
                        </m:r>
                        <m:r>
                          <a:rPr lang="en-US" sz="2800" i="1">
                            <a:latin typeface="Cambria Math" panose="02040503050406030204" pitchFamily="18" charset="0"/>
                            <a:ea typeface="Cambria Math" panose="02040503050406030204" pitchFamily="18" charset="0"/>
                            <a:cs typeface="Times New Roman" panose="02020603050405020304" pitchFamily="18" charset="0"/>
                          </a:rPr>
                          <m:t>𝑥</m:t>
                        </m:r>
                        <m:r>
                          <a:rPr lang="en-US" sz="2800" b="0" i="1" baseline="-25000" smtClean="0">
                            <a:latin typeface="Cambria Math" panose="02040503050406030204" pitchFamily="18" charset="0"/>
                            <a:ea typeface="Cambria Math" panose="02040503050406030204" pitchFamily="18" charset="0"/>
                            <a:cs typeface="Times New Roman" panose="02020603050405020304" pitchFamily="18" charset="0"/>
                          </a:rPr>
                          <m:t>2</m:t>
                        </m:r>
                      </m:den>
                    </m:f>
                    <m:r>
                      <a:rPr lang="en-US" sz="2800" i="1">
                        <a:latin typeface="Cambria Math" panose="02040503050406030204" pitchFamily="18" charset="0"/>
                        <a:cs typeface="Times New Roman" panose="02020603050405020304" pitchFamily="18" charset="0"/>
                      </a:rPr>
                      <m:t>=</m:t>
                    </m:r>
                  </m:oMath>
                </a14:m>
                <a:r>
                  <a:rPr lang="en-US" sz="2800" dirty="0" smtClean="0"/>
                  <a:t> 19.428</a:t>
                </a:r>
              </a:p>
              <a:p>
                <a:pPr marL="0" indent="0">
                  <a:buNone/>
                </a:pPr>
                <a14:m>
                  <m:oMath xmlns:m="http://schemas.openxmlformats.org/officeDocument/2006/math">
                    <m:sSup>
                      <m:sSupPr>
                        <m:ctrlPr>
                          <a:rPr lang="en-US" sz="28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𝑆</m:t>
                        </m:r>
                      </m:e>
                      <m:sup>
                        <m: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sup>
                    </m:sSup>
                    <m:r>
                      <a:rPr lang="en-US" sz="2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sz="2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en-US" sz="2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mPr>
                          <m:mr>
                            <m:e>
                              <m:r>
                                <m:rPr>
                                  <m:brk m:alnAt="7"/>
                                </m:rP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0.452</m:t>
                              </m:r>
                            </m:e>
                          </m:mr>
                          <m:mr>
                            <m:e>
                              <m:r>
                                <a:rPr lang="en-US" sz="2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−19.428</m:t>
                              </m:r>
                            </m:e>
                          </m:mr>
                        </m:m>
                      </m:e>
                    </m:d>
                  </m:oMath>
                </a14:m>
                <a:r>
                  <a:rPr lang="en-US" sz="2800" baseline="30000" dirty="0" smtClean="0"/>
                  <a:t> </a:t>
                </a:r>
                <a:endParaRPr lang="en-US" sz="2800"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5257800"/>
              </a:xfrm>
              <a:blipFill>
                <a:blip r:embed="rId2"/>
                <a:stretch>
                  <a:fillRect l="-1481" t="-1043"/>
                </a:stretch>
              </a:blipFill>
            </p:spPr>
            <p:txBody>
              <a:bodyPr/>
              <a:lstStyle/>
              <a:p>
                <a:r>
                  <a:rPr lang="en-US">
                    <a:noFill/>
                  </a:rPr>
                  <a:t> </a:t>
                </a:r>
              </a:p>
            </p:txBody>
          </p:sp>
        </mc:Fallback>
      </mc:AlternateContent>
    </p:spTree>
    <p:extLst>
      <p:ext uri="{BB962C8B-B14F-4D97-AF65-F5344CB8AC3E}">
        <p14:creationId xmlns:p14="http://schemas.microsoft.com/office/powerpoint/2010/main" val="145698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anose="02020603050405020304" pitchFamily="18" charset="0"/>
                <a:cs typeface="Times New Roman" panose="02020603050405020304" pitchFamily="18" charset="0"/>
              </a:rPr>
              <a:t>Iteration 2</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486400"/>
              </a:xfrm>
            </p:spPr>
            <p:txBody>
              <a:bodyPr>
                <a:normAutofit/>
              </a:bodyPr>
              <a:lstStyle/>
              <a:p>
                <a:r>
                  <a:rPr lang="en-US" sz="2400" dirty="0" smtClean="0">
                    <a:latin typeface="Times New Roman" panose="02020603050405020304" pitchFamily="18" charset="0"/>
                    <a:cs typeface="Times New Roman" panose="02020603050405020304" pitchFamily="18" charset="0"/>
                  </a:rPr>
                  <a:t>Step 3: Find </a:t>
                </a:r>
                <a:r>
                  <a:rPr lang="en-US" sz="2400" dirty="0">
                    <a:latin typeface="Times New Roman" panose="02020603050405020304" pitchFamily="18" charset="0"/>
                    <a:cs typeface="Times New Roman" panose="02020603050405020304" pitchFamily="18" charset="0"/>
                  </a:rPr>
                  <a:t>optimum </a:t>
                </a:r>
                <a:r>
                  <a:rPr lang="en-US" sz="2400" dirty="0" smtClean="0">
                    <a:latin typeface="Times New Roman" pitchFamily="18" charset="0"/>
                    <a:cs typeface="Times New Roman" pitchFamily="18" charset="0"/>
                    <a:sym typeface="Symbol"/>
                  </a:rPr>
                  <a:t></a:t>
                </a:r>
                <a:r>
                  <a:rPr lang="en-US" sz="2400" baseline="30000" dirty="0">
                    <a:latin typeface="Times New Roman" pitchFamily="18" charset="0"/>
                    <a:cs typeface="Times New Roman" pitchFamily="18" charset="0"/>
                    <a:sym typeface="Symbol"/>
                  </a:rPr>
                  <a:t>1</a:t>
                </a:r>
                <a:r>
                  <a:rPr lang="en-US" sz="2400" baseline="30000" dirty="0" smtClean="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such that </a:t>
                </a:r>
                <a:r>
                  <a:rPr lang="en-US" sz="2400" i="1" dirty="0" smtClean="0">
                    <a:latin typeface="Times New Roman" pitchFamily="18" charset="0"/>
                    <a:cs typeface="Times New Roman" pitchFamily="18" charset="0"/>
                  </a:rPr>
                  <a:t>f</a:t>
                </a:r>
                <a:r>
                  <a:rPr lang="en-US" sz="2400" dirty="0" smtClean="0">
                    <a:latin typeface="Times New Roman" panose="02020603050405020304" pitchFamily="18" charset="0"/>
                    <a:cs typeface="Times New Roman" panose="02020603050405020304" pitchFamily="18" charset="0"/>
                  </a:rPr>
                  <a:t>(</a:t>
                </a:r>
                <a:r>
                  <a:rPr lang="en-US" sz="2400" b="1" dirty="0" smtClean="0">
                    <a:latin typeface="Times New Roman" pitchFamily="18" charset="0"/>
                    <a:cs typeface="Times New Roman" pitchFamily="18" charset="0"/>
                  </a:rPr>
                  <a:t>X</a:t>
                </a:r>
                <a:r>
                  <a:rPr lang="en-US" sz="2400" b="1" baseline="30000" dirty="0" smtClean="0">
                    <a:latin typeface="Times New Roman" pitchFamily="18" charset="0"/>
                    <a:cs typeface="Times New Roman" pitchFamily="18" charset="0"/>
                  </a:rPr>
                  <a:t>2</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a:t>
                </a:r>
                <a:r>
                  <a:rPr lang="en-US" sz="2400" i="1" dirty="0" smtClean="0">
                    <a:latin typeface="Times New Roman" pitchFamily="18" charset="0"/>
                    <a:cs typeface="Times New Roman" pitchFamily="18" charset="0"/>
                  </a:rPr>
                  <a:t>f</a:t>
                </a:r>
                <a:r>
                  <a:rPr lang="en-US" sz="2400" dirty="0" smtClean="0">
                    <a:latin typeface="Times New Roman" panose="02020603050405020304" pitchFamily="18" charset="0"/>
                    <a:cs typeface="Times New Roman" panose="02020603050405020304" pitchFamily="18" charset="0"/>
                  </a:rPr>
                  <a:t>(</a:t>
                </a:r>
                <a:r>
                  <a:rPr lang="en-US" sz="2400" b="1" dirty="0" smtClean="0">
                    <a:latin typeface="Times New Roman" pitchFamily="18" charset="0"/>
                    <a:cs typeface="Times New Roman" pitchFamily="18" charset="0"/>
                  </a:rPr>
                  <a:t>X</a:t>
                </a:r>
                <a:r>
                  <a:rPr lang="en-US" sz="2400" b="1" baseline="30000" dirty="0" smtClean="0">
                    <a:latin typeface="Times New Roman" pitchFamily="18" charset="0"/>
                    <a:cs typeface="Times New Roman" pitchFamily="18" charset="0"/>
                  </a:rPr>
                  <a:t>1</a:t>
                </a:r>
                <a:r>
                  <a:rPr lang="en-US" sz="2400" b="1" i="1" baseline="300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a:rPr>
                  <a:t></a:t>
                </a:r>
                <a:r>
                  <a:rPr lang="en-US" sz="2400" baseline="30000" dirty="0" smtClean="0">
                    <a:latin typeface="Times New Roman" pitchFamily="18" charset="0"/>
                    <a:cs typeface="Times New Roman" pitchFamily="18" charset="0"/>
                  </a:rPr>
                  <a:t>1</a:t>
                </a:r>
                <a:r>
                  <a:rPr lang="en-US" sz="2400" i="1" baseline="30000" dirty="0" smtClean="0">
                    <a:latin typeface="Times New Roman" pitchFamily="18" charset="0"/>
                    <a:cs typeface="Times New Roman" pitchFamily="18" charset="0"/>
                    <a:sym typeface="Symbol"/>
                  </a:rPr>
                  <a:t> </a:t>
                </a:r>
                <a:r>
                  <a:rPr lang="en-US" sz="2400" b="1" dirty="0" smtClean="0">
                    <a:latin typeface="Times New Roman" pitchFamily="18" charset="0"/>
                    <a:cs typeface="Times New Roman" pitchFamily="18" charset="0"/>
                  </a:rPr>
                  <a:t>S</a:t>
                </a:r>
                <a:r>
                  <a:rPr lang="en-US" sz="2400" b="1" baseline="30000" dirty="0" smtClean="0">
                    <a:latin typeface="Times New Roman" pitchFamily="18" charset="0"/>
                    <a:cs typeface="Times New Roman" pitchFamily="18" charset="0"/>
                  </a:rPr>
                  <a:t>1</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t>
                </a:r>
                <a:r>
                  <a:rPr lang="en-US" sz="2400" dirty="0" smtClean="0">
                    <a:latin typeface="Times New Roman" panose="02020603050405020304" pitchFamily="18" charset="0"/>
                    <a:cs typeface="Times New Roman" panose="02020603050405020304" pitchFamily="18" charset="0"/>
                  </a:rPr>
                  <a:t>minimum using Golden Section Method</a:t>
                </a:r>
              </a:p>
              <a:p>
                <a:r>
                  <a:rPr lang="en-US" sz="2400" dirty="0" smtClean="0">
                    <a:latin typeface="Times New Roman" panose="02020603050405020304" pitchFamily="18" charset="0"/>
                    <a:cs typeface="Times New Roman" panose="02020603050405020304" pitchFamily="18" charset="0"/>
                  </a:rPr>
                  <a:t>Iteration 1 of GSM</a:t>
                </a:r>
              </a:p>
              <a:p>
                <a:pPr lvl="1"/>
                <a:r>
                  <a:rPr lang="en-US" sz="2000" dirty="0" smtClean="0">
                    <a:latin typeface="Times New Roman" panose="02020603050405020304" pitchFamily="18" charset="0"/>
                    <a:cs typeface="Times New Roman" panose="02020603050405020304" pitchFamily="18" charset="0"/>
                  </a:rPr>
                  <a:t>1. Range of </a:t>
                </a:r>
                <a:r>
                  <a:rPr lang="en-US" sz="2000" dirty="0" smtClean="0">
                    <a:latin typeface="Times New Roman" pitchFamily="18" charset="0"/>
                    <a:cs typeface="Times New Roman" pitchFamily="18" charset="0"/>
                    <a:sym typeface="Symbol"/>
                  </a:rPr>
                  <a:t></a:t>
                </a:r>
                <a:r>
                  <a:rPr lang="en-US" sz="2000" baseline="30000" dirty="0" smtClean="0">
                    <a:latin typeface="Times New Roman" pitchFamily="18" charset="0"/>
                    <a:cs typeface="Times New Roman" pitchFamily="18" charset="0"/>
                    <a:sym typeface="Symbol"/>
                  </a:rPr>
                  <a:t>1</a:t>
                </a:r>
                <a:r>
                  <a:rPr lang="en-US" sz="2000" dirty="0" smtClean="0">
                    <a:latin typeface="Times New Roman" panose="02020603050405020304" pitchFamily="18" charset="0"/>
                    <a:cs typeface="Times New Roman" panose="02020603050405020304" pitchFamily="18" charset="0"/>
                  </a:rPr>
                  <a:t> be (0,1)</a:t>
                </a:r>
              </a:p>
              <a:p>
                <a:pPr lvl="1"/>
                <a:r>
                  <a:rPr lang="en-US" sz="2000" dirty="0" smtClean="0">
                    <a:latin typeface="Times New Roman" panose="02020603050405020304" pitchFamily="18" charset="0"/>
                    <a:cs typeface="Times New Roman" panose="02020603050405020304" pitchFamily="18" charset="0"/>
                  </a:rPr>
                  <a:t>2. p1 = 0.618, p2 = 0.382</a:t>
                </a:r>
              </a:p>
              <a:p>
                <a:pPr lvl="1"/>
                <a:r>
                  <a:rPr lang="en-US" sz="2000" dirty="0" smtClean="0">
                    <a:latin typeface="Times New Roman" panose="02020603050405020304" pitchFamily="18" charset="0"/>
                    <a:cs typeface="Times New Roman" panose="02020603050405020304" pitchFamily="18" charset="0"/>
                  </a:rPr>
                  <a:t>3.  </a:t>
                </a:r>
                <a14:m>
                  <m:oMath xmlns:m="http://schemas.openxmlformats.org/officeDocument/2006/math">
                    <m:sSubSup>
                      <m:sSubSupPr>
                        <m:ctrlPr>
                          <a:rPr lang="en-US" sz="200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2</m:t>
                        </m:r>
                      </m:sup>
                    </m:sSubSup>
                    <m:r>
                      <a:rPr lang="en-US" sz="2000" b="0" i="1" smtClean="0">
                        <a:latin typeface="Cambria Math" panose="02040503050406030204" pitchFamily="18" charset="0"/>
                        <a:cs typeface="Times New Roman" panose="02020603050405020304" pitchFamily="18" charset="0"/>
                      </a:rPr>
                      <m:t>=</m:t>
                    </m:r>
                    <m:d>
                      <m:dPr>
                        <m:begChr m:val="["/>
                        <m:endChr m:val="]"/>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mPr>
                          <m:mr>
                            <m:e>
                              <m:r>
                                <m:rPr>
                                  <m:brk m:alnAt="7"/>
                                </m:rP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0.602</m:t>
                              </m:r>
                            </m:e>
                          </m:mr>
                          <m:mr>
                            <m:e>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−9.206</m:t>
                              </m:r>
                            </m:e>
                          </m:mr>
                        </m:m>
                      </m:e>
                    </m:d>
                  </m:oMath>
                </a14:m>
                <a:r>
                  <a:rPr lang="en-US" sz="2000" dirty="0" smtClean="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2</m:t>
                        </m:r>
                      </m:sub>
                      <m:sup>
                        <m:r>
                          <a:rPr lang="en-US" sz="2000" b="0" i="1" smtClean="0">
                            <a:latin typeface="Cambria Math" panose="02040503050406030204" pitchFamily="18" charset="0"/>
                            <a:cs typeface="Times New Roman" panose="02020603050405020304" pitchFamily="18" charset="0"/>
                          </a:rPr>
                          <m:t>2</m:t>
                        </m:r>
                      </m:sup>
                    </m:sSubSup>
                    <m:r>
                      <a:rPr lang="en-US" sz="2000" i="1">
                        <a:latin typeface="Cambria Math" panose="02040503050406030204" pitchFamily="18" charset="0"/>
                        <a:cs typeface="Times New Roman" panose="02020603050405020304" pitchFamily="18" charset="0"/>
                      </a:rPr>
                      <m:t>=</m:t>
                    </m:r>
                    <m:d>
                      <m:dPr>
                        <m:begChr m:val="["/>
                        <m:endChr m:val="]"/>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mPr>
                          <m:mr>
                            <m:e>
                              <m:r>
                                <m:rPr>
                                  <m:brk m:alnAt="7"/>
                                </m:rP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3.416</m:t>
                              </m:r>
                            </m:e>
                          </m:mr>
                          <m:mr>
                            <m:e>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−4.620</m:t>
                              </m:r>
                            </m:e>
                          </m:mr>
                        </m:m>
                      </m:e>
                    </m:d>
                  </m:oMath>
                </a14:m>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4. </a:t>
                </a:r>
                <a:r>
                  <a:rPr lang="en-US" sz="2000" i="1" dirty="0">
                    <a:latin typeface="Times New Roman" pitchFamily="18" charset="0"/>
                    <a:cs typeface="Times New Roman" pitchFamily="18" charset="0"/>
                  </a:rPr>
                  <a:t>f(</a:t>
                </a:r>
                <a14:m>
                  <m:oMath xmlns:m="http://schemas.openxmlformats.org/officeDocument/2006/math">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𝑋</m:t>
                        </m:r>
                      </m:e>
                      <m:sub>
                        <m:r>
                          <a:rPr lang="en-US" sz="2000" i="1">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2</m:t>
                        </m:r>
                      </m:sup>
                    </m:sSubSup>
                  </m:oMath>
                </a14:m>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173080.3</a:t>
                </a:r>
                <a:r>
                  <a:rPr lang="en-US" sz="2000" i="1" dirty="0" smtClean="0">
                    <a:latin typeface="Times New Roman" pitchFamily="18" charset="0"/>
                    <a:cs typeface="Times New Roman" pitchFamily="18" charset="0"/>
                  </a:rPr>
                  <a:t> </a:t>
                </a:r>
                <a:r>
                  <a:rPr lang="en-US" sz="2000" i="1" dirty="0">
                    <a:latin typeface="Times New Roman" pitchFamily="18" charset="0"/>
                    <a:cs typeface="Times New Roman" pitchFamily="18" charset="0"/>
                  </a:rPr>
                  <a:t>and f(</a:t>
                </a:r>
                <a14:m>
                  <m:oMath xmlns:m="http://schemas.openxmlformats.org/officeDocument/2006/math">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𝑋</m:t>
                        </m:r>
                      </m:e>
                      <m:sub>
                        <m:r>
                          <a:rPr lang="en-US" sz="2000" i="1">
                            <a:latin typeface="Cambria Math" panose="02040503050406030204" pitchFamily="18" charset="0"/>
                            <a:cs typeface="Times New Roman" panose="02020603050405020304" pitchFamily="18" charset="0"/>
                          </a:rPr>
                          <m:t>2</m:t>
                        </m:r>
                      </m:sub>
                      <m:sup>
                        <m:r>
                          <a:rPr lang="en-US" sz="2000" b="0" i="1" smtClean="0">
                            <a:latin typeface="Cambria Math" panose="02040503050406030204" pitchFamily="18" charset="0"/>
                            <a:cs typeface="Times New Roman" panose="02020603050405020304" pitchFamily="18" charset="0"/>
                          </a:rPr>
                          <m:t>2</m:t>
                        </m:r>
                      </m:sup>
                    </m:sSubSup>
                  </m:oMath>
                </a14:m>
                <a:r>
                  <a:rPr lang="en-US" sz="2000" i="1"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27787.8</a:t>
                </a:r>
              </a:p>
              <a:p>
                <a:pPr lvl="1"/>
                <a:r>
                  <a:rPr lang="en-US" sz="2000" dirty="0" smtClean="0">
                    <a:latin typeface="Times New Roman" pitchFamily="18" charset="0"/>
                    <a:cs typeface="Times New Roman" pitchFamily="18" charset="0"/>
                  </a:rPr>
                  <a:t>5</a:t>
                </a:r>
                <a:r>
                  <a:rPr lang="en-US" sz="2000" i="1" dirty="0" smtClean="0">
                    <a:latin typeface="Times New Roman" pitchFamily="18" charset="0"/>
                    <a:cs typeface="Times New Roman" pitchFamily="18" charset="0"/>
                  </a:rPr>
                  <a:t>. </a:t>
                </a:r>
                <a:r>
                  <a:rPr lang="en-US" sz="2000" i="1" dirty="0">
                    <a:latin typeface="Times New Roman" pitchFamily="18" charset="0"/>
                    <a:cs typeface="Times New Roman" pitchFamily="18" charset="0"/>
                  </a:rPr>
                  <a:t>f(</a:t>
                </a:r>
                <a14:m>
                  <m:oMath xmlns:m="http://schemas.openxmlformats.org/officeDocument/2006/math">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𝑋</m:t>
                        </m:r>
                      </m:e>
                      <m:sub>
                        <m:r>
                          <a:rPr lang="en-US" sz="2000" i="1">
                            <a:latin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cs typeface="Times New Roman" panose="02020603050405020304" pitchFamily="18" charset="0"/>
                          </a:rPr>
                          <m:t>2</m:t>
                        </m:r>
                      </m:sup>
                    </m:sSubSup>
                  </m:oMath>
                </a14:m>
                <a:r>
                  <a:rPr lang="en-US" sz="2000" i="1" dirty="0">
                    <a:latin typeface="Times New Roman" pitchFamily="18" charset="0"/>
                    <a:cs typeface="Times New Roman" pitchFamily="18" charset="0"/>
                  </a:rPr>
                  <a:t>) </a:t>
                </a:r>
                <a:r>
                  <a:rPr lang="en-US" sz="2000" i="1" dirty="0" smtClean="0">
                    <a:latin typeface="Times New Roman" pitchFamily="18" charset="0"/>
                    <a:cs typeface="Times New Roman" pitchFamily="18" charset="0"/>
                  </a:rPr>
                  <a:t>&gt; </a:t>
                </a:r>
                <a:r>
                  <a:rPr lang="en-US" sz="2000" i="1" dirty="0">
                    <a:latin typeface="Times New Roman" pitchFamily="18" charset="0"/>
                    <a:cs typeface="Times New Roman" pitchFamily="18" charset="0"/>
                  </a:rPr>
                  <a:t>f(</a:t>
                </a:r>
                <a14:m>
                  <m:oMath xmlns:m="http://schemas.openxmlformats.org/officeDocument/2006/math">
                    <m:sSubSup>
                      <m:sSubSupPr>
                        <m:ctrlPr>
                          <a:rPr lang="en-US" sz="2000" i="1">
                            <a:latin typeface="Cambria Math" panose="02040503050406030204" pitchFamily="18" charset="0"/>
                            <a:cs typeface="Times New Roman" panose="02020603050405020304" pitchFamily="18" charset="0"/>
                          </a:rPr>
                        </m:ctrlPr>
                      </m:sSubSupPr>
                      <m:e>
                        <m:r>
                          <a:rPr lang="en-US" sz="2000" i="1">
                            <a:latin typeface="Cambria Math" panose="02040503050406030204" pitchFamily="18" charset="0"/>
                            <a:cs typeface="Times New Roman" panose="02020603050405020304" pitchFamily="18" charset="0"/>
                          </a:rPr>
                          <m:t>𝑋</m:t>
                        </m:r>
                      </m:e>
                      <m:sub>
                        <m:r>
                          <a:rPr lang="en-US" sz="2000" i="1">
                            <a:latin typeface="Cambria Math" panose="02040503050406030204" pitchFamily="18" charset="0"/>
                            <a:cs typeface="Times New Roman" panose="02020603050405020304" pitchFamily="18" charset="0"/>
                          </a:rPr>
                          <m:t>2</m:t>
                        </m:r>
                      </m:sub>
                      <m:sup>
                        <m:r>
                          <a:rPr lang="en-US" sz="2000" b="0" i="1" smtClean="0">
                            <a:latin typeface="Cambria Math" panose="02040503050406030204" pitchFamily="18" charset="0"/>
                            <a:cs typeface="Times New Roman" panose="02020603050405020304" pitchFamily="18" charset="0"/>
                          </a:rPr>
                          <m:t>2</m:t>
                        </m:r>
                      </m:sup>
                    </m:sSubSup>
                  </m:oMath>
                </a14:m>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so new search space is (0,0.618)</a:t>
                </a:r>
              </a:p>
              <a:p>
                <a:pPr lvl="1"/>
                <a:r>
                  <a:rPr lang="en-US" sz="2000" dirty="0" smtClean="0">
                    <a:latin typeface="Times New Roman" pitchFamily="18" charset="0"/>
                    <a:cs typeface="Times New Roman" pitchFamily="18" charset="0"/>
                  </a:rPr>
                  <a:t>6.</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convergence criterion not met, go to iteration 2 of GSM</a:t>
                </a:r>
                <a:endParaRPr lang="en-US" sz="2000" i="1" dirty="0">
                  <a:latin typeface="Times New Roman" pitchFamily="18" charset="0"/>
                  <a:cs typeface="Times New Roman" pitchFamily="18" charset="0"/>
                </a:endParaRPr>
              </a:p>
              <a:p>
                <a:r>
                  <a:rPr lang="en-US" sz="2400" dirty="0" smtClean="0">
                    <a:latin typeface="Times New Roman" panose="02020603050405020304" pitchFamily="18" charset="0"/>
                    <a:cs typeface="Times New Roman" panose="02020603050405020304" pitchFamily="18" charset="0"/>
                  </a:rPr>
                  <a:t>After many (~15) such iterations </a:t>
                </a:r>
                <a:r>
                  <a:rPr lang="en-US" sz="2400" dirty="0" smtClean="0">
                    <a:latin typeface="Times New Roman" pitchFamily="18" charset="0"/>
                    <a:cs typeface="Times New Roman" pitchFamily="18" charset="0"/>
                    <a:sym typeface="Symbol"/>
                  </a:rPr>
                  <a:t></a:t>
                </a:r>
                <a:r>
                  <a:rPr lang="en-US" sz="2400" baseline="30000" dirty="0" smtClean="0">
                    <a:latin typeface="Times New Roman" pitchFamily="18" charset="0"/>
                    <a:cs typeface="Times New Roman" pitchFamily="18" charset="0"/>
                    <a:sym typeface="Symbol"/>
                  </a:rPr>
                  <a:t>1</a:t>
                </a:r>
                <a:r>
                  <a:rPr lang="en-US" sz="2400" dirty="0" smtClean="0">
                    <a:latin typeface="Times New Roman" pitchFamily="18" charset="0"/>
                    <a:cs typeface="Times New Roman" pitchFamily="18" charset="0"/>
                    <a:sym typeface="Symbol"/>
                  </a:rPr>
                  <a:t> = 0.040</a:t>
                </a:r>
              </a:p>
              <a:p>
                <a14:m>
                  <m:oMath xmlns:m="http://schemas.openxmlformats.org/officeDocument/2006/math">
                    <m:sSup>
                      <m:sSupPr>
                        <m:ctrlPr>
                          <a:rPr lang="en-US"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e>
                      <m:sup>
                        <m:r>
                          <a:rPr lang="en-US" sz="2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en-US"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mPr>
                          <m:mr>
                            <m:e>
                              <m:r>
                                <m:rPr>
                                  <m:brk m:alnAt="7"/>
                                </m:rPr>
                                <a:rPr lang="en-US" sz="2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r>
                                <a:rPr lang="en-US" sz="2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.999</m:t>
                              </m:r>
                            </m:e>
                          </m:mr>
                          <m:mr>
                            <m:e>
                              <m:r>
                                <a:rPr lang="en-US" sz="2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2.028</m:t>
                              </m:r>
                            </m:e>
                          </m:mr>
                        </m:m>
                      </m:e>
                    </m:d>
                  </m:oMath>
                </a14:m>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Step4: convergence criterion not met, so go to iteration 3</a:t>
                </a:r>
                <a:endParaRPr lang="en-US" sz="24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486400"/>
              </a:xfrm>
              <a:blipFill>
                <a:blip r:embed="rId2"/>
                <a:stretch>
                  <a:fillRect l="-963" t="-1000"/>
                </a:stretch>
              </a:blipFill>
            </p:spPr>
            <p:txBody>
              <a:bodyPr/>
              <a:lstStyle/>
              <a:p>
                <a:r>
                  <a:rPr lang="en-US">
                    <a:noFill/>
                  </a:rPr>
                  <a:t> </a:t>
                </a:r>
              </a:p>
            </p:txBody>
          </p:sp>
        </mc:Fallback>
      </mc:AlternateContent>
    </p:spTree>
    <p:extLst>
      <p:ext uri="{BB962C8B-B14F-4D97-AF65-F5344CB8AC3E}">
        <p14:creationId xmlns:p14="http://schemas.microsoft.com/office/powerpoint/2010/main" val="126724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Times New Roman" panose="02020603050405020304" pitchFamily="18" charset="0"/>
                <a:cs typeface="Times New Roman" panose="02020603050405020304" pitchFamily="18" charset="0"/>
              </a:rPr>
              <a:t>Solution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633024648"/>
                  </p:ext>
                </p:extLst>
              </p:nvPr>
            </p:nvGraphicFramePr>
            <p:xfrm>
              <a:off x="457200" y="1600200"/>
              <a:ext cx="8229600" cy="2966720"/>
            </p:xfrm>
            <a:graphic>
              <a:graphicData uri="http://schemas.openxmlformats.org/drawingml/2006/table">
                <a:tbl>
                  <a:tblPr firstRow="1" bandRow="1">
                    <a:tableStyleId>{9D7B26C5-4107-4FEC-AEDC-1716B250A1EF}</a:tableStyleId>
                  </a:tblPr>
                  <a:tblGrid>
                    <a:gridCol w="1219200">
                      <a:extLst>
                        <a:ext uri="{9D8B030D-6E8A-4147-A177-3AD203B41FA5}">
                          <a16:colId xmlns:a16="http://schemas.microsoft.com/office/drawing/2014/main" val="1807298766"/>
                        </a:ext>
                      </a:extLst>
                    </a:gridCol>
                    <a:gridCol w="2209800">
                      <a:extLst>
                        <a:ext uri="{9D8B030D-6E8A-4147-A177-3AD203B41FA5}">
                          <a16:colId xmlns:a16="http://schemas.microsoft.com/office/drawing/2014/main" val="1125620066"/>
                        </a:ext>
                      </a:extLst>
                    </a:gridCol>
                    <a:gridCol w="1295400">
                      <a:extLst>
                        <a:ext uri="{9D8B030D-6E8A-4147-A177-3AD203B41FA5}">
                          <a16:colId xmlns:a16="http://schemas.microsoft.com/office/drawing/2014/main" val="130737925"/>
                        </a:ext>
                      </a:extLst>
                    </a:gridCol>
                    <a:gridCol w="2057400">
                      <a:extLst>
                        <a:ext uri="{9D8B030D-6E8A-4147-A177-3AD203B41FA5}">
                          <a16:colId xmlns:a16="http://schemas.microsoft.com/office/drawing/2014/main" val="3032062712"/>
                        </a:ext>
                      </a:extLst>
                    </a:gridCol>
                    <a:gridCol w="1447800">
                      <a:extLst>
                        <a:ext uri="{9D8B030D-6E8A-4147-A177-3AD203B41FA5}">
                          <a16:colId xmlns:a16="http://schemas.microsoft.com/office/drawing/2014/main" val="2890810803"/>
                        </a:ext>
                      </a:extLst>
                    </a:gridCol>
                  </a:tblGrid>
                  <a:tr h="370840">
                    <a:tc>
                      <a:txBody>
                        <a:bodyPr/>
                        <a:lstStyle/>
                        <a:p>
                          <a:pPr algn="ctr"/>
                          <a:r>
                            <a:rPr lang="en-US" dirty="0" smtClean="0">
                              <a:latin typeface="Times New Roman" panose="02020603050405020304" pitchFamily="18" charset="0"/>
                              <a:cs typeface="Times New Roman" panose="02020603050405020304" pitchFamily="18" charset="0"/>
                            </a:rPr>
                            <a:t>Iteration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S</a:t>
                          </a:r>
                          <a:endParaRPr lang="en-US"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𝜶</m:t>
                                </m:r>
                              </m:oMath>
                            </m:oMathPara>
                          </a14:m>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X</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f(X)</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6802776"/>
                      </a:ext>
                    </a:extLst>
                  </a:tr>
                  <a:tr h="370840">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[14 22]</a:t>
                          </a:r>
                          <a:r>
                            <a:rPr lang="en-US" baseline="30000" dirty="0" smtClean="0">
                              <a:latin typeface="Times New Roman" panose="02020603050405020304" pitchFamily="18" charset="0"/>
                              <a:cs typeface="Times New Roman" panose="02020603050405020304" pitchFamily="18" charset="0"/>
                            </a:rPr>
                            <a:t>T</a:t>
                          </a:r>
                          <a:endParaRPr lang="en-US" baseline="30000"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0.127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[1.783 2.801]</a:t>
                          </a:r>
                          <a:r>
                            <a:rPr lang="en-US" baseline="30000" dirty="0" smtClean="0">
                              <a:latin typeface="Times New Roman" panose="02020603050405020304" pitchFamily="18" charset="0"/>
                              <a:cs typeface="Times New Roman" panose="02020603050405020304" pitchFamily="18" charset="0"/>
                            </a:rPr>
                            <a:t>T</a:t>
                          </a:r>
                          <a:endParaRPr lang="en-US" baseline="30000"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32.126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5936384"/>
                      </a:ext>
                    </a:extLst>
                  </a:tr>
                  <a:tr h="370840">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[30.542</a:t>
                          </a:r>
                          <a:r>
                            <a:rPr lang="en-US" baseline="0" dirty="0" smtClean="0">
                              <a:latin typeface="Times New Roman" panose="02020603050405020304" pitchFamily="18" charset="0"/>
                              <a:cs typeface="Times New Roman" panose="02020603050405020304" pitchFamily="18" charset="0"/>
                            </a:rPr>
                            <a:t> -19.428</a:t>
                          </a:r>
                          <a:r>
                            <a:rPr lang="en-US" dirty="0" smtClean="0">
                              <a:latin typeface="Times New Roman" panose="02020603050405020304" pitchFamily="18" charset="0"/>
                              <a:cs typeface="Times New Roman" panose="02020603050405020304" pitchFamily="18" charset="0"/>
                            </a:rPr>
                            <a:t>]</a:t>
                          </a:r>
                          <a:r>
                            <a:rPr lang="en-US" baseline="30000" dirty="0" smtClean="0">
                              <a:latin typeface="Times New Roman" panose="02020603050405020304" pitchFamily="18" charset="0"/>
                              <a:cs typeface="Times New Roman" panose="02020603050405020304" pitchFamily="18" charset="0"/>
                            </a:rPr>
                            <a:t>T</a:t>
                          </a:r>
                        </a:p>
                      </a:txBody>
                      <a:tcPr/>
                    </a:tc>
                    <a:tc>
                      <a:txBody>
                        <a:bodyPr/>
                        <a:lstStyle/>
                        <a:p>
                          <a:pPr algn="ctr"/>
                          <a:r>
                            <a:rPr lang="en-US" dirty="0" smtClean="0">
                              <a:latin typeface="Times New Roman" panose="02020603050405020304" pitchFamily="18" charset="0"/>
                              <a:cs typeface="Times New Roman" panose="02020603050405020304" pitchFamily="18" charset="0"/>
                            </a:rPr>
                            <a:t>0.040</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[2.999 2.028]</a:t>
                          </a:r>
                          <a:r>
                            <a:rPr lang="en-US" baseline="30000" dirty="0" smtClean="0">
                              <a:latin typeface="Times New Roman" panose="02020603050405020304" pitchFamily="18" charset="0"/>
                              <a:cs typeface="Times New Roman" panose="02020603050405020304" pitchFamily="18" charset="0"/>
                            </a:rPr>
                            <a:t>T</a:t>
                          </a:r>
                        </a:p>
                      </a:txBody>
                      <a:tcPr/>
                    </a:tc>
                    <a:tc>
                      <a:txBody>
                        <a:bodyPr/>
                        <a:lstStyle/>
                        <a:p>
                          <a:pPr algn="ctr"/>
                          <a:r>
                            <a:rPr lang="en-US" dirty="0" smtClean="0">
                              <a:latin typeface="Times New Roman" panose="02020603050405020304" pitchFamily="18" charset="0"/>
                              <a:cs typeface="Times New Roman" panose="02020603050405020304" pitchFamily="18" charset="0"/>
                            </a:rPr>
                            <a:t>0.0126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7689710"/>
                      </a:ext>
                    </a:extLst>
                  </a:tr>
                  <a:tr h="370840">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[-0.471 -0.936]</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0.017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[2.991 2.012]</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0.00329</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6465000"/>
                      </a:ext>
                    </a:extLst>
                  </a:tr>
                  <a:tr h="370840">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[0.442 -0.217]</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0.020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[3.000 2.007]</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0.00088</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4859035"/>
                      </a:ext>
                    </a:extLst>
                  </a:tr>
                  <a:tr h="370840">
                    <a:tc>
                      <a:txBody>
                        <a:bodyPr/>
                        <a:lstStyle/>
                        <a:p>
                          <a:pPr algn="ctr"/>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[-0.115 -0.244]</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0.017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[2.998 2.003]</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0.00024</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254470"/>
                      </a:ext>
                    </a:extLst>
                  </a:tr>
                  <a:tr h="370840">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[0.117 -0.059]</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0.020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[3.000 2.002]</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0.00006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10910530"/>
                      </a:ext>
                    </a:extLst>
                  </a:tr>
                  <a:tr h="370840">
                    <a:tc>
                      <a:txBody>
                        <a:bodyPr/>
                        <a:lstStyle/>
                        <a:p>
                          <a:pPr algn="ctr"/>
                          <a:r>
                            <a:rPr lang="en-US" dirty="0" smtClean="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[-0.034 -0.066]</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0.017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[2.999 2.001]</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0.00002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5191650"/>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633024648"/>
                  </p:ext>
                </p:extLst>
              </p:nvPr>
            </p:nvGraphicFramePr>
            <p:xfrm>
              <a:off x="457200" y="1600200"/>
              <a:ext cx="8229600" cy="2966720"/>
            </p:xfrm>
            <a:graphic>
              <a:graphicData uri="http://schemas.openxmlformats.org/drawingml/2006/table">
                <a:tbl>
                  <a:tblPr firstRow="1" bandRow="1">
                    <a:tableStyleId>{9D7B26C5-4107-4FEC-AEDC-1716B250A1EF}</a:tableStyleId>
                  </a:tblPr>
                  <a:tblGrid>
                    <a:gridCol w="1219200">
                      <a:extLst>
                        <a:ext uri="{9D8B030D-6E8A-4147-A177-3AD203B41FA5}">
                          <a16:colId xmlns:a16="http://schemas.microsoft.com/office/drawing/2014/main" val="1807298766"/>
                        </a:ext>
                      </a:extLst>
                    </a:gridCol>
                    <a:gridCol w="2209800">
                      <a:extLst>
                        <a:ext uri="{9D8B030D-6E8A-4147-A177-3AD203B41FA5}">
                          <a16:colId xmlns:a16="http://schemas.microsoft.com/office/drawing/2014/main" val="1125620066"/>
                        </a:ext>
                      </a:extLst>
                    </a:gridCol>
                    <a:gridCol w="1295400">
                      <a:extLst>
                        <a:ext uri="{9D8B030D-6E8A-4147-A177-3AD203B41FA5}">
                          <a16:colId xmlns:a16="http://schemas.microsoft.com/office/drawing/2014/main" val="130737925"/>
                        </a:ext>
                      </a:extLst>
                    </a:gridCol>
                    <a:gridCol w="2057400">
                      <a:extLst>
                        <a:ext uri="{9D8B030D-6E8A-4147-A177-3AD203B41FA5}">
                          <a16:colId xmlns:a16="http://schemas.microsoft.com/office/drawing/2014/main" val="3032062712"/>
                        </a:ext>
                      </a:extLst>
                    </a:gridCol>
                    <a:gridCol w="1447800">
                      <a:extLst>
                        <a:ext uri="{9D8B030D-6E8A-4147-A177-3AD203B41FA5}">
                          <a16:colId xmlns:a16="http://schemas.microsoft.com/office/drawing/2014/main" val="2890810803"/>
                        </a:ext>
                      </a:extLst>
                    </a:gridCol>
                  </a:tblGrid>
                  <a:tr h="370840">
                    <a:tc>
                      <a:txBody>
                        <a:bodyPr/>
                        <a:lstStyle/>
                        <a:p>
                          <a:pPr algn="ctr"/>
                          <a:r>
                            <a:rPr lang="en-US" dirty="0" smtClean="0">
                              <a:latin typeface="Times New Roman" panose="02020603050405020304" pitchFamily="18" charset="0"/>
                              <a:cs typeface="Times New Roman" panose="02020603050405020304" pitchFamily="18" charset="0"/>
                            </a:rPr>
                            <a:t>Iteration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S</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265566" t="-8197" r="-272170" b="-722951"/>
                          </a:stretch>
                        </a:blipFill>
                      </a:tcPr>
                    </a:tc>
                    <a:tc>
                      <a:txBody>
                        <a:bodyPr/>
                        <a:lstStyle/>
                        <a:p>
                          <a:pPr algn="ctr"/>
                          <a:r>
                            <a:rPr lang="en-US" dirty="0" smtClean="0">
                              <a:latin typeface="Times New Roman" panose="02020603050405020304" pitchFamily="18" charset="0"/>
                              <a:cs typeface="Times New Roman" panose="02020603050405020304" pitchFamily="18" charset="0"/>
                            </a:rPr>
                            <a:t>X</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f(X)</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6802776"/>
                      </a:ext>
                    </a:extLst>
                  </a:tr>
                  <a:tr h="370840">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[14 22]</a:t>
                          </a:r>
                          <a:r>
                            <a:rPr lang="en-US" baseline="30000" dirty="0" smtClean="0">
                              <a:latin typeface="Times New Roman" panose="02020603050405020304" pitchFamily="18" charset="0"/>
                              <a:cs typeface="Times New Roman" panose="02020603050405020304" pitchFamily="18" charset="0"/>
                            </a:rPr>
                            <a:t>T</a:t>
                          </a:r>
                          <a:endParaRPr lang="en-US" baseline="30000"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0.127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[1.783 2.801]</a:t>
                          </a:r>
                          <a:r>
                            <a:rPr lang="en-US" baseline="30000" dirty="0" smtClean="0">
                              <a:latin typeface="Times New Roman" panose="02020603050405020304" pitchFamily="18" charset="0"/>
                              <a:cs typeface="Times New Roman" panose="02020603050405020304" pitchFamily="18" charset="0"/>
                            </a:rPr>
                            <a:t>T</a:t>
                          </a:r>
                          <a:endParaRPr lang="en-US" baseline="30000"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32.126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5936384"/>
                      </a:ext>
                    </a:extLst>
                  </a:tr>
                  <a:tr h="370840">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[30.542</a:t>
                          </a:r>
                          <a:r>
                            <a:rPr lang="en-US" baseline="0" dirty="0" smtClean="0">
                              <a:latin typeface="Times New Roman" panose="02020603050405020304" pitchFamily="18" charset="0"/>
                              <a:cs typeface="Times New Roman" panose="02020603050405020304" pitchFamily="18" charset="0"/>
                            </a:rPr>
                            <a:t> -19.428</a:t>
                          </a:r>
                          <a:r>
                            <a:rPr lang="en-US" dirty="0" smtClean="0">
                              <a:latin typeface="Times New Roman" panose="02020603050405020304" pitchFamily="18" charset="0"/>
                              <a:cs typeface="Times New Roman" panose="02020603050405020304" pitchFamily="18" charset="0"/>
                            </a:rPr>
                            <a:t>]</a:t>
                          </a:r>
                          <a:r>
                            <a:rPr lang="en-US" baseline="30000" dirty="0" smtClean="0">
                              <a:latin typeface="Times New Roman" panose="02020603050405020304" pitchFamily="18" charset="0"/>
                              <a:cs typeface="Times New Roman" panose="02020603050405020304" pitchFamily="18" charset="0"/>
                            </a:rPr>
                            <a:t>T</a:t>
                          </a:r>
                        </a:p>
                      </a:txBody>
                      <a:tcPr/>
                    </a:tc>
                    <a:tc>
                      <a:txBody>
                        <a:bodyPr/>
                        <a:lstStyle/>
                        <a:p>
                          <a:pPr algn="ctr"/>
                          <a:r>
                            <a:rPr lang="en-US" dirty="0" smtClean="0">
                              <a:latin typeface="Times New Roman" panose="02020603050405020304" pitchFamily="18" charset="0"/>
                              <a:cs typeface="Times New Roman" panose="02020603050405020304" pitchFamily="18" charset="0"/>
                            </a:rPr>
                            <a:t>0.040</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[2.999 2.028]</a:t>
                          </a:r>
                          <a:r>
                            <a:rPr lang="en-US" baseline="30000" dirty="0" smtClean="0">
                              <a:latin typeface="Times New Roman" panose="02020603050405020304" pitchFamily="18" charset="0"/>
                              <a:cs typeface="Times New Roman" panose="02020603050405020304" pitchFamily="18" charset="0"/>
                            </a:rPr>
                            <a:t>T</a:t>
                          </a:r>
                        </a:p>
                      </a:txBody>
                      <a:tcPr/>
                    </a:tc>
                    <a:tc>
                      <a:txBody>
                        <a:bodyPr/>
                        <a:lstStyle/>
                        <a:p>
                          <a:pPr algn="ctr"/>
                          <a:r>
                            <a:rPr lang="en-US" dirty="0" smtClean="0">
                              <a:latin typeface="Times New Roman" panose="02020603050405020304" pitchFamily="18" charset="0"/>
                              <a:cs typeface="Times New Roman" panose="02020603050405020304" pitchFamily="18" charset="0"/>
                            </a:rPr>
                            <a:t>0.0126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7689710"/>
                      </a:ext>
                    </a:extLst>
                  </a:tr>
                  <a:tr h="370840">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[-0.471 -0.936]</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0.017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[2.991 2.012]</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0.00329</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6465000"/>
                      </a:ext>
                    </a:extLst>
                  </a:tr>
                  <a:tr h="370840">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[0.442 -0.217]</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0.020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[3.000 2.007]</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0.00088</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4859035"/>
                      </a:ext>
                    </a:extLst>
                  </a:tr>
                  <a:tr h="370840">
                    <a:tc>
                      <a:txBody>
                        <a:bodyPr/>
                        <a:lstStyle/>
                        <a:p>
                          <a:pPr algn="ctr"/>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[-0.115 -0.244]</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0.017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[2.998 2.003]</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0.00024</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254470"/>
                      </a:ext>
                    </a:extLst>
                  </a:tr>
                  <a:tr h="370840">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[0.117 -0.059]</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0.020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[3.000 2.002]</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0.00006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10910530"/>
                      </a:ext>
                    </a:extLst>
                  </a:tr>
                  <a:tr h="370840">
                    <a:tc>
                      <a:txBody>
                        <a:bodyPr/>
                        <a:lstStyle/>
                        <a:p>
                          <a:pPr algn="ctr"/>
                          <a:r>
                            <a:rPr lang="en-US" dirty="0" smtClean="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[-0.034 -0.066]</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0.017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[2.999 2.001]</a:t>
                          </a:r>
                          <a:r>
                            <a:rPr lang="en-US" baseline="30000" dirty="0" smtClean="0">
                              <a:latin typeface="Times New Roman" panose="02020603050405020304" pitchFamily="18" charset="0"/>
                              <a:cs typeface="Times New Roman" panose="02020603050405020304" pitchFamily="18" charset="0"/>
                            </a:rPr>
                            <a:t> 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0.00002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5191650"/>
                      </a:ext>
                    </a:extLst>
                  </a:tr>
                </a:tbl>
              </a:graphicData>
            </a:graphic>
          </p:graphicFrame>
        </mc:Fallback>
      </mc:AlternateContent>
    </p:spTree>
    <p:extLst>
      <p:ext uri="{BB962C8B-B14F-4D97-AF65-F5344CB8AC3E}">
        <p14:creationId xmlns:p14="http://schemas.microsoft.com/office/powerpoint/2010/main" val="4161866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a:bodyPr>
          <a:lstStyle/>
          <a:p>
            <a:r>
              <a:rPr lang="en-US" sz="3200" b="1" dirty="0" smtClean="0">
                <a:latin typeface="Times New Roman" panose="02020603050405020304" pitchFamily="18" charset="0"/>
                <a:cs typeface="Times New Roman" panose="02020603050405020304" pitchFamily="18" charset="0"/>
              </a:rPr>
              <a:t>Gradient of a Function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762000"/>
            <a:ext cx="8915400" cy="5943600"/>
          </a:xfrm>
        </p:spPr>
        <p:txBody>
          <a:bodyPr>
            <a:normAutofit lnSpcReduction="10000"/>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The gradient of a function </a:t>
            </a:r>
            <a:r>
              <a:rPr lang="en-US" sz="2400" i="1" dirty="0" smtClean="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x</a:t>
            </a:r>
            <a:r>
              <a:rPr lang="en-US" sz="2400" i="1" baseline="-250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x</a:t>
            </a:r>
            <a:r>
              <a:rPr lang="en-US" sz="2400" i="1" baseline="-25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 </a:t>
            </a:r>
            <a:r>
              <a:rPr lang="en-US" sz="2400" i="1" dirty="0" err="1" smtClean="0">
                <a:latin typeface="Times New Roman" panose="02020603050405020304" pitchFamily="18" charset="0"/>
                <a:cs typeface="Times New Roman" panose="02020603050405020304" pitchFamily="18" charset="0"/>
              </a:rPr>
              <a:t>x</a:t>
            </a:r>
            <a:r>
              <a:rPr lang="en-US" sz="2400" i="1" baseline="-25000" dirty="0" err="1"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is given by </a:t>
            </a:r>
          </a:p>
          <a:p>
            <a:pPr algn="just">
              <a:lnSpc>
                <a:spcPct val="150000"/>
              </a:lnSpc>
              <a:buNone/>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Important properties of gradient:</a:t>
            </a:r>
          </a:p>
          <a:p>
            <a:pPr lvl="1" algn="just">
              <a:lnSpc>
                <a:spcPct val="150000"/>
              </a:lnSpc>
            </a:pPr>
            <a:r>
              <a:rPr lang="en-US" sz="2000" dirty="0" smtClean="0">
                <a:latin typeface="Times New Roman" panose="02020603050405020304" pitchFamily="18" charset="0"/>
                <a:cs typeface="Times New Roman" panose="02020603050405020304" pitchFamily="18" charset="0"/>
              </a:rPr>
              <a:t>If we move along the gradient direction from any point in n-dimensional space, the function value increases at the fastest rate. Hence the gradient direction i.e. </a:t>
            </a:r>
            <a:r>
              <a:rPr lang="en-US" sz="2000" b="1"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sym typeface="Symbol"/>
              </a:rPr>
              <a:t></a:t>
            </a:r>
            <a:r>
              <a:rPr lang="en-US" sz="2000" i="1" dirty="0" smtClean="0">
                <a:latin typeface="Times New Roman" pitchFamily="18" charset="0"/>
                <a:cs typeface="Times New Roman" pitchFamily="18" charset="0"/>
                <a:sym typeface="Symbol"/>
              </a:rPr>
              <a:t>f  </a:t>
            </a:r>
            <a:r>
              <a:rPr lang="en-US" sz="2000" dirty="0" smtClean="0">
                <a:latin typeface="Times New Roman" pitchFamily="18" charset="0"/>
                <a:cs typeface="Times New Roman" pitchFamily="18" charset="0"/>
              </a:rPr>
              <a:t>is called the </a:t>
            </a:r>
            <a:r>
              <a:rPr lang="en-US" sz="2000" i="1" dirty="0" smtClean="0">
                <a:latin typeface="Times New Roman" pitchFamily="18" charset="0"/>
                <a:cs typeface="Times New Roman" pitchFamily="18" charset="0"/>
              </a:rPr>
              <a:t>direction of steepest ascent .</a:t>
            </a:r>
          </a:p>
          <a:p>
            <a:pPr lvl="1" algn="just">
              <a:lnSpc>
                <a:spcPct val="150000"/>
              </a:lnSpc>
            </a:pPr>
            <a:r>
              <a:rPr lang="en-US" sz="2000" dirty="0" smtClean="0">
                <a:latin typeface="Times New Roman" panose="02020603050405020304" pitchFamily="18" charset="0"/>
                <a:cs typeface="Times New Roman" panose="02020603050405020304" pitchFamily="18" charset="0"/>
              </a:rPr>
              <a:t>If we move against the gradient direction from any point in n-dimensional space, the function value decreases at the fastest rate. Hence the opposite of gradient direction i.e. </a:t>
            </a:r>
            <a:r>
              <a:rPr lang="en-US" sz="2000" b="1"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sym typeface="Symbol"/>
              </a:rPr>
              <a:t></a:t>
            </a:r>
            <a:r>
              <a:rPr lang="en-US" sz="2000" i="1" dirty="0" smtClean="0">
                <a:latin typeface="Times New Roman" pitchFamily="18" charset="0"/>
                <a:cs typeface="Times New Roman" pitchFamily="18" charset="0"/>
                <a:sym typeface="Symbol"/>
              </a:rPr>
              <a:t>f</a:t>
            </a:r>
            <a:r>
              <a:rPr lang="en-US" sz="2000" dirty="0" smtClean="0">
                <a:latin typeface="Times New Roman" pitchFamily="18" charset="0"/>
                <a:cs typeface="Times New Roman" pitchFamily="18" charset="0"/>
                <a:sym typeface="Symbol"/>
              </a:rPr>
              <a:t> </a:t>
            </a:r>
            <a:r>
              <a:rPr lang="en-US" sz="2000" dirty="0" smtClean="0">
                <a:latin typeface="Times New Roman" panose="02020603050405020304" pitchFamily="18" charset="0"/>
                <a:cs typeface="Times New Roman" panose="02020603050405020304" pitchFamily="18" charset="0"/>
              </a:rPr>
              <a:t>is called the </a:t>
            </a:r>
            <a:r>
              <a:rPr lang="en-US" sz="2000" i="1" dirty="0" smtClean="0">
                <a:latin typeface="Times New Roman" pitchFamily="18" charset="0"/>
                <a:cs typeface="Times New Roman" pitchFamily="18" charset="0"/>
              </a:rPr>
              <a:t>direction of steepest descent .</a:t>
            </a:r>
          </a:p>
        </p:txBody>
      </p:sp>
      <p:graphicFrame>
        <p:nvGraphicFramePr>
          <p:cNvPr id="6" name="Object 5"/>
          <p:cNvGraphicFramePr>
            <a:graphicFrameLocks noChangeAspect="1"/>
          </p:cNvGraphicFramePr>
          <p:nvPr>
            <p:extLst/>
          </p:nvPr>
        </p:nvGraphicFramePr>
        <p:xfrm>
          <a:off x="592425" y="1371600"/>
          <a:ext cx="1698626" cy="1676400"/>
        </p:xfrm>
        <a:graphic>
          <a:graphicData uri="http://schemas.openxmlformats.org/presentationml/2006/ole">
            <mc:AlternateContent xmlns:mc="http://schemas.openxmlformats.org/markup-compatibility/2006">
              <mc:Choice xmlns:v="urn:schemas-microsoft-com:vml" Requires="v">
                <p:oleObj spid="_x0000_s194588" name="Equation" r:id="rId3" imgW="952087" imgH="939392" progId="Equation.3">
                  <p:embed/>
                </p:oleObj>
              </mc:Choice>
              <mc:Fallback>
                <p:oleObj name="Equation" r:id="rId3" imgW="952087" imgH="939392"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425" y="1371600"/>
                        <a:ext cx="1698626"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4991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8915400" cy="2667000"/>
          </a:xfrm>
        </p:spPr>
        <p:txBody>
          <a:bodyPr>
            <a:normAutofit/>
          </a:bodyPr>
          <a:lstStyle/>
          <a:p>
            <a:pPr lvl="1" algn="just">
              <a:lnSpc>
                <a:spcPct val="150000"/>
              </a:lnSpc>
            </a:pPr>
            <a:r>
              <a:rPr lang="en-US" sz="2000" dirty="0" smtClean="0">
                <a:latin typeface="Times New Roman" pitchFamily="18" charset="0"/>
                <a:cs typeface="Times New Roman" pitchFamily="18" charset="0"/>
              </a:rPr>
              <a:t>Direction of steepest ascent/descent is a local property, not a global one.</a:t>
            </a:r>
          </a:p>
          <a:p>
            <a:pPr lvl="1" algn="just">
              <a:lnSpc>
                <a:spcPct val="150000"/>
              </a:lnSpc>
            </a:pPr>
            <a:r>
              <a:rPr lang="en-US" sz="2000" dirty="0" smtClean="0">
                <a:latin typeface="Times New Roman" pitchFamily="18" charset="0"/>
                <a:cs typeface="Times New Roman" pitchFamily="18" charset="0"/>
              </a:rPr>
              <a:t>Any method that makes use of the gradient vector can be expected to give the minimum point faster than one that does not make use of the gradient vector. </a:t>
            </a:r>
          </a:p>
          <a:p>
            <a:pPr lvl="1" algn="just">
              <a:lnSpc>
                <a:spcPct val="150000"/>
              </a:lnSpc>
            </a:pPr>
            <a:r>
              <a:rPr lang="en-US" sz="2000" dirty="0" smtClean="0">
                <a:latin typeface="Times New Roman" pitchFamily="18" charset="0"/>
                <a:cs typeface="Times New Roman" pitchFamily="18" charset="0"/>
              </a:rPr>
              <a:t>All the descent methods make use of the gradient vector, either directly or indirectly, in finding the search directions.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531901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935480" y="2733481"/>
            <a:ext cx="5303520" cy="3514919"/>
          </a:xfrm>
          <a:prstGeom prst="rect">
            <a:avLst/>
          </a:prstGeom>
          <a:noFill/>
          <a:ln w="9525">
            <a:noFill/>
            <a:miter lim="800000"/>
            <a:headEnd/>
            <a:tailEnd/>
          </a:ln>
        </p:spPr>
      </p:pic>
      <p:sp>
        <p:nvSpPr>
          <p:cNvPr id="12" name="Rectangle 11"/>
          <p:cNvSpPr/>
          <p:nvPr/>
        </p:nvSpPr>
        <p:spPr>
          <a:xfrm>
            <a:off x="1905000" y="6248400"/>
            <a:ext cx="5333511" cy="369332"/>
          </a:xfrm>
          <a:prstGeom prst="rect">
            <a:avLst/>
          </a:prstGeom>
        </p:spPr>
        <p:txBody>
          <a:bodyPr wrap="none">
            <a:spAutoFit/>
          </a:bodyPr>
          <a:lstStyle/>
          <a:p>
            <a:pPr algn="ctr"/>
            <a:r>
              <a:rPr lang="en-US" dirty="0" smtClean="0">
                <a:latin typeface="Times New Roman" pitchFamily="18" charset="0"/>
                <a:cs typeface="Times New Roman" pitchFamily="18" charset="0"/>
              </a:rPr>
              <a:t>Figure 1.4  Contour lines representation for surface plot</a:t>
            </a:r>
            <a:endParaRPr lang="en-US" dirty="0">
              <a:latin typeface="Times New Roman" pitchFamily="18" charset="0"/>
              <a:cs typeface="Times New Roman" pitchFamily="18" charset="0"/>
            </a:endParaRPr>
          </a:p>
        </p:txBody>
      </p:sp>
      <p:sp>
        <p:nvSpPr>
          <p:cNvPr id="13" name="Rectangle 12"/>
          <p:cNvSpPr/>
          <p:nvPr/>
        </p:nvSpPr>
        <p:spPr>
          <a:xfrm>
            <a:off x="152400" y="76200"/>
            <a:ext cx="8763000" cy="2308324"/>
          </a:xfrm>
          <a:prstGeom prst="rect">
            <a:avLst/>
          </a:prstGeom>
        </p:spPr>
        <p:txBody>
          <a:bodyPr wrap="square">
            <a:spAutoFit/>
          </a:bodyPr>
          <a:lstStyle/>
          <a:p>
            <a:pPr algn="just">
              <a:lnSpc>
                <a:spcPct val="150000"/>
              </a:lnSpc>
            </a:pPr>
            <a:r>
              <a:rPr lang="en-US" sz="2400" dirty="0" smtClean="0">
                <a:latin typeface="Times New Roman" pitchFamily="18" charset="0"/>
                <a:cs typeface="Times New Roman" pitchFamily="18" charset="0"/>
              </a:rPr>
              <a:t>Fig. 1.4 shows that contour plot of a 3-dimensional surface plot. </a:t>
            </a:r>
          </a:p>
          <a:p>
            <a:pPr algn="just">
              <a:lnSpc>
                <a:spcPct val="150000"/>
              </a:lnSpc>
            </a:pP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contour line </a:t>
            </a:r>
            <a:r>
              <a:rPr lang="en-US" sz="2400" dirty="0" smtClean="0">
                <a:latin typeface="Times New Roman" pitchFamily="18" charset="0"/>
                <a:cs typeface="Times New Roman" pitchFamily="18" charset="0"/>
              </a:rPr>
              <a:t>of </a:t>
            </a:r>
            <a:r>
              <a:rPr lang="en-US" sz="2400" dirty="0">
                <a:latin typeface="Times New Roman" pitchFamily="18" charset="0"/>
                <a:cs typeface="Times New Roman" pitchFamily="18" charset="0"/>
              </a:rPr>
              <a:t>a function of two variables is a curve along which the function has a constant value</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948770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cstate="print"/>
          <a:srcRect/>
          <a:stretch>
            <a:fillRect/>
          </a:stretch>
        </p:blipFill>
        <p:spPr bwMode="auto">
          <a:xfrm>
            <a:off x="5238750" y="3200400"/>
            <a:ext cx="3524250" cy="3200400"/>
          </a:xfrm>
          <a:prstGeom prst="rect">
            <a:avLst/>
          </a:prstGeom>
          <a:noFill/>
          <a:ln w="9525">
            <a:noFill/>
            <a:miter lim="800000"/>
            <a:headEnd/>
            <a:tailEnd/>
          </a:ln>
        </p:spPr>
      </p:pic>
      <p:sp>
        <p:nvSpPr>
          <p:cNvPr id="11" name="Rectangle 10"/>
          <p:cNvSpPr/>
          <p:nvPr/>
        </p:nvSpPr>
        <p:spPr>
          <a:xfrm>
            <a:off x="5105400" y="6400800"/>
            <a:ext cx="3679213" cy="369332"/>
          </a:xfrm>
          <a:prstGeom prst="rect">
            <a:avLst/>
          </a:prstGeom>
        </p:spPr>
        <p:txBody>
          <a:bodyPr wrap="none">
            <a:spAutoFit/>
          </a:bodyPr>
          <a:lstStyle/>
          <a:p>
            <a:pPr algn="ctr"/>
            <a:r>
              <a:rPr lang="en-US" dirty="0" smtClean="0">
                <a:latin typeface="Times New Roman" pitchFamily="18" charset="0"/>
                <a:cs typeface="Times New Roman" pitchFamily="18" charset="0"/>
              </a:rPr>
              <a:t>Figure 1.5   Steepest ascent directions</a:t>
            </a:r>
            <a:endParaRPr lang="en-US" dirty="0">
              <a:latin typeface="Times New Roman" pitchFamily="18" charset="0"/>
              <a:cs typeface="Times New Roman" pitchFamily="18" charset="0"/>
            </a:endParaRPr>
          </a:p>
        </p:txBody>
      </p:sp>
      <p:sp>
        <p:nvSpPr>
          <p:cNvPr id="13" name="Rectangle 12"/>
          <p:cNvSpPr/>
          <p:nvPr/>
        </p:nvSpPr>
        <p:spPr>
          <a:xfrm>
            <a:off x="73637" y="3581400"/>
            <a:ext cx="4955563" cy="2400657"/>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In other words, the direction of steepest ascent generally varies from point to point, and if we make infinitely small moves along the direction of steepest ascent, the path will be a curved line like the curve 1–2–3–4 in Fig. 1.5.</a:t>
            </a:r>
            <a:endParaRPr lang="en-US" sz="2000" dirty="0">
              <a:latin typeface="Times New Roman" pitchFamily="18" charset="0"/>
              <a:cs typeface="Times New Roman" pitchFamily="18" charset="0"/>
            </a:endParaRPr>
          </a:p>
        </p:txBody>
      </p:sp>
      <p:sp>
        <p:nvSpPr>
          <p:cNvPr id="7" name="Rectangle 6"/>
          <p:cNvSpPr/>
          <p:nvPr/>
        </p:nvSpPr>
        <p:spPr>
          <a:xfrm>
            <a:off x="73637" y="153412"/>
            <a:ext cx="8765563" cy="2806987"/>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Fig. 1.5 shows steepest ascent directions. </a:t>
            </a:r>
          </a:p>
          <a:p>
            <a:pPr algn="just">
              <a:lnSpc>
                <a:spcPct val="150000"/>
              </a:lnSpc>
            </a:pPr>
            <a:r>
              <a:rPr lang="en-US" sz="2000" dirty="0" smtClean="0">
                <a:latin typeface="Times New Roman" pitchFamily="18" charset="0"/>
                <a:cs typeface="Times New Roman" pitchFamily="18" charset="0"/>
              </a:rPr>
              <a:t>The gradient vectors </a:t>
            </a:r>
            <a:r>
              <a:rPr lang="en-US" sz="2000" dirty="0" smtClean="0">
                <a:latin typeface="Times New Roman" pitchFamily="18" charset="0"/>
                <a:cs typeface="Times New Roman" pitchFamily="18" charset="0"/>
                <a:sym typeface="Symbol"/>
              </a:rPr>
              <a:t></a:t>
            </a:r>
            <a:r>
              <a:rPr lang="en-US" sz="2000" i="1" dirty="0" smtClean="0">
                <a:latin typeface="Times New Roman" pitchFamily="18" charset="0"/>
                <a:cs typeface="Times New Roman" pitchFamily="18" charset="0"/>
                <a:sym typeface="Symbol"/>
              </a:rPr>
              <a:t>f</a:t>
            </a:r>
            <a:r>
              <a:rPr lang="en-US" sz="2000" dirty="0" smtClean="0">
                <a:latin typeface="Times New Roman" pitchFamily="18" charset="0"/>
                <a:cs typeface="Times New Roman" pitchFamily="18" charset="0"/>
              </a:rPr>
              <a:t> evaluated at points 1, 2, 3, and 4 lie along the directions 11′, 22′, 33′, and 44′, respectively. </a:t>
            </a:r>
          </a:p>
          <a:p>
            <a:pPr algn="just">
              <a:lnSpc>
                <a:spcPct val="150000"/>
              </a:lnSpc>
            </a:pPr>
            <a:r>
              <a:rPr lang="en-US" sz="2000" dirty="0" smtClean="0">
                <a:latin typeface="Times New Roman" pitchFamily="18" charset="0"/>
                <a:cs typeface="Times New Roman" pitchFamily="18" charset="0"/>
              </a:rPr>
              <a:t>The function value increases at the fastest rate in the direction 11′ at point 1, but not at point 2. Similarly, the function value increases at the fastest rate in direction 22′ or 33′ at point 2 or 3, but not at point 3 or 4 respectively.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642613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a:bodyPr>
          <a:lstStyle/>
          <a:p>
            <a:r>
              <a:rPr lang="en-US" sz="3200" b="1" dirty="0" smtClean="0">
                <a:latin typeface="Times New Roman" panose="02020603050405020304" pitchFamily="18" charset="0"/>
                <a:cs typeface="Times New Roman" panose="02020603050405020304" pitchFamily="18" charset="0"/>
              </a:rPr>
              <a:t>Steepest Descent Method</a:t>
            </a:r>
            <a:endParaRPr lang="en-US" sz="32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066800"/>
                <a:ext cx="8686800" cy="5562600"/>
              </a:xfrm>
            </p:spPr>
            <p:txBody>
              <a:bodyPr>
                <a:norm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Use of the negative of the gradient vector as a direction for minimization was first made by Cauchy in 1847.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Steps for Steepest Descent method:</a:t>
                </a:r>
              </a:p>
              <a:p>
                <a:pPr marL="914400" lvl="1" indent="-457200" algn="just">
                  <a:lnSpc>
                    <a:spcPct val="150000"/>
                  </a:lnSpc>
                  <a:buAutoNum type="arabicPeriod"/>
                </a:pPr>
                <a:r>
                  <a:rPr lang="en-US" sz="2100" dirty="0">
                    <a:latin typeface="Times New Roman" pitchFamily="18" charset="0"/>
                    <a:cs typeface="Times New Roman" pitchFamily="18" charset="0"/>
                  </a:rPr>
                  <a:t>Select an initial arbitrary point </a:t>
                </a:r>
                <a:r>
                  <a:rPr lang="en-US" sz="2100" b="1" dirty="0" smtClean="0">
                    <a:latin typeface="Times New Roman" pitchFamily="18" charset="0"/>
                    <a:cs typeface="Times New Roman" pitchFamily="18" charset="0"/>
                  </a:rPr>
                  <a:t>X</a:t>
                </a:r>
                <a:r>
                  <a:rPr lang="en-US" sz="2100" b="1" baseline="30000" dirty="0" smtClean="0">
                    <a:latin typeface="Times New Roman" pitchFamily="18" charset="0"/>
                    <a:cs typeface="Times New Roman" pitchFamily="18" charset="0"/>
                  </a:rPr>
                  <a:t>(1</a:t>
                </a:r>
                <a:r>
                  <a:rPr lang="en-US" sz="2100" b="1" baseline="30000" dirty="0">
                    <a:latin typeface="Times New Roman" pitchFamily="18" charset="0"/>
                    <a:cs typeface="Times New Roman" pitchFamily="18" charset="0"/>
                  </a:rPr>
                  <a:t>)</a:t>
                </a:r>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Set the iteration number </a:t>
                </a:r>
                <a:r>
                  <a:rPr lang="en-US" sz="2100" i="1" dirty="0">
                    <a:latin typeface="Times New Roman" pitchFamily="18" charset="0"/>
                    <a:cs typeface="Times New Roman" pitchFamily="18" charset="0"/>
                  </a:rPr>
                  <a:t>i</a:t>
                </a:r>
                <a:r>
                  <a:rPr lang="en-US" sz="2100" dirty="0">
                    <a:latin typeface="Times New Roman" pitchFamily="18" charset="0"/>
                    <a:cs typeface="Times New Roman" pitchFamily="18" charset="0"/>
                  </a:rPr>
                  <a:t> := 1.</a:t>
                </a:r>
              </a:p>
              <a:p>
                <a:pPr marL="914400" lvl="1" indent="-457200" algn="just">
                  <a:lnSpc>
                    <a:spcPct val="150000"/>
                  </a:lnSpc>
                  <a:buAutoNum type="arabicPeriod"/>
                </a:pPr>
                <a:r>
                  <a:rPr lang="en-US" sz="2100" dirty="0">
                    <a:latin typeface="Times New Roman" pitchFamily="18" charset="0"/>
                    <a:cs typeface="Times New Roman" pitchFamily="18" charset="0"/>
                  </a:rPr>
                  <a:t>For </a:t>
                </a:r>
                <a:r>
                  <a:rPr lang="en-US" sz="2100" i="1" dirty="0" err="1">
                    <a:latin typeface="Times New Roman" pitchFamily="18" charset="0"/>
                    <a:cs typeface="Times New Roman" pitchFamily="18" charset="0"/>
                  </a:rPr>
                  <a:t>i</a:t>
                </a:r>
                <a:r>
                  <a:rPr lang="en-US" sz="2100" baseline="30000" dirty="0" err="1">
                    <a:latin typeface="Times New Roman" pitchFamily="18" charset="0"/>
                    <a:cs typeface="Times New Roman" pitchFamily="18" charset="0"/>
                  </a:rPr>
                  <a:t>th</a:t>
                </a:r>
                <a:r>
                  <a:rPr lang="en-US" sz="2100" dirty="0">
                    <a:latin typeface="Times New Roman" pitchFamily="18" charset="0"/>
                    <a:cs typeface="Times New Roman" pitchFamily="18" charset="0"/>
                  </a:rPr>
                  <a:t> iteration, calculate direction of gradient descent of the function as follows: </a:t>
                </a:r>
                <a:r>
                  <a:rPr lang="en-US" sz="2100" b="1" dirty="0" smtClean="0">
                    <a:latin typeface="Times New Roman" pitchFamily="18" charset="0"/>
                    <a:cs typeface="Times New Roman" pitchFamily="18" charset="0"/>
                  </a:rPr>
                  <a:t>S</a:t>
                </a:r>
                <a:r>
                  <a:rPr lang="en-US" sz="2100" b="1" baseline="30000" dirty="0">
                    <a:latin typeface="Times New Roman" pitchFamily="18" charset="0"/>
                    <a:cs typeface="Times New Roman" pitchFamily="18" charset="0"/>
                  </a:rPr>
                  <a:t>(</a:t>
                </a:r>
                <a:r>
                  <a:rPr lang="en-US" sz="2100" b="1" i="1" baseline="30000" dirty="0" err="1">
                    <a:latin typeface="Times New Roman" pitchFamily="18" charset="0"/>
                    <a:cs typeface="Times New Roman" pitchFamily="18" charset="0"/>
                  </a:rPr>
                  <a:t>i</a:t>
                </a:r>
                <a:r>
                  <a:rPr lang="en-US" sz="2100" b="1" baseline="30000" dirty="0">
                    <a:latin typeface="Times New Roman" pitchFamily="18" charset="0"/>
                    <a:cs typeface="Times New Roman" pitchFamily="18" charset="0"/>
                  </a:rPr>
                  <a:t>)</a:t>
                </a:r>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 -</a:t>
                </a:r>
                <a:r>
                  <a:rPr lang="en-US" sz="2100" dirty="0">
                    <a:latin typeface="Times New Roman" pitchFamily="18" charset="0"/>
                    <a:cs typeface="Times New Roman" pitchFamily="18" charset="0"/>
                    <a:sym typeface="Symbol"/>
                  </a:rPr>
                  <a:t></a:t>
                </a:r>
                <a:r>
                  <a:rPr lang="en-US" sz="2100" i="1" dirty="0" smtClean="0">
                    <a:latin typeface="Times New Roman" pitchFamily="18" charset="0"/>
                    <a:cs typeface="Times New Roman" pitchFamily="18" charset="0"/>
                    <a:sym typeface="Symbol"/>
                  </a:rPr>
                  <a:t>f</a:t>
                </a:r>
                <a:r>
                  <a:rPr lang="en-US" sz="2100" dirty="0" smtClean="0">
                    <a:latin typeface="Times New Roman" pitchFamily="18" charset="0"/>
                    <a:cs typeface="Times New Roman" pitchFamily="18" charset="0"/>
                    <a:sym typeface="Symbol"/>
                  </a:rPr>
                  <a:t>(</a:t>
                </a:r>
                <a:r>
                  <a:rPr lang="en-US" sz="2100" b="1" dirty="0" smtClean="0">
                    <a:latin typeface="Times New Roman" pitchFamily="18" charset="0"/>
                    <a:cs typeface="Times New Roman" pitchFamily="18" charset="0"/>
                  </a:rPr>
                  <a:t>X</a:t>
                </a:r>
                <a:r>
                  <a:rPr lang="en-US" sz="2100" b="1" baseline="30000" dirty="0" smtClean="0">
                    <a:latin typeface="Times New Roman" pitchFamily="18" charset="0"/>
                    <a:cs typeface="Times New Roman" pitchFamily="18" charset="0"/>
                  </a:rPr>
                  <a:t>(</a:t>
                </a:r>
                <a:r>
                  <a:rPr lang="en-US" sz="2100" b="1" i="1" baseline="30000" dirty="0" err="1">
                    <a:latin typeface="Times New Roman" pitchFamily="18" charset="0"/>
                    <a:cs typeface="Times New Roman" pitchFamily="18" charset="0"/>
                  </a:rPr>
                  <a:t>i</a:t>
                </a:r>
                <a:r>
                  <a:rPr lang="en-US" sz="2100" b="1" baseline="30000" dirty="0" smtClean="0">
                    <a:latin typeface="Times New Roman" pitchFamily="18" charset="0"/>
                    <a:cs typeface="Times New Roman" pitchFamily="18" charset="0"/>
                  </a:rPr>
                  <a:t>)</a:t>
                </a:r>
                <a:r>
                  <a:rPr lang="en-US" sz="2100" dirty="0" smtClean="0">
                    <a:latin typeface="Times New Roman" pitchFamily="18" charset="0"/>
                    <a:cs typeface="Times New Roman" pitchFamily="18" charset="0"/>
                    <a:sym typeface="Symbol"/>
                  </a:rPr>
                  <a:t>).</a:t>
                </a:r>
                <a:endParaRPr lang="en-US" sz="2100" dirty="0">
                  <a:latin typeface="Times New Roman" pitchFamily="18" charset="0"/>
                  <a:cs typeface="Times New Roman" pitchFamily="18" charset="0"/>
                  <a:sym typeface="Symbol"/>
                </a:endParaRPr>
              </a:p>
              <a:p>
                <a:pPr marL="914400" lvl="1" indent="-457200" algn="just">
                  <a:lnSpc>
                    <a:spcPct val="150000"/>
                  </a:lnSpc>
                  <a:buFont typeface="Arial" panose="020B0604020202020204" pitchFamily="34" charset="0"/>
                  <a:buAutoNum type="arabicPeriod"/>
                </a:pPr>
                <a:r>
                  <a:rPr lang="en-US" sz="2100" dirty="0">
                    <a:latin typeface="Times New Roman" pitchFamily="18" charset="0"/>
                    <a:cs typeface="Times New Roman" pitchFamily="18" charset="0"/>
                  </a:rPr>
                  <a:t>Set the next search point as follows: </a:t>
                </a:r>
                <a:r>
                  <a:rPr lang="en-US" sz="2100" b="1" dirty="0" smtClean="0">
                    <a:latin typeface="Times New Roman" pitchFamily="18" charset="0"/>
                    <a:cs typeface="Times New Roman" pitchFamily="18" charset="0"/>
                  </a:rPr>
                  <a:t>X</a:t>
                </a:r>
                <a:r>
                  <a:rPr lang="en-US" sz="2100" b="1" baseline="30000" dirty="0" smtClean="0">
                    <a:latin typeface="Times New Roman" pitchFamily="18" charset="0"/>
                    <a:cs typeface="Times New Roman" pitchFamily="18" charset="0"/>
                  </a:rPr>
                  <a:t>(</a:t>
                </a:r>
                <a:r>
                  <a:rPr lang="en-US" sz="2100" b="1" i="1" baseline="30000" dirty="0">
                    <a:latin typeface="Times New Roman" pitchFamily="18" charset="0"/>
                    <a:cs typeface="Times New Roman" pitchFamily="18" charset="0"/>
                  </a:rPr>
                  <a:t>i+</a:t>
                </a:r>
                <a:r>
                  <a:rPr lang="en-US" sz="2100" b="1" baseline="30000" dirty="0">
                    <a:latin typeface="Times New Roman" pitchFamily="18" charset="0"/>
                    <a:cs typeface="Times New Roman" pitchFamily="18" charset="0"/>
                  </a:rPr>
                  <a:t>1)</a:t>
                </a:r>
                <a:r>
                  <a:rPr lang="en-US" sz="2100" b="1" i="1" baseline="300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 </a:t>
                </a:r>
                <a:r>
                  <a:rPr lang="en-US" sz="2100" b="1" dirty="0" smtClean="0">
                    <a:latin typeface="Times New Roman" pitchFamily="18" charset="0"/>
                    <a:cs typeface="Times New Roman" pitchFamily="18" charset="0"/>
                  </a:rPr>
                  <a:t>X</a:t>
                </a:r>
                <a:r>
                  <a:rPr lang="en-US" sz="2100" b="1" baseline="30000" dirty="0">
                    <a:latin typeface="Times New Roman" pitchFamily="18" charset="0"/>
                    <a:cs typeface="Times New Roman" pitchFamily="18" charset="0"/>
                  </a:rPr>
                  <a:t>(</a:t>
                </a:r>
                <a:r>
                  <a:rPr lang="en-US" sz="2100" b="1" i="1" baseline="30000" dirty="0" err="1">
                    <a:latin typeface="Times New Roman" pitchFamily="18" charset="0"/>
                    <a:cs typeface="Times New Roman" pitchFamily="18" charset="0"/>
                  </a:rPr>
                  <a:t>i</a:t>
                </a:r>
                <a:r>
                  <a:rPr lang="en-US" sz="2100" b="1" baseline="30000" dirty="0">
                    <a:latin typeface="Times New Roman" pitchFamily="18" charset="0"/>
                    <a:cs typeface="Times New Roman" pitchFamily="18" charset="0"/>
                  </a:rPr>
                  <a:t>)</a:t>
                </a:r>
                <a:r>
                  <a:rPr lang="en-US" sz="2100" b="1" i="1" baseline="300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sym typeface="Symbol"/>
                  </a:rPr>
                  <a:t></a:t>
                </a:r>
                <a:r>
                  <a:rPr lang="en-US" sz="2100" baseline="30000" dirty="0">
                    <a:latin typeface="Times New Roman" pitchFamily="18" charset="0"/>
                    <a:cs typeface="Times New Roman" pitchFamily="18" charset="0"/>
                  </a:rPr>
                  <a:t>(</a:t>
                </a:r>
                <a:r>
                  <a:rPr lang="en-US" sz="2100" i="1" baseline="30000" dirty="0" err="1">
                    <a:latin typeface="Times New Roman" pitchFamily="18" charset="0"/>
                    <a:cs typeface="Times New Roman" pitchFamily="18" charset="0"/>
                  </a:rPr>
                  <a:t>i</a:t>
                </a:r>
                <a:r>
                  <a:rPr lang="en-US" sz="2100" baseline="30000" dirty="0">
                    <a:latin typeface="Times New Roman" pitchFamily="18" charset="0"/>
                    <a:cs typeface="Times New Roman" pitchFamily="18" charset="0"/>
                  </a:rPr>
                  <a:t>)</a:t>
                </a:r>
                <a:r>
                  <a:rPr lang="en-US" sz="2100" i="1" baseline="30000" dirty="0" smtClean="0">
                    <a:latin typeface="Times New Roman" pitchFamily="18" charset="0"/>
                    <a:cs typeface="Times New Roman" pitchFamily="18" charset="0"/>
                    <a:sym typeface="Symbol"/>
                  </a:rPr>
                  <a:t> </a:t>
                </a:r>
                <a:r>
                  <a:rPr lang="en-US" sz="2100" b="1" dirty="0" smtClean="0">
                    <a:latin typeface="Times New Roman" pitchFamily="18" charset="0"/>
                    <a:cs typeface="Times New Roman" pitchFamily="18" charset="0"/>
                  </a:rPr>
                  <a:t>S</a:t>
                </a:r>
                <a:r>
                  <a:rPr lang="en-US" sz="2100" b="1" baseline="30000" dirty="0">
                    <a:latin typeface="Times New Roman" pitchFamily="18" charset="0"/>
                    <a:cs typeface="Times New Roman" pitchFamily="18" charset="0"/>
                  </a:rPr>
                  <a:t>(</a:t>
                </a:r>
                <a:r>
                  <a:rPr lang="en-US" sz="2100" b="1" i="1" baseline="30000" dirty="0" err="1">
                    <a:latin typeface="Times New Roman" pitchFamily="18" charset="0"/>
                    <a:cs typeface="Times New Roman" pitchFamily="18" charset="0"/>
                  </a:rPr>
                  <a:t>i</a:t>
                </a:r>
                <a:r>
                  <a:rPr lang="en-US" sz="2100" b="1" baseline="30000" dirty="0">
                    <a:latin typeface="Times New Roman" pitchFamily="18" charset="0"/>
                    <a:cs typeface="Times New Roman" pitchFamily="18" charset="0"/>
                  </a:rPr>
                  <a:t>)</a:t>
                </a:r>
                <a:r>
                  <a:rPr lang="en-US" sz="2100" b="1" i="1" baseline="30000" dirty="0" smtClean="0">
                    <a:latin typeface="Times New Roman" pitchFamily="18" charset="0"/>
                    <a:cs typeface="Times New Roman" pitchFamily="18" charset="0"/>
                  </a:rPr>
                  <a:t> </a:t>
                </a:r>
                <a:r>
                  <a:rPr lang="en-US" sz="2100" dirty="0" smtClean="0">
                    <a:latin typeface="Times New Roman" pitchFamily="18" charset="0"/>
                    <a:cs typeface="Times New Roman" pitchFamily="18" charset="0"/>
                    <a:sym typeface="Symbol"/>
                  </a:rPr>
                  <a:t>and determine </a:t>
                </a:r>
                <a:r>
                  <a:rPr lang="en-US" sz="2100" dirty="0">
                    <a:latin typeface="Times New Roman" pitchFamily="18" charset="0"/>
                    <a:cs typeface="Times New Roman" pitchFamily="18" charset="0"/>
                    <a:sym typeface="Symbol"/>
                  </a:rPr>
                  <a:t>the optimal step size </a:t>
                </a:r>
                <a14:m>
                  <m:oMath xmlns:m="http://schemas.openxmlformats.org/officeDocument/2006/math">
                    <m:r>
                      <m:rPr>
                        <m:nor/>
                      </m:rPr>
                      <a:rPr lang="en-US" sz="2100" baseline="30000" dirty="0">
                        <a:latin typeface="Times New Roman" pitchFamily="18" charset="0"/>
                        <a:cs typeface="Times New Roman" pitchFamily="18" charset="0"/>
                      </a:rPr>
                      <m:t>(</m:t>
                    </m:r>
                    <m:r>
                      <m:rPr>
                        <m:nor/>
                      </m:rPr>
                      <a:rPr lang="en-US" sz="2100" i="1" baseline="30000" dirty="0">
                        <a:latin typeface="Times New Roman" pitchFamily="18" charset="0"/>
                        <a:cs typeface="Times New Roman" pitchFamily="18" charset="0"/>
                      </a:rPr>
                      <m:t>i</m:t>
                    </m:r>
                    <m:r>
                      <m:rPr>
                        <m:nor/>
                      </m:rPr>
                      <a:rPr lang="en-US" sz="2100" baseline="30000" dirty="0">
                        <a:latin typeface="Times New Roman" pitchFamily="18" charset="0"/>
                        <a:cs typeface="Times New Roman" pitchFamily="18" charset="0"/>
                      </a:rPr>
                      <m:t>)</m:t>
                    </m:r>
                  </m:oMath>
                </a14:m>
                <a:r>
                  <a:rPr lang="en-US" sz="2100" dirty="0">
                    <a:latin typeface="Times New Roman" pitchFamily="18" charset="0"/>
                    <a:cs typeface="Times New Roman" pitchFamily="18" charset="0"/>
                    <a:sym typeface="Symbol"/>
                  </a:rPr>
                  <a:t> </a:t>
                </a:r>
                <a:r>
                  <a:rPr lang="en-US" sz="2100" dirty="0" smtClean="0">
                    <a:latin typeface="Times New Roman" pitchFamily="18" charset="0"/>
                    <a:cs typeface="Times New Roman" pitchFamily="18" charset="0"/>
                    <a:sym typeface="Symbol"/>
                  </a:rPr>
                  <a:t>(&gt;0) in </a:t>
                </a:r>
                <a:r>
                  <a:rPr lang="en-US" sz="2100" dirty="0">
                    <a:latin typeface="Times New Roman" pitchFamily="18" charset="0"/>
                    <a:cs typeface="Times New Roman" pitchFamily="18" charset="0"/>
                    <a:sym typeface="Symbol"/>
                  </a:rPr>
                  <a:t>the direction such that</a:t>
                </a:r>
                <a:r>
                  <a:rPr lang="en-US" sz="2100" dirty="0" smtClean="0">
                    <a:latin typeface="Times New Roman" pitchFamily="18" charset="0"/>
                    <a:cs typeface="Times New Roman" pitchFamily="18" charset="0"/>
                    <a:sym typeface="Symbol"/>
                  </a:rPr>
                  <a:t> </a:t>
                </a:r>
                <a14:m>
                  <m:oMath xmlns:m="http://schemas.openxmlformats.org/officeDocument/2006/math">
                    <m:f>
                      <m:fPr>
                        <m:ctrlPr>
                          <a:rPr lang="en-US" sz="2100" i="1">
                            <a:latin typeface="Cambria Math" panose="02040503050406030204" pitchFamily="18" charset="0"/>
                            <a:cs typeface="Times New Roman" pitchFamily="18" charset="0"/>
                            <a:sym typeface="Symbol"/>
                          </a:rPr>
                        </m:ctrlPr>
                      </m:fPr>
                      <m:num>
                        <m:r>
                          <a:rPr lang="en-US" sz="2100" i="1">
                            <a:latin typeface="Cambria Math"/>
                            <a:cs typeface="Times New Roman" pitchFamily="18" charset="0"/>
                            <a:sym typeface="Symbol"/>
                          </a:rPr>
                          <m:t>𝑑𝑓</m:t>
                        </m:r>
                        <m:d>
                          <m:dPr>
                            <m:ctrlPr>
                              <a:rPr lang="en-US" sz="2100" i="1">
                                <a:latin typeface="Cambria Math" panose="02040503050406030204" pitchFamily="18" charset="0"/>
                                <a:cs typeface="Times New Roman" pitchFamily="18" charset="0"/>
                                <a:sym typeface="Symbol"/>
                              </a:rPr>
                            </m:ctrlPr>
                          </m:dPr>
                          <m:e>
                            <m:r>
                              <m:rPr>
                                <m:nor/>
                              </m:rPr>
                              <a:rPr lang="en-US" sz="2100" b="1" dirty="0">
                                <a:latin typeface="Times New Roman" pitchFamily="18" charset="0"/>
                                <a:cs typeface="Times New Roman" pitchFamily="18" charset="0"/>
                              </a:rPr>
                              <m:t>X</m:t>
                            </m:r>
                            <m:r>
                              <m:rPr>
                                <m:nor/>
                              </m:rPr>
                              <a:rPr lang="en-US" sz="2100" b="1" baseline="30000" dirty="0">
                                <a:latin typeface="Times New Roman" pitchFamily="18" charset="0"/>
                                <a:cs typeface="Times New Roman" pitchFamily="18" charset="0"/>
                              </a:rPr>
                              <m:t>(</m:t>
                            </m:r>
                            <m:r>
                              <m:rPr>
                                <m:nor/>
                              </m:rPr>
                              <a:rPr lang="en-US" sz="2100" b="1" i="1" baseline="30000" dirty="0">
                                <a:latin typeface="Times New Roman" pitchFamily="18" charset="0"/>
                                <a:cs typeface="Times New Roman" pitchFamily="18" charset="0"/>
                              </a:rPr>
                              <m:t>i</m:t>
                            </m:r>
                            <m:r>
                              <m:rPr>
                                <m:nor/>
                              </m:rPr>
                              <a:rPr lang="en-US" sz="2100" b="1" i="1" baseline="30000" dirty="0">
                                <a:latin typeface="Times New Roman" pitchFamily="18" charset="0"/>
                                <a:cs typeface="Times New Roman" pitchFamily="18" charset="0"/>
                              </a:rPr>
                              <m:t>+</m:t>
                            </m:r>
                            <m:r>
                              <m:rPr>
                                <m:nor/>
                              </m:rPr>
                              <a:rPr lang="en-US" sz="2100" b="1" baseline="30000" dirty="0">
                                <a:latin typeface="Times New Roman" pitchFamily="18" charset="0"/>
                                <a:cs typeface="Times New Roman" pitchFamily="18" charset="0"/>
                              </a:rPr>
                              <m:t>1)</m:t>
                            </m:r>
                          </m:e>
                        </m:d>
                        <m:r>
                          <a:rPr lang="en-US" sz="2100" b="1" i="1" baseline="30000" dirty="0" smtClean="0">
                            <a:latin typeface="Cambria Math"/>
                            <a:cs typeface="Times New Roman" pitchFamily="18" charset="0"/>
                          </a:rPr>
                          <m:t> </m:t>
                        </m:r>
                      </m:num>
                      <m:den>
                        <m:r>
                          <a:rPr lang="en-US" sz="2100" i="1">
                            <a:latin typeface="Cambria Math"/>
                            <a:cs typeface="Times New Roman" pitchFamily="18" charset="0"/>
                            <a:sym typeface="Symbol"/>
                          </a:rPr>
                          <m:t>𝑑</m:t>
                        </m:r>
                        <m:r>
                          <m:rPr>
                            <m:nor/>
                          </m:rPr>
                          <a:rPr lang="en-US" sz="2100" dirty="0">
                            <a:latin typeface="Times New Roman" pitchFamily="18" charset="0"/>
                            <a:cs typeface="Times New Roman" pitchFamily="18" charset="0"/>
                            <a:sym typeface="Symbol"/>
                          </a:rPr>
                          <m:t></m:t>
                        </m:r>
                        <m:r>
                          <m:rPr>
                            <m:nor/>
                          </m:rPr>
                          <a:rPr lang="en-US" sz="2100" baseline="30000" dirty="0">
                            <a:latin typeface="Times New Roman" pitchFamily="18" charset="0"/>
                            <a:cs typeface="Times New Roman" pitchFamily="18" charset="0"/>
                          </a:rPr>
                          <m:t>(</m:t>
                        </m:r>
                        <m:r>
                          <m:rPr>
                            <m:nor/>
                          </m:rPr>
                          <a:rPr lang="en-US" sz="2100" i="1" baseline="30000" dirty="0">
                            <a:latin typeface="Times New Roman" pitchFamily="18" charset="0"/>
                            <a:cs typeface="Times New Roman" pitchFamily="18" charset="0"/>
                          </a:rPr>
                          <m:t>i</m:t>
                        </m:r>
                        <m:r>
                          <m:rPr>
                            <m:nor/>
                          </m:rPr>
                          <a:rPr lang="en-US" sz="2100" baseline="30000" dirty="0">
                            <a:latin typeface="Times New Roman" pitchFamily="18" charset="0"/>
                            <a:cs typeface="Times New Roman" pitchFamily="18" charset="0"/>
                          </a:rPr>
                          <m:t>)</m:t>
                        </m:r>
                      </m:den>
                    </m:f>
                  </m:oMath>
                </a14:m>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0, or </a:t>
                </a:r>
                <a:r>
                  <a:rPr lang="en-US" sz="2100" i="1" dirty="0" smtClean="0">
                    <a:latin typeface="Times New Roman" pitchFamily="18" charset="0"/>
                    <a:cs typeface="Times New Roman" pitchFamily="18" charset="0"/>
                  </a:rPr>
                  <a:t>f</a:t>
                </a:r>
                <a:r>
                  <a:rPr lang="en-US" sz="2100" dirty="0" smtClean="0">
                    <a:latin typeface="Times New Roman" pitchFamily="18" charset="0"/>
                    <a:cs typeface="Times New Roman" pitchFamily="18" charset="0"/>
                  </a:rPr>
                  <a:t>(</a:t>
                </a:r>
                <a:r>
                  <a:rPr lang="en-US" sz="2100" b="1" dirty="0" smtClean="0">
                    <a:latin typeface="Times New Roman" pitchFamily="18" charset="0"/>
                    <a:cs typeface="Times New Roman" pitchFamily="18" charset="0"/>
                  </a:rPr>
                  <a:t>X</a:t>
                </a:r>
                <a:r>
                  <a:rPr lang="en-US" sz="2100" b="1" baseline="30000" dirty="0" smtClean="0">
                    <a:latin typeface="Times New Roman" pitchFamily="18" charset="0"/>
                    <a:cs typeface="Times New Roman" pitchFamily="18" charset="0"/>
                  </a:rPr>
                  <a:t>(</a:t>
                </a:r>
                <a:r>
                  <a:rPr lang="en-US" sz="2100" b="1" i="1" baseline="30000" dirty="0" smtClean="0">
                    <a:latin typeface="Times New Roman" pitchFamily="18" charset="0"/>
                    <a:cs typeface="Times New Roman" pitchFamily="18" charset="0"/>
                  </a:rPr>
                  <a:t>i+</a:t>
                </a:r>
                <a:r>
                  <a:rPr lang="en-US" sz="2100" b="1" baseline="30000" dirty="0" smtClean="0">
                    <a:latin typeface="Times New Roman" pitchFamily="18" charset="0"/>
                    <a:cs typeface="Times New Roman" pitchFamily="18" charset="0"/>
                  </a:rPr>
                  <a:t>1)</a:t>
                </a:r>
                <a:r>
                  <a:rPr lang="en-US" sz="2100" dirty="0" smtClean="0">
                    <a:latin typeface="Times New Roman" pitchFamily="18" charset="0"/>
                    <a:cs typeface="Times New Roman" pitchFamily="18" charset="0"/>
                  </a:rPr>
                  <a:t>) is minimum in the direction </a:t>
                </a:r>
                <a:r>
                  <a:rPr lang="en-US" sz="2100" b="1" dirty="0">
                    <a:latin typeface="Times New Roman" pitchFamily="18" charset="0"/>
                    <a:cs typeface="Times New Roman" pitchFamily="18" charset="0"/>
                  </a:rPr>
                  <a:t>S</a:t>
                </a:r>
                <a:r>
                  <a:rPr lang="en-US" sz="2100" b="1" baseline="30000" dirty="0">
                    <a:latin typeface="Times New Roman" pitchFamily="18" charset="0"/>
                    <a:cs typeface="Times New Roman" pitchFamily="18" charset="0"/>
                  </a:rPr>
                  <a:t>(</a:t>
                </a:r>
                <a:r>
                  <a:rPr lang="en-US" sz="2100" b="1" i="1" baseline="30000" dirty="0" err="1">
                    <a:latin typeface="Times New Roman" pitchFamily="18" charset="0"/>
                    <a:cs typeface="Times New Roman" pitchFamily="18" charset="0"/>
                  </a:rPr>
                  <a:t>i</a:t>
                </a:r>
                <a:r>
                  <a:rPr lang="en-US" sz="2100" b="1" baseline="30000" dirty="0">
                    <a:latin typeface="Times New Roman" pitchFamily="18" charset="0"/>
                    <a:cs typeface="Times New Roman" pitchFamily="18" charset="0"/>
                  </a:rPr>
                  <a:t>)</a:t>
                </a:r>
                <a:r>
                  <a:rPr lang="en-US" sz="2100" dirty="0" smtClean="0">
                    <a:latin typeface="Times New Roman" pitchFamily="18" charset="0"/>
                    <a:cs typeface="Times New Roman" pitchFamily="18" charset="0"/>
                  </a:rPr>
                  <a:t>.</a:t>
                </a:r>
                <a:endParaRPr lang="en-US" sz="21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066800"/>
                <a:ext cx="8686800" cy="5562600"/>
              </a:xfrm>
              <a:blipFill>
                <a:blip r:embed="rId2"/>
                <a:stretch>
                  <a:fillRect l="-982" r="-1053"/>
                </a:stretch>
              </a:blipFill>
            </p:spPr>
            <p:txBody>
              <a:bodyPr/>
              <a:lstStyle/>
              <a:p>
                <a:r>
                  <a:rPr lang="en-US">
                    <a:noFill/>
                  </a:rPr>
                  <a:t> </a:t>
                </a:r>
              </a:p>
            </p:txBody>
          </p:sp>
        </mc:Fallback>
      </mc:AlternateContent>
    </p:spTree>
    <p:extLst>
      <p:ext uri="{BB962C8B-B14F-4D97-AF65-F5344CB8AC3E}">
        <p14:creationId xmlns:p14="http://schemas.microsoft.com/office/powerpoint/2010/main" val="2620445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5791200"/>
          </a:xfrm>
        </p:spPr>
        <p:txBody>
          <a:bodyPr>
            <a:normAutofit/>
          </a:bodyPr>
          <a:lstStyle/>
          <a:p>
            <a:pPr marL="914400" lvl="1" indent="-457200" algn="just">
              <a:lnSpc>
                <a:spcPct val="150000"/>
              </a:lnSpc>
              <a:buFont typeface="+mj-lt"/>
              <a:buAutoNum type="arabicPeriod" startAt="4"/>
            </a:pPr>
            <a:r>
              <a:rPr lang="en-US" sz="2100" dirty="0" smtClean="0">
                <a:latin typeface="Times New Roman" pitchFamily="18" charset="0"/>
                <a:cs typeface="Times New Roman" pitchFamily="18" charset="0"/>
              </a:rPr>
              <a:t>Test the new point for optimality using one of the following criterion: </a:t>
            </a:r>
          </a:p>
          <a:p>
            <a:pPr marL="1200150" lvl="2" indent="-342900" algn="just">
              <a:lnSpc>
                <a:spcPct val="150000"/>
              </a:lnSpc>
              <a:buAutoNum type="alphaLcParenBoth"/>
            </a:pPr>
            <a:r>
              <a:rPr lang="en-US" sz="1900" dirty="0" smtClean="0">
                <a:latin typeface="Times New Roman" pitchFamily="18" charset="0"/>
                <a:cs typeface="Times New Roman" pitchFamily="18" charset="0"/>
              </a:rPr>
              <a:t>When the gradient vector becomes zero i.e. </a:t>
            </a:r>
            <a:r>
              <a:rPr lang="en-US" sz="1900" dirty="0" smtClean="0">
                <a:latin typeface="Times New Roman" pitchFamily="18" charset="0"/>
                <a:cs typeface="Times New Roman" pitchFamily="18" charset="0"/>
                <a:sym typeface="Symbol"/>
              </a:rPr>
              <a:t></a:t>
            </a:r>
            <a:r>
              <a:rPr lang="en-US" sz="1900" i="1" dirty="0" smtClean="0">
                <a:latin typeface="Times New Roman" pitchFamily="18" charset="0"/>
                <a:cs typeface="Times New Roman" pitchFamily="18" charset="0"/>
                <a:sym typeface="Symbol"/>
              </a:rPr>
              <a:t>f</a:t>
            </a:r>
            <a:r>
              <a:rPr lang="en-US" sz="1900" dirty="0" smtClean="0">
                <a:latin typeface="Times New Roman" pitchFamily="18" charset="0"/>
                <a:cs typeface="Times New Roman" pitchFamily="18" charset="0"/>
                <a:sym typeface="Symbol"/>
              </a:rPr>
              <a:t>(</a:t>
            </a:r>
            <a:r>
              <a:rPr lang="en-US" sz="1900" b="1" dirty="0" smtClean="0">
                <a:latin typeface="Times New Roman" pitchFamily="18" charset="0"/>
                <a:cs typeface="Times New Roman" pitchFamily="18" charset="0"/>
              </a:rPr>
              <a:t>X</a:t>
            </a:r>
            <a:r>
              <a:rPr lang="en-US" sz="1900" b="1" baseline="30000" dirty="0">
                <a:latin typeface="Times New Roman" pitchFamily="18" charset="0"/>
                <a:cs typeface="Times New Roman" pitchFamily="18" charset="0"/>
              </a:rPr>
              <a:t>(</a:t>
            </a:r>
            <a:r>
              <a:rPr lang="en-US" sz="1900" b="1" i="1" baseline="30000" dirty="0">
                <a:latin typeface="Times New Roman" pitchFamily="18" charset="0"/>
                <a:cs typeface="Times New Roman" pitchFamily="18" charset="0"/>
              </a:rPr>
              <a:t>i+</a:t>
            </a:r>
            <a:r>
              <a:rPr lang="en-US" sz="1900" b="1" baseline="30000" dirty="0">
                <a:latin typeface="Times New Roman" pitchFamily="18" charset="0"/>
                <a:cs typeface="Times New Roman" pitchFamily="18" charset="0"/>
              </a:rPr>
              <a:t>1)</a:t>
            </a:r>
            <a:r>
              <a:rPr lang="en-US" sz="1900" dirty="0" smtClean="0">
                <a:latin typeface="Times New Roman" pitchFamily="18" charset="0"/>
                <a:cs typeface="Times New Roman" pitchFamily="18" charset="0"/>
                <a:sym typeface="Symbol"/>
              </a:rPr>
              <a:t>) = 0.</a:t>
            </a:r>
            <a:endParaRPr lang="en-US" sz="1900" dirty="0">
              <a:latin typeface="Times New Roman" pitchFamily="18" charset="0"/>
              <a:cs typeface="Times New Roman" pitchFamily="18" charset="0"/>
              <a:sym typeface="Symbol"/>
            </a:endParaRPr>
          </a:p>
          <a:p>
            <a:pPr marL="1200150" lvl="2" indent="-342900" algn="just">
              <a:lnSpc>
                <a:spcPct val="150000"/>
              </a:lnSpc>
              <a:buAutoNum type="alphaLcParenBoth"/>
            </a:pPr>
            <a:r>
              <a:rPr lang="en-US" sz="1900" dirty="0" smtClean="0">
                <a:latin typeface="Times New Roman" pitchFamily="18" charset="0"/>
                <a:cs typeface="Times New Roman" pitchFamily="18" charset="0"/>
                <a:sym typeface="Symbol"/>
              </a:rPr>
              <a:t>When </a:t>
            </a:r>
            <a:r>
              <a:rPr lang="en-US" sz="1900" dirty="0">
                <a:latin typeface="Times New Roman" pitchFamily="18" charset="0"/>
                <a:cs typeface="Times New Roman" pitchFamily="18" charset="0"/>
                <a:sym typeface="Symbol"/>
              </a:rPr>
              <a:t>the change in function value in two consecutive iterations is </a:t>
            </a:r>
            <a:r>
              <a:rPr lang="en-US" sz="1900" dirty="0" smtClean="0">
                <a:latin typeface="Times New Roman" pitchFamily="18" charset="0"/>
                <a:cs typeface="Times New Roman" pitchFamily="18" charset="0"/>
                <a:sym typeface="Symbol"/>
              </a:rPr>
              <a:t>small i.e. |</a:t>
            </a:r>
            <a:r>
              <a:rPr lang="en-US" sz="1900" i="1" dirty="0" smtClean="0">
                <a:latin typeface="Times New Roman" pitchFamily="18" charset="0"/>
                <a:cs typeface="Times New Roman" pitchFamily="18" charset="0"/>
                <a:sym typeface="Symbol"/>
              </a:rPr>
              <a:t>f</a:t>
            </a:r>
            <a:r>
              <a:rPr lang="en-US" sz="1900" dirty="0" smtClean="0">
                <a:latin typeface="Times New Roman" pitchFamily="18" charset="0"/>
                <a:cs typeface="Times New Roman" pitchFamily="18" charset="0"/>
                <a:sym typeface="Symbol"/>
              </a:rPr>
              <a:t>(</a:t>
            </a:r>
            <a:r>
              <a:rPr lang="en-US" sz="1900" b="1" dirty="0" smtClean="0">
                <a:latin typeface="Times New Roman" pitchFamily="18" charset="0"/>
                <a:cs typeface="Times New Roman" pitchFamily="18" charset="0"/>
              </a:rPr>
              <a:t>X</a:t>
            </a:r>
            <a:r>
              <a:rPr lang="en-US" sz="1900" b="1" baseline="30000" dirty="0">
                <a:latin typeface="Times New Roman" pitchFamily="18" charset="0"/>
                <a:cs typeface="Times New Roman" pitchFamily="18" charset="0"/>
              </a:rPr>
              <a:t>(</a:t>
            </a:r>
            <a:r>
              <a:rPr lang="en-US" sz="1900" b="1" i="1" baseline="30000" dirty="0">
                <a:latin typeface="Times New Roman" pitchFamily="18" charset="0"/>
                <a:cs typeface="Times New Roman" pitchFamily="18" charset="0"/>
              </a:rPr>
              <a:t>i+</a:t>
            </a:r>
            <a:r>
              <a:rPr lang="en-US" sz="1900" b="1" baseline="30000" dirty="0">
                <a:latin typeface="Times New Roman" pitchFamily="18" charset="0"/>
                <a:cs typeface="Times New Roman" pitchFamily="18" charset="0"/>
              </a:rPr>
              <a:t>1)</a:t>
            </a:r>
            <a:r>
              <a:rPr lang="en-US" sz="1900" dirty="0" smtClean="0">
                <a:latin typeface="Times New Roman" pitchFamily="18" charset="0"/>
                <a:cs typeface="Times New Roman" pitchFamily="18" charset="0"/>
                <a:sym typeface="Symbol"/>
              </a:rPr>
              <a:t>)-</a:t>
            </a:r>
            <a:r>
              <a:rPr lang="en-US" sz="1900" i="1" dirty="0" smtClean="0">
                <a:latin typeface="Times New Roman" pitchFamily="18" charset="0"/>
                <a:cs typeface="Times New Roman" pitchFamily="18" charset="0"/>
                <a:sym typeface="Symbol"/>
              </a:rPr>
              <a:t>f</a:t>
            </a:r>
            <a:r>
              <a:rPr lang="en-US" sz="1900" dirty="0" smtClean="0">
                <a:latin typeface="Times New Roman" pitchFamily="18" charset="0"/>
                <a:cs typeface="Times New Roman" pitchFamily="18" charset="0"/>
                <a:sym typeface="Symbol"/>
              </a:rPr>
              <a:t>(</a:t>
            </a:r>
            <a:r>
              <a:rPr lang="en-US" sz="1900" b="1" dirty="0" smtClean="0">
                <a:latin typeface="Times New Roman" pitchFamily="18" charset="0"/>
                <a:cs typeface="Times New Roman" pitchFamily="18" charset="0"/>
              </a:rPr>
              <a:t>X</a:t>
            </a:r>
            <a:r>
              <a:rPr lang="en-US" sz="1900" b="1" baseline="30000" dirty="0">
                <a:latin typeface="Times New Roman" pitchFamily="18" charset="0"/>
                <a:cs typeface="Times New Roman" pitchFamily="18" charset="0"/>
              </a:rPr>
              <a:t>(</a:t>
            </a:r>
            <a:r>
              <a:rPr lang="en-US" sz="1900" b="1" i="1" baseline="30000" dirty="0" err="1">
                <a:latin typeface="Times New Roman" pitchFamily="18" charset="0"/>
                <a:cs typeface="Times New Roman" pitchFamily="18" charset="0"/>
              </a:rPr>
              <a:t>i</a:t>
            </a:r>
            <a:r>
              <a:rPr lang="en-US" sz="1900" b="1" baseline="30000" dirty="0">
                <a:latin typeface="Times New Roman" pitchFamily="18" charset="0"/>
                <a:cs typeface="Times New Roman" pitchFamily="18" charset="0"/>
              </a:rPr>
              <a:t>)</a:t>
            </a:r>
            <a:r>
              <a:rPr lang="en-US" sz="1900" dirty="0" smtClean="0">
                <a:latin typeface="Times New Roman" pitchFamily="18" charset="0"/>
                <a:cs typeface="Times New Roman" pitchFamily="18" charset="0"/>
                <a:sym typeface="Symbol"/>
              </a:rPr>
              <a:t>)| </a:t>
            </a:r>
            <a:r>
              <a:rPr lang="en-US" sz="19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sym typeface="Symbol"/>
              </a:rPr>
              <a:t></a:t>
            </a:r>
            <a:r>
              <a:rPr lang="en-US" sz="1900" baseline="-25000" dirty="0" smtClean="0">
                <a:latin typeface="Times New Roman" pitchFamily="18" charset="0"/>
                <a:cs typeface="Times New Roman" pitchFamily="18" charset="0"/>
                <a:sym typeface="Symbol"/>
              </a:rPr>
              <a:t>1</a:t>
            </a:r>
            <a:r>
              <a:rPr lang="en-US" sz="1900" dirty="0" smtClean="0">
                <a:latin typeface="Times New Roman" pitchFamily="18" charset="0"/>
                <a:cs typeface="Times New Roman" pitchFamily="18" charset="0"/>
                <a:sym typeface="Symbol"/>
              </a:rPr>
              <a:t>.</a:t>
            </a:r>
          </a:p>
          <a:p>
            <a:pPr marL="1200150" lvl="2" indent="-342900" algn="just">
              <a:lnSpc>
                <a:spcPct val="150000"/>
              </a:lnSpc>
              <a:buAutoNum type="alphaLcParenBoth"/>
            </a:pPr>
            <a:r>
              <a:rPr lang="en-US" sz="1900" dirty="0" smtClean="0">
                <a:latin typeface="Times New Roman" pitchFamily="18" charset="0"/>
                <a:cs typeface="Times New Roman" pitchFamily="18" charset="0"/>
                <a:sym typeface="Symbol"/>
              </a:rPr>
              <a:t>When </a:t>
            </a:r>
            <a:r>
              <a:rPr lang="en-US" sz="1900" dirty="0">
                <a:latin typeface="Times New Roman" pitchFamily="18" charset="0"/>
                <a:cs typeface="Times New Roman" pitchFamily="18" charset="0"/>
                <a:sym typeface="Symbol"/>
              </a:rPr>
              <a:t>the </a:t>
            </a:r>
            <a:r>
              <a:rPr lang="en-US" sz="1900" dirty="0" smtClean="0">
                <a:latin typeface="Times New Roman" pitchFamily="18" charset="0"/>
                <a:cs typeface="Times New Roman" pitchFamily="18" charset="0"/>
                <a:sym typeface="Symbol"/>
              </a:rPr>
              <a:t>components </a:t>
            </a:r>
            <a:r>
              <a:rPr lang="en-US" sz="1900" dirty="0">
                <a:latin typeface="Times New Roman" pitchFamily="18" charset="0"/>
                <a:cs typeface="Times New Roman" pitchFamily="18" charset="0"/>
                <a:sym typeface="Symbol"/>
              </a:rPr>
              <a:t>of the </a:t>
            </a:r>
            <a:r>
              <a:rPr lang="en-US" sz="1900" dirty="0" smtClean="0">
                <a:latin typeface="Times New Roman" pitchFamily="18" charset="0"/>
                <a:cs typeface="Times New Roman" pitchFamily="18" charset="0"/>
                <a:sym typeface="Symbol"/>
              </a:rPr>
              <a:t>gradient </a:t>
            </a:r>
            <a:r>
              <a:rPr lang="en-US" sz="1900" dirty="0">
                <a:latin typeface="Times New Roman" pitchFamily="18" charset="0"/>
                <a:cs typeface="Times New Roman" pitchFamily="18" charset="0"/>
                <a:sym typeface="Symbol"/>
              </a:rPr>
              <a:t></a:t>
            </a:r>
            <a:r>
              <a:rPr lang="en-US" sz="1900" i="1" dirty="0" smtClean="0">
                <a:latin typeface="Times New Roman" pitchFamily="18" charset="0"/>
                <a:cs typeface="Times New Roman" pitchFamily="18" charset="0"/>
                <a:sym typeface="Symbol"/>
              </a:rPr>
              <a:t>f </a:t>
            </a:r>
            <a:r>
              <a:rPr lang="en-US" sz="1900" dirty="0" smtClean="0">
                <a:latin typeface="Times New Roman" pitchFamily="18" charset="0"/>
                <a:cs typeface="Times New Roman" pitchFamily="18" charset="0"/>
                <a:sym typeface="Symbol"/>
              </a:rPr>
              <a:t>are small i.e. |</a:t>
            </a:r>
            <a:r>
              <a:rPr lang="en-US" sz="1900" i="1" dirty="0" smtClean="0">
                <a:latin typeface="Times New Roman" pitchFamily="18" charset="0"/>
                <a:cs typeface="Times New Roman" pitchFamily="18" charset="0"/>
                <a:sym typeface="Symbol"/>
              </a:rPr>
              <a:t>f</a:t>
            </a:r>
            <a:r>
              <a:rPr lang="en-US" sz="1900" dirty="0" smtClean="0">
                <a:latin typeface="Times New Roman" pitchFamily="18" charset="0"/>
                <a:cs typeface="Times New Roman" pitchFamily="18" charset="0"/>
                <a:sym typeface="Symbol"/>
              </a:rPr>
              <a:t>/</a:t>
            </a:r>
            <a:r>
              <a:rPr lang="en-US" sz="1900" i="1" dirty="0" smtClean="0">
                <a:latin typeface="Times New Roman" pitchFamily="18" charset="0"/>
                <a:cs typeface="Times New Roman" pitchFamily="18" charset="0"/>
                <a:sym typeface="Symbol"/>
              </a:rPr>
              <a:t>x</a:t>
            </a:r>
            <a:r>
              <a:rPr lang="en-US" sz="1900" i="1" baseline="-25000" dirty="0" smtClean="0">
                <a:latin typeface="Times New Roman" pitchFamily="18" charset="0"/>
                <a:cs typeface="Times New Roman" pitchFamily="18" charset="0"/>
                <a:sym typeface="Symbol"/>
              </a:rPr>
              <a:t>j</a:t>
            </a:r>
            <a:r>
              <a:rPr lang="en-US" sz="1900" dirty="0" smtClean="0">
                <a:latin typeface="Times New Roman" pitchFamily="18" charset="0"/>
                <a:cs typeface="Times New Roman" pitchFamily="18" charset="0"/>
                <a:sym typeface="Symbol"/>
              </a:rPr>
              <a:t>|</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sym typeface="Symbol"/>
              </a:rPr>
              <a:t></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sym typeface="Symbol"/>
              </a:rPr>
              <a:t></a:t>
            </a:r>
            <a:r>
              <a:rPr lang="en-US" sz="1900" baseline="-25000" dirty="0" smtClean="0">
                <a:latin typeface="Times New Roman" pitchFamily="18" charset="0"/>
                <a:cs typeface="Times New Roman" pitchFamily="18" charset="0"/>
                <a:sym typeface="Symbol"/>
              </a:rPr>
              <a:t>1 </a:t>
            </a:r>
            <a:r>
              <a:rPr lang="en-US" sz="1900" dirty="0" smtClean="0">
                <a:latin typeface="Times New Roman" pitchFamily="18" charset="0"/>
                <a:cs typeface="Times New Roman" pitchFamily="18" charset="0"/>
                <a:sym typeface="Symbol"/>
              </a:rPr>
              <a:t>where </a:t>
            </a:r>
            <a:r>
              <a:rPr lang="en-US" sz="1900" i="1" dirty="0" smtClean="0">
                <a:latin typeface="Times New Roman" pitchFamily="18" charset="0"/>
                <a:cs typeface="Times New Roman" pitchFamily="18" charset="0"/>
                <a:sym typeface="Symbol"/>
              </a:rPr>
              <a:t>j</a:t>
            </a:r>
            <a:r>
              <a:rPr lang="en-US" sz="1900" dirty="0" smtClean="0">
                <a:latin typeface="Times New Roman" pitchFamily="18" charset="0"/>
                <a:cs typeface="Times New Roman" pitchFamily="18" charset="0"/>
                <a:sym typeface="Symbol"/>
              </a:rPr>
              <a:t> = 1, 2, ..., </a:t>
            </a:r>
            <a:r>
              <a:rPr lang="en-US" sz="1900" i="1" dirty="0" smtClean="0">
                <a:latin typeface="Times New Roman" pitchFamily="18" charset="0"/>
                <a:cs typeface="Times New Roman" pitchFamily="18" charset="0"/>
                <a:sym typeface="Symbol"/>
              </a:rPr>
              <a:t>n</a:t>
            </a:r>
            <a:r>
              <a:rPr lang="en-US" sz="1900" dirty="0">
                <a:latin typeface="Times New Roman" pitchFamily="18" charset="0"/>
                <a:cs typeface="Times New Roman" pitchFamily="18" charset="0"/>
                <a:sym typeface="Symbol"/>
              </a:rPr>
              <a:t>.</a:t>
            </a:r>
            <a:endParaRPr lang="en-US" sz="1900" dirty="0" smtClean="0">
              <a:latin typeface="Times New Roman" pitchFamily="18" charset="0"/>
              <a:cs typeface="Times New Roman" pitchFamily="18" charset="0"/>
              <a:sym typeface="Symbol"/>
            </a:endParaRPr>
          </a:p>
          <a:p>
            <a:pPr marL="1200150" lvl="2" indent="-342900" algn="just">
              <a:lnSpc>
                <a:spcPct val="150000"/>
              </a:lnSpc>
              <a:buAutoNum type="alphaLcParenBoth"/>
            </a:pPr>
            <a:r>
              <a:rPr lang="en-US" sz="1900" dirty="0" smtClean="0">
                <a:latin typeface="Times New Roman" pitchFamily="18" charset="0"/>
                <a:cs typeface="Times New Roman" pitchFamily="18" charset="0"/>
                <a:sym typeface="Symbol"/>
              </a:rPr>
              <a:t>When </a:t>
            </a:r>
            <a:r>
              <a:rPr lang="en-US" sz="1900" dirty="0">
                <a:latin typeface="Times New Roman" pitchFamily="18" charset="0"/>
                <a:cs typeface="Times New Roman" pitchFamily="18" charset="0"/>
                <a:sym typeface="Symbol"/>
              </a:rPr>
              <a:t>the change in the design vector in two consecutive iterations is </a:t>
            </a:r>
            <a:r>
              <a:rPr lang="en-US" sz="1900" dirty="0" smtClean="0">
                <a:latin typeface="Times New Roman" pitchFamily="18" charset="0"/>
                <a:cs typeface="Times New Roman" pitchFamily="18" charset="0"/>
                <a:sym typeface="Symbol"/>
              </a:rPr>
              <a:t>small i.e. |</a:t>
            </a:r>
            <a:r>
              <a:rPr lang="en-US" sz="1900" b="1" dirty="0" smtClean="0">
                <a:latin typeface="Times New Roman" pitchFamily="18" charset="0"/>
                <a:cs typeface="Times New Roman" pitchFamily="18" charset="0"/>
              </a:rPr>
              <a:t>X</a:t>
            </a:r>
            <a:r>
              <a:rPr lang="en-US" sz="1900" b="1" baseline="30000" dirty="0">
                <a:latin typeface="Times New Roman" pitchFamily="18" charset="0"/>
                <a:cs typeface="Times New Roman" pitchFamily="18" charset="0"/>
              </a:rPr>
              <a:t>(</a:t>
            </a:r>
            <a:r>
              <a:rPr lang="en-US" sz="1900" b="1" i="1" baseline="30000" dirty="0">
                <a:latin typeface="Times New Roman" pitchFamily="18" charset="0"/>
                <a:cs typeface="Times New Roman" pitchFamily="18" charset="0"/>
              </a:rPr>
              <a:t>i+</a:t>
            </a:r>
            <a:r>
              <a:rPr lang="en-US" sz="1900" b="1" baseline="30000" dirty="0">
                <a:latin typeface="Times New Roman" pitchFamily="18" charset="0"/>
                <a:cs typeface="Times New Roman" pitchFamily="18" charset="0"/>
              </a:rPr>
              <a:t>1)</a:t>
            </a:r>
            <a:r>
              <a:rPr lang="en-US" sz="1900" dirty="0" smtClean="0">
                <a:latin typeface="Times New Roman" pitchFamily="18" charset="0"/>
                <a:cs typeface="Times New Roman" pitchFamily="18" charset="0"/>
                <a:sym typeface="Symbol"/>
              </a:rPr>
              <a:t>-</a:t>
            </a:r>
            <a:r>
              <a:rPr lang="en-US" sz="1900" b="1" dirty="0" smtClean="0">
                <a:latin typeface="Times New Roman" pitchFamily="18" charset="0"/>
                <a:cs typeface="Times New Roman" pitchFamily="18" charset="0"/>
              </a:rPr>
              <a:t>X</a:t>
            </a:r>
            <a:r>
              <a:rPr lang="en-US" sz="1900" b="1" baseline="30000" dirty="0">
                <a:latin typeface="Times New Roman" pitchFamily="18" charset="0"/>
                <a:cs typeface="Times New Roman" pitchFamily="18" charset="0"/>
              </a:rPr>
              <a:t>(</a:t>
            </a:r>
            <a:r>
              <a:rPr lang="en-US" sz="1900" b="1" i="1" baseline="30000" dirty="0" err="1">
                <a:latin typeface="Times New Roman" pitchFamily="18" charset="0"/>
                <a:cs typeface="Times New Roman" pitchFamily="18" charset="0"/>
              </a:rPr>
              <a:t>i</a:t>
            </a:r>
            <a:r>
              <a:rPr lang="en-US" sz="1900" b="1" baseline="30000" dirty="0">
                <a:latin typeface="Times New Roman" pitchFamily="18" charset="0"/>
                <a:cs typeface="Times New Roman" pitchFamily="18" charset="0"/>
              </a:rPr>
              <a:t>)</a:t>
            </a:r>
            <a:r>
              <a:rPr lang="en-US" sz="1900" dirty="0" smtClean="0">
                <a:latin typeface="Times New Roman" pitchFamily="18" charset="0"/>
                <a:cs typeface="Times New Roman" pitchFamily="18" charset="0"/>
                <a:sym typeface="Symbol"/>
              </a:rPr>
              <a:t>| </a:t>
            </a:r>
            <a:r>
              <a:rPr lang="en-US" sz="19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sym typeface="Symbol"/>
              </a:rPr>
              <a:t></a:t>
            </a:r>
            <a:r>
              <a:rPr lang="en-US" sz="1900" baseline="-25000" dirty="0" smtClean="0">
                <a:latin typeface="Times New Roman" pitchFamily="18" charset="0"/>
                <a:cs typeface="Times New Roman" pitchFamily="18" charset="0"/>
                <a:sym typeface="Symbol"/>
              </a:rPr>
              <a:t>1</a:t>
            </a:r>
            <a:r>
              <a:rPr lang="en-US" sz="1900" dirty="0" smtClean="0">
                <a:latin typeface="Times New Roman" pitchFamily="18" charset="0"/>
                <a:cs typeface="Times New Roman" pitchFamily="18" charset="0"/>
                <a:sym typeface="Symbol"/>
              </a:rPr>
              <a:t>. </a:t>
            </a:r>
          </a:p>
          <a:p>
            <a:pPr marL="857250" lvl="2" indent="0" algn="just">
              <a:lnSpc>
                <a:spcPct val="150000"/>
              </a:lnSpc>
              <a:buNone/>
            </a:pPr>
            <a:r>
              <a:rPr lang="en-US" sz="2100" dirty="0">
                <a:latin typeface="Times New Roman" pitchFamily="18" charset="0"/>
                <a:cs typeface="Times New Roman" pitchFamily="18" charset="0"/>
              </a:rPr>
              <a:t>If </a:t>
            </a:r>
            <a:r>
              <a:rPr lang="en-US" sz="2100" b="1" dirty="0" smtClean="0">
                <a:latin typeface="Times New Roman" pitchFamily="18" charset="0"/>
                <a:cs typeface="Times New Roman" pitchFamily="18" charset="0"/>
              </a:rPr>
              <a:t>X</a:t>
            </a:r>
            <a:r>
              <a:rPr lang="en-US" sz="2100" b="1" baseline="30000" dirty="0">
                <a:latin typeface="Times New Roman" pitchFamily="18" charset="0"/>
                <a:cs typeface="Times New Roman" pitchFamily="18" charset="0"/>
              </a:rPr>
              <a:t>(</a:t>
            </a:r>
            <a:r>
              <a:rPr lang="en-US" sz="2100" b="1" i="1" baseline="30000" dirty="0">
                <a:latin typeface="Times New Roman" pitchFamily="18" charset="0"/>
                <a:cs typeface="Times New Roman" pitchFamily="18" charset="0"/>
              </a:rPr>
              <a:t>i+</a:t>
            </a:r>
            <a:r>
              <a:rPr lang="en-US" sz="2100" b="1" baseline="30000" dirty="0">
                <a:latin typeface="Times New Roman" pitchFamily="18" charset="0"/>
                <a:cs typeface="Times New Roman" pitchFamily="18" charset="0"/>
              </a:rPr>
              <a:t>1) </a:t>
            </a:r>
            <a:r>
              <a:rPr lang="en-US" sz="2100" dirty="0">
                <a:latin typeface="Times New Roman" pitchFamily="18" charset="0"/>
                <a:cs typeface="Times New Roman" pitchFamily="18" charset="0"/>
              </a:rPr>
              <a:t>is optimum, then stop the process. Otherwise, go to Step </a:t>
            </a:r>
            <a:r>
              <a:rPr lang="en-US" sz="2100" dirty="0" smtClean="0">
                <a:latin typeface="Times New Roman" pitchFamily="18" charset="0"/>
                <a:cs typeface="Times New Roman" pitchFamily="18" charset="0"/>
              </a:rPr>
              <a:t>5.</a:t>
            </a:r>
          </a:p>
          <a:p>
            <a:pPr marL="914400" lvl="1" indent="-457200" algn="just">
              <a:lnSpc>
                <a:spcPct val="150000"/>
              </a:lnSpc>
              <a:buAutoNum type="arabicPeriod" startAt="4"/>
            </a:pPr>
            <a:r>
              <a:rPr lang="en-US" sz="2100" dirty="0" smtClean="0">
                <a:latin typeface="Times New Roman" pitchFamily="18" charset="0"/>
                <a:cs typeface="Times New Roman" pitchFamily="18" charset="0"/>
              </a:rPr>
              <a:t>Set the new iteration number </a:t>
            </a:r>
            <a:r>
              <a:rPr lang="en-US" sz="2100" i="1" dirty="0" err="1" smtClean="0">
                <a:latin typeface="Times New Roman" pitchFamily="18" charset="0"/>
                <a:cs typeface="Times New Roman" pitchFamily="18" charset="0"/>
              </a:rPr>
              <a:t>i</a:t>
            </a:r>
            <a:r>
              <a:rPr lang="en-US" sz="2100" dirty="0" smtClean="0">
                <a:latin typeface="Times New Roman" pitchFamily="18" charset="0"/>
                <a:cs typeface="Times New Roman" pitchFamily="18" charset="0"/>
              </a:rPr>
              <a:t> := </a:t>
            </a:r>
            <a:r>
              <a:rPr lang="en-US" sz="2100" i="1" dirty="0" err="1" smtClean="0">
                <a:latin typeface="Times New Roman" pitchFamily="18" charset="0"/>
                <a:cs typeface="Times New Roman" pitchFamily="18" charset="0"/>
              </a:rPr>
              <a:t>i</a:t>
            </a:r>
            <a:r>
              <a:rPr lang="en-US" sz="2100" dirty="0" smtClean="0">
                <a:latin typeface="Times New Roman" pitchFamily="18" charset="0"/>
                <a:cs typeface="Times New Roman" pitchFamily="18" charset="0"/>
              </a:rPr>
              <a:t> + 1 and go to Step 2.</a:t>
            </a:r>
            <a:endParaRPr lang="en-US" sz="2100" dirty="0">
              <a:latin typeface="Times New Roman" pitchFamily="18" charset="0"/>
              <a:cs typeface="Times New Roman" pitchFamily="18" charset="0"/>
            </a:endParaRPr>
          </a:p>
        </p:txBody>
      </p:sp>
      <p:sp>
        <p:nvSpPr>
          <p:cNvPr id="4" name="TextBox 3"/>
          <p:cNvSpPr txBox="1"/>
          <p:nvPr/>
        </p:nvSpPr>
        <p:spPr>
          <a:xfrm>
            <a:off x="419100" y="5921514"/>
            <a:ext cx="8305800" cy="707886"/>
          </a:xfrm>
          <a:prstGeom prst="rect">
            <a:avLst/>
          </a:prstGeom>
          <a:noFill/>
        </p:spPr>
        <p:txBody>
          <a:bodyPr wrap="square" rtlCol="0">
            <a:spAutoFit/>
          </a:bodyPr>
          <a:lstStyle/>
          <a:p>
            <a:pPr marL="0" lvl="1"/>
            <a:r>
              <a:rPr lang="en-US" sz="2000" b="1" dirty="0" smtClean="0">
                <a:latin typeface="Times New Roman" pitchFamily="18" charset="0"/>
                <a:cs typeface="Times New Roman" pitchFamily="18" charset="0"/>
              </a:rPr>
              <a:t>Note</a:t>
            </a:r>
            <a:r>
              <a:rPr lang="en-US" sz="2000" dirty="0" smtClean="0">
                <a:latin typeface="Times New Roman" pitchFamily="18" charset="0"/>
                <a:cs typeface="Times New Roman" pitchFamily="18" charset="0"/>
              </a:rPr>
              <a:t>:  Steps for Steepest Ascent are same as those, except Step 2, for Steepest Descent.  Set direction gradient ascent as </a:t>
            </a:r>
            <a:r>
              <a:rPr lang="en-US" sz="2000" b="1" dirty="0" smtClean="0">
                <a:latin typeface="Times New Roman" pitchFamily="18" charset="0"/>
                <a:cs typeface="Times New Roman" pitchFamily="18" charset="0"/>
              </a:rPr>
              <a:t>S</a:t>
            </a:r>
            <a:r>
              <a:rPr lang="en-US" sz="2000" b="1" baseline="30000" dirty="0">
                <a:latin typeface="Times New Roman" pitchFamily="18" charset="0"/>
                <a:cs typeface="Times New Roman" pitchFamily="18" charset="0"/>
              </a:rPr>
              <a:t>(</a:t>
            </a:r>
            <a:r>
              <a:rPr lang="en-US" sz="2000" b="1" i="1" baseline="30000" dirty="0" err="1">
                <a:latin typeface="Times New Roman" pitchFamily="18" charset="0"/>
                <a:cs typeface="Times New Roman" pitchFamily="18" charset="0"/>
              </a:rPr>
              <a:t>i</a:t>
            </a:r>
            <a:r>
              <a:rPr lang="en-US" sz="2000" b="1" baseline="30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sym typeface="Symbol"/>
              </a:rPr>
              <a:t></a:t>
            </a:r>
            <a:r>
              <a:rPr lang="en-US" sz="2000" i="1" dirty="0" smtClean="0">
                <a:latin typeface="Times New Roman" pitchFamily="18" charset="0"/>
                <a:cs typeface="Times New Roman" pitchFamily="18" charset="0"/>
                <a:sym typeface="Symbol"/>
              </a:rPr>
              <a:t>f</a:t>
            </a:r>
            <a:r>
              <a:rPr lang="en-US" sz="2000" dirty="0" smtClean="0">
                <a:latin typeface="Times New Roman" pitchFamily="18" charset="0"/>
                <a:cs typeface="Times New Roman" pitchFamily="18" charset="0"/>
                <a:sym typeface="Symbol"/>
              </a:rPr>
              <a:t>(</a:t>
            </a:r>
            <a:r>
              <a:rPr lang="en-US" sz="2000" b="1" dirty="0" smtClean="0">
                <a:latin typeface="Times New Roman" pitchFamily="18" charset="0"/>
                <a:cs typeface="Times New Roman" pitchFamily="18" charset="0"/>
              </a:rPr>
              <a:t>X</a:t>
            </a:r>
            <a:r>
              <a:rPr lang="en-US" sz="2000" b="1" baseline="30000" dirty="0">
                <a:latin typeface="Times New Roman" pitchFamily="18" charset="0"/>
                <a:cs typeface="Times New Roman" pitchFamily="18" charset="0"/>
              </a:rPr>
              <a:t>(</a:t>
            </a:r>
            <a:r>
              <a:rPr lang="en-US" sz="2000" b="1" i="1" baseline="30000" dirty="0" err="1">
                <a:latin typeface="Times New Roman" pitchFamily="18" charset="0"/>
                <a:cs typeface="Times New Roman" pitchFamily="18" charset="0"/>
              </a:rPr>
              <a:t>i</a:t>
            </a:r>
            <a:r>
              <a:rPr lang="en-US" sz="2000" b="1" baseline="30000" dirty="0">
                <a:latin typeface="Times New Roman" pitchFamily="18" charset="0"/>
                <a:cs typeface="Times New Roman" pitchFamily="18" charset="0"/>
              </a:rPr>
              <a:t>)</a:t>
            </a:r>
            <a:r>
              <a:rPr lang="en-US" sz="2000" dirty="0" smtClean="0">
                <a:latin typeface="Times New Roman" pitchFamily="18" charset="0"/>
                <a:cs typeface="Times New Roman" pitchFamily="18" charset="0"/>
                <a:sym typeface="Symbol"/>
              </a:rPr>
              <a:t>).</a:t>
            </a:r>
            <a:endParaRPr lang="en-US" sz="2000" dirty="0">
              <a:latin typeface="Times New Roman" pitchFamily="18" charset="0"/>
              <a:cs typeface="Times New Roman" pitchFamily="18" charset="0"/>
              <a:sym typeface="Symbol"/>
            </a:endParaRPr>
          </a:p>
        </p:txBody>
      </p:sp>
    </p:spTree>
    <p:extLst>
      <p:ext uri="{BB962C8B-B14F-4D97-AF65-F5344CB8AC3E}">
        <p14:creationId xmlns:p14="http://schemas.microsoft.com/office/powerpoint/2010/main" val="1690581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6683</TotalTime>
  <Words>1336</Words>
  <Application>Microsoft Office PowerPoint</Application>
  <PresentationFormat>On-screen Show (4:3)</PresentationFormat>
  <Paragraphs>212</Paragraphs>
  <Slides>32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Calibri</vt:lpstr>
      <vt:lpstr>Cambria Math</vt:lpstr>
      <vt:lpstr>Symbol</vt:lpstr>
      <vt:lpstr>Times New Roman</vt:lpstr>
      <vt:lpstr>Office Theme</vt:lpstr>
      <vt:lpstr>Equation</vt:lpstr>
      <vt:lpstr>Optimization</vt:lpstr>
      <vt:lpstr>Introduction</vt:lpstr>
      <vt:lpstr>Applications of Optimization</vt:lpstr>
      <vt:lpstr>Gradient of a Function</vt:lpstr>
      <vt:lpstr>PowerPoint Presentation</vt:lpstr>
      <vt:lpstr>PowerPoint Presentation</vt:lpstr>
      <vt:lpstr>PowerPoint Presentation</vt:lpstr>
      <vt:lpstr>Steepest Descent Method</vt:lpstr>
      <vt:lpstr>PowerPoint Presentation</vt:lpstr>
      <vt:lpstr>Step 2 of Steepest Descent Method</vt:lpstr>
      <vt:lpstr>Step 3 of Steepest Descent Method</vt:lpstr>
      <vt:lpstr>Golden Section Search Method</vt:lpstr>
      <vt:lpstr>PowerPoint Presentation</vt:lpstr>
      <vt:lpstr>PowerPoint Presentation</vt:lpstr>
      <vt:lpstr>Illustrating Effect of Step Size on Gradient Descent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Numerical Example for Steepest Descent Method</vt:lpstr>
      <vt:lpstr>Iteration 1</vt:lpstr>
      <vt:lpstr>Iteration 1</vt:lpstr>
      <vt:lpstr>Iteration 2</vt:lpstr>
      <vt:lpstr>Iteration 2</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dc:title>
  <dc:creator>PKSingh.BITSPilani</dc:creator>
  <cp:lastModifiedBy>Ashish Patel</cp:lastModifiedBy>
  <cp:revision>526</cp:revision>
  <dcterms:created xsi:type="dcterms:W3CDTF">2015-11-14T01:57:51Z</dcterms:created>
  <dcterms:modified xsi:type="dcterms:W3CDTF">2017-11-25T08:17:03Z</dcterms:modified>
</cp:coreProperties>
</file>