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086" r:id="rId1"/>
    <p:sldMasterId id="2147485256" r:id="rId2"/>
  </p:sldMasterIdLst>
  <p:notesMasterIdLst>
    <p:notesMasterId r:id="rId34"/>
  </p:notesMasterIdLst>
  <p:handoutMasterIdLst>
    <p:handoutMasterId r:id="rId35"/>
  </p:handoutMasterIdLst>
  <p:sldIdLst>
    <p:sldId id="1100" r:id="rId3"/>
    <p:sldId id="1102" r:id="rId4"/>
    <p:sldId id="1101" r:id="rId5"/>
    <p:sldId id="1105" r:id="rId6"/>
    <p:sldId id="1106" r:id="rId7"/>
    <p:sldId id="1109" r:id="rId8"/>
    <p:sldId id="1107" r:id="rId9"/>
    <p:sldId id="1110" r:id="rId10"/>
    <p:sldId id="1111" r:id="rId11"/>
    <p:sldId id="1132" r:id="rId12"/>
    <p:sldId id="1112" r:id="rId13"/>
    <p:sldId id="1113" r:id="rId14"/>
    <p:sldId id="1114" r:id="rId15"/>
    <p:sldId id="1115" r:id="rId16"/>
    <p:sldId id="1116" r:id="rId17"/>
    <p:sldId id="1117" r:id="rId18"/>
    <p:sldId id="1118" r:id="rId19"/>
    <p:sldId id="1119" r:id="rId20"/>
    <p:sldId id="1120" r:id="rId21"/>
    <p:sldId id="1121" r:id="rId22"/>
    <p:sldId id="1122" r:id="rId23"/>
    <p:sldId id="1123" r:id="rId24"/>
    <p:sldId id="1124" r:id="rId25"/>
    <p:sldId id="1125" r:id="rId26"/>
    <p:sldId id="1126" r:id="rId27"/>
    <p:sldId id="1127" r:id="rId28"/>
    <p:sldId id="1128" r:id="rId29"/>
    <p:sldId id="1129" r:id="rId30"/>
    <p:sldId id="1133" r:id="rId31"/>
    <p:sldId id="1130" r:id="rId32"/>
    <p:sldId id="1131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66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77" autoAdjust="0"/>
  </p:normalViewPr>
  <p:slideViewPr>
    <p:cSldViewPr>
      <p:cViewPr>
        <p:scale>
          <a:sx n="70" d="100"/>
          <a:sy n="70" d="100"/>
        </p:scale>
        <p:origin x="-130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D26E842-201F-4C66-92C1-FB5E15995425}" type="datetimeFigureOut">
              <a:rPr lang="en-US"/>
              <a:pPr>
                <a:defRPr/>
              </a:pPr>
              <a:t>18-Nov-16</a:t>
            </a:fld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993985D-F004-40C4-89A2-39B19DFC02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6552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67FA27B-F4B0-4832-A728-1977D415246B}" type="datetimeFigureOut">
              <a:rPr lang="en-IN"/>
              <a:pPr>
                <a:defRPr/>
              </a:pPr>
              <a:t>18-11-2016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768A30-A1CE-4E75-8868-E4D2CAE9893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47467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747A0-5C4E-4072-80A4-7BD38930356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747A0-5C4E-4072-80A4-7BD38930356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747A0-5C4E-4072-80A4-7BD38930356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747A0-5C4E-4072-80A4-7BD38930356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BF06F-8E46-4819-A8A2-BEA3A728D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BE09A-3654-4612-BA2F-455056A5D5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D8BD1-F4DD-4AA4-A974-0D4C80C29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36E5F-34FA-4A7A-A22E-A397882450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2" descr="BITS_university_logo_whitevert.png"/>
          <p:cNvPicPr>
            <a:picLocks noChangeAspect="1"/>
          </p:cNvPicPr>
          <p:nvPr userDrawn="1"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3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4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5" descr="BITS_university_logo_whitevert.png"/>
          <p:cNvPicPr>
            <a:picLocks noChangeAspect="1"/>
          </p:cNvPicPr>
          <p:nvPr userDrawn="1"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2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30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12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13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14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2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err="1" smtClean="0"/>
              <a:t>Click to edit Master text styles</a:t>
            </a:r>
          </a:p>
          <a:p>
            <a:pPr lvl="1"/>
            <a:r>
              <a:rPr lang="en-US" noProof="0" dirty="0" err="1" smtClean="0"/>
              <a:t>Second level</a:t>
            </a:r>
          </a:p>
          <a:p>
            <a:pPr lvl="2"/>
            <a:r>
              <a:rPr lang="en-US" noProof="0" dirty="0" err="1" smtClean="0"/>
              <a:t>Third level</a:t>
            </a:r>
          </a:p>
          <a:p>
            <a:pPr lvl="3"/>
            <a:r>
              <a:rPr lang="en-US" noProof="0" dirty="0" err="1" smtClean="0"/>
              <a:t>Fourth level</a:t>
            </a:r>
          </a:p>
          <a:p>
            <a:pPr lvl="4"/>
            <a:r>
              <a:rPr lang="en-US" noProof="0" dirty="0" err="1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7" name="Rectangle 2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3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3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Click to edit Master text styles</a:t>
            </a:r>
          </a:p>
          <a:p>
            <a:pPr lvl="1"/>
            <a:r>
              <a:rPr lang="en-US" noProof="0" dirty="0" err="1" smtClean="0"/>
              <a:t>Second level</a:t>
            </a:r>
          </a:p>
          <a:p>
            <a:pPr lvl="2"/>
            <a:r>
              <a:rPr lang="en-US" noProof="0" dirty="0" err="1" smtClean="0"/>
              <a:t>Third level</a:t>
            </a:r>
          </a:p>
          <a:p>
            <a:pPr lvl="3"/>
            <a:r>
              <a:rPr lang="en-US" noProof="0" dirty="0" err="1" smtClean="0"/>
              <a:t>Fourth level</a:t>
            </a:r>
          </a:p>
          <a:p>
            <a:pPr lvl="4"/>
            <a:r>
              <a:rPr lang="en-US" noProof="0" dirty="0" err="1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Click to edit Master text styles</a:t>
            </a:r>
          </a:p>
          <a:p>
            <a:pPr lvl="1"/>
            <a:r>
              <a:rPr lang="en-US" noProof="0" dirty="0" err="1" smtClean="0"/>
              <a:t>Second level</a:t>
            </a:r>
          </a:p>
          <a:p>
            <a:pPr lvl="2"/>
            <a:r>
              <a:rPr lang="en-US" noProof="0" dirty="0" err="1" smtClean="0"/>
              <a:t>Third level</a:t>
            </a:r>
          </a:p>
          <a:p>
            <a:pPr lvl="3"/>
            <a:r>
              <a:rPr lang="en-US" noProof="0" dirty="0" err="1" smtClean="0"/>
              <a:t>Fourth level</a:t>
            </a:r>
          </a:p>
          <a:p>
            <a:pPr lvl="4"/>
            <a:r>
              <a:rPr lang="en-US" noProof="0" dirty="0" err="1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3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20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9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33C25-1390-4D81-812B-0D568C7B0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6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2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2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2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27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30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8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9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10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7"/>
          <p:cNvSpPr txBox="1"/>
          <p:nvPr userDrawn="1"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2" descr="BITS_university_logo_whitevert.png"/>
          <p:cNvPicPr>
            <a:picLocks noChangeAspect="1"/>
          </p:cNvPicPr>
          <p:nvPr userDrawn="1"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3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4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2" descr="BITS_university_logo_whitevert.png"/>
          <p:cNvPicPr>
            <a:picLocks noChangeAspect="1"/>
          </p:cNvPicPr>
          <p:nvPr userDrawn="1"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3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4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CD205-7845-4CCB-9D81-EA7C3E061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ED674-FF75-4ED6-9039-4DC87A898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09871-20A8-4ABC-AF21-EE9776B61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A77C9-D387-4819-93F3-F8D6001775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74A27-40C0-4634-9DE6-43EA5B870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2E520-30A1-4E37-BF8A-2FC7B06B5A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E89CB-8B67-48DC-BEF9-A77A914AC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9AFD0-E8A5-4839-A47C-62808237F1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55168-0819-48D4-9F7B-FF0E2FC21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E7993-85F6-49F0-9FC8-D25DA97E1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89EA4-0450-4EA1-8FFB-ECD0405DC6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FFC37-D640-4A13-BAC8-DEF7EE21F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1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22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23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5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29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30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25" descr="BITS_university_logo_whitevert.png"/>
          <p:cNvPicPr>
            <a:picLocks noChangeAspect="1"/>
          </p:cNvPicPr>
          <p:nvPr userDrawn="1"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2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7" name="TextBox 30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12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13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14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5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19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20" name="Rectangle 12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13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14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3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Group 3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25" name="Rectangle 1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6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2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2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2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3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3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15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7" name="Rectangle 2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3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TextBox 3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3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9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20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grpSp>
        <p:nvGrpSpPr>
          <p:cNvPr id="18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9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13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23" name="Rectangle 1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1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6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0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C513F-420A-4B34-A55F-E9D577FF76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grpSp>
        <p:nvGrpSpPr>
          <p:cNvPr id="14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9" name="Rectangle 1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2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7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9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16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7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21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4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19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1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4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16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2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2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2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27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28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30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1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2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2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20" name="Rectangle 2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7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3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30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8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9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10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6" descr="Picture 7.png"/>
          <p:cNvPicPr>
            <a:picLocks noChangeAspect="1"/>
          </p:cNvPicPr>
          <p:nvPr/>
        </p:nvPicPr>
        <p:blipFill>
          <a:blip r:embed="rId2" cstate="print"/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11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2" name="Rectangle 8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9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0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7"/>
          <p:cNvSpPr txBox="1"/>
          <p:nvPr userDrawn="1"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DCB66-4ECD-4AF9-8978-34ED69440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2DED3-E18B-4255-B86B-ABA55C46C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D4851-44C9-41C2-AA4E-2030B6960E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CA03D-4566-4137-BA9E-61EE9409C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C2B6B-0466-475A-9AB4-456AE9918F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CF15E1E9-9603-4486-AA13-3CA729668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5794" r:id="rId1"/>
    <p:sldLayoutId id="2147495795" r:id="rId2"/>
    <p:sldLayoutId id="2147495796" r:id="rId3"/>
    <p:sldLayoutId id="2147495797" r:id="rId4"/>
    <p:sldLayoutId id="2147495798" r:id="rId5"/>
    <p:sldLayoutId id="2147495799" r:id="rId6"/>
    <p:sldLayoutId id="2147495800" r:id="rId7"/>
    <p:sldLayoutId id="2147495801" r:id="rId8"/>
    <p:sldLayoutId id="2147495802" r:id="rId9"/>
    <p:sldLayoutId id="2147495803" r:id="rId10"/>
    <p:sldLayoutId id="2147495804" r:id="rId11"/>
    <p:sldLayoutId id="2147495816" r:id="rId12"/>
    <p:sldLayoutId id="2147495817" r:id="rId13"/>
    <p:sldLayoutId id="2147495818" r:id="rId14"/>
    <p:sldLayoutId id="2147495819" r:id="rId15"/>
    <p:sldLayoutId id="2147495820" r:id="rId16"/>
    <p:sldLayoutId id="2147495821" r:id="rId17"/>
    <p:sldLayoutId id="2147495822" r:id="rId18"/>
    <p:sldLayoutId id="2147495823" r:id="rId19"/>
    <p:sldLayoutId id="2147495824" r:id="rId20"/>
    <p:sldLayoutId id="2147495825" r:id="rId21"/>
    <p:sldLayoutId id="2147495826" r:id="rId22"/>
    <p:sldLayoutId id="2147495827" r:id="rId23"/>
    <p:sldLayoutId id="2147495828" r:id="rId2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D6025983-9484-4CBB-8710-8E300B463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2056" name="Picture 7" descr="Picture 7.png"/>
          <p:cNvPicPr>
            <a:picLocks noChangeAspect="1"/>
          </p:cNvPicPr>
          <p:nvPr/>
        </p:nvPicPr>
        <p:blipFill>
          <a:blip r:embed="rId2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57" name="Group 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95805" r:id="rId1"/>
    <p:sldLayoutId id="2147495806" r:id="rId2"/>
    <p:sldLayoutId id="2147495807" r:id="rId3"/>
    <p:sldLayoutId id="2147495808" r:id="rId4"/>
    <p:sldLayoutId id="2147495809" r:id="rId5"/>
    <p:sldLayoutId id="2147495810" r:id="rId6"/>
    <p:sldLayoutId id="2147495811" r:id="rId7"/>
    <p:sldLayoutId id="2147495812" r:id="rId8"/>
    <p:sldLayoutId id="2147495813" r:id="rId9"/>
    <p:sldLayoutId id="2147495814" r:id="rId10"/>
    <p:sldLayoutId id="2147495815" r:id="rId11"/>
    <p:sldLayoutId id="2147495829" r:id="rId12"/>
    <p:sldLayoutId id="2147495830" r:id="rId13"/>
    <p:sldLayoutId id="2147495831" r:id="rId14"/>
    <p:sldLayoutId id="2147495832" r:id="rId15"/>
    <p:sldLayoutId id="2147495833" r:id="rId16"/>
    <p:sldLayoutId id="2147495834" r:id="rId17"/>
    <p:sldLayoutId id="2147495835" r:id="rId18"/>
    <p:sldLayoutId id="2147495836" r:id="rId19"/>
    <p:sldLayoutId id="2147495837" r:id="rId20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573016"/>
            <a:ext cx="6019800" cy="22832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FF00"/>
                </a:solidFill>
              </a:rPr>
              <a:t>Optimization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BITS F312 Neural Networks and Fuzzy Logic</a:t>
            </a:r>
            <a:br>
              <a:rPr lang="en-US" sz="2400" dirty="0" smtClean="0"/>
            </a:br>
            <a:r>
              <a:rPr lang="en-US" sz="2400" dirty="0" smtClean="0"/>
              <a:t>Ankush Jahagirdar </a:t>
            </a:r>
            <a:br>
              <a:rPr lang="en-US" sz="2400" dirty="0" smtClean="0"/>
            </a:br>
            <a:r>
              <a:rPr lang="en-US" sz="2400" dirty="0" smtClean="0"/>
              <a:t>18/11/2016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Evolution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Evolution (DE)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DE to be a reliable and versatile function optimizer that is easy to use. 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written publication on DE appeared as a technical report in 1995.  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then, DE has proven itself in competitions like the IEEE’s International Contest on Evolutionary Optimization (ICEO) in 1996 and 1997 and in the real world on a broad variety of applications.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980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953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nearly all EAs, DE is a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population-based optimizer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attacks the starting point problem by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the objective function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multiple, randomly chosen initial points. 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Preset parameter bounds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domain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which the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vectors in this initial population are chosen (Fig. 1).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vector is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a number from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to (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− 1).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Idea Behind Differential Evolution (DE)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980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57200"/>
            <a:ext cx="703668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191000" y="6015335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50980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5486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other population-based methods, DE generates new points that are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perturbations of existing points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perturbs vectors with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scaled difference of two randomly selected population vectors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(Fig. 2). 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produce the trial vector,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DE adds the scaled, random vector difference to a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 randomly selected population vector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(Fig. 3).</a:t>
            </a:r>
          </a:p>
        </p:txBody>
      </p:sp>
    </p:spTree>
    <p:extLst>
      <p:ext uri="{BB962C8B-B14F-4D97-AF65-F5344CB8AC3E}">
        <p14:creationId xmlns:p14="http://schemas.microsoft.com/office/powerpoint/2010/main" xmlns="" val="350980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517" y="533400"/>
            <a:ext cx="7400483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191000" y="6015335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50980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0188" y="304800"/>
            <a:ext cx="6927012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191000" y="6015335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50980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152400"/>
            <a:ext cx="8961120" cy="6477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selection stage, the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trial vector competes against the population vector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same index, which in this case is number 0. </a:t>
            </a:r>
          </a:p>
          <a:p>
            <a:pPr algn="just">
              <a:lnSpc>
                <a:spcPct val="150000"/>
              </a:lnSpc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4 illustrates the select-and-save step in which the vector with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 objective function value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marked as a member of the next generation. </a:t>
            </a:r>
          </a:p>
          <a:p>
            <a:pPr algn="just">
              <a:lnSpc>
                <a:spcPct val="150000"/>
              </a:lnSpc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5–6 indicate that the procedure repeats until all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population vectors have competed against the randomly generated trial vector. </a:t>
            </a:r>
          </a:p>
          <a:p>
            <a:pPr algn="just">
              <a:lnSpc>
                <a:spcPct val="150000"/>
              </a:lnSpc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survivors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pairwise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competitions become parents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next generation in the evolutionary cycle.</a:t>
            </a:r>
          </a:p>
        </p:txBody>
      </p:sp>
    </p:spTree>
    <p:extLst>
      <p:ext uri="{BB962C8B-B14F-4D97-AF65-F5344CB8AC3E}">
        <p14:creationId xmlns:p14="http://schemas.microsoft.com/office/powerpoint/2010/main" xmlns="" val="350980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5946" y="152400"/>
            <a:ext cx="7117454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191000" y="6015335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50980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931" y="381000"/>
            <a:ext cx="738486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191000" y="6015335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5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560879"/>
            <a:ext cx="6934200" cy="5763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533400"/>
            <a:ext cx="8915400" cy="6248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maximization or minimization problem: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or Minimize Fitness Function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population range is given as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sz="2000" b="1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....,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where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0, 1, 2, ..., 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1)</a:t>
            </a:r>
            <a:endParaRPr lang="en-US" sz="20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unconstrained optimization, boundary values are not applicable to evolved variables whereas for constrained optimization, evolved variables should follow it strictly.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steps for DE realization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Uniform initial population creation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Fitness function Evaluation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DE operators: Mutation, Crossover, Selection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boundary conditions and termination criteria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Differential Evolution (DE)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89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990600"/>
            <a:ext cx="8534400" cy="1828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uses following code for uniform creation of initial population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size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where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no. of variables 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no. population members:</a:t>
            </a:r>
          </a:p>
        </p:txBody>
      </p:sp>
      <p:graphicFrame>
        <p:nvGraphicFramePr>
          <p:cNvPr id="155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49673782"/>
              </p:ext>
            </p:extLst>
          </p:nvPr>
        </p:nvGraphicFramePr>
        <p:xfrm>
          <a:off x="603250" y="3211513"/>
          <a:ext cx="4462463" cy="2351087"/>
        </p:xfrm>
        <a:graphic>
          <a:graphicData uri="http://schemas.openxmlformats.org/presentationml/2006/ole">
            <p:oleObj spid="_x0000_s52226" name="Equation" r:id="rId4" imgW="2197080" imgH="1155600" progId="Equation.3">
              <p:embed/>
            </p:oleObj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Population Creation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58" y="6248400"/>
            <a:ext cx="8247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Note: Row no. varies from 0 to (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– 1) and column no. varies from 1 to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89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DE Fitness Function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76200" y="990600"/>
            <a:ext cx="8915400" cy="4876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it is called as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Function.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maximization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it is called as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 Function.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89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017687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747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/>
                <a:ea typeface="Times New Roman"/>
              </a:rPr>
              <a:t>For the 1×</a:t>
            </a:r>
            <a:r>
              <a:rPr lang="en-US" sz="2400" i="1" dirty="0" smtClean="0">
                <a:latin typeface="Times New Roman"/>
                <a:ea typeface="Times New Roman"/>
              </a:rPr>
              <a:t>N</a:t>
            </a:r>
            <a:r>
              <a:rPr lang="en-US" sz="2400" dirty="0" smtClean="0">
                <a:latin typeface="Times New Roman"/>
                <a:ea typeface="Times New Roman"/>
              </a:rPr>
              <a:t> parameter vector </a:t>
            </a:r>
            <a:r>
              <a:rPr lang="en-US" sz="2400" b="1" i="1" dirty="0" smtClean="0">
                <a:latin typeface="Times New Roman"/>
                <a:ea typeface="Times New Roman"/>
              </a:rPr>
              <a:t>x</a:t>
            </a:r>
            <a:r>
              <a:rPr lang="en-US" sz="2400" b="1" baseline="30000" dirty="0" smtClean="0">
                <a:latin typeface="Times New Roman"/>
                <a:ea typeface="Times New Roman"/>
              </a:rPr>
              <a:t>(</a:t>
            </a:r>
            <a:r>
              <a:rPr lang="en-US" sz="2400" b="1" i="1" baseline="30000" dirty="0" err="1" smtClean="0">
                <a:latin typeface="Times New Roman"/>
                <a:ea typeface="Times New Roman"/>
              </a:rPr>
              <a:t>i</a:t>
            </a:r>
            <a:r>
              <a:rPr lang="en-US" sz="2400" b="1" baseline="30000" dirty="0" smtClean="0">
                <a:latin typeface="Times New Roman"/>
                <a:ea typeface="Times New Roman"/>
              </a:rPr>
              <a:t>)</a:t>
            </a:r>
            <a:r>
              <a:rPr lang="en-US" sz="2400" dirty="0" smtClean="0">
                <a:latin typeface="Times New Roman"/>
                <a:ea typeface="Times New Roman"/>
              </a:rPr>
              <a:t>, we have differential mutation defined as</a:t>
            </a:r>
          </a:p>
          <a:p>
            <a:pPr marL="347472" indent="-347472">
              <a:lnSpc>
                <a:spcPct val="150000"/>
              </a:lnSpc>
            </a:pPr>
            <a:r>
              <a:rPr lang="en-US" sz="2400" dirty="0" smtClean="0">
                <a:latin typeface="Times New Roman"/>
                <a:ea typeface="Times New Roman"/>
              </a:rPr>
              <a:t>	</a:t>
            </a:r>
            <a:r>
              <a:rPr lang="en-US" sz="2400" b="1" i="1" dirty="0" smtClean="0">
                <a:latin typeface="Times New Roman"/>
                <a:ea typeface="Times New Roman"/>
              </a:rPr>
              <a:t>v</a:t>
            </a:r>
            <a:r>
              <a:rPr lang="en-US" sz="2400" b="1" baseline="30000" dirty="0" smtClean="0">
                <a:latin typeface="Times New Roman"/>
                <a:ea typeface="Times New Roman"/>
              </a:rPr>
              <a:t>(</a:t>
            </a:r>
            <a:r>
              <a:rPr lang="en-US" sz="2400" b="1" baseline="30000" dirty="0" err="1" smtClean="0">
                <a:latin typeface="Times New Roman"/>
                <a:ea typeface="Times New Roman"/>
              </a:rPr>
              <a:t>i</a:t>
            </a:r>
            <a:r>
              <a:rPr lang="en-US" sz="2400" b="1" baseline="30000" dirty="0" smtClean="0">
                <a:latin typeface="Times New Roman"/>
                <a:ea typeface="Times New Roman"/>
              </a:rPr>
              <a:t>)</a:t>
            </a:r>
            <a:r>
              <a:rPr lang="en-US" sz="2400" dirty="0" smtClean="0">
                <a:latin typeface="Times New Roman"/>
                <a:ea typeface="Times New Roman"/>
              </a:rPr>
              <a:t> = </a:t>
            </a:r>
            <a:r>
              <a:rPr lang="en-US" sz="2400" i="1" dirty="0" smtClean="0">
                <a:latin typeface="Times New Roman"/>
                <a:ea typeface="Times New Roman"/>
              </a:rPr>
              <a:t>F </a:t>
            </a:r>
            <a:r>
              <a:rPr lang="en-US" sz="2400" dirty="0" smtClean="0">
                <a:latin typeface="Times New Roman"/>
                <a:ea typeface="Times New Roman"/>
                <a:sym typeface="Symbol"/>
              </a:rPr>
              <a:t> (</a:t>
            </a:r>
            <a:r>
              <a:rPr lang="en-US" sz="2400" b="1" i="1" dirty="0" smtClean="0">
                <a:latin typeface="Times New Roman"/>
                <a:ea typeface="Times New Roman"/>
              </a:rPr>
              <a:t>x</a:t>
            </a:r>
            <a:r>
              <a:rPr lang="en-US" sz="2400" b="1" baseline="30000" dirty="0" smtClean="0">
                <a:latin typeface="Times New Roman"/>
                <a:ea typeface="Times New Roman"/>
              </a:rPr>
              <a:t>(</a:t>
            </a:r>
            <a:r>
              <a:rPr lang="en-US" sz="2400" b="1" i="1" baseline="30000" dirty="0" smtClean="0">
                <a:latin typeface="Times New Roman"/>
                <a:ea typeface="Times New Roman"/>
              </a:rPr>
              <a:t>r</a:t>
            </a:r>
            <a:r>
              <a:rPr lang="en-US" sz="2400" b="1" baseline="10000" dirty="0" smtClean="0">
                <a:latin typeface="Times New Roman"/>
                <a:ea typeface="Times New Roman"/>
              </a:rPr>
              <a:t>1</a:t>
            </a:r>
            <a:r>
              <a:rPr lang="en-US" sz="2400" b="1" baseline="30000" dirty="0" smtClean="0">
                <a:latin typeface="Times New Roman"/>
                <a:ea typeface="Times New Roman"/>
              </a:rPr>
              <a:t>) </a:t>
            </a:r>
            <a:r>
              <a:rPr lang="en-US" sz="2400" dirty="0" smtClean="0">
                <a:latin typeface="Times New Roman"/>
                <a:ea typeface="Times New Roman"/>
                <a:sym typeface="Symbol"/>
              </a:rPr>
              <a:t>– </a:t>
            </a:r>
            <a:r>
              <a:rPr lang="en-US" sz="2400" b="1" i="1" dirty="0" smtClean="0">
                <a:latin typeface="Times New Roman"/>
                <a:ea typeface="Times New Roman"/>
              </a:rPr>
              <a:t>x</a:t>
            </a:r>
            <a:r>
              <a:rPr lang="en-US" sz="2400" b="1" baseline="30000" dirty="0" smtClean="0">
                <a:latin typeface="Times New Roman"/>
                <a:ea typeface="Times New Roman"/>
              </a:rPr>
              <a:t>(</a:t>
            </a:r>
            <a:r>
              <a:rPr lang="en-US" sz="2400" b="1" i="1" baseline="30000" dirty="0" smtClean="0">
                <a:latin typeface="Times New Roman"/>
                <a:ea typeface="Times New Roman"/>
              </a:rPr>
              <a:t>r</a:t>
            </a:r>
            <a:r>
              <a:rPr lang="en-US" sz="2400" b="1" baseline="10000" dirty="0" smtClean="0">
                <a:latin typeface="Times New Roman"/>
                <a:ea typeface="Times New Roman"/>
              </a:rPr>
              <a:t>2</a:t>
            </a:r>
            <a:r>
              <a:rPr lang="en-US" sz="2400" b="1" baseline="30000" dirty="0" smtClean="0">
                <a:latin typeface="Times New Roman"/>
                <a:ea typeface="Times New Roman"/>
              </a:rPr>
              <a:t>)</a:t>
            </a:r>
            <a:r>
              <a:rPr lang="en-US" sz="2400" dirty="0" smtClean="0">
                <a:latin typeface="Times New Roman"/>
                <a:ea typeface="Times New Roman"/>
                <a:sym typeface="Symbol"/>
              </a:rPr>
              <a:t>) +</a:t>
            </a:r>
            <a:r>
              <a:rPr lang="en-US" sz="2400" b="1" i="1" dirty="0" smtClean="0">
                <a:latin typeface="Times New Roman"/>
                <a:ea typeface="Times New Roman"/>
              </a:rPr>
              <a:t> x</a:t>
            </a:r>
            <a:r>
              <a:rPr lang="en-US" sz="2400" b="1" baseline="30000" dirty="0" smtClean="0">
                <a:latin typeface="Times New Roman"/>
                <a:ea typeface="Times New Roman"/>
              </a:rPr>
              <a:t>(</a:t>
            </a:r>
            <a:r>
              <a:rPr lang="en-US" sz="2400" b="1" i="1" baseline="30000" dirty="0" smtClean="0">
                <a:latin typeface="Times New Roman"/>
                <a:ea typeface="Times New Roman"/>
              </a:rPr>
              <a:t>r</a:t>
            </a:r>
            <a:r>
              <a:rPr lang="en-US" sz="2400" b="1" baseline="10000" dirty="0" smtClean="0">
                <a:latin typeface="Times New Roman"/>
                <a:ea typeface="Times New Roman"/>
              </a:rPr>
              <a:t>3</a:t>
            </a:r>
            <a:r>
              <a:rPr lang="en-US" sz="2400" b="1" baseline="30000" dirty="0" smtClean="0">
                <a:latin typeface="Times New Roman"/>
                <a:ea typeface="Times New Roman"/>
              </a:rPr>
              <a:t>)</a:t>
            </a:r>
            <a:endParaRPr lang="en-US" sz="2400" dirty="0">
              <a:latin typeface="Times New Roman"/>
              <a:ea typeface="Times New Roman"/>
            </a:endParaRPr>
          </a:p>
          <a:p>
            <a:pPr marL="347472" indent="-347472">
              <a:lnSpc>
                <a:spcPct val="150000"/>
              </a:lnSpc>
            </a:pPr>
            <a:r>
              <a:rPr lang="en-US" sz="2400" dirty="0" smtClean="0">
                <a:latin typeface="Times New Roman"/>
                <a:ea typeface="Times New Roman"/>
              </a:rPr>
              <a:t>	where </a:t>
            </a:r>
          </a:p>
          <a:p>
            <a:pPr marL="347472" indent="-347472">
              <a:lnSpc>
                <a:spcPct val="150000"/>
              </a:lnSpc>
            </a:pPr>
            <a:r>
              <a:rPr lang="en-US" sz="2400" i="1" dirty="0">
                <a:latin typeface="Times New Roman"/>
                <a:ea typeface="Times New Roman"/>
              </a:rPr>
              <a:t>	</a:t>
            </a:r>
            <a:r>
              <a:rPr lang="en-US" sz="2400" i="1" dirty="0" err="1" smtClean="0">
                <a:latin typeface="Times New Roman"/>
                <a:ea typeface="Times New Roman"/>
              </a:rPr>
              <a:t>i</a:t>
            </a:r>
            <a:r>
              <a:rPr lang="en-US" sz="2400" dirty="0" smtClean="0">
                <a:latin typeface="Times New Roman"/>
                <a:ea typeface="Times New Roman"/>
              </a:rPr>
              <a:t> </a:t>
            </a:r>
            <a:r>
              <a:rPr lang="en-US" sz="2400" dirty="0">
                <a:latin typeface="Times New Roman"/>
                <a:ea typeface="Times New Roman"/>
              </a:rPr>
              <a:t>= 0, 1, 2, …, (</a:t>
            </a:r>
            <a:r>
              <a:rPr lang="en-US" sz="2400" i="1" dirty="0">
                <a:latin typeface="Times New Roman"/>
                <a:ea typeface="Times New Roman"/>
              </a:rPr>
              <a:t>N</a:t>
            </a:r>
            <a:r>
              <a:rPr lang="en-US" sz="2400" i="1" baseline="-25000" dirty="0">
                <a:latin typeface="Times New Roman"/>
                <a:ea typeface="Times New Roman"/>
              </a:rPr>
              <a:t>p</a:t>
            </a:r>
            <a:r>
              <a:rPr lang="en-US" sz="2400" dirty="0">
                <a:latin typeface="Times New Roman"/>
                <a:ea typeface="Times New Roman"/>
              </a:rPr>
              <a:t> – </a:t>
            </a:r>
            <a:r>
              <a:rPr lang="en-US" sz="2400" dirty="0" smtClean="0">
                <a:latin typeface="Times New Roman"/>
                <a:ea typeface="Times New Roman"/>
              </a:rPr>
              <a:t>1)</a:t>
            </a:r>
          </a:p>
          <a:p>
            <a:pPr marL="347472" indent="-347472">
              <a:lnSpc>
                <a:spcPct val="150000"/>
              </a:lnSpc>
            </a:pPr>
            <a:r>
              <a:rPr lang="en-US" sz="2400" i="1" dirty="0">
                <a:latin typeface="Times New Roman"/>
                <a:ea typeface="Times New Roman"/>
              </a:rPr>
              <a:t>	</a:t>
            </a:r>
            <a:r>
              <a:rPr lang="en-US" sz="2400" i="1" dirty="0" smtClean="0">
                <a:latin typeface="Times New Roman"/>
                <a:ea typeface="Times New Roman"/>
              </a:rPr>
              <a:t>F</a:t>
            </a:r>
            <a:r>
              <a:rPr lang="en-US" sz="2400" dirty="0" smtClean="0">
                <a:latin typeface="Times New Roman"/>
                <a:ea typeface="Times New Roman"/>
              </a:rPr>
              <a:t> is </a:t>
            </a:r>
            <a:r>
              <a:rPr lang="en-US" sz="2400" dirty="0" smtClean="0">
                <a:latin typeface="Times New Roman"/>
                <a:ea typeface="SimSun"/>
              </a:rPr>
              <a:t>Amplification factor</a:t>
            </a:r>
          </a:p>
          <a:p>
            <a:pPr marL="347472" indent="-347472">
              <a:lnSpc>
                <a:spcPct val="150000"/>
              </a:lnSpc>
            </a:pPr>
            <a:r>
              <a:rPr lang="en-US" sz="2400" dirty="0">
                <a:latin typeface="Times New Roman"/>
                <a:ea typeface="SimSun"/>
              </a:rPr>
              <a:t>	</a:t>
            </a:r>
            <a:r>
              <a:rPr lang="en-US" sz="2400" dirty="0" smtClean="0">
                <a:latin typeface="Times New Roman"/>
                <a:ea typeface="SimSun"/>
              </a:rPr>
              <a:t>random integer indexes </a:t>
            </a:r>
            <a:r>
              <a:rPr lang="en-US" sz="2400" i="1" dirty="0" smtClean="0">
                <a:latin typeface="Times New Roman"/>
                <a:ea typeface="SimSun"/>
              </a:rPr>
              <a:t>r</a:t>
            </a:r>
            <a:r>
              <a:rPr lang="en-US" sz="2400" baseline="-25000" dirty="0" smtClean="0">
                <a:latin typeface="Times New Roman"/>
                <a:ea typeface="SimSun"/>
              </a:rPr>
              <a:t>1</a:t>
            </a:r>
            <a:r>
              <a:rPr lang="en-US" sz="2400" dirty="0" smtClean="0">
                <a:latin typeface="Times New Roman"/>
                <a:ea typeface="SimSun"/>
              </a:rPr>
              <a:t> </a:t>
            </a:r>
            <a:r>
              <a:rPr lang="en-US" sz="2400" dirty="0" smtClean="0">
                <a:latin typeface="Times New Roman"/>
                <a:ea typeface="SimSun"/>
                <a:sym typeface="Symbol"/>
              </a:rPr>
              <a:t> </a:t>
            </a:r>
            <a:r>
              <a:rPr lang="en-US" sz="2400" i="1" dirty="0" smtClean="0">
                <a:latin typeface="Times New Roman"/>
                <a:ea typeface="SimSun"/>
              </a:rPr>
              <a:t>r</a:t>
            </a:r>
            <a:r>
              <a:rPr lang="en-US" sz="2400" baseline="-25000" dirty="0" smtClean="0">
                <a:latin typeface="Times New Roman"/>
                <a:ea typeface="SimSun"/>
              </a:rPr>
              <a:t>2</a:t>
            </a:r>
            <a:r>
              <a:rPr lang="en-US" sz="2400" dirty="0" smtClean="0">
                <a:latin typeface="Times New Roman"/>
                <a:ea typeface="SimSun"/>
              </a:rPr>
              <a:t> </a:t>
            </a:r>
            <a:r>
              <a:rPr lang="en-US" sz="2400" dirty="0" smtClean="0">
                <a:latin typeface="Times New Roman"/>
                <a:ea typeface="SimSun"/>
                <a:sym typeface="Symbol"/>
              </a:rPr>
              <a:t> </a:t>
            </a:r>
            <a:r>
              <a:rPr lang="en-US" sz="2400" i="1" dirty="0" smtClean="0">
                <a:latin typeface="Times New Roman"/>
                <a:ea typeface="SimSun"/>
              </a:rPr>
              <a:t>r</a:t>
            </a:r>
            <a:r>
              <a:rPr lang="en-US" sz="2400" baseline="-25000" dirty="0" smtClean="0">
                <a:latin typeface="Times New Roman"/>
                <a:ea typeface="SimSun"/>
              </a:rPr>
              <a:t>3</a:t>
            </a:r>
            <a:r>
              <a:rPr lang="en-US" sz="2400" dirty="0" smtClean="0">
                <a:latin typeface="Times New Roman"/>
                <a:ea typeface="SimSun"/>
              </a:rPr>
              <a:t> </a:t>
            </a:r>
            <a:r>
              <a:rPr lang="en-US" sz="2400" dirty="0" smtClean="0">
                <a:latin typeface="Times New Roman"/>
                <a:ea typeface="SimSun"/>
                <a:sym typeface="Symbol"/>
              </a:rPr>
              <a:t> </a:t>
            </a:r>
            <a:r>
              <a:rPr lang="en-US" sz="2400" i="1" dirty="0" err="1" smtClean="0">
                <a:latin typeface="Times New Roman"/>
                <a:ea typeface="SimSun"/>
              </a:rPr>
              <a:t>i</a:t>
            </a:r>
            <a:r>
              <a:rPr lang="en-US" sz="2400" dirty="0" smtClean="0">
                <a:latin typeface="Times New Roman"/>
                <a:ea typeface="SimSun"/>
              </a:rPr>
              <a:t> </a:t>
            </a:r>
            <a:r>
              <a:rPr lang="en-US" sz="2400" dirty="0" smtClean="0">
                <a:latin typeface="Times New Roman"/>
                <a:ea typeface="SimSun"/>
                <a:sym typeface="Symbol"/>
              </a:rPr>
              <a:t> {</a:t>
            </a:r>
            <a:r>
              <a:rPr lang="en-US" sz="2400" dirty="0">
                <a:latin typeface="Times New Roman"/>
                <a:ea typeface="Times New Roman"/>
              </a:rPr>
              <a:t>0, 1, 2, …, (</a:t>
            </a:r>
            <a:r>
              <a:rPr lang="en-US" sz="2400" i="1" dirty="0">
                <a:latin typeface="Times New Roman"/>
                <a:ea typeface="Times New Roman"/>
              </a:rPr>
              <a:t>N</a:t>
            </a:r>
            <a:r>
              <a:rPr lang="en-US" sz="2400" i="1" baseline="-25000" dirty="0">
                <a:latin typeface="Times New Roman"/>
                <a:ea typeface="Times New Roman"/>
              </a:rPr>
              <a:t>p</a:t>
            </a:r>
            <a:r>
              <a:rPr lang="en-US" sz="2400" dirty="0">
                <a:latin typeface="Times New Roman"/>
                <a:ea typeface="Times New Roman"/>
              </a:rPr>
              <a:t> – 1</a:t>
            </a:r>
            <a:r>
              <a:rPr lang="en-US" sz="2400" dirty="0" smtClean="0">
                <a:latin typeface="Times New Roman"/>
                <a:ea typeface="Times New Roman"/>
              </a:rPr>
              <a:t>)</a:t>
            </a:r>
            <a:r>
              <a:rPr lang="en-US" sz="2400" dirty="0" smtClean="0">
                <a:latin typeface="Times New Roman"/>
                <a:ea typeface="SimSun"/>
                <a:sym typeface="Symbol"/>
              </a:rPr>
              <a:t>}</a:t>
            </a:r>
          </a:p>
          <a:p>
            <a:pPr marL="347472" indent="-347472">
              <a:lnSpc>
                <a:spcPct val="150000"/>
              </a:lnSpc>
            </a:pPr>
            <a:endParaRPr lang="en-US" sz="2400" dirty="0" smtClean="0">
              <a:latin typeface="Times New Roman"/>
              <a:ea typeface="SimSun"/>
              <a:sym typeface="Symbol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Mutation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94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 and Trial vector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017687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7472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/>
                <a:ea typeface="Times New Roman"/>
              </a:rPr>
              <a:t>Generate a 1×</a:t>
            </a:r>
            <a:r>
              <a:rPr lang="en-US" sz="2400" i="1" dirty="0" smtClean="0">
                <a:latin typeface="Times New Roman"/>
                <a:ea typeface="Times New Roman"/>
              </a:rPr>
              <a:t>N</a:t>
            </a:r>
            <a:r>
              <a:rPr lang="en-US" sz="2400" dirty="0" smtClean="0">
                <a:latin typeface="Times New Roman"/>
                <a:ea typeface="Times New Roman"/>
              </a:rPr>
              <a:t> random number vector and compare it with constant Crossover Rate (</a:t>
            </a:r>
            <a:r>
              <a:rPr lang="en-US" sz="2400" i="1" dirty="0" smtClean="0">
                <a:latin typeface="Times New Roman"/>
                <a:ea typeface="Times New Roman"/>
              </a:rPr>
              <a:t>CR</a:t>
            </a:r>
            <a:r>
              <a:rPr lang="en-US" sz="2400" dirty="0" smtClean="0">
                <a:latin typeface="Times New Roman"/>
                <a:ea typeface="Times New Roman"/>
              </a:rPr>
              <a:t>), which results in a logical constant given as follows:</a:t>
            </a:r>
            <a:endParaRPr lang="en-US" sz="2400" dirty="0">
              <a:latin typeface="Times New Roman"/>
              <a:ea typeface="Times New Roman"/>
            </a:endParaRPr>
          </a:p>
          <a:p>
            <a:pPr marL="347472" indent="-347472" algn="just">
              <a:lnSpc>
                <a:spcPct val="150000"/>
              </a:lnSpc>
            </a:pPr>
            <a:r>
              <a:rPr lang="en-US" sz="2400" dirty="0">
                <a:latin typeface="Times New Roman"/>
                <a:ea typeface="Times New Roman"/>
              </a:rPr>
              <a:t>	</a:t>
            </a:r>
            <a:r>
              <a:rPr lang="en-US" sz="2400" i="1" dirty="0" smtClean="0">
                <a:latin typeface="Times New Roman"/>
                <a:ea typeface="Times New Roman"/>
              </a:rPr>
              <a:t>K</a:t>
            </a:r>
            <a:r>
              <a:rPr lang="en-US" sz="2400" baseline="-25000" dirty="0" smtClean="0">
                <a:latin typeface="Times New Roman"/>
                <a:ea typeface="Times New Roman"/>
              </a:rPr>
              <a:t>1</a:t>
            </a:r>
            <a:r>
              <a:rPr lang="en-US" sz="2400" b="1" baseline="30000" dirty="0" smtClean="0">
                <a:latin typeface="Times New Roman"/>
                <a:ea typeface="Times New Roman"/>
              </a:rPr>
              <a:t>(</a:t>
            </a:r>
            <a:r>
              <a:rPr lang="en-US" sz="2400" b="1" i="1" baseline="30000" dirty="0" err="1" smtClean="0">
                <a:latin typeface="Times New Roman"/>
                <a:ea typeface="Times New Roman"/>
              </a:rPr>
              <a:t>i</a:t>
            </a:r>
            <a:r>
              <a:rPr lang="en-US" sz="2400" b="1" baseline="30000" dirty="0">
                <a:latin typeface="Times New Roman"/>
                <a:ea typeface="Times New Roman"/>
              </a:rPr>
              <a:t>)</a:t>
            </a:r>
            <a:r>
              <a:rPr lang="en-US" sz="2400" dirty="0" smtClean="0">
                <a:latin typeface="Times New Roman"/>
                <a:ea typeface="Times New Roman"/>
              </a:rPr>
              <a:t> = rand(</a:t>
            </a:r>
            <a:r>
              <a:rPr lang="en-US" sz="2400" dirty="0">
                <a:latin typeface="Times New Roman"/>
                <a:ea typeface="Times New Roman"/>
              </a:rPr>
              <a:t>1×</a:t>
            </a:r>
            <a:r>
              <a:rPr lang="en-US" sz="2400" i="1" dirty="0">
                <a:latin typeface="Times New Roman"/>
                <a:ea typeface="Times New Roman"/>
              </a:rPr>
              <a:t>N</a:t>
            </a:r>
            <a:r>
              <a:rPr lang="en-US" sz="2400" dirty="0" smtClean="0">
                <a:latin typeface="Times New Roman"/>
                <a:ea typeface="Times New Roman"/>
              </a:rPr>
              <a:t>) ≤ </a:t>
            </a:r>
            <a:r>
              <a:rPr lang="en-US" sz="2400" i="1" dirty="0" smtClean="0">
                <a:latin typeface="Times New Roman"/>
                <a:ea typeface="Times New Roman"/>
              </a:rPr>
              <a:t>CR</a:t>
            </a:r>
            <a:endParaRPr lang="en-US" sz="2400" i="1" dirty="0">
              <a:latin typeface="Times New Roman"/>
              <a:ea typeface="Times New Roman"/>
            </a:endParaRPr>
          </a:p>
          <a:p>
            <a:pPr marL="347472" indent="-347472" algn="just">
              <a:lnSpc>
                <a:spcPct val="150000"/>
              </a:lnSpc>
            </a:pPr>
            <a:r>
              <a:rPr lang="en-US" sz="2400" i="1" dirty="0" smtClean="0">
                <a:latin typeface="Times New Roman"/>
                <a:ea typeface="Times New Roman"/>
              </a:rPr>
              <a:t>	</a:t>
            </a:r>
            <a:r>
              <a:rPr lang="en-US" sz="2400" dirty="0" smtClean="0">
                <a:latin typeface="Times New Roman"/>
                <a:ea typeface="Times New Roman"/>
              </a:rPr>
              <a:t>For example: </a:t>
            </a:r>
            <a:r>
              <a:rPr lang="en-US" sz="2400" i="1" dirty="0">
                <a:latin typeface="Times New Roman"/>
                <a:ea typeface="Times New Roman"/>
              </a:rPr>
              <a:t>K</a:t>
            </a:r>
            <a:r>
              <a:rPr lang="en-US" sz="2400" baseline="-25000" dirty="0">
                <a:latin typeface="Times New Roman"/>
                <a:ea typeface="Times New Roman"/>
              </a:rPr>
              <a:t>1</a:t>
            </a:r>
            <a:r>
              <a:rPr lang="en-US" sz="2400" b="1" baseline="30000" dirty="0">
                <a:latin typeface="Times New Roman"/>
                <a:ea typeface="Times New Roman"/>
              </a:rPr>
              <a:t>(</a:t>
            </a:r>
            <a:r>
              <a:rPr lang="en-US" sz="2400" b="1" i="1" baseline="30000" dirty="0" err="1">
                <a:latin typeface="Times New Roman"/>
                <a:ea typeface="Times New Roman"/>
              </a:rPr>
              <a:t>i</a:t>
            </a:r>
            <a:r>
              <a:rPr lang="en-US" sz="2400" b="1" baseline="30000" dirty="0">
                <a:latin typeface="Times New Roman"/>
                <a:ea typeface="Times New Roman"/>
              </a:rPr>
              <a:t>)</a:t>
            </a:r>
            <a:r>
              <a:rPr lang="en-US" sz="2400" dirty="0">
                <a:latin typeface="Times New Roman"/>
                <a:ea typeface="Times New Roman"/>
              </a:rPr>
              <a:t> = </a:t>
            </a:r>
            <a:r>
              <a:rPr lang="en-US" sz="2400" dirty="0" smtClean="0">
                <a:latin typeface="Times New Roman"/>
                <a:ea typeface="Times New Roman"/>
              </a:rPr>
              <a:t>[0.9  0.3  0.8  0.5  0.2] </a:t>
            </a:r>
            <a:r>
              <a:rPr lang="en-US" sz="2400" dirty="0">
                <a:latin typeface="Times New Roman"/>
                <a:ea typeface="Times New Roman"/>
              </a:rPr>
              <a:t>≤ </a:t>
            </a:r>
            <a:r>
              <a:rPr lang="en-US" sz="2400" dirty="0" smtClean="0">
                <a:latin typeface="Times New Roman"/>
                <a:ea typeface="Times New Roman"/>
              </a:rPr>
              <a:t>0.8  = [0  1  1  1  1] </a:t>
            </a:r>
            <a:endParaRPr lang="en-US" sz="2400" i="1" dirty="0">
              <a:latin typeface="Times New Roman"/>
              <a:ea typeface="Times New Roman"/>
            </a:endParaRPr>
          </a:p>
          <a:p>
            <a:pPr marL="347472" indent="-347472"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>
              <a:latin typeface="Times New Roman"/>
            </a:endParaRPr>
          </a:p>
          <a:p>
            <a:pPr marL="347472" indent="-347472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/>
              </a:rPr>
              <a:t>Generate another logical constant </a:t>
            </a:r>
            <a:r>
              <a:rPr lang="en-US" sz="2400" i="1" dirty="0" smtClean="0">
                <a:latin typeface="Times New Roman"/>
                <a:ea typeface="Times New Roman"/>
              </a:rPr>
              <a:t>K</a:t>
            </a:r>
            <a:r>
              <a:rPr lang="en-US" sz="2400" baseline="-25000" dirty="0" smtClean="0">
                <a:latin typeface="Times New Roman"/>
                <a:ea typeface="Times New Roman"/>
              </a:rPr>
              <a:t>2</a:t>
            </a:r>
            <a:r>
              <a:rPr lang="en-US" sz="2400" b="1" baseline="30000" dirty="0" smtClean="0">
                <a:latin typeface="Times New Roman"/>
                <a:ea typeface="Times New Roman"/>
              </a:rPr>
              <a:t>(</a:t>
            </a:r>
            <a:r>
              <a:rPr lang="en-US" sz="2400" b="1" i="1" baseline="30000" dirty="0" err="1" smtClean="0">
                <a:latin typeface="Times New Roman"/>
                <a:ea typeface="Times New Roman"/>
              </a:rPr>
              <a:t>i</a:t>
            </a:r>
            <a:r>
              <a:rPr lang="en-US" sz="2400" b="1" baseline="30000" dirty="0">
                <a:latin typeface="Times New Roman"/>
                <a:ea typeface="Times New Roman"/>
              </a:rPr>
              <a:t>) </a:t>
            </a:r>
            <a:r>
              <a:rPr lang="en-US" sz="2400" dirty="0" smtClean="0">
                <a:latin typeface="Times New Roman"/>
              </a:rPr>
              <a:t>which is complement of </a:t>
            </a:r>
            <a:r>
              <a:rPr lang="en-US" sz="2400" i="1" dirty="0">
                <a:latin typeface="Times New Roman"/>
                <a:ea typeface="Times New Roman"/>
              </a:rPr>
              <a:t>K</a:t>
            </a:r>
            <a:r>
              <a:rPr lang="en-US" sz="2400" baseline="-25000" dirty="0">
                <a:latin typeface="Times New Roman"/>
                <a:ea typeface="Times New Roman"/>
              </a:rPr>
              <a:t>1</a:t>
            </a:r>
            <a:r>
              <a:rPr lang="en-US" sz="2400" b="1" baseline="30000" dirty="0">
                <a:latin typeface="Times New Roman"/>
                <a:ea typeface="Times New Roman"/>
              </a:rPr>
              <a:t>(</a:t>
            </a:r>
            <a:r>
              <a:rPr lang="en-US" sz="2400" b="1" i="1" baseline="30000" dirty="0" err="1">
                <a:latin typeface="Times New Roman"/>
                <a:ea typeface="Times New Roman"/>
              </a:rPr>
              <a:t>i</a:t>
            </a:r>
            <a:r>
              <a:rPr lang="en-US" sz="2400" b="1" baseline="30000" dirty="0" smtClean="0">
                <a:latin typeface="Times New Roman"/>
                <a:ea typeface="Times New Roman"/>
              </a:rPr>
              <a:t>)</a:t>
            </a:r>
            <a:r>
              <a:rPr lang="en-US" sz="2400" dirty="0" smtClean="0">
                <a:latin typeface="Times New Roman"/>
              </a:rPr>
              <a:t> as follows:</a:t>
            </a:r>
          </a:p>
          <a:p>
            <a:pPr marL="347472" indent="-347472" algn="just">
              <a:lnSpc>
                <a:spcPct val="150000"/>
              </a:lnSpc>
            </a:pPr>
            <a:r>
              <a:rPr lang="en-US" sz="2400" dirty="0" smtClean="0">
                <a:latin typeface="Times New Roman"/>
              </a:rPr>
              <a:t>	</a:t>
            </a:r>
            <a:r>
              <a:rPr lang="en-US" sz="2400" i="1" dirty="0" smtClean="0">
                <a:latin typeface="Times New Roman"/>
                <a:ea typeface="Times New Roman"/>
              </a:rPr>
              <a:t>K</a:t>
            </a:r>
            <a:r>
              <a:rPr lang="en-US" sz="2400" baseline="-25000" dirty="0" smtClean="0">
                <a:latin typeface="Times New Roman"/>
                <a:ea typeface="Times New Roman"/>
              </a:rPr>
              <a:t>2</a:t>
            </a:r>
            <a:r>
              <a:rPr lang="en-US" sz="2400" b="1" baseline="30000" dirty="0" smtClean="0">
                <a:latin typeface="Times New Roman"/>
                <a:ea typeface="Times New Roman"/>
              </a:rPr>
              <a:t>(</a:t>
            </a:r>
            <a:r>
              <a:rPr lang="en-US" sz="2400" b="1" i="1" baseline="30000" dirty="0" err="1" smtClean="0">
                <a:latin typeface="Times New Roman"/>
                <a:ea typeface="Times New Roman"/>
              </a:rPr>
              <a:t>i</a:t>
            </a:r>
            <a:r>
              <a:rPr lang="en-US" sz="2400" b="1" baseline="30000" dirty="0">
                <a:latin typeface="Times New Roman"/>
                <a:ea typeface="Times New Roman"/>
              </a:rPr>
              <a:t>)</a:t>
            </a:r>
            <a:r>
              <a:rPr lang="en-US" sz="2400" dirty="0">
                <a:latin typeface="Times New Roman"/>
                <a:ea typeface="Times New Roman"/>
              </a:rPr>
              <a:t> = </a:t>
            </a:r>
            <a:r>
              <a:rPr lang="en-US" sz="2400" i="1" dirty="0">
                <a:latin typeface="Times New Roman"/>
                <a:ea typeface="Times New Roman"/>
              </a:rPr>
              <a:t>K</a:t>
            </a:r>
            <a:r>
              <a:rPr lang="en-US" sz="2400" baseline="-25000" dirty="0">
                <a:latin typeface="Times New Roman"/>
                <a:ea typeface="Times New Roman"/>
              </a:rPr>
              <a:t>1</a:t>
            </a:r>
            <a:r>
              <a:rPr lang="en-US" sz="2400" b="1" baseline="30000" dirty="0">
                <a:latin typeface="Times New Roman"/>
                <a:ea typeface="Times New Roman"/>
              </a:rPr>
              <a:t>(</a:t>
            </a:r>
            <a:r>
              <a:rPr lang="en-US" sz="2400" b="1" i="1" baseline="30000" dirty="0" err="1">
                <a:latin typeface="Times New Roman"/>
                <a:ea typeface="Times New Roman"/>
              </a:rPr>
              <a:t>i</a:t>
            </a:r>
            <a:r>
              <a:rPr lang="en-US" sz="2400" b="1" baseline="30000" dirty="0">
                <a:latin typeface="Times New Roman"/>
                <a:ea typeface="Times New Roman"/>
              </a:rPr>
              <a:t>)</a:t>
            </a:r>
            <a:r>
              <a:rPr lang="en-US" sz="2400" dirty="0" smtClean="0">
                <a:latin typeface="Times New Roman"/>
                <a:ea typeface="Times New Roman"/>
              </a:rPr>
              <a:t> </a:t>
            </a:r>
            <a:r>
              <a:rPr lang="en-US" sz="2400" dirty="0">
                <a:latin typeface="Times New Roman"/>
                <a:ea typeface="Times New Roman"/>
              </a:rPr>
              <a:t>&lt; </a:t>
            </a:r>
            <a:r>
              <a:rPr lang="en-US" sz="2400" dirty="0" smtClean="0">
                <a:latin typeface="Times New Roman"/>
                <a:ea typeface="Times New Roman"/>
              </a:rPr>
              <a:t>0.5</a:t>
            </a:r>
          </a:p>
          <a:p>
            <a:pPr marL="347472" indent="-347472" algn="just">
              <a:lnSpc>
                <a:spcPct val="150000"/>
              </a:lnSpc>
            </a:pPr>
            <a:r>
              <a:rPr lang="en-US" sz="2400" dirty="0">
                <a:latin typeface="Times New Roman"/>
              </a:rPr>
              <a:t>	</a:t>
            </a:r>
            <a:r>
              <a:rPr lang="en-US" sz="2400" dirty="0" smtClean="0">
                <a:latin typeface="Times New Roman"/>
                <a:ea typeface="Times New Roman"/>
              </a:rPr>
              <a:t>For </a:t>
            </a:r>
            <a:r>
              <a:rPr lang="en-US" sz="2400" dirty="0">
                <a:latin typeface="Times New Roman"/>
                <a:ea typeface="Times New Roman"/>
              </a:rPr>
              <a:t>example: </a:t>
            </a:r>
            <a:r>
              <a:rPr lang="en-US" sz="2400" i="1" dirty="0" smtClean="0">
                <a:latin typeface="Times New Roman"/>
                <a:ea typeface="Times New Roman"/>
              </a:rPr>
              <a:t>K</a:t>
            </a:r>
            <a:r>
              <a:rPr lang="en-US" sz="2400" baseline="-25000" dirty="0" smtClean="0">
                <a:latin typeface="Times New Roman"/>
                <a:ea typeface="Times New Roman"/>
              </a:rPr>
              <a:t>2</a:t>
            </a:r>
            <a:r>
              <a:rPr lang="en-US" sz="2400" b="1" baseline="30000" dirty="0" smtClean="0">
                <a:latin typeface="Times New Roman"/>
                <a:ea typeface="Times New Roman"/>
              </a:rPr>
              <a:t>(</a:t>
            </a:r>
            <a:r>
              <a:rPr lang="en-US" sz="2400" b="1" i="1" baseline="30000" dirty="0" err="1" smtClean="0">
                <a:latin typeface="Times New Roman"/>
                <a:ea typeface="Times New Roman"/>
              </a:rPr>
              <a:t>i</a:t>
            </a:r>
            <a:r>
              <a:rPr lang="en-US" sz="2400" b="1" baseline="30000" dirty="0">
                <a:latin typeface="Times New Roman"/>
                <a:ea typeface="Times New Roman"/>
              </a:rPr>
              <a:t>)</a:t>
            </a:r>
            <a:r>
              <a:rPr lang="en-US" sz="2400" dirty="0">
                <a:latin typeface="Times New Roman"/>
                <a:ea typeface="Times New Roman"/>
              </a:rPr>
              <a:t> = </a:t>
            </a:r>
            <a:r>
              <a:rPr lang="en-US" sz="2400" dirty="0" smtClean="0">
                <a:latin typeface="Times New Roman"/>
                <a:ea typeface="Times New Roman"/>
              </a:rPr>
              <a:t>[</a:t>
            </a:r>
            <a:r>
              <a:rPr lang="en-US" sz="2400" dirty="0">
                <a:latin typeface="Times New Roman"/>
                <a:ea typeface="Times New Roman"/>
              </a:rPr>
              <a:t>0  1  </a:t>
            </a:r>
            <a:r>
              <a:rPr lang="en-US" sz="2400" dirty="0" smtClean="0">
                <a:latin typeface="Times New Roman"/>
                <a:ea typeface="Times New Roman"/>
              </a:rPr>
              <a:t>1  </a:t>
            </a:r>
            <a:r>
              <a:rPr lang="en-US" sz="2400" dirty="0">
                <a:latin typeface="Times New Roman"/>
                <a:ea typeface="Times New Roman"/>
              </a:rPr>
              <a:t>1  1</a:t>
            </a:r>
            <a:r>
              <a:rPr lang="en-US" sz="2400" dirty="0" smtClean="0">
                <a:latin typeface="Times New Roman"/>
                <a:ea typeface="Times New Roman"/>
              </a:rPr>
              <a:t>] </a:t>
            </a:r>
            <a:r>
              <a:rPr lang="en-US" sz="2400" dirty="0">
                <a:latin typeface="Times New Roman"/>
                <a:ea typeface="Times New Roman"/>
              </a:rPr>
              <a:t>&lt; </a:t>
            </a:r>
            <a:r>
              <a:rPr lang="en-US" sz="2400" dirty="0" smtClean="0">
                <a:latin typeface="Times New Roman"/>
                <a:ea typeface="Times New Roman"/>
              </a:rPr>
              <a:t>0.5  </a:t>
            </a:r>
            <a:r>
              <a:rPr lang="en-US" sz="2400" dirty="0">
                <a:latin typeface="Times New Roman"/>
                <a:ea typeface="Times New Roman"/>
              </a:rPr>
              <a:t>= </a:t>
            </a:r>
            <a:r>
              <a:rPr lang="en-US" sz="2400" dirty="0" smtClean="0">
                <a:latin typeface="Times New Roman"/>
                <a:ea typeface="Times New Roman"/>
              </a:rPr>
              <a:t>[1  0  0  0  0]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4194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290691"/>
            <a:ext cx="8763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7472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/>
                <a:ea typeface="Times New Roman"/>
              </a:rPr>
              <a:t>Generate trial vector as a result of crossover operation between mutation and population vectors as given below:</a:t>
            </a:r>
          </a:p>
          <a:p>
            <a:pPr marL="347472" indent="-347472"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>
              <a:latin typeface="Times New Roman"/>
              <a:ea typeface="Times New Roman"/>
            </a:endParaRPr>
          </a:p>
          <a:p>
            <a:pPr marL="347472" indent="-347472" algn="just">
              <a:lnSpc>
                <a:spcPct val="150000"/>
              </a:lnSpc>
            </a:pPr>
            <a:r>
              <a:rPr lang="en-US" sz="2400" b="1" i="1" dirty="0" smtClean="0">
                <a:latin typeface="Times New Roman"/>
                <a:ea typeface="Times New Roman"/>
              </a:rPr>
              <a:t>	u</a:t>
            </a:r>
            <a:r>
              <a:rPr lang="en-US" sz="2400" b="1" baseline="30000" dirty="0" smtClean="0">
                <a:latin typeface="Times New Roman"/>
                <a:ea typeface="Times New Roman"/>
              </a:rPr>
              <a:t>(</a:t>
            </a:r>
            <a:r>
              <a:rPr lang="en-US" sz="2400" b="1" i="1" baseline="30000" dirty="0" err="1" smtClean="0">
                <a:latin typeface="Times New Roman"/>
                <a:ea typeface="Times New Roman"/>
              </a:rPr>
              <a:t>i</a:t>
            </a:r>
            <a:r>
              <a:rPr lang="en-US" sz="2400" b="1" baseline="30000" dirty="0">
                <a:latin typeface="Times New Roman"/>
                <a:ea typeface="Times New Roman"/>
              </a:rPr>
              <a:t>)</a:t>
            </a:r>
            <a:r>
              <a:rPr lang="en-US" sz="2400" b="1" dirty="0">
                <a:latin typeface="Times New Roman"/>
                <a:ea typeface="Times New Roman"/>
              </a:rPr>
              <a:t> = </a:t>
            </a:r>
            <a:r>
              <a:rPr lang="en-US" sz="2400" i="1" dirty="0">
                <a:latin typeface="Times New Roman"/>
                <a:ea typeface="Times New Roman"/>
              </a:rPr>
              <a:t>K</a:t>
            </a:r>
            <a:r>
              <a:rPr lang="en-US" sz="2400" baseline="-25000" dirty="0">
                <a:latin typeface="Times New Roman"/>
                <a:ea typeface="Times New Roman"/>
              </a:rPr>
              <a:t>1</a:t>
            </a:r>
            <a:r>
              <a:rPr lang="en-US" sz="2400" baseline="30000" dirty="0">
                <a:latin typeface="Times New Roman"/>
                <a:ea typeface="Times New Roman"/>
              </a:rPr>
              <a:t>(</a:t>
            </a:r>
            <a:r>
              <a:rPr lang="en-US" sz="2400" i="1" baseline="30000" dirty="0" err="1">
                <a:latin typeface="Times New Roman"/>
                <a:ea typeface="Times New Roman"/>
              </a:rPr>
              <a:t>i</a:t>
            </a:r>
            <a:r>
              <a:rPr lang="en-US" sz="2400" baseline="30000" dirty="0">
                <a:latin typeface="Times New Roman"/>
                <a:ea typeface="Times New Roman"/>
              </a:rPr>
              <a:t>)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Times New Roman"/>
                <a:ea typeface="Times New Roman"/>
              </a:rPr>
              <a:t>+ </a:t>
            </a:r>
            <a:r>
              <a:rPr lang="en-US" sz="2400" i="1" dirty="0">
                <a:latin typeface="Times New Roman"/>
                <a:ea typeface="Times New Roman"/>
              </a:rPr>
              <a:t>K</a:t>
            </a:r>
            <a:r>
              <a:rPr lang="en-US" sz="2400" baseline="-25000" dirty="0">
                <a:latin typeface="Times New Roman"/>
                <a:ea typeface="Times New Roman"/>
              </a:rPr>
              <a:t>2</a:t>
            </a:r>
            <a:r>
              <a:rPr lang="en-US" sz="2400" baseline="30000" dirty="0">
                <a:latin typeface="Times New Roman"/>
                <a:ea typeface="Times New Roman"/>
              </a:rPr>
              <a:t>(</a:t>
            </a:r>
            <a:r>
              <a:rPr lang="en-US" sz="2400" i="1" baseline="30000" dirty="0" err="1">
                <a:latin typeface="Times New Roman"/>
                <a:ea typeface="Times New Roman"/>
              </a:rPr>
              <a:t>i</a:t>
            </a:r>
            <a:r>
              <a:rPr lang="en-US" sz="2400" b="1" baseline="30000" dirty="0">
                <a:latin typeface="Times New Roman"/>
                <a:ea typeface="Times New Roman"/>
              </a:rPr>
              <a:t>)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Times New Roman"/>
              <a:ea typeface="Times New Roman"/>
            </a:endParaRPr>
          </a:p>
          <a:p>
            <a:pPr marL="347472" indent="-347472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/>
                <a:ea typeface="Times New Roman"/>
              </a:rPr>
              <a:t>Above equation means that if random values in crossover operation are</a:t>
            </a:r>
          </a:p>
          <a:p>
            <a:pPr marL="804672" lvl="1" indent="-347472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/>
                <a:ea typeface="Times New Roman"/>
              </a:rPr>
              <a:t>less than or equal to </a:t>
            </a:r>
            <a:r>
              <a:rPr lang="en-US" sz="2400" i="1" dirty="0" smtClean="0">
                <a:latin typeface="Times New Roman"/>
                <a:ea typeface="Times New Roman"/>
              </a:rPr>
              <a:t>CR</a:t>
            </a:r>
            <a:r>
              <a:rPr lang="en-US" sz="2400" dirty="0" smtClean="0">
                <a:latin typeface="Times New Roman"/>
                <a:ea typeface="Times New Roman"/>
              </a:rPr>
              <a:t>, take element resulting from mutation operation as trial population element, </a:t>
            </a:r>
          </a:p>
          <a:p>
            <a:pPr marL="804672" lvl="1" indent="-347472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/>
                <a:ea typeface="Times New Roman"/>
              </a:rPr>
              <a:t>greater than </a:t>
            </a:r>
            <a:r>
              <a:rPr lang="en-US" sz="2400" i="1" dirty="0" smtClean="0">
                <a:latin typeface="Times New Roman"/>
                <a:ea typeface="Times New Roman"/>
              </a:rPr>
              <a:t>CR</a:t>
            </a:r>
            <a:r>
              <a:rPr lang="en-US" sz="2400" dirty="0" smtClean="0">
                <a:latin typeface="Times New Roman"/>
                <a:ea typeface="Times New Roman"/>
              </a:rPr>
              <a:t>, take current population element as trial population element.</a:t>
            </a:r>
            <a:endParaRPr lang="en-US" sz="2400" b="1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242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and Next Generation Population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815" y="990600"/>
            <a:ext cx="876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7472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/>
                <a:ea typeface="Times New Roman"/>
              </a:rPr>
              <a:t>Evaluate fitness function </a:t>
            </a:r>
            <a:r>
              <a:rPr lang="en-US" sz="2400" i="1" dirty="0" smtClean="0">
                <a:latin typeface="Times New Roman"/>
                <a:ea typeface="Times New Roman"/>
              </a:rPr>
              <a:t>F</a:t>
            </a:r>
            <a:r>
              <a:rPr lang="en-US" sz="2400" dirty="0" smtClean="0">
                <a:latin typeface="Times New Roman"/>
                <a:ea typeface="Times New Roman"/>
              </a:rPr>
              <a:t>(</a:t>
            </a:r>
            <a:r>
              <a:rPr lang="en-US" sz="2400" b="1" i="1" dirty="0" smtClean="0">
                <a:latin typeface="Times New Roman"/>
                <a:ea typeface="Times New Roman"/>
              </a:rPr>
              <a:t>u</a:t>
            </a:r>
            <a:r>
              <a:rPr lang="en-US" sz="2400" dirty="0" smtClean="0">
                <a:latin typeface="Times New Roman"/>
                <a:ea typeface="Times New Roman"/>
              </a:rPr>
              <a:t>) for the trial vector </a:t>
            </a:r>
            <a:r>
              <a:rPr lang="en-US" sz="2400" b="1" i="1" dirty="0" smtClean="0">
                <a:latin typeface="Times New Roman"/>
                <a:ea typeface="Times New Roman"/>
              </a:rPr>
              <a:t>u</a:t>
            </a:r>
            <a:r>
              <a:rPr lang="en-US" sz="2400" dirty="0" smtClean="0">
                <a:latin typeface="Times New Roman"/>
                <a:ea typeface="Times New Roman"/>
              </a:rPr>
              <a:t>. </a:t>
            </a:r>
          </a:p>
          <a:p>
            <a:pPr marL="347472" indent="-347472"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latin typeface="Times New Roman"/>
              <a:ea typeface="Times New Roman"/>
            </a:endParaRPr>
          </a:p>
          <a:p>
            <a:pPr marL="347472" indent="-347472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US" sz="2400" i="1" dirty="0">
                <a:latin typeface="Times New Roman"/>
                <a:ea typeface="Times New Roman"/>
              </a:rPr>
              <a:t>F</a:t>
            </a:r>
            <a:r>
              <a:rPr lang="en-US" sz="2400" dirty="0">
                <a:latin typeface="Times New Roman"/>
                <a:ea typeface="Times New Roman"/>
              </a:rPr>
              <a:t>(</a:t>
            </a:r>
            <a:r>
              <a:rPr lang="en-US" sz="2400" b="1" i="1" dirty="0">
                <a:latin typeface="Times New Roman"/>
                <a:ea typeface="Times New Roman"/>
              </a:rPr>
              <a:t>u</a:t>
            </a:r>
            <a:r>
              <a:rPr lang="en-US" sz="2400" b="1" baseline="30000" dirty="0">
                <a:latin typeface="Times New Roman"/>
                <a:ea typeface="Times New Roman"/>
              </a:rPr>
              <a:t>(</a:t>
            </a:r>
            <a:r>
              <a:rPr lang="en-US" sz="2400" b="1" i="1" baseline="30000" dirty="0" err="1">
                <a:latin typeface="Times New Roman"/>
                <a:ea typeface="Times New Roman"/>
              </a:rPr>
              <a:t>i</a:t>
            </a:r>
            <a:r>
              <a:rPr lang="en-US" sz="2400" b="1" baseline="30000" dirty="0">
                <a:latin typeface="Times New Roman"/>
                <a:ea typeface="Times New Roman"/>
              </a:rPr>
              <a:t>)</a:t>
            </a:r>
            <a:r>
              <a:rPr lang="en-US" sz="2400" dirty="0">
                <a:latin typeface="Times New Roman"/>
                <a:ea typeface="Times New Roman"/>
              </a:rPr>
              <a:t>) with </a:t>
            </a:r>
            <a:r>
              <a:rPr lang="en-US" sz="2400" i="1" dirty="0">
                <a:latin typeface="Times New Roman"/>
                <a:ea typeface="Times New Roman"/>
              </a:rPr>
              <a:t>F</a:t>
            </a:r>
            <a:r>
              <a:rPr lang="en-US" sz="2400" dirty="0">
                <a:latin typeface="Times New Roman"/>
                <a:ea typeface="Times New Roman"/>
              </a:rPr>
              <a:t>(</a:t>
            </a:r>
            <a:r>
              <a:rPr lang="en-US" sz="2400" b="1" i="1" dirty="0">
                <a:latin typeface="Times New Roman"/>
                <a:ea typeface="Times New Roman"/>
              </a:rPr>
              <a:t>x</a:t>
            </a:r>
            <a:r>
              <a:rPr lang="en-US" sz="2400" b="1" baseline="30000" dirty="0">
                <a:latin typeface="Times New Roman"/>
                <a:ea typeface="Times New Roman"/>
              </a:rPr>
              <a:t>(</a:t>
            </a:r>
            <a:r>
              <a:rPr lang="en-US" sz="2400" b="1" i="1" baseline="30000" dirty="0" err="1">
                <a:latin typeface="Times New Roman"/>
                <a:ea typeface="Times New Roman"/>
              </a:rPr>
              <a:t>i</a:t>
            </a:r>
            <a:r>
              <a:rPr lang="en-US" sz="2400" b="1" baseline="30000" dirty="0">
                <a:latin typeface="Times New Roman"/>
                <a:ea typeface="Times New Roman"/>
              </a:rPr>
              <a:t>)</a:t>
            </a:r>
            <a:r>
              <a:rPr lang="en-US" sz="2400" dirty="0">
                <a:latin typeface="Times New Roman"/>
                <a:ea typeface="Times New Roman"/>
              </a:rPr>
              <a:t>) such that if</a:t>
            </a:r>
          </a:p>
          <a:p>
            <a:pPr marL="804672" lvl="1" indent="-347472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i="1" dirty="0">
                <a:latin typeface="Times New Roman"/>
                <a:ea typeface="Times New Roman"/>
              </a:rPr>
              <a:t>F</a:t>
            </a:r>
            <a:r>
              <a:rPr lang="en-US" sz="2400" dirty="0">
                <a:latin typeface="Times New Roman"/>
                <a:ea typeface="Times New Roman"/>
              </a:rPr>
              <a:t>(</a:t>
            </a:r>
            <a:r>
              <a:rPr lang="en-US" sz="2400" b="1" i="1" dirty="0">
                <a:latin typeface="Times New Roman"/>
                <a:ea typeface="Times New Roman"/>
              </a:rPr>
              <a:t>u</a:t>
            </a:r>
            <a:r>
              <a:rPr lang="en-US" sz="2400" b="1" baseline="30000" dirty="0">
                <a:latin typeface="Times New Roman"/>
                <a:ea typeface="Times New Roman"/>
              </a:rPr>
              <a:t>(</a:t>
            </a:r>
            <a:r>
              <a:rPr lang="en-US" sz="2400" b="1" i="1" baseline="30000" dirty="0" err="1">
                <a:latin typeface="Times New Roman"/>
                <a:ea typeface="Times New Roman"/>
              </a:rPr>
              <a:t>i</a:t>
            </a:r>
            <a:r>
              <a:rPr lang="en-US" sz="2400" b="1" baseline="30000" dirty="0">
                <a:latin typeface="Times New Roman"/>
                <a:ea typeface="Times New Roman"/>
              </a:rPr>
              <a:t>)</a:t>
            </a:r>
            <a:r>
              <a:rPr lang="en-US" sz="2400" dirty="0">
                <a:latin typeface="Times New Roman"/>
                <a:ea typeface="Times New Roman"/>
              </a:rPr>
              <a:t>) ≤ </a:t>
            </a:r>
            <a:r>
              <a:rPr lang="en-US" sz="2400" i="1" dirty="0">
                <a:latin typeface="Times New Roman"/>
                <a:ea typeface="Times New Roman"/>
              </a:rPr>
              <a:t>F</a:t>
            </a:r>
            <a:r>
              <a:rPr lang="en-US" sz="2400" dirty="0">
                <a:latin typeface="Times New Roman"/>
                <a:ea typeface="Times New Roman"/>
              </a:rPr>
              <a:t>(</a:t>
            </a:r>
            <a:r>
              <a:rPr lang="en-US" sz="2400" b="1" i="1" dirty="0">
                <a:latin typeface="Times New Roman"/>
                <a:ea typeface="Times New Roman"/>
              </a:rPr>
              <a:t>x</a:t>
            </a:r>
            <a:r>
              <a:rPr lang="en-US" sz="2400" b="1" baseline="30000" dirty="0">
                <a:latin typeface="Times New Roman"/>
                <a:ea typeface="Times New Roman"/>
              </a:rPr>
              <a:t>(</a:t>
            </a:r>
            <a:r>
              <a:rPr lang="en-US" sz="2400" b="1" i="1" baseline="30000" dirty="0" err="1">
                <a:latin typeface="Times New Roman"/>
                <a:ea typeface="Times New Roman"/>
              </a:rPr>
              <a:t>i</a:t>
            </a:r>
            <a:r>
              <a:rPr lang="en-US" sz="2400" b="1" baseline="30000" dirty="0">
                <a:latin typeface="Times New Roman"/>
                <a:ea typeface="Times New Roman"/>
              </a:rPr>
              <a:t>)</a:t>
            </a:r>
            <a:r>
              <a:rPr lang="en-US" sz="2400" dirty="0">
                <a:latin typeface="Times New Roman"/>
                <a:ea typeface="Times New Roman"/>
              </a:rPr>
              <a:t>), then </a:t>
            </a:r>
            <a:r>
              <a:rPr lang="en-US" sz="2400" b="1" i="1" dirty="0">
                <a:latin typeface="Times New Roman"/>
                <a:ea typeface="Times New Roman"/>
              </a:rPr>
              <a:t>x</a:t>
            </a:r>
            <a:r>
              <a:rPr lang="en-US" sz="2400" b="1" baseline="30000" dirty="0">
                <a:latin typeface="Times New Roman"/>
                <a:ea typeface="Times New Roman"/>
              </a:rPr>
              <a:t>(</a:t>
            </a:r>
            <a:r>
              <a:rPr lang="en-US" sz="2400" b="1" i="1" baseline="30000" dirty="0" err="1">
                <a:latin typeface="Times New Roman"/>
                <a:ea typeface="Times New Roman"/>
              </a:rPr>
              <a:t>i</a:t>
            </a:r>
            <a:r>
              <a:rPr lang="en-US" sz="2400" b="1" baseline="30000" dirty="0">
                <a:latin typeface="Times New Roman"/>
                <a:ea typeface="Times New Roman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n-US" sz="2400" b="1" i="1" dirty="0">
                <a:latin typeface="Times New Roman"/>
                <a:ea typeface="Times New Roman"/>
              </a:rPr>
              <a:t>u</a:t>
            </a:r>
            <a:r>
              <a:rPr lang="en-US" sz="2400" b="1" baseline="30000" dirty="0">
                <a:latin typeface="Times New Roman"/>
                <a:ea typeface="Times New Roman"/>
              </a:rPr>
              <a:t>(</a:t>
            </a:r>
            <a:r>
              <a:rPr lang="en-US" sz="2400" b="1" i="1" baseline="30000" dirty="0" err="1">
                <a:latin typeface="Times New Roman"/>
                <a:ea typeface="Times New Roman"/>
              </a:rPr>
              <a:t>i</a:t>
            </a:r>
            <a:r>
              <a:rPr lang="en-US" sz="2400" b="1" baseline="30000" dirty="0">
                <a:latin typeface="Times New Roman"/>
                <a:ea typeface="Times New Roman"/>
              </a:rPr>
              <a:t>) </a:t>
            </a:r>
            <a:r>
              <a:rPr lang="en-US" sz="2400" b="1" dirty="0">
                <a:latin typeface="Times New Roman"/>
                <a:ea typeface="Times New Roman"/>
              </a:rPr>
              <a:t> </a:t>
            </a:r>
            <a:r>
              <a:rPr lang="en-US" sz="2400" dirty="0">
                <a:latin typeface="Times New Roman"/>
                <a:ea typeface="Times New Roman"/>
              </a:rPr>
              <a:t>i.e. trial vector replaces current population vector for next generation DE optimization.</a:t>
            </a:r>
          </a:p>
          <a:p>
            <a:pPr marL="804672" lvl="1" indent="-347472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i="1" dirty="0">
                <a:latin typeface="Times New Roman"/>
                <a:ea typeface="Times New Roman"/>
              </a:rPr>
              <a:t>F</a:t>
            </a:r>
            <a:r>
              <a:rPr lang="en-US" sz="2400" dirty="0">
                <a:latin typeface="Times New Roman"/>
                <a:ea typeface="Times New Roman"/>
              </a:rPr>
              <a:t>(</a:t>
            </a:r>
            <a:r>
              <a:rPr lang="en-US" sz="2400" b="1" i="1" dirty="0">
                <a:latin typeface="Times New Roman"/>
                <a:ea typeface="Times New Roman"/>
              </a:rPr>
              <a:t>u</a:t>
            </a:r>
            <a:r>
              <a:rPr lang="en-US" sz="2400" b="1" baseline="30000" dirty="0">
                <a:latin typeface="Times New Roman"/>
                <a:ea typeface="Times New Roman"/>
              </a:rPr>
              <a:t>(</a:t>
            </a:r>
            <a:r>
              <a:rPr lang="en-US" sz="2400" b="1" i="1" baseline="30000" dirty="0" err="1">
                <a:latin typeface="Times New Roman"/>
                <a:ea typeface="Times New Roman"/>
              </a:rPr>
              <a:t>i</a:t>
            </a:r>
            <a:r>
              <a:rPr lang="en-US" sz="2400" b="1" baseline="30000" dirty="0">
                <a:latin typeface="Times New Roman"/>
                <a:ea typeface="Times New Roman"/>
              </a:rPr>
              <a:t>)</a:t>
            </a:r>
            <a:r>
              <a:rPr lang="en-US" sz="2400" dirty="0">
                <a:latin typeface="Times New Roman"/>
                <a:ea typeface="Times New Roman"/>
              </a:rPr>
              <a:t>) &gt; </a:t>
            </a:r>
            <a:r>
              <a:rPr lang="en-US" sz="2400" i="1" dirty="0">
                <a:latin typeface="Times New Roman"/>
                <a:ea typeface="Times New Roman"/>
              </a:rPr>
              <a:t>F</a:t>
            </a:r>
            <a:r>
              <a:rPr lang="en-US" sz="2400" dirty="0">
                <a:latin typeface="Times New Roman"/>
                <a:ea typeface="Times New Roman"/>
              </a:rPr>
              <a:t>(</a:t>
            </a:r>
            <a:r>
              <a:rPr lang="en-US" sz="2400" b="1" i="1" dirty="0">
                <a:latin typeface="Times New Roman"/>
                <a:ea typeface="Times New Roman"/>
              </a:rPr>
              <a:t>x</a:t>
            </a:r>
            <a:r>
              <a:rPr lang="en-US" sz="2400" b="1" baseline="30000" dirty="0">
                <a:latin typeface="Times New Roman"/>
                <a:ea typeface="Times New Roman"/>
              </a:rPr>
              <a:t>(</a:t>
            </a:r>
            <a:r>
              <a:rPr lang="en-US" sz="2400" b="1" i="1" baseline="30000" dirty="0" err="1">
                <a:latin typeface="Times New Roman"/>
                <a:ea typeface="Times New Roman"/>
              </a:rPr>
              <a:t>i</a:t>
            </a:r>
            <a:r>
              <a:rPr lang="en-US" sz="2400" b="1" baseline="30000" dirty="0">
                <a:latin typeface="Times New Roman"/>
                <a:ea typeface="Times New Roman"/>
              </a:rPr>
              <a:t>)</a:t>
            </a:r>
            <a:r>
              <a:rPr lang="en-US" sz="2400" dirty="0">
                <a:latin typeface="Times New Roman"/>
                <a:ea typeface="Times New Roman"/>
              </a:rPr>
              <a:t>), then </a:t>
            </a:r>
            <a:r>
              <a:rPr lang="en-US" sz="2400" b="1" i="1" dirty="0">
                <a:latin typeface="Times New Roman"/>
                <a:ea typeface="Times New Roman"/>
              </a:rPr>
              <a:t>x</a:t>
            </a:r>
            <a:r>
              <a:rPr lang="en-US" sz="2400" b="1" baseline="30000" dirty="0">
                <a:latin typeface="Times New Roman"/>
                <a:ea typeface="Times New Roman"/>
              </a:rPr>
              <a:t>(</a:t>
            </a:r>
            <a:r>
              <a:rPr lang="en-US" sz="2400" b="1" i="1" baseline="30000" dirty="0" err="1">
                <a:latin typeface="Times New Roman"/>
                <a:ea typeface="Times New Roman"/>
              </a:rPr>
              <a:t>i</a:t>
            </a:r>
            <a:r>
              <a:rPr lang="en-US" sz="2400" b="1" baseline="30000" dirty="0">
                <a:latin typeface="Times New Roman"/>
                <a:ea typeface="Times New Roman"/>
              </a:rPr>
              <a:t>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sz="2400" b="1" i="1" dirty="0">
                <a:latin typeface="Times New Roman"/>
                <a:ea typeface="Times New Roman"/>
              </a:rPr>
              <a:t>x</a:t>
            </a:r>
            <a:r>
              <a:rPr lang="en-US" sz="2400" b="1" baseline="30000" dirty="0">
                <a:latin typeface="Times New Roman"/>
                <a:ea typeface="Times New Roman"/>
              </a:rPr>
              <a:t>(</a:t>
            </a:r>
            <a:r>
              <a:rPr lang="en-US" sz="2400" b="1" i="1" baseline="30000" dirty="0" err="1">
                <a:latin typeface="Times New Roman"/>
                <a:ea typeface="Times New Roman"/>
              </a:rPr>
              <a:t>i</a:t>
            </a:r>
            <a:r>
              <a:rPr lang="en-US" sz="2400" b="1" baseline="30000" dirty="0">
                <a:latin typeface="Times New Roman"/>
                <a:ea typeface="Times New Roman"/>
              </a:rPr>
              <a:t>) </a:t>
            </a:r>
            <a:r>
              <a:rPr lang="en-US" sz="2400" b="1" dirty="0">
                <a:latin typeface="Times New Roman"/>
                <a:ea typeface="Times New Roman"/>
              </a:rPr>
              <a:t> </a:t>
            </a:r>
            <a:r>
              <a:rPr lang="en-US" sz="2400" dirty="0">
                <a:latin typeface="Times New Roman"/>
                <a:ea typeface="Times New Roman"/>
              </a:rPr>
              <a:t>i.e. keep current population vector for next generation DE optimization</a:t>
            </a:r>
            <a:r>
              <a:rPr lang="en-US" sz="2400" dirty="0" smtClean="0">
                <a:latin typeface="Times New Roman"/>
                <a:ea typeface="Times New Roman"/>
              </a:rPr>
              <a:t>.</a:t>
            </a:r>
            <a:endParaRPr lang="en-US" sz="24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94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Termination criteria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termination criteria can be used to Stop DE procedure.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of Generations, say G = 100, is reached.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certain number of generations, say G = 50, change in fitness function values for two consecutive generations is than threshold value, say 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{(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=52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)-(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=51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&lt; 10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7105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Choice of Key Parameters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Population size should be 5-10 times more than the dimension of the problem.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Choose F=0.5 initially. If this leads to premature convergence, then increase F.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Optimal range of F 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0.4 &lt; F &lt; 1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Choose CR=0.9 first, then CR=0.1.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on the speed, choose a value between 0 and 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692696"/>
            <a:ext cx="8515672" cy="5832647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Fitness function f(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2, ….,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, chromosome size will be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Nl</a:t>
            </a: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Population size :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each generation,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Elite Count: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EC</a:t>
            </a:r>
          </a:p>
          <a:p>
            <a:pPr>
              <a:buFont typeface="Arial" pitchFamily="34" charset="0"/>
              <a:buChar char="•"/>
            </a:pP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crossover probability is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Crossover children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 =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Mutation Child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 =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55576" y="692696"/>
          <a:ext cx="2552700" cy="749300"/>
        </p:xfrm>
        <a:graphic>
          <a:graphicData uri="http://schemas.openxmlformats.org/presentationml/2006/ole">
            <p:oleObj spid="_x0000_s1027" name="Equation" r:id="rId3" imgW="1409400" imgH="41904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211960" y="692696"/>
          <a:ext cx="4089400" cy="977900"/>
        </p:xfrm>
        <a:graphic>
          <a:graphicData uri="http://schemas.openxmlformats.org/presentationml/2006/ole">
            <p:oleObj spid="_x0000_s1028" name="Equation" r:id="rId4" imgW="2006280" imgH="482400" progId="Equation.3">
              <p:embed/>
            </p:oleObj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Example for DE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15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Use unconstrained DE to minimize the objective function: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Following additional information are provided: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(a) Boundary values of variables: 0 ≤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≤ 6.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(b) Initial population of variables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), given in Table 1.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(c) Take crossover rate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= 0.8, amplification factor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= 1.2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(d) Random indexes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 mutation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operation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first generation are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given in Table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 with difference vector represented as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baseline="30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aseline="1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baseline="30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aseline="1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(e) Random number vector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 crossover operation in first generation is given in Table 1.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Show calculations for first generation to obtain (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 fitness function (ii) mutation vector (iii) trial vector (iv) next generation population.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91297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76200"/>
            <a:ext cx="1066800" cy="487362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4111373"/>
              </p:ext>
            </p:extLst>
          </p:nvPr>
        </p:nvGraphicFramePr>
        <p:xfrm>
          <a:off x="304801" y="152400"/>
          <a:ext cx="7467600" cy="64008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7556"/>
                <a:gridCol w="1182986"/>
                <a:gridCol w="1182986"/>
                <a:gridCol w="665430"/>
                <a:gridCol w="665430"/>
                <a:gridCol w="591493"/>
                <a:gridCol w="2661719"/>
              </a:tblGrid>
              <a:tr h="5730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 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 </a:t>
                      </a:r>
                      <a:r>
                        <a:rPr lang="en-US" sz="1800" i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 </a:t>
                      </a:r>
                      <a:r>
                        <a:rPr lang="en-US" sz="1800" i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8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 fontAlgn="b"/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8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 fontAlgn="b"/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8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 fontAlgn="b"/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 fontAlgn="b"/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91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3.677337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0.222648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[0.460200       0.699338]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91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2.338032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3.289922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[0.894391      0.591400]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91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0.528440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5.870270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[0.317430      0.260761]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91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1.187137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4.523740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[0.381619      0.315992]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91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3.133475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4.677932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[0.058299      0.882461]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91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3.216689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2.511420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[0.659134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0.978825]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91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0.447552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1.098901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[0.115894      0.613161]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91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4.642198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1.944511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[0.086053      0.824881]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91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2.412028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0.662900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[0.095357      0.457195]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91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5.517039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5.075050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[0.006763      0.796946]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91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4.422031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4.354949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[0.214108      0.073992]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91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3.360381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3.322859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[0.845929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0.354696]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91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4.689647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2.206954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[0.781496      0.255899]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91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4.020225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3.727019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[0.062814      0.146946]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91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4.645876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2.039149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[0.564136      0.544190]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91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4.023861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3.511431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[0.244590     0.716581]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91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5.000684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5.525994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[0.005858      0.551914]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91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3.093430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4.681739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[0.604323      0.201341]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91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4.498183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2.810695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[0.889923      0.197326]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91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5.460903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3.884746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[0.127865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0.064069]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6655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33670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example, let’s assume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Dimension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N=2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No. of bits per variable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l=5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Population size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M=20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Elite Children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EC=2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Crossover Probability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=80%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(or crossover fraction =0.8)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Then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Chromosome size </a:t>
            </a: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	=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Nl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= 2 * 5 = 10</a:t>
            </a: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No. of chromosomes in mating pool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= M-EC = 20 – 2 = 18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83264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Will these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elements in the contain Elite Children?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Yes.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Such selection is termed as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Greedy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because we 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biased towards stronger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chromosomes.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 of Crossover Children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 = round(p</a:t>
            </a:r>
            <a:r>
              <a:rPr lang="en-US" sz="28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 – EC)) = round(0.8</a:t>
            </a:r>
            <a:r>
              <a:rPr lang="en-US" sz="28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(20-2)) = 14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 of Mutation Children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MC = (M – EC – CC) = 20-2-14 = 4</a:t>
            </a:r>
          </a:p>
          <a:p>
            <a:endParaRPr lang="en-US" sz="2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generation will consist of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EC, 14 CC, 4 MC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25353"/>
            <a:ext cx="8820472" cy="5832647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If the selection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too greedy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then after few generations there will be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less possible combinations of parents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causes a problem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Premature Convergence. </a:t>
            </a:r>
          </a:p>
          <a:p>
            <a:pPr algn="just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various approaches to overcome this problem.</a:t>
            </a: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of the approaches is to increase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mutations.</a:t>
            </a:r>
          </a:p>
          <a:p>
            <a:pPr algn="just"/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There is always a tradeoff between exploration and exploitation.</a:t>
            </a:r>
            <a:endParaRPr 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692697"/>
            <a:ext cx="8515672" cy="5832648"/>
          </a:xfrm>
        </p:spPr>
        <p:txBody>
          <a:bodyPr/>
          <a:lstStyle/>
          <a:p>
            <a:pPr marL="457200" indent="-457200" algn="just">
              <a:buAutoNum type="arabicParenR"/>
            </a:pPr>
            <a:r>
              <a:rPr lang="en-US" b="1" dirty="0" smtClean="0"/>
              <a:t>Exploitation</a:t>
            </a:r>
            <a:r>
              <a:rPr lang="en-US" dirty="0" smtClean="0"/>
              <a:t> consists of probing </a:t>
            </a:r>
            <a:r>
              <a:rPr lang="en-US" b="1" dirty="0" smtClean="0"/>
              <a:t>a limited (but promising) region of the search space </a:t>
            </a:r>
            <a:r>
              <a:rPr lang="en-US" dirty="0" smtClean="0"/>
              <a:t>with the hope of improving a promising solution S that we already have at hand. This operation amounts then to intensifying (refining) the search in the vicinity of S. By doing so, we would be doing, de facto, a local search.</a:t>
            </a:r>
          </a:p>
          <a:p>
            <a:pPr marL="457200" indent="-457200" algn="just">
              <a:buAutoNum type="arabicParenR"/>
            </a:pPr>
            <a:endParaRPr lang="en-US" dirty="0" smtClean="0"/>
          </a:p>
          <a:p>
            <a:pPr marL="457200" indent="-457200" algn="just">
              <a:buAutoNum type="arabicParenR"/>
            </a:pPr>
            <a:r>
              <a:rPr lang="en-US" b="1" dirty="0" smtClean="0"/>
              <a:t>Exploration</a:t>
            </a:r>
            <a:r>
              <a:rPr lang="en-US" dirty="0" smtClean="0"/>
              <a:t>, on the other hand, consists of probing </a:t>
            </a:r>
            <a:r>
              <a:rPr lang="en-US" b="1" dirty="0" smtClean="0"/>
              <a:t>a much larger portion of the search space </a:t>
            </a:r>
            <a:r>
              <a:rPr lang="en-US" dirty="0" smtClean="0"/>
              <a:t>with the hope of finding other promising solutions that are yet to be refined. This operation amounts then to diversifying the search in order to avoid getting trapped in a local optimum. By doing so, we would be doing a global search.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Reproduction Operators comparison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398588"/>
            <a:ext cx="8732838" cy="784225"/>
          </a:xfrm>
        </p:spPr>
        <p:txBody>
          <a:bodyPr/>
          <a:lstStyle/>
          <a:p>
            <a:r>
              <a:rPr lang="en-US"/>
              <a:t>Single point crossover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3581400"/>
            <a:ext cx="2286000" cy="228600"/>
            <a:chOff x="864" y="2256"/>
            <a:chExt cx="1440" cy="144"/>
          </a:xfrm>
        </p:grpSpPr>
        <p:sp>
          <p:nvSpPr>
            <p:cNvPr id="99333" name="Rectangle 5"/>
            <p:cNvSpPr>
              <a:spLocks noChangeArrowheads="1"/>
            </p:cNvSpPr>
            <p:nvPr/>
          </p:nvSpPr>
          <p:spPr bwMode="auto">
            <a:xfrm>
              <a:off x="864" y="2256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34" name="Rectangle 6"/>
            <p:cNvSpPr>
              <a:spLocks noChangeArrowheads="1"/>
            </p:cNvSpPr>
            <p:nvPr/>
          </p:nvSpPr>
          <p:spPr bwMode="auto">
            <a:xfrm>
              <a:off x="1008" y="2256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99335" name="Rectangle 7"/>
            <p:cNvSpPr>
              <a:spLocks noChangeArrowheads="1"/>
            </p:cNvSpPr>
            <p:nvPr/>
          </p:nvSpPr>
          <p:spPr bwMode="auto">
            <a:xfrm>
              <a:off x="1152" y="2256"/>
              <a:ext cx="144" cy="1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36" name="Rectangle 8"/>
            <p:cNvSpPr>
              <a:spLocks noChangeArrowheads="1"/>
            </p:cNvSpPr>
            <p:nvPr/>
          </p:nvSpPr>
          <p:spPr bwMode="auto">
            <a:xfrm>
              <a:off x="1296" y="2256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37" name="Rectangle 9"/>
            <p:cNvSpPr>
              <a:spLocks noChangeArrowheads="1"/>
            </p:cNvSpPr>
            <p:nvPr/>
          </p:nvSpPr>
          <p:spPr bwMode="auto">
            <a:xfrm>
              <a:off x="1440" y="2256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1584" y="2256"/>
              <a:ext cx="144" cy="1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1728" y="2256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40" name="Rectangle 12"/>
            <p:cNvSpPr>
              <a:spLocks noChangeArrowheads="1"/>
            </p:cNvSpPr>
            <p:nvPr/>
          </p:nvSpPr>
          <p:spPr bwMode="auto">
            <a:xfrm>
              <a:off x="1872" y="2256"/>
              <a:ext cx="144" cy="14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41" name="Rectangle 13"/>
            <p:cNvSpPr>
              <a:spLocks noChangeArrowheads="1"/>
            </p:cNvSpPr>
            <p:nvPr/>
          </p:nvSpPr>
          <p:spPr bwMode="auto">
            <a:xfrm>
              <a:off x="2016" y="2256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42" name="Rectangle 14"/>
            <p:cNvSpPr>
              <a:spLocks noChangeArrowheads="1"/>
            </p:cNvSpPr>
            <p:nvPr/>
          </p:nvSpPr>
          <p:spPr bwMode="auto">
            <a:xfrm>
              <a:off x="2160" y="2256"/>
              <a:ext cx="144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371600" y="2971800"/>
            <a:ext cx="2286000" cy="228600"/>
            <a:chOff x="864" y="1872"/>
            <a:chExt cx="1440" cy="144"/>
          </a:xfrm>
        </p:grpSpPr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864" y="1872"/>
              <a:ext cx="144" cy="144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1008" y="1872"/>
              <a:ext cx="144" cy="14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66CC"/>
                </a:solidFill>
                <a:latin typeface="Times New Roman" pitchFamily="18" charset="0"/>
              </a:endParaRP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1152" y="1872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1296" y="1872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>
              <a:off x="1440" y="1872"/>
              <a:ext cx="144" cy="1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1584" y="1872"/>
              <a:ext cx="144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50" name="Rectangle 22"/>
            <p:cNvSpPr>
              <a:spLocks noChangeArrowheads="1"/>
            </p:cNvSpPr>
            <p:nvPr/>
          </p:nvSpPr>
          <p:spPr bwMode="auto">
            <a:xfrm>
              <a:off x="1728" y="1872"/>
              <a:ext cx="144" cy="14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51" name="Rectangle 23"/>
            <p:cNvSpPr>
              <a:spLocks noChangeArrowheads="1"/>
            </p:cNvSpPr>
            <p:nvPr/>
          </p:nvSpPr>
          <p:spPr bwMode="auto">
            <a:xfrm>
              <a:off x="1872" y="1872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52" name="Rectangle 24"/>
            <p:cNvSpPr>
              <a:spLocks noChangeArrowheads="1"/>
            </p:cNvSpPr>
            <p:nvPr/>
          </p:nvSpPr>
          <p:spPr bwMode="auto">
            <a:xfrm>
              <a:off x="2016" y="1872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53" name="Rectangle 25"/>
            <p:cNvSpPr>
              <a:spLocks noChangeArrowheads="1"/>
            </p:cNvSpPr>
            <p:nvPr/>
          </p:nvSpPr>
          <p:spPr bwMode="auto">
            <a:xfrm>
              <a:off x="2160" y="1872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9354" name="Line 26"/>
          <p:cNvSpPr>
            <a:spLocks noChangeShapeType="1"/>
          </p:cNvSpPr>
          <p:nvPr/>
        </p:nvSpPr>
        <p:spPr bwMode="auto">
          <a:xfrm>
            <a:off x="2286000" y="27432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99355" name="Text Box 27"/>
          <p:cNvSpPr txBox="1">
            <a:spLocks noChangeArrowheads="1"/>
          </p:cNvSpPr>
          <p:nvPr/>
        </p:nvSpPr>
        <p:spPr bwMode="auto">
          <a:xfrm>
            <a:off x="1812925" y="4003675"/>
            <a:ext cx="1581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Cross point</a:t>
            </a:r>
          </a:p>
        </p:txBody>
      </p: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4038600" y="3200400"/>
            <a:ext cx="482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sym typeface="Wingdings" pitchFamily="2" charset="2"/>
              </a:rPr>
              <a:t>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876800" y="3581400"/>
            <a:ext cx="2286000" cy="228600"/>
            <a:chOff x="3072" y="2256"/>
            <a:chExt cx="1440" cy="144"/>
          </a:xfrm>
        </p:grpSpPr>
        <p:sp>
          <p:nvSpPr>
            <p:cNvPr id="99358" name="Rectangle 30"/>
            <p:cNvSpPr>
              <a:spLocks noChangeArrowheads="1"/>
            </p:cNvSpPr>
            <p:nvPr/>
          </p:nvSpPr>
          <p:spPr bwMode="auto">
            <a:xfrm>
              <a:off x="3648" y="2256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59" name="Rectangle 31"/>
            <p:cNvSpPr>
              <a:spLocks noChangeArrowheads="1"/>
            </p:cNvSpPr>
            <p:nvPr/>
          </p:nvSpPr>
          <p:spPr bwMode="auto">
            <a:xfrm>
              <a:off x="3792" y="2256"/>
              <a:ext cx="144" cy="1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60" name="Rectangle 32"/>
            <p:cNvSpPr>
              <a:spLocks noChangeArrowheads="1"/>
            </p:cNvSpPr>
            <p:nvPr/>
          </p:nvSpPr>
          <p:spPr bwMode="auto">
            <a:xfrm>
              <a:off x="3936" y="2256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61" name="Rectangle 33"/>
            <p:cNvSpPr>
              <a:spLocks noChangeArrowheads="1"/>
            </p:cNvSpPr>
            <p:nvPr/>
          </p:nvSpPr>
          <p:spPr bwMode="auto">
            <a:xfrm>
              <a:off x="4080" y="2256"/>
              <a:ext cx="144" cy="14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62" name="Rectangle 34"/>
            <p:cNvSpPr>
              <a:spLocks noChangeArrowheads="1"/>
            </p:cNvSpPr>
            <p:nvPr/>
          </p:nvSpPr>
          <p:spPr bwMode="auto">
            <a:xfrm>
              <a:off x="4224" y="2256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63" name="Rectangle 35"/>
            <p:cNvSpPr>
              <a:spLocks noChangeArrowheads="1"/>
            </p:cNvSpPr>
            <p:nvPr/>
          </p:nvSpPr>
          <p:spPr bwMode="auto">
            <a:xfrm>
              <a:off x="4368" y="2256"/>
              <a:ext cx="144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64" name="Rectangle 36"/>
            <p:cNvSpPr>
              <a:spLocks noChangeArrowheads="1"/>
            </p:cNvSpPr>
            <p:nvPr/>
          </p:nvSpPr>
          <p:spPr bwMode="auto">
            <a:xfrm>
              <a:off x="3072" y="2256"/>
              <a:ext cx="144" cy="144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65" name="Rectangle 37"/>
            <p:cNvSpPr>
              <a:spLocks noChangeArrowheads="1"/>
            </p:cNvSpPr>
            <p:nvPr/>
          </p:nvSpPr>
          <p:spPr bwMode="auto">
            <a:xfrm>
              <a:off x="3216" y="2256"/>
              <a:ext cx="144" cy="14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66CC"/>
                </a:solidFill>
                <a:latin typeface="Times New Roman" pitchFamily="18" charset="0"/>
              </a:endParaRPr>
            </a:p>
          </p:txBody>
        </p:sp>
        <p:sp>
          <p:nvSpPr>
            <p:cNvPr id="99366" name="Rectangle 38"/>
            <p:cNvSpPr>
              <a:spLocks noChangeArrowheads="1"/>
            </p:cNvSpPr>
            <p:nvPr/>
          </p:nvSpPr>
          <p:spPr bwMode="auto">
            <a:xfrm>
              <a:off x="3360" y="2256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67" name="Rectangle 39"/>
            <p:cNvSpPr>
              <a:spLocks noChangeArrowheads="1"/>
            </p:cNvSpPr>
            <p:nvPr/>
          </p:nvSpPr>
          <p:spPr bwMode="auto">
            <a:xfrm>
              <a:off x="3504" y="2256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4876800" y="2971800"/>
            <a:ext cx="2286000" cy="228600"/>
            <a:chOff x="3072" y="1872"/>
            <a:chExt cx="1440" cy="144"/>
          </a:xfrm>
        </p:grpSpPr>
        <p:sp>
          <p:nvSpPr>
            <p:cNvPr id="99369" name="Rectangle 41"/>
            <p:cNvSpPr>
              <a:spLocks noChangeArrowheads="1"/>
            </p:cNvSpPr>
            <p:nvPr/>
          </p:nvSpPr>
          <p:spPr bwMode="auto">
            <a:xfrm>
              <a:off x="3072" y="1872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70" name="Rectangle 42"/>
            <p:cNvSpPr>
              <a:spLocks noChangeArrowheads="1"/>
            </p:cNvSpPr>
            <p:nvPr/>
          </p:nvSpPr>
          <p:spPr bwMode="auto">
            <a:xfrm>
              <a:off x="3216" y="1872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66CC"/>
                </a:solidFill>
                <a:latin typeface="Times New Roman" pitchFamily="18" charset="0"/>
              </a:endParaRPr>
            </a:p>
          </p:txBody>
        </p:sp>
        <p:sp>
          <p:nvSpPr>
            <p:cNvPr id="99371" name="Rectangle 43"/>
            <p:cNvSpPr>
              <a:spLocks noChangeArrowheads="1"/>
            </p:cNvSpPr>
            <p:nvPr/>
          </p:nvSpPr>
          <p:spPr bwMode="auto">
            <a:xfrm>
              <a:off x="3360" y="1872"/>
              <a:ext cx="144" cy="1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72" name="Rectangle 44"/>
            <p:cNvSpPr>
              <a:spLocks noChangeArrowheads="1"/>
            </p:cNvSpPr>
            <p:nvPr/>
          </p:nvSpPr>
          <p:spPr bwMode="auto">
            <a:xfrm>
              <a:off x="3504" y="1872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73" name="Rectangle 45"/>
            <p:cNvSpPr>
              <a:spLocks noChangeArrowheads="1"/>
            </p:cNvSpPr>
            <p:nvPr/>
          </p:nvSpPr>
          <p:spPr bwMode="auto">
            <a:xfrm>
              <a:off x="3648" y="1872"/>
              <a:ext cx="144" cy="1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74" name="Rectangle 46"/>
            <p:cNvSpPr>
              <a:spLocks noChangeArrowheads="1"/>
            </p:cNvSpPr>
            <p:nvPr/>
          </p:nvSpPr>
          <p:spPr bwMode="auto">
            <a:xfrm>
              <a:off x="3792" y="1872"/>
              <a:ext cx="144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75" name="Rectangle 47"/>
            <p:cNvSpPr>
              <a:spLocks noChangeArrowheads="1"/>
            </p:cNvSpPr>
            <p:nvPr/>
          </p:nvSpPr>
          <p:spPr bwMode="auto">
            <a:xfrm>
              <a:off x="3936" y="1872"/>
              <a:ext cx="144" cy="14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76" name="Rectangle 48"/>
            <p:cNvSpPr>
              <a:spLocks noChangeArrowheads="1"/>
            </p:cNvSpPr>
            <p:nvPr/>
          </p:nvSpPr>
          <p:spPr bwMode="auto">
            <a:xfrm>
              <a:off x="4080" y="1872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77" name="Rectangle 49"/>
            <p:cNvSpPr>
              <a:spLocks noChangeArrowheads="1"/>
            </p:cNvSpPr>
            <p:nvPr/>
          </p:nvSpPr>
          <p:spPr bwMode="auto">
            <a:xfrm>
              <a:off x="4224" y="1872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78" name="Rectangle 50"/>
            <p:cNvSpPr>
              <a:spLocks noChangeArrowheads="1"/>
            </p:cNvSpPr>
            <p:nvPr/>
          </p:nvSpPr>
          <p:spPr bwMode="auto">
            <a:xfrm>
              <a:off x="4368" y="1872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1447800" y="5791200"/>
            <a:ext cx="2286000" cy="228600"/>
            <a:chOff x="912" y="3648"/>
            <a:chExt cx="1440" cy="144"/>
          </a:xfrm>
        </p:grpSpPr>
        <p:sp>
          <p:nvSpPr>
            <p:cNvPr id="99380" name="Rectangle 52"/>
            <p:cNvSpPr>
              <a:spLocks noChangeArrowheads="1"/>
            </p:cNvSpPr>
            <p:nvPr/>
          </p:nvSpPr>
          <p:spPr bwMode="auto">
            <a:xfrm>
              <a:off x="912" y="3648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81" name="Rectangle 53"/>
            <p:cNvSpPr>
              <a:spLocks noChangeArrowheads="1"/>
            </p:cNvSpPr>
            <p:nvPr/>
          </p:nvSpPr>
          <p:spPr bwMode="auto">
            <a:xfrm>
              <a:off x="1056" y="3648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66CC"/>
                </a:solidFill>
                <a:latin typeface="Times New Roman" pitchFamily="18" charset="0"/>
              </a:endParaRPr>
            </a:p>
          </p:txBody>
        </p:sp>
        <p:sp>
          <p:nvSpPr>
            <p:cNvPr id="99382" name="Rectangle 54"/>
            <p:cNvSpPr>
              <a:spLocks noChangeArrowheads="1"/>
            </p:cNvSpPr>
            <p:nvPr/>
          </p:nvSpPr>
          <p:spPr bwMode="auto">
            <a:xfrm>
              <a:off x="1200" y="3648"/>
              <a:ext cx="144" cy="1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83" name="Rectangle 55"/>
            <p:cNvSpPr>
              <a:spLocks noChangeArrowheads="1"/>
            </p:cNvSpPr>
            <p:nvPr/>
          </p:nvSpPr>
          <p:spPr bwMode="auto">
            <a:xfrm>
              <a:off x="1344" y="3648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84" name="Rectangle 56"/>
            <p:cNvSpPr>
              <a:spLocks noChangeArrowheads="1"/>
            </p:cNvSpPr>
            <p:nvPr/>
          </p:nvSpPr>
          <p:spPr bwMode="auto">
            <a:xfrm>
              <a:off x="1488" y="3648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85" name="Rectangle 57"/>
            <p:cNvSpPr>
              <a:spLocks noChangeArrowheads="1"/>
            </p:cNvSpPr>
            <p:nvPr/>
          </p:nvSpPr>
          <p:spPr bwMode="auto">
            <a:xfrm>
              <a:off x="1632" y="3648"/>
              <a:ext cx="144" cy="1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86" name="Rectangle 58"/>
            <p:cNvSpPr>
              <a:spLocks noChangeArrowheads="1"/>
            </p:cNvSpPr>
            <p:nvPr/>
          </p:nvSpPr>
          <p:spPr bwMode="auto">
            <a:xfrm>
              <a:off x="1776" y="3648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87" name="Rectangle 59"/>
            <p:cNvSpPr>
              <a:spLocks noChangeArrowheads="1"/>
            </p:cNvSpPr>
            <p:nvPr/>
          </p:nvSpPr>
          <p:spPr bwMode="auto">
            <a:xfrm>
              <a:off x="1920" y="3648"/>
              <a:ext cx="144" cy="14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88" name="Rectangle 60"/>
            <p:cNvSpPr>
              <a:spLocks noChangeArrowheads="1"/>
            </p:cNvSpPr>
            <p:nvPr/>
          </p:nvSpPr>
          <p:spPr bwMode="auto">
            <a:xfrm>
              <a:off x="2064" y="3648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89" name="Rectangle 61"/>
            <p:cNvSpPr>
              <a:spLocks noChangeArrowheads="1"/>
            </p:cNvSpPr>
            <p:nvPr/>
          </p:nvSpPr>
          <p:spPr bwMode="auto">
            <a:xfrm>
              <a:off x="2208" y="3648"/>
              <a:ext cx="144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1447800" y="5181600"/>
            <a:ext cx="2286000" cy="228600"/>
            <a:chOff x="912" y="3264"/>
            <a:chExt cx="1440" cy="144"/>
          </a:xfrm>
        </p:grpSpPr>
        <p:sp>
          <p:nvSpPr>
            <p:cNvPr id="99391" name="Rectangle 63"/>
            <p:cNvSpPr>
              <a:spLocks noChangeArrowheads="1"/>
            </p:cNvSpPr>
            <p:nvPr/>
          </p:nvSpPr>
          <p:spPr bwMode="auto">
            <a:xfrm>
              <a:off x="912" y="3264"/>
              <a:ext cx="144" cy="144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92" name="Rectangle 64"/>
            <p:cNvSpPr>
              <a:spLocks noChangeArrowheads="1"/>
            </p:cNvSpPr>
            <p:nvPr/>
          </p:nvSpPr>
          <p:spPr bwMode="auto">
            <a:xfrm>
              <a:off x="1056" y="3264"/>
              <a:ext cx="144" cy="14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66CC"/>
                </a:solidFill>
                <a:latin typeface="Times New Roman" pitchFamily="18" charset="0"/>
              </a:endParaRPr>
            </a:p>
          </p:txBody>
        </p:sp>
        <p:sp>
          <p:nvSpPr>
            <p:cNvPr id="99393" name="Rectangle 65"/>
            <p:cNvSpPr>
              <a:spLocks noChangeArrowheads="1"/>
            </p:cNvSpPr>
            <p:nvPr/>
          </p:nvSpPr>
          <p:spPr bwMode="auto">
            <a:xfrm>
              <a:off x="1200" y="3264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94" name="Rectangle 66"/>
            <p:cNvSpPr>
              <a:spLocks noChangeArrowheads="1"/>
            </p:cNvSpPr>
            <p:nvPr/>
          </p:nvSpPr>
          <p:spPr bwMode="auto">
            <a:xfrm>
              <a:off x="1344" y="3264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95" name="Rectangle 67"/>
            <p:cNvSpPr>
              <a:spLocks noChangeArrowheads="1"/>
            </p:cNvSpPr>
            <p:nvPr/>
          </p:nvSpPr>
          <p:spPr bwMode="auto">
            <a:xfrm>
              <a:off x="1488" y="3264"/>
              <a:ext cx="144" cy="1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96" name="Rectangle 68"/>
            <p:cNvSpPr>
              <a:spLocks noChangeArrowheads="1"/>
            </p:cNvSpPr>
            <p:nvPr/>
          </p:nvSpPr>
          <p:spPr bwMode="auto">
            <a:xfrm>
              <a:off x="1632" y="3264"/>
              <a:ext cx="144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97" name="Rectangle 69"/>
            <p:cNvSpPr>
              <a:spLocks noChangeArrowheads="1"/>
            </p:cNvSpPr>
            <p:nvPr/>
          </p:nvSpPr>
          <p:spPr bwMode="auto">
            <a:xfrm>
              <a:off x="1776" y="3264"/>
              <a:ext cx="144" cy="14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98" name="Rectangle 70"/>
            <p:cNvSpPr>
              <a:spLocks noChangeArrowheads="1"/>
            </p:cNvSpPr>
            <p:nvPr/>
          </p:nvSpPr>
          <p:spPr bwMode="auto">
            <a:xfrm>
              <a:off x="1920" y="3264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99" name="Rectangle 71"/>
            <p:cNvSpPr>
              <a:spLocks noChangeArrowheads="1"/>
            </p:cNvSpPr>
            <p:nvPr/>
          </p:nvSpPr>
          <p:spPr bwMode="auto">
            <a:xfrm>
              <a:off x="2064" y="3264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00" name="Rectangle 72"/>
            <p:cNvSpPr>
              <a:spLocks noChangeArrowheads="1"/>
            </p:cNvSpPr>
            <p:nvPr/>
          </p:nvSpPr>
          <p:spPr bwMode="auto">
            <a:xfrm>
              <a:off x="2208" y="3264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9401" name="Text Box 73"/>
          <p:cNvSpPr txBox="1">
            <a:spLocks noChangeArrowheads="1"/>
          </p:cNvSpPr>
          <p:nvPr/>
        </p:nvSpPr>
        <p:spPr bwMode="auto">
          <a:xfrm>
            <a:off x="4114800" y="5410200"/>
            <a:ext cx="482600" cy="45720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sym typeface="Wingdings" pitchFamily="2" charset="2"/>
              </a:rPr>
              <a:t>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2133600" y="4953000"/>
            <a:ext cx="914400" cy="1295400"/>
            <a:chOff x="1344" y="3120"/>
            <a:chExt cx="576" cy="816"/>
          </a:xfrm>
        </p:grpSpPr>
        <p:sp>
          <p:nvSpPr>
            <p:cNvPr id="99403" name="Line 75"/>
            <p:cNvSpPr>
              <a:spLocks noChangeShapeType="1"/>
            </p:cNvSpPr>
            <p:nvPr/>
          </p:nvSpPr>
          <p:spPr bwMode="auto">
            <a:xfrm>
              <a:off x="1344" y="3120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9404" name="Line 76"/>
            <p:cNvSpPr>
              <a:spLocks noChangeShapeType="1"/>
            </p:cNvSpPr>
            <p:nvPr/>
          </p:nvSpPr>
          <p:spPr bwMode="auto">
            <a:xfrm>
              <a:off x="1920" y="3120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4876800" y="5181600"/>
            <a:ext cx="2286000" cy="838200"/>
            <a:chOff x="3072" y="3264"/>
            <a:chExt cx="1440" cy="528"/>
          </a:xfrm>
        </p:grpSpPr>
        <p:sp>
          <p:nvSpPr>
            <p:cNvPr id="99406" name="Rectangle 78"/>
            <p:cNvSpPr>
              <a:spLocks noChangeArrowheads="1"/>
            </p:cNvSpPr>
            <p:nvPr/>
          </p:nvSpPr>
          <p:spPr bwMode="auto">
            <a:xfrm>
              <a:off x="3072" y="3648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07" name="Rectangle 79"/>
            <p:cNvSpPr>
              <a:spLocks noChangeArrowheads="1"/>
            </p:cNvSpPr>
            <p:nvPr/>
          </p:nvSpPr>
          <p:spPr bwMode="auto">
            <a:xfrm>
              <a:off x="3216" y="3648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66CC"/>
                </a:solidFill>
                <a:latin typeface="Times New Roman" pitchFamily="18" charset="0"/>
              </a:endParaRPr>
            </a:p>
          </p:txBody>
        </p:sp>
        <p:sp>
          <p:nvSpPr>
            <p:cNvPr id="99408" name="Rectangle 80"/>
            <p:cNvSpPr>
              <a:spLocks noChangeArrowheads="1"/>
            </p:cNvSpPr>
            <p:nvPr/>
          </p:nvSpPr>
          <p:spPr bwMode="auto">
            <a:xfrm>
              <a:off x="3360" y="3648"/>
              <a:ext cx="144" cy="1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09" name="Rectangle 81"/>
            <p:cNvSpPr>
              <a:spLocks noChangeArrowheads="1"/>
            </p:cNvSpPr>
            <p:nvPr/>
          </p:nvSpPr>
          <p:spPr bwMode="auto">
            <a:xfrm>
              <a:off x="3648" y="3264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10" name="Rectangle 82"/>
            <p:cNvSpPr>
              <a:spLocks noChangeArrowheads="1"/>
            </p:cNvSpPr>
            <p:nvPr/>
          </p:nvSpPr>
          <p:spPr bwMode="auto">
            <a:xfrm>
              <a:off x="3792" y="3264"/>
              <a:ext cx="144" cy="1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11" name="Rectangle 83"/>
            <p:cNvSpPr>
              <a:spLocks noChangeArrowheads="1"/>
            </p:cNvSpPr>
            <p:nvPr/>
          </p:nvSpPr>
          <p:spPr bwMode="auto">
            <a:xfrm>
              <a:off x="3936" y="3264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12" name="Rectangle 84"/>
            <p:cNvSpPr>
              <a:spLocks noChangeArrowheads="1"/>
            </p:cNvSpPr>
            <p:nvPr/>
          </p:nvSpPr>
          <p:spPr bwMode="auto">
            <a:xfrm>
              <a:off x="4080" y="3648"/>
              <a:ext cx="144" cy="14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13" name="Rectangle 85"/>
            <p:cNvSpPr>
              <a:spLocks noChangeArrowheads="1"/>
            </p:cNvSpPr>
            <p:nvPr/>
          </p:nvSpPr>
          <p:spPr bwMode="auto">
            <a:xfrm>
              <a:off x="4224" y="3648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14" name="Rectangle 86"/>
            <p:cNvSpPr>
              <a:spLocks noChangeArrowheads="1"/>
            </p:cNvSpPr>
            <p:nvPr/>
          </p:nvSpPr>
          <p:spPr bwMode="auto">
            <a:xfrm>
              <a:off x="4368" y="3648"/>
              <a:ext cx="144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15" name="Rectangle 87"/>
            <p:cNvSpPr>
              <a:spLocks noChangeArrowheads="1"/>
            </p:cNvSpPr>
            <p:nvPr/>
          </p:nvSpPr>
          <p:spPr bwMode="auto">
            <a:xfrm>
              <a:off x="3072" y="3264"/>
              <a:ext cx="144" cy="144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16" name="Rectangle 88"/>
            <p:cNvSpPr>
              <a:spLocks noChangeArrowheads="1"/>
            </p:cNvSpPr>
            <p:nvPr/>
          </p:nvSpPr>
          <p:spPr bwMode="auto">
            <a:xfrm>
              <a:off x="3216" y="3264"/>
              <a:ext cx="144" cy="14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66CC"/>
                </a:solidFill>
                <a:latin typeface="Times New Roman" pitchFamily="18" charset="0"/>
              </a:endParaRPr>
            </a:p>
          </p:txBody>
        </p:sp>
        <p:sp>
          <p:nvSpPr>
            <p:cNvPr id="99417" name="Rectangle 89"/>
            <p:cNvSpPr>
              <a:spLocks noChangeArrowheads="1"/>
            </p:cNvSpPr>
            <p:nvPr/>
          </p:nvSpPr>
          <p:spPr bwMode="auto">
            <a:xfrm>
              <a:off x="3360" y="3264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18" name="Rectangle 90"/>
            <p:cNvSpPr>
              <a:spLocks noChangeArrowheads="1"/>
            </p:cNvSpPr>
            <p:nvPr/>
          </p:nvSpPr>
          <p:spPr bwMode="auto">
            <a:xfrm>
              <a:off x="3504" y="3648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19" name="Rectangle 91"/>
            <p:cNvSpPr>
              <a:spLocks noChangeArrowheads="1"/>
            </p:cNvSpPr>
            <p:nvPr/>
          </p:nvSpPr>
          <p:spPr bwMode="auto">
            <a:xfrm>
              <a:off x="3648" y="3648"/>
              <a:ext cx="144" cy="1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20" name="Rectangle 92"/>
            <p:cNvSpPr>
              <a:spLocks noChangeArrowheads="1"/>
            </p:cNvSpPr>
            <p:nvPr/>
          </p:nvSpPr>
          <p:spPr bwMode="auto">
            <a:xfrm>
              <a:off x="3792" y="3648"/>
              <a:ext cx="144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21" name="Rectangle 93"/>
            <p:cNvSpPr>
              <a:spLocks noChangeArrowheads="1"/>
            </p:cNvSpPr>
            <p:nvPr/>
          </p:nvSpPr>
          <p:spPr bwMode="auto">
            <a:xfrm>
              <a:off x="3936" y="3648"/>
              <a:ext cx="144" cy="14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22" name="Rectangle 94"/>
            <p:cNvSpPr>
              <a:spLocks noChangeArrowheads="1"/>
            </p:cNvSpPr>
            <p:nvPr/>
          </p:nvSpPr>
          <p:spPr bwMode="auto">
            <a:xfrm>
              <a:off x="4080" y="3264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23" name="Rectangle 95"/>
            <p:cNvSpPr>
              <a:spLocks noChangeArrowheads="1"/>
            </p:cNvSpPr>
            <p:nvPr/>
          </p:nvSpPr>
          <p:spPr bwMode="auto">
            <a:xfrm>
              <a:off x="4224" y="3264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24" name="Rectangle 96"/>
            <p:cNvSpPr>
              <a:spLocks noChangeArrowheads="1"/>
            </p:cNvSpPr>
            <p:nvPr/>
          </p:nvSpPr>
          <p:spPr bwMode="auto">
            <a:xfrm>
              <a:off x="4368" y="3264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425" name="Rectangle 97"/>
            <p:cNvSpPr>
              <a:spLocks noChangeArrowheads="1"/>
            </p:cNvSpPr>
            <p:nvPr/>
          </p:nvSpPr>
          <p:spPr bwMode="auto">
            <a:xfrm>
              <a:off x="3504" y="3264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9426" name="Rectangle 98"/>
          <p:cNvSpPr>
            <a:spLocks noChangeArrowheads="1"/>
          </p:cNvSpPr>
          <p:nvPr/>
        </p:nvSpPr>
        <p:spPr bwMode="auto">
          <a:xfrm>
            <a:off x="195263" y="43434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Two point </a:t>
            </a:r>
            <a:r>
              <a:rPr lang="en-US" sz="2800" dirty="0" smtClean="0">
                <a:latin typeface="Times New Roman" pitchFamily="18" charset="0"/>
              </a:rPr>
              <a:t>crossover</a:t>
            </a:r>
            <a:endParaRPr 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Reproduction Operators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8" y="2317750"/>
            <a:ext cx="8247062" cy="842963"/>
          </a:xfrm>
        </p:spPr>
        <p:txBody>
          <a:bodyPr/>
          <a:lstStyle/>
          <a:p>
            <a:r>
              <a:rPr lang="en-US"/>
              <a:t>Uniform crossover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3581400"/>
            <a:ext cx="2286000" cy="228600"/>
            <a:chOff x="864" y="2256"/>
            <a:chExt cx="1440" cy="144"/>
          </a:xfrm>
        </p:grpSpPr>
        <p:sp>
          <p:nvSpPr>
            <p:cNvPr id="100357" name="Rectangle 5"/>
            <p:cNvSpPr>
              <a:spLocks noChangeArrowheads="1"/>
            </p:cNvSpPr>
            <p:nvPr/>
          </p:nvSpPr>
          <p:spPr bwMode="auto">
            <a:xfrm>
              <a:off x="864" y="2256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58" name="Rectangle 6"/>
            <p:cNvSpPr>
              <a:spLocks noChangeArrowheads="1"/>
            </p:cNvSpPr>
            <p:nvPr/>
          </p:nvSpPr>
          <p:spPr bwMode="auto">
            <a:xfrm>
              <a:off x="1008" y="2256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00359" name="Rectangle 7"/>
            <p:cNvSpPr>
              <a:spLocks noChangeArrowheads="1"/>
            </p:cNvSpPr>
            <p:nvPr/>
          </p:nvSpPr>
          <p:spPr bwMode="auto">
            <a:xfrm>
              <a:off x="1152" y="2256"/>
              <a:ext cx="144" cy="1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60" name="Rectangle 8"/>
            <p:cNvSpPr>
              <a:spLocks noChangeArrowheads="1"/>
            </p:cNvSpPr>
            <p:nvPr/>
          </p:nvSpPr>
          <p:spPr bwMode="auto">
            <a:xfrm>
              <a:off x="1296" y="2256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61" name="Rectangle 9"/>
            <p:cNvSpPr>
              <a:spLocks noChangeArrowheads="1"/>
            </p:cNvSpPr>
            <p:nvPr/>
          </p:nvSpPr>
          <p:spPr bwMode="auto">
            <a:xfrm>
              <a:off x="1440" y="2256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62" name="Rectangle 10"/>
            <p:cNvSpPr>
              <a:spLocks noChangeArrowheads="1"/>
            </p:cNvSpPr>
            <p:nvPr/>
          </p:nvSpPr>
          <p:spPr bwMode="auto">
            <a:xfrm>
              <a:off x="1584" y="2256"/>
              <a:ext cx="144" cy="1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63" name="Rectangle 11"/>
            <p:cNvSpPr>
              <a:spLocks noChangeArrowheads="1"/>
            </p:cNvSpPr>
            <p:nvPr/>
          </p:nvSpPr>
          <p:spPr bwMode="auto">
            <a:xfrm>
              <a:off x="1728" y="2256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64" name="Rectangle 12"/>
            <p:cNvSpPr>
              <a:spLocks noChangeArrowheads="1"/>
            </p:cNvSpPr>
            <p:nvPr/>
          </p:nvSpPr>
          <p:spPr bwMode="auto">
            <a:xfrm>
              <a:off x="1872" y="2256"/>
              <a:ext cx="144" cy="144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65" name="Rectangle 13"/>
            <p:cNvSpPr>
              <a:spLocks noChangeArrowheads="1"/>
            </p:cNvSpPr>
            <p:nvPr/>
          </p:nvSpPr>
          <p:spPr bwMode="auto">
            <a:xfrm>
              <a:off x="2016" y="2256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66" name="Rectangle 14"/>
            <p:cNvSpPr>
              <a:spLocks noChangeArrowheads="1"/>
            </p:cNvSpPr>
            <p:nvPr/>
          </p:nvSpPr>
          <p:spPr bwMode="auto">
            <a:xfrm>
              <a:off x="2160" y="2256"/>
              <a:ext cx="144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371600" y="2971800"/>
            <a:ext cx="2286000" cy="228600"/>
            <a:chOff x="864" y="1872"/>
            <a:chExt cx="1440" cy="144"/>
          </a:xfrm>
        </p:grpSpPr>
        <p:sp>
          <p:nvSpPr>
            <p:cNvPr id="100368" name="Rectangle 16"/>
            <p:cNvSpPr>
              <a:spLocks noChangeArrowheads="1"/>
            </p:cNvSpPr>
            <p:nvPr/>
          </p:nvSpPr>
          <p:spPr bwMode="auto">
            <a:xfrm>
              <a:off x="864" y="1872"/>
              <a:ext cx="144" cy="144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69" name="Rectangle 17"/>
            <p:cNvSpPr>
              <a:spLocks noChangeArrowheads="1"/>
            </p:cNvSpPr>
            <p:nvPr/>
          </p:nvSpPr>
          <p:spPr bwMode="auto">
            <a:xfrm>
              <a:off x="1008" y="1872"/>
              <a:ext cx="144" cy="14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66CC"/>
                </a:solidFill>
                <a:latin typeface="Times New Roman" pitchFamily="18" charset="0"/>
              </a:endParaRPr>
            </a:p>
          </p:txBody>
        </p:sp>
        <p:sp>
          <p:nvSpPr>
            <p:cNvPr id="100370" name="Rectangle 18"/>
            <p:cNvSpPr>
              <a:spLocks noChangeArrowheads="1"/>
            </p:cNvSpPr>
            <p:nvPr/>
          </p:nvSpPr>
          <p:spPr bwMode="auto">
            <a:xfrm>
              <a:off x="1152" y="1872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71" name="Rectangle 19"/>
            <p:cNvSpPr>
              <a:spLocks noChangeArrowheads="1"/>
            </p:cNvSpPr>
            <p:nvPr/>
          </p:nvSpPr>
          <p:spPr bwMode="auto">
            <a:xfrm>
              <a:off x="1296" y="1872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72" name="Rectangle 20"/>
            <p:cNvSpPr>
              <a:spLocks noChangeArrowheads="1"/>
            </p:cNvSpPr>
            <p:nvPr/>
          </p:nvSpPr>
          <p:spPr bwMode="auto">
            <a:xfrm>
              <a:off x="1440" y="1872"/>
              <a:ext cx="144" cy="1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73" name="Rectangle 21"/>
            <p:cNvSpPr>
              <a:spLocks noChangeArrowheads="1"/>
            </p:cNvSpPr>
            <p:nvPr/>
          </p:nvSpPr>
          <p:spPr bwMode="auto">
            <a:xfrm>
              <a:off x="1584" y="1872"/>
              <a:ext cx="144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74" name="Rectangle 22"/>
            <p:cNvSpPr>
              <a:spLocks noChangeArrowheads="1"/>
            </p:cNvSpPr>
            <p:nvPr/>
          </p:nvSpPr>
          <p:spPr bwMode="auto">
            <a:xfrm>
              <a:off x="1728" y="1872"/>
              <a:ext cx="144" cy="14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75" name="Rectangle 23"/>
            <p:cNvSpPr>
              <a:spLocks noChangeArrowheads="1"/>
            </p:cNvSpPr>
            <p:nvPr/>
          </p:nvSpPr>
          <p:spPr bwMode="auto">
            <a:xfrm>
              <a:off x="1872" y="1872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76" name="Rectangle 24"/>
            <p:cNvSpPr>
              <a:spLocks noChangeArrowheads="1"/>
            </p:cNvSpPr>
            <p:nvPr/>
          </p:nvSpPr>
          <p:spPr bwMode="auto">
            <a:xfrm>
              <a:off x="2016" y="1872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77" name="Rectangle 25"/>
            <p:cNvSpPr>
              <a:spLocks noChangeArrowheads="1"/>
            </p:cNvSpPr>
            <p:nvPr/>
          </p:nvSpPr>
          <p:spPr bwMode="auto">
            <a:xfrm>
              <a:off x="2160" y="1872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1600200" y="2743200"/>
            <a:ext cx="1828800" cy="1295400"/>
            <a:chOff x="1008" y="1728"/>
            <a:chExt cx="1152" cy="816"/>
          </a:xfrm>
        </p:grpSpPr>
        <p:sp>
          <p:nvSpPr>
            <p:cNvPr id="100379" name="Line 27"/>
            <p:cNvSpPr>
              <a:spLocks noChangeShapeType="1"/>
            </p:cNvSpPr>
            <p:nvPr/>
          </p:nvSpPr>
          <p:spPr bwMode="auto">
            <a:xfrm>
              <a:off x="1008" y="172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0380" name="Line 28"/>
            <p:cNvSpPr>
              <a:spLocks noChangeShapeType="1"/>
            </p:cNvSpPr>
            <p:nvPr/>
          </p:nvSpPr>
          <p:spPr bwMode="auto">
            <a:xfrm>
              <a:off x="1152" y="172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0381" name="Line 29"/>
            <p:cNvSpPr>
              <a:spLocks noChangeShapeType="1"/>
            </p:cNvSpPr>
            <p:nvPr/>
          </p:nvSpPr>
          <p:spPr bwMode="auto">
            <a:xfrm>
              <a:off x="1296" y="172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0382" name="Line 30"/>
            <p:cNvSpPr>
              <a:spLocks noChangeShapeType="1"/>
            </p:cNvSpPr>
            <p:nvPr/>
          </p:nvSpPr>
          <p:spPr bwMode="auto">
            <a:xfrm>
              <a:off x="1440" y="172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0383" name="Line 31"/>
            <p:cNvSpPr>
              <a:spLocks noChangeShapeType="1"/>
            </p:cNvSpPr>
            <p:nvPr/>
          </p:nvSpPr>
          <p:spPr bwMode="auto">
            <a:xfrm>
              <a:off x="1584" y="172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0384" name="Line 32"/>
            <p:cNvSpPr>
              <a:spLocks noChangeShapeType="1"/>
            </p:cNvSpPr>
            <p:nvPr/>
          </p:nvSpPr>
          <p:spPr bwMode="auto">
            <a:xfrm>
              <a:off x="1728" y="172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0385" name="Line 33"/>
            <p:cNvSpPr>
              <a:spLocks noChangeShapeType="1"/>
            </p:cNvSpPr>
            <p:nvPr/>
          </p:nvSpPr>
          <p:spPr bwMode="auto">
            <a:xfrm>
              <a:off x="1872" y="172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0386" name="Line 34"/>
            <p:cNvSpPr>
              <a:spLocks noChangeShapeType="1"/>
            </p:cNvSpPr>
            <p:nvPr/>
          </p:nvSpPr>
          <p:spPr bwMode="auto">
            <a:xfrm>
              <a:off x="2016" y="172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0387" name="Line 35"/>
            <p:cNvSpPr>
              <a:spLocks noChangeShapeType="1"/>
            </p:cNvSpPr>
            <p:nvPr/>
          </p:nvSpPr>
          <p:spPr bwMode="auto">
            <a:xfrm>
              <a:off x="2160" y="172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4038600" y="3200400"/>
            <a:ext cx="3124200" cy="457200"/>
            <a:chOff x="2544" y="2016"/>
            <a:chExt cx="1968" cy="288"/>
          </a:xfrm>
        </p:grpSpPr>
        <p:sp>
          <p:nvSpPr>
            <p:cNvPr id="100389" name="Rectangle 37"/>
            <p:cNvSpPr>
              <a:spLocks noChangeArrowheads="1"/>
            </p:cNvSpPr>
            <p:nvPr/>
          </p:nvSpPr>
          <p:spPr bwMode="auto">
            <a:xfrm>
              <a:off x="3648" y="2112"/>
              <a:ext cx="144" cy="1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90" name="Text Box 38"/>
            <p:cNvSpPr txBox="1">
              <a:spLocks noChangeArrowheads="1"/>
            </p:cNvSpPr>
            <p:nvPr/>
          </p:nvSpPr>
          <p:spPr bwMode="auto">
            <a:xfrm>
              <a:off x="2544" y="2016"/>
              <a:ext cx="30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  <a:sym typeface="Wingdings" pitchFamily="2" charset="2"/>
                </a:rPr>
                <a:t>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0391" name="Rectangle 39"/>
            <p:cNvSpPr>
              <a:spLocks noChangeArrowheads="1"/>
            </p:cNvSpPr>
            <p:nvPr/>
          </p:nvSpPr>
          <p:spPr bwMode="auto">
            <a:xfrm>
              <a:off x="3072" y="2112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92" name="Rectangle 40"/>
            <p:cNvSpPr>
              <a:spLocks noChangeArrowheads="1"/>
            </p:cNvSpPr>
            <p:nvPr/>
          </p:nvSpPr>
          <p:spPr bwMode="auto">
            <a:xfrm>
              <a:off x="3216" y="2112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66CC"/>
                </a:solidFill>
                <a:latin typeface="Times New Roman" pitchFamily="18" charset="0"/>
              </a:endParaRPr>
            </a:p>
          </p:txBody>
        </p:sp>
        <p:sp>
          <p:nvSpPr>
            <p:cNvPr id="100393" name="Rectangle 41"/>
            <p:cNvSpPr>
              <a:spLocks noChangeArrowheads="1"/>
            </p:cNvSpPr>
            <p:nvPr/>
          </p:nvSpPr>
          <p:spPr bwMode="auto">
            <a:xfrm>
              <a:off x="3360" y="2112"/>
              <a:ext cx="144" cy="1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94" name="Rectangle 42"/>
            <p:cNvSpPr>
              <a:spLocks noChangeArrowheads="1"/>
            </p:cNvSpPr>
            <p:nvPr/>
          </p:nvSpPr>
          <p:spPr bwMode="auto">
            <a:xfrm>
              <a:off x="3504" y="2112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95" name="Rectangle 43"/>
            <p:cNvSpPr>
              <a:spLocks noChangeArrowheads="1"/>
            </p:cNvSpPr>
            <p:nvPr/>
          </p:nvSpPr>
          <p:spPr bwMode="auto">
            <a:xfrm>
              <a:off x="3648" y="2112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96" name="Rectangle 44"/>
            <p:cNvSpPr>
              <a:spLocks noChangeArrowheads="1"/>
            </p:cNvSpPr>
            <p:nvPr/>
          </p:nvSpPr>
          <p:spPr bwMode="auto">
            <a:xfrm>
              <a:off x="3216" y="2112"/>
              <a:ext cx="144" cy="14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66CC"/>
                </a:solidFill>
                <a:latin typeface="Times New Roman" pitchFamily="18" charset="0"/>
              </a:endParaRPr>
            </a:p>
          </p:txBody>
        </p:sp>
        <p:sp>
          <p:nvSpPr>
            <p:cNvPr id="100397" name="Rectangle 45"/>
            <p:cNvSpPr>
              <a:spLocks noChangeArrowheads="1"/>
            </p:cNvSpPr>
            <p:nvPr/>
          </p:nvSpPr>
          <p:spPr bwMode="auto">
            <a:xfrm>
              <a:off x="3504" y="2112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98" name="Rectangle 46"/>
            <p:cNvSpPr>
              <a:spLocks noChangeArrowheads="1"/>
            </p:cNvSpPr>
            <p:nvPr/>
          </p:nvSpPr>
          <p:spPr bwMode="auto">
            <a:xfrm>
              <a:off x="3792" y="2112"/>
              <a:ext cx="144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99" name="Rectangle 47"/>
            <p:cNvSpPr>
              <a:spLocks noChangeArrowheads="1"/>
            </p:cNvSpPr>
            <p:nvPr/>
          </p:nvSpPr>
          <p:spPr bwMode="auto">
            <a:xfrm>
              <a:off x="3936" y="2112"/>
              <a:ext cx="144" cy="14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400" name="Rectangle 48"/>
            <p:cNvSpPr>
              <a:spLocks noChangeArrowheads="1"/>
            </p:cNvSpPr>
            <p:nvPr/>
          </p:nvSpPr>
          <p:spPr bwMode="auto">
            <a:xfrm>
              <a:off x="4080" y="2112"/>
              <a:ext cx="144" cy="144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401" name="Rectangle 49"/>
            <p:cNvSpPr>
              <a:spLocks noChangeArrowheads="1"/>
            </p:cNvSpPr>
            <p:nvPr/>
          </p:nvSpPr>
          <p:spPr bwMode="auto">
            <a:xfrm>
              <a:off x="4224" y="2112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402" name="Rectangle 50"/>
            <p:cNvSpPr>
              <a:spLocks noChangeArrowheads="1"/>
            </p:cNvSpPr>
            <p:nvPr/>
          </p:nvSpPr>
          <p:spPr bwMode="auto">
            <a:xfrm>
              <a:off x="4368" y="2112"/>
              <a:ext cx="144" cy="144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403" name="Rectangle 51"/>
            <p:cNvSpPr>
              <a:spLocks noChangeArrowheads="1"/>
            </p:cNvSpPr>
            <p:nvPr/>
          </p:nvSpPr>
          <p:spPr bwMode="auto">
            <a:xfrm>
              <a:off x="3936" y="2112"/>
              <a:ext cx="144" cy="144"/>
            </a:xfrm>
            <a:prstGeom prst="rect">
              <a:avLst/>
            </a:prstGeom>
            <a:solidFill>
              <a:srgbClr val="FF66CC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404" name="Rectangle 52"/>
            <p:cNvSpPr>
              <a:spLocks noChangeArrowheads="1"/>
            </p:cNvSpPr>
            <p:nvPr/>
          </p:nvSpPr>
          <p:spPr bwMode="auto">
            <a:xfrm>
              <a:off x="4224" y="2112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405" name="Rectangle 53"/>
            <p:cNvSpPr>
              <a:spLocks noChangeArrowheads="1"/>
            </p:cNvSpPr>
            <p:nvPr/>
          </p:nvSpPr>
          <p:spPr bwMode="auto">
            <a:xfrm>
              <a:off x="4368" y="2112"/>
              <a:ext cx="144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0406" name="Rectangle 54"/>
          <p:cNvSpPr>
            <a:spLocks noChangeArrowheads="1"/>
          </p:cNvSpPr>
          <p:nvPr/>
        </p:nvSpPr>
        <p:spPr bwMode="auto">
          <a:xfrm>
            <a:off x="685800" y="4191000"/>
            <a:ext cx="777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Is uniform crossover better than single crossover point?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Tx/>
              <a:buChar char="–"/>
            </a:pPr>
            <a:r>
              <a:rPr lang="en-US" dirty="0">
                <a:latin typeface="Times New Roman" pitchFamily="18" charset="0"/>
              </a:rPr>
              <a:t>Trade off between</a:t>
            </a:r>
          </a:p>
          <a:p>
            <a:pPr marL="1143000" lvl="2" indent="-2286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Exploration: introduction of new combination of features</a:t>
            </a:r>
          </a:p>
          <a:p>
            <a:pPr marL="1143000" lvl="2" indent="-2286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Exploitation: keep the good features in the existing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CCCi20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8895</TotalTime>
  <Words>1184</Words>
  <Application>Microsoft Office PowerPoint</Application>
  <PresentationFormat>On-screen Show (4:3)</PresentationFormat>
  <Paragraphs>314</Paragraphs>
  <Slides>31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1_Office Theme</vt:lpstr>
      <vt:lpstr>ICCCi20012</vt:lpstr>
      <vt:lpstr>Equation</vt:lpstr>
      <vt:lpstr>Optimization BITS F312 Neural Networks and Fuzzy Logic Ankush Jahagirdar  18/11/2016</vt:lpstr>
      <vt:lpstr>Genetic Algorithm</vt:lpstr>
      <vt:lpstr>Slide 3</vt:lpstr>
      <vt:lpstr>Slide 4</vt:lpstr>
      <vt:lpstr>Slide 5</vt:lpstr>
      <vt:lpstr>Slide 6</vt:lpstr>
      <vt:lpstr>Slide 7</vt:lpstr>
      <vt:lpstr>Reproduction Operators comparison</vt:lpstr>
      <vt:lpstr>Reproduction Operators</vt:lpstr>
      <vt:lpstr>Differential Evolution</vt:lpstr>
      <vt:lpstr>Differential Evolution (DE)</vt:lpstr>
      <vt:lpstr>Basic Idea Behind Differential Evolution (DE)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Steps for Differential Evolution (DE)</vt:lpstr>
      <vt:lpstr>Initial Population Creation</vt:lpstr>
      <vt:lpstr>Evaluation of DE Fitness Function</vt:lpstr>
      <vt:lpstr>Differential Mutation</vt:lpstr>
      <vt:lpstr>Crossover and Trial vector</vt:lpstr>
      <vt:lpstr>Slide 26</vt:lpstr>
      <vt:lpstr>Selection and Next Generation Population</vt:lpstr>
      <vt:lpstr>Termination criteria</vt:lpstr>
      <vt:lpstr>Choice of Key Parameters</vt:lpstr>
      <vt:lpstr>Numerical Example for DE</vt:lpstr>
      <vt:lpstr>Table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lakshya</dc:creator>
  <cp:lastModifiedBy>ankush</cp:lastModifiedBy>
  <cp:revision>1518</cp:revision>
  <dcterms:created xsi:type="dcterms:W3CDTF">2012-01-02T05:05:52Z</dcterms:created>
  <dcterms:modified xsi:type="dcterms:W3CDTF">2016-11-18T09:16:48Z</dcterms:modified>
</cp:coreProperties>
</file>