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 id="2147484044"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D08581A6-2BA7-4747-B27B-A7CFF4504C66}" type="datetimeFigureOut">
              <a:rPr lang="en-IN" smtClean="0"/>
              <a:t>25-10-2020</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3CF4E53-5944-4196-A39D-B4A762A937C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581A6-2BA7-4747-B27B-A7CFF4504C66}"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581A6-2BA7-4747-B27B-A7CFF4504C66}"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08581A6-2BA7-4747-B27B-A7CFF4504C66}" type="datetimeFigureOut">
              <a:rPr lang="en-IN" smtClean="0"/>
              <a:t>25-10-2020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3CF4E53-5944-4196-A39D-B4A762A937C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08581A6-2BA7-4747-B27B-A7CFF4504C66}" type="datetimeFigureOut">
              <a:rPr lang="en-IN" smtClean="0"/>
              <a:t>25-10-2020</a:t>
            </a:fld>
            <a:endParaRPr lang="en-IN"/>
          </a:p>
        </p:txBody>
      </p:sp>
      <p:sp>
        <p:nvSpPr>
          <p:cNvPr id="9" name="Slide Number Placeholder 8"/>
          <p:cNvSpPr>
            <a:spLocks noGrp="1"/>
          </p:cNvSpPr>
          <p:nvPr>
            <p:ph type="sldNum" sz="quarter" idx="15"/>
          </p:nvPr>
        </p:nvSpPr>
        <p:spPr/>
        <p:txBody>
          <a:bodyPr rtlCol="0"/>
          <a:lstStyle/>
          <a:p>
            <a:fld id="{03CF4E53-5944-4196-A39D-B4A762A937C3}"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08581A6-2BA7-4747-B27B-A7CFF4504C66}" type="datetimeFigureOut">
              <a:rPr lang="en-IN" smtClean="0"/>
              <a:t>25-10-2020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3CF4E53-5944-4196-A39D-B4A762A937C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8581A6-2BA7-4747-B27B-A7CFF4504C66}"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CF4E53-5944-4196-A39D-B4A762A937C3}"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08581A6-2BA7-4747-B27B-A7CFF4504C66}" type="datetimeFigureOut">
              <a:rPr lang="en-IN" smtClean="0"/>
              <a:t>25-10-2020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CF4E53-5944-4196-A39D-B4A762A937C3}"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08581A6-2BA7-4747-B27B-A7CFF4504C66}" type="datetimeFigureOut">
              <a:rPr lang="en-IN" smtClean="0"/>
              <a:t>25-10-2020</a:t>
            </a:fld>
            <a:endParaRPr lang="en-IN"/>
          </a:p>
        </p:txBody>
      </p:sp>
      <p:sp>
        <p:nvSpPr>
          <p:cNvPr id="7" name="Slide Number Placeholder 6"/>
          <p:cNvSpPr>
            <a:spLocks noGrp="1"/>
          </p:cNvSpPr>
          <p:nvPr>
            <p:ph type="sldNum" sz="quarter" idx="11"/>
          </p:nvPr>
        </p:nvSpPr>
        <p:spPr/>
        <p:txBody>
          <a:bodyPr rtlCol="0"/>
          <a:lstStyle/>
          <a:p>
            <a:fld id="{03CF4E53-5944-4196-A39D-B4A762A937C3}"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581A6-2BA7-4747-B27B-A7CFF4504C66}" type="datetimeFigureOut">
              <a:rPr lang="en-IN" smtClean="0"/>
              <a:t>25-10-2020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08581A6-2BA7-4747-B27B-A7CFF4504C66}" type="datetimeFigureOut">
              <a:rPr lang="en-IN" smtClean="0"/>
              <a:t>25-10-2020</a:t>
            </a:fld>
            <a:endParaRPr lang="en-IN"/>
          </a:p>
        </p:txBody>
      </p:sp>
      <p:sp>
        <p:nvSpPr>
          <p:cNvPr id="22" name="Slide Number Placeholder 21"/>
          <p:cNvSpPr>
            <a:spLocks noGrp="1"/>
          </p:cNvSpPr>
          <p:nvPr>
            <p:ph type="sldNum" sz="quarter" idx="15"/>
          </p:nvPr>
        </p:nvSpPr>
        <p:spPr/>
        <p:txBody>
          <a:bodyPr rtlCol="0"/>
          <a:lstStyle/>
          <a:p>
            <a:fld id="{03CF4E53-5944-4196-A39D-B4A762A937C3}"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8581A6-2BA7-4747-B27B-A7CFF4504C66}"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08581A6-2BA7-4747-B27B-A7CFF4504C66}" type="datetimeFigureOut">
              <a:rPr lang="en-IN" smtClean="0"/>
              <a:t>25-10-2020</a:t>
            </a:fld>
            <a:endParaRPr lang="en-IN"/>
          </a:p>
        </p:txBody>
      </p:sp>
      <p:sp>
        <p:nvSpPr>
          <p:cNvPr id="18" name="Slide Number Placeholder 17"/>
          <p:cNvSpPr>
            <a:spLocks noGrp="1"/>
          </p:cNvSpPr>
          <p:nvPr>
            <p:ph type="sldNum" sz="quarter" idx="11"/>
          </p:nvPr>
        </p:nvSpPr>
        <p:spPr/>
        <p:txBody>
          <a:bodyPr rtlCol="0"/>
          <a:lstStyle/>
          <a:p>
            <a:fld id="{03CF4E53-5944-4196-A39D-B4A762A937C3}"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8581A6-2BA7-4747-B27B-A7CFF4504C66}"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8581A6-2BA7-4747-B27B-A7CFF4504C66}"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581A6-2BA7-4747-B27B-A7CFF4504C66}"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08581A6-2BA7-4747-B27B-A7CFF4504C66}"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CF4E53-5944-4196-A39D-B4A762A937C3}"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08581A6-2BA7-4747-B27B-A7CFF4504C66}" type="datetimeFigureOut">
              <a:rPr lang="en-IN" smtClean="0"/>
              <a:t>25-10-2020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CF4E53-5944-4196-A39D-B4A762A937C3}"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8581A6-2BA7-4747-B27B-A7CFF4504C66}" type="datetimeFigureOut">
              <a:rPr lang="en-IN" smtClean="0"/>
              <a:t>25-10-2020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581A6-2BA7-4747-B27B-A7CFF4504C66}" type="datetimeFigureOut">
              <a:rPr lang="en-IN" smtClean="0"/>
              <a:t>25-10-2020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CF4E53-5944-4196-A39D-B4A762A937C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D08581A6-2BA7-4747-B27B-A7CFF4504C66}" type="datetimeFigureOut">
              <a:rPr lang="en-IN" smtClean="0"/>
              <a:t>25-10-2020</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03CF4E53-5944-4196-A39D-B4A762A937C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D08581A6-2BA7-4747-B27B-A7CFF4504C66}" type="datetimeFigureOut">
              <a:rPr lang="en-IN" smtClean="0"/>
              <a:t>25-10-2020</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03CF4E53-5944-4196-A39D-B4A762A937C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D08581A6-2BA7-4747-B27B-A7CFF4504C66}" type="datetimeFigureOut">
              <a:rPr lang="en-IN" smtClean="0"/>
              <a:t>25-10-2020</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3CF4E53-5944-4196-A39D-B4A762A937C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08581A6-2BA7-4747-B27B-A7CFF4504C66}" type="datetimeFigureOut">
              <a:rPr lang="en-IN" smtClean="0"/>
              <a:t>25-10-2020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3CF4E53-5944-4196-A39D-B4A762A937C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3240359"/>
          </a:xfrm>
        </p:spPr>
        <p:txBody>
          <a:bodyPr>
            <a:normAutofit/>
          </a:bodyPr>
          <a:lstStyle/>
          <a:p>
            <a:r>
              <a:rPr lang="en-IN" dirty="0"/>
              <a:t>Applied Data Science Capstone Project</a:t>
            </a:r>
            <a:br>
              <a:rPr lang="en-IN" dirty="0"/>
            </a:br>
            <a:endParaRPr lang="en-IN" dirty="0"/>
          </a:p>
        </p:txBody>
      </p:sp>
      <p:sp>
        <p:nvSpPr>
          <p:cNvPr id="3" name="Subtitle 2"/>
          <p:cNvSpPr>
            <a:spLocks noGrp="1"/>
          </p:cNvSpPr>
          <p:nvPr>
            <p:ph type="subTitle" idx="1"/>
          </p:nvPr>
        </p:nvSpPr>
        <p:spPr>
          <a:xfrm>
            <a:off x="1371600" y="3284984"/>
            <a:ext cx="6400800" cy="1152128"/>
          </a:xfrm>
        </p:spPr>
        <p:txBody>
          <a:bodyPr>
            <a:normAutofit/>
          </a:bodyPr>
          <a:lstStyle/>
          <a:p>
            <a:r>
              <a:rPr lang="en-IN" sz="4000" b="1" dirty="0"/>
              <a:t>Car accident severity</a:t>
            </a:r>
            <a:endParaRPr lang="en-IN" sz="4000" dirty="0"/>
          </a:p>
          <a:p>
            <a:endParaRPr lang="en-IN" dirty="0"/>
          </a:p>
        </p:txBody>
      </p:sp>
    </p:spTree>
    <p:extLst>
      <p:ext uri="{BB962C8B-B14F-4D97-AF65-F5344CB8AC3E}">
        <p14:creationId xmlns:p14="http://schemas.microsoft.com/office/powerpoint/2010/main" val="2510794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6</a:t>
            </a:r>
            <a:r>
              <a:rPr lang="en-IN" b="1" dirty="0" smtClean="0"/>
              <a:t>. </a:t>
            </a:r>
            <a:r>
              <a:rPr lang="en-IN" b="1" dirty="0"/>
              <a:t>Conclusion</a:t>
            </a:r>
            <a:r>
              <a:rPr lang="en-IN" dirty="0"/>
              <a:t/>
            </a:r>
            <a:br>
              <a:rPr lang="en-IN" dirty="0"/>
            </a:br>
            <a:endParaRPr lang="en-IN" dirty="0"/>
          </a:p>
        </p:txBody>
      </p:sp>
      <p:sp>
        <p:nvSpPr>
          <p:cNvPr id="3" name="Content Placeholder 2"/>
          <p:cNvSpPr>
            <a:spLocks noGrp="1"/>
          </p:cNvSpPr>
          <p:nvPr>
            <p:ph sz="quarter" idx="1"/>
          </p:nvPr>
        </p:nvSpPr>
        <p:spPr/>
        <p:txBody>
          <a:bodyPr/>
          <a:lstStyle/>
          <a:p>
            <a:r>
              <a:rPr lang="en-IN" dirty="0" smtClean="0"/>
              <a:t>The </a:t>
            </a:r>
            <a:r>
              <a:rPr lang="en-IN" dirty="0"/>
              <a:t>project may be beneficial to the Public Development Authority of Seattle and the car drivers as it may be useful in </a:t>
            </a:r>
            <a:r>
              <a:rPr lang="en-IN"/>
              <a:t>preventing </a:t>
            </a:r>
            <a:r>
              <a:rPr lang="en-IN" smtClean="0"/>
              <a:t>future accidents </a:t>
            </a:r>
            <a:r>
              <a:rPr lang="en-IN" dirty="0"/>
              <a:t>in the city.</a:t>
            </a:r>
          </a:p>
          <a:p>
            <a:endParaRPr lang="en-IN" dirty="0"/>
          </a:p>
        </p:txBody>
      </p:sp>
    </p:spTree>
    <p:extLst>
      <p:ext uri="{BB962C8B-B14F-4D97-AF65-F5344CB8AC3E}">
        <p14:creationId xmlns:p14="http://schemas.microsoft.com/office/powerpoint/2010/main" val="4214124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354162"/>
          </a:xfrm>
        </p:spPr>
        <p:txBody>
          <a:bodyPr>
            <a:normAutofit/>
          </a:bodyPr>
          <a:lstStyle/>
          <a:p>
            <a:r>
              <a:rPr lang="en-IN" b="1" dirty="0"/>
              <a:t>1. Introduction/Business Problem</a:t>
            </a:r>
            <a:r>
              <a:rPr lang="en-IN" dirty="0"/>
              <a:t/>
            </a:r>
            <a:br>
              <a:rPr lang="en-IN" dirty="0"/>
            </a:br>
            <a:endParaRPr lang="en-IN" dirty="0"/>
          </a:p>
        </p:txBody>
      </p:sp>
      <p:sp>
        <p:nvSpPr>
          <p:cNvPr id="3" name="Content Placeholder 2"/>
          <p:cNvSpPr>
            <a:spLocks noGrp="1"/>
          </p:cNvSpPr>
          <p:nvPr>
            <p:ph sz="quarter" idx="1"/>
          </p:nvPr>
        </p:nvSpPr>
        <p:spPr>
          <a:xfrm>
            <a:off x="457200" y="1412776"/>
            <a:ext cx="7427168" cy="5061176"/>
          </a:xfrm>
        </p:spPr>
        <p:txBody>
          <a:bodyPr/>
          <a:lstStyle/>
          <a:p>
            <a:r>
              <a:rPr lang="en-IN" dirty="0"/>
              <a:t>The project aims to predict how severity of accidents can be reduced based on a few factors such as weather, road, light conditions etc.</a:t>
            </a:r>
          </a:p>
          <a:p>
            <a:r>
              <a:rPr lang="en-IN" dirty="0"/>
              <a:t>This project may be beneficial to the Public Development Authority of Seattle and the car drivers.</a:t>
            </a:r>
          </a:p>
          <a:p>
            <a:endParaRPr lang="en-IN" dirty="0"/>
          </a:p>
        </p:txBody>
      </p:sp>
    </p:spTree>
    <p:extLst>
      <p:ext uri="{BB962C8B-B14F-4D97-AF65-F5344CB8AC3E}">
        <p14:creationId xmlns:p14="http://schemas.microsoft.com/office/powerpoint/2010/main" val="3562610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Data Understanding</a:t>
            </a:r>
            <a:r>
              <a:rPr lang="en-IN" dirty="0"/>
              <a:t/>
            </a:r>
            <a:br>
              <a:rPr lang="en-IN" dirty="0"/>
            </a:br>
            <a:endParaRPr lang="en-IN" dirty="0"/>
          </a:p>
        </p:txBody>
      </p:sp>
      <p:sp>
        <p:nvSpPr>
          <p:cNvPr id="3" name="Content Placeholder 2"/>
          <p:cNvSpPr>
            <a:spLocks noGrp="1"/>
          </p:cNvSpPr>
          <p:nvPr>
            <p:ph sz="quarter" idx="1"/>
          </p:nvPr>
        </p:nvSpPr>
        <p:spPr/>
        <p:txBody>
          <a:bodyPr/>
          <a:lstStyle/>
          <a:p>
            <a:r>
              <a:rPr lang="en-IN" dirty="0"/>
              <a:t>Severity of accidents in Seattle city is the Data set. </a:t>
            </a:r>
            <a:endParaRPr lang="en-IN" dirty="0" smtClean="0"/>
          </a:p>
          <a:p>
            <a:r>
              <a:rPr lang="en-IN" dirty="0"/>
              <a:t>P</a:t>
            </a:r>
            <a:r>
              <a:rPr lang="en-IN" dirty="0" smtClean="0"/>
              <a:t>redictor </a:t>
            </a:r>
            <a:r>
              <a:rPr lang="en-IN" dirty="0"/>
              <a:t>or target variable will be </a:t>
            </a:r>
            <a:r>
              <a:rPr lang="en-IN" dirty="0" smtClean="0"/>
              <a:t>'SEVERITYCODE‘.</a:t>
            </a:r>
          </a:p>
          <a:p>
            <a:r>
              <a:rPr lang="en-IN" dirty="0"/>
              <a:t>Attributes used to weigh the severity of an accident are 'COLLISIONTYPE', 'WEATHER', 'ROADCOND</a:t>
            </a:r>
            <a:r>
              <a:rPr lang="en-IN" dirty="0" smtClean="0"/>
              <a:t>','LIGHTCOND</a:t>
            </a:r>
            <a:r>
              <a:rPr lang="en-IN" dirty="0"/>
              <a:t>','JUNCTIONTYPE', 'LOCATION', 'PERSONCOUNT' and 'VEHCOUNT'.</a:t>
            </a:r>
            <a:endParaRPr lang="en-IN" dirty="0"/>
          </a:p>
        </p:txBody>
      </p:sp>
    </p:spTree>
    <p:extLst>
      <p:ext uri="{BB962C8B-B14F-4D97-AF65-F5344CB8AC3E}">
        <p14:creationId xmlns:p14="http://schemas.microsoft.com/office/powerpoint/2010/main" val="3794053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a:t>
            </a:r>
            <a:r>
              <a:rPr lang="en-IN" b="1" dirty="0" smtClean="0"/>
              <a:t>Data Preparation</a:t>
            </a:r>
            <a:r>
              <a:rPr lang="en-IN" dirty="0"/>
              <a:t/>
            </a:r>
            <a:br>
              <a:rPr lang="en-IN" dirty="0"/>
            </a:br>
            <a:endParaRPr lang="en-IN" dirty="0"/>
          </a:p>
        </p:txBody>
      </p:sp>
      <p:sp>
        <p:nvSpPr>
          <p:cNvPr id="3" name="Content Placeholder 2"/>
          <p:cNvSpPr>
            <a:spLocks noGrp="1"/>
          </p:cNvSpPr>
          <p:nvPr>
            <p:ph sz="quarter" idx="1"/>
          </p:nvPr>
        </p:nvSpPr>
        <p:spPr/>
        <p:txBody>
          <a:bodyPr/>
          <a:lstStyle/>
          <a:p>
            <a:r>
              <a:rPr lang="en-IN" dirty="0"/>
              <a:t>The </a:t>
            </a:r>
            <a:r>
              <a:rPr lang="en-IN" dirty="0" smtClean="0"/>
              <a:t>Dataset was corrected for missing values.</a:t>
            </a:r>
          </a:p>
          <a:p>
            <a:r>
              <a:rPr lang="en-IN" dirty="0"/>
              <a:t>The dataset was found to be imbalanced</a:t>
            </a:r>
            <a:r>
              <a:rPr lang="en-IN" dirty="0" smtClean="0"/>
              <a:t>.</a:t>
            </a:r>
          </a:p>
          <a:p>
            <a:r>
              <a:rPr lang="en-IN" dirty="0" smtClean="0"/>
              <a:t>Using </a:t>
            </a:r>
            <a:r>
              <a:rPr lang="en-IN" dirty="0" err="1" smtClean="0"/>
              <a:t>Undersampling</a:t>
            </a:r>
            <a:r>
              <a:rPr lang="en-IN" b="1" dirty="0" smtClean="0"/>
              <a:t> </a:t>
            </a:r>
            <a:r>
              <a:rPr lang="en-IN" dirty="0" smtClean="0"/>
              <a:t> </a:t>
            </a:r>
            <a:r>
              <a:rPr lang="en-IN" dirty="0"/>
              <a:t>some of the observations from the majority </a:t>
            </a:r>
            <a:r>
              <a:rPr lang="en-IN" dirty="0" smtClean="0"/>
              <a:t>class were deleted </a:t>
            </a:r>
            <a:r>
              <a:rPr lang="en-IN" dirty="0"/>
              <a:t>in order to match the numbers with the minority class</a:t>
            </a:r>
            <a:r>
              <a:rPr lang="en-IN" dirty="0" smtClean="0"/>
              <a:t>.</a:t>
            </a:r>
          </a:p>
          <a:p>
            <a:r>
              <a:rPr lang="en-IN" dirty="0"/>
              <a:t>Label Encoding </a:t>
            </a:r>
            <a:r>
              <a:rPr lang="en-IN" dirty="0" smtClean="0"/>
              <a:t>was used to convert </a:t>
            </a:r>
            <a:r>
              <a:rPr lang="en-IN" dirty="0"/>
              <a:t>the categorical data</a:t>
            </a:r>
            <a:r>
              <a:rPr lang="en-IN" dirty="0" smtClean="0"/>
              <a:t> </a:t>
            </a:r>
            <a:r>
              <a:rPr lang="en-IN" dirty="0"/>
              <a:t>into numeric form so as to convert it into the machine-readable form</a:t>
            </a:r>
            <a:r>
              <a:rPr lang="en-IN" dirty="0" smtClean="0"/>
              <a:t>.</a:t>
            </a:r>
          </a:p>
          <a:p>
            <a:pPr marL="0" indent="0">
              <a:buNone/>
            </a:pPr>
            <a:endParaRPr lang="en-IN" dirty="0"/>
          </a:p>
        </p:txBody>
      </p:sp>
    </p:spTree>
    <p:extLst>
      <p:ext uri="{BB962C8B-B14F-4D97-AF65-F5344CB8AC3E}">
        <p14:creationId xmlns:p14="http://schemas.microsoft.com/office/powerpoint/2010/main" val="3987655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 Modelling</a:t>
            </a:r>
            <a:br>
              <a:rPr lang="en-IN" b="1" dirty="0"/>
            </a:br>
            <a:endParaRPr lang="en-IN" dirty="0"/>
          </a:p>
        </p:txBody>
      </p:sp>
      <p:sp>
        <p:nvSpPr>
          <p:cNvPr id="3" name="Content Placeholder 2"/>
          <p:cNvSpPr>
            <a:spLocks noGrp="1"/>
          </p:cNvSpPr>
          <p:nvPr>
            <p:ph sz="quarter" idx="1"/>
          </p:nvPr>
        </p:nvSpPr>
        <p:spPr/>
        <p:txBody>
          <a:bodyPr/>
          <a:lstStyle/>
          <a:p>
            <a:r>
              <a:rPr lang="en-IN" dirty="0"/>
              <a:t>The machine learning models used </a:t>
            </a:r>
            <a:r>
              <a:rPr lang="en-IN" dirty="0" smtClean="0"/>
              <a:t>are:</a:t>
            </a:r>
          </a:p>
          <a:p>
            <a:pPr marL="0" indent="0">
              <a:buNone/>
            </a:pPr>
            <a:endParaRPr lang="en-IN" dirty="0" smtClean="0"/>
          </a:p>
          <a:p>
            <a:pPr marL="514350" indent="-514350">
              <a:buFont typeface="+mj-lt"/>
              <a:buAutoNum type="romanLcPeriod"/>
            </a:pPr>
            <a:r>
              <a:rPr lang="en-IN" dirty="0" smtClean="0"/>
              <a:t>SVM</a:t>
            </a:r>
            <a:endParaRPr lang="en-IN" dirty="0"/>
          </a:p>
          <a:p>
            <a:pPr marL="514350" indent="-514350">
              <a:buFont typeface="+mj-lt"/>
              <a:buAutoNum type="romanLcPeriod"/>
            </a:pPr>
            <a:r>
              <a:rPr lang="en-IN" dirty="0" smtClean="0"/>
              <a:t> </a:t>
            </a:r>
            <a:r>
              <a:rPr lang="en-IN" dirty="0"/>
              <a:t>Decision Tree </a:t>
            </a:r>
            <a:endParaRPr lang="en-IN" dirty="0"/>
          </a:p>
          <a:p>
            <a:pPr marL="514350" indent="-514350">
              <a:buFont typeface="+mj-lt"/>
              <a:buAutoNum type="romanLcPeriod"/>
            </a:pPr>
            <a:r>
              <a:rPr lang="en-IN" dirty="0" smtClean="0"/>
              <a:t> </a:t>
            </a:r>
            <a:r>
              <a:rPr lang="en-IN" dirty="0"/>
              <a:t>K</a:t>
            </a:r>
            <a:r>
              <a:rPr lang="en-IN" dirty="0" smtClean="0"/>
              <a:t>-Nearest </a:t>
            </a:r>
            <a:r>
              <a:rPr lang="en-IN" dirty="0"/>
              <a:t>Neighbour.</a:t>
            </a:r>
            <a:endParaRPr lang="en-IN" dirty="0"/>
          </a:p>
        </p:txBody>
      </p:sp>
    </p:spTree>
    <p:extLst>
      <p:ext uri="{BB962C8B-B14F-4D97-AF65-F5344CB8AC3E}">
        <p14:creationId xmlns:p14="http://schemas.microsoft.com/office/powerpoint/2010/main" val="302055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r>
              <a:rPr lang="en-IN" b="1" dirty="0"/>
              <a:t>5. Result</a:t>
            </a:r>
            <a:endParaRPr lang="en-IN" dirty="0"/>
          </a:p>
        </p:txBody>
      </p:sp>
      <p:sp>
        <p:nvSpPr>
          <p:cNvPr id="3" name="Content Placeholder 2"/>
          <p:cNvSpPr>
            <a:spLocks noGrp="1"/>
          </p:cNvSpPr>
          <p:nvPr>
            <p:ph sz="quarter" idx="1"/>
          </p:nvPr>
        </p:nvSpPr>
        <p:spPr/>
        <p:txBody>
          <a:bodyPr/>
          <a:lstStyle/>
          <a:p>
            <a:r>
              <a:rPr lang="en-IN" dirty="0"/>
              <a:t>Classification report shows that the Decision Tree  model has 70% accuracy</a:t>
            </a:r>
            <a:r>
              <a:rPr lang="en-IN" dirty="0" smtClean="0"/>
              <a:t>.</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06245" y="3068960"/>
            <a:ext cx="5731510" cy="2009775"/>
          </a:xfrm>
          <a:prstGeom prst="rect">
            <a:avLst/>
          </a:prstGeom>
        </p:spPr>
      </p:pic>
    </p:spTree>
    <p:extLst>
      <p:ext uri="{BB962C8B-B14F-4D97-AF65-F5344CB8AC3E}">
        <p14:creationId xmlns:p14="http://schemas.microsoft.com/office/powerpoint/2010/main" val="1474480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260648"/>
            <a:ext cx="7776864" cy="6213304"/>
          </a:xfrm>
        </p:spPr>
        <p:txBody>
          <a:bodyPr/>
          <a:lstStyle/>
          <a:p>
            <a:r>
              <a:rPr lang="en-IN" dirty="0"/>
              <a:t>Classification report shows that the KNN model has 67% accuracy.</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26858" y="2348880"/>
            <a:ext cx="5731510" cy="1995805"/>
          </a:xfrm>
          <a:prstGeom prst="rect">
            <a:avLst/>
          </a:prstGeom>
        </p:spPr>
      </p:pic>
    </p:spTree>
    <p:extLst>
      <p:ext uri="{BB962C8B-B14F-4D97-AF65-F5344CB8AC3E}">
        <p14:creationId xmlns:p14="http://schemas.microsoft.com/office/powerpoint/2010/main" val="3173200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7467600" cy="6552728"/>
          </a:xfrm>
        </p:spPr>
        <p:txBody>
          <a:bodyPr/>
          <a:lstStyle/>
          <a:p>
            <a:r>
              <a:rPr lang="en-IN" dirty="0"/>
              <a:t>Classification report shows that the SVM model has 70% accuracy.</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63688" y="2996952"/>
            <a:ext cx="5731510" cy="2087245"/>
          </a:xfrm>
          <a:prstGeom prst="rect">
            <a:avLst/>
          </a:prstGeom>
        </p:spPr>
      </p:pic>
    </p:spTree>
    <p:extLst>
      <p:ext uri="{BB962C8B-B14F-4D97-AF65-F5344CB8AC3E}">
        <p14:creationId xmlns:p14="http://schemas.microsoft.com/office/powerpoint/2010/main" val="95749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endParaRPr lang="en-IN" dirty="0"/>
          </a:p>
        </p:txBody>
      </p:sp>
      <p:sp>
        <p:nvSpPr>
          <p:cNvPr id="3" name="Content Placeholder 2"/>
          <p:cNvSpPr>
            <a:spLocks noGrp="1"/>
          </p:cNvSpPr>
          <p:nvPr>
            <p:ph sz="quarter" idx="1"/>
          </p:nvPr>
        </p:nvSpPr>
        <p:spPr>
          <a:xfrm>
            <a:off x="395536" y="188640"/>
            <a:ext cx="7683624" cy="6285312"/>
          </a:xfrm>
        </p:spPr>
        <p:txBody>
          <a:bodyPr>
            <a:normAutofit lnSpcReduction="10000"/>
          </a:bodyPr>
          <a:lstStyle/>
          <a:p>
            <a:r>
              <a:rPr lang="en-IN" b="1" dirty="0"/>
              <a:t>Average </a:t>
            </a:r>
            <a:r>
              <a:rPr lang="en-IN" b="1" dirty="0" smtClean="0"/>
              <a:t>f1-score</a:t>
            </a:r>
          </a:p>
          <a:p>
            <a:pPr marL="0" indent="0">
              <a:buNone/>
            </a:pPr>
            <a:r>
              <a:rPr lang="en-IN" dirty="0"/>
              <a:t>f1-score of Decision tree and SVM are almost the same (0.66) where as that of KNN is 0.63</a:t>
            </a:r>
            <a:r>
              <a:rPr lang="en-IN" dirty="0" smtClean="0"/>
              <a:t>.</a:t>
            </a:r>
          </a:p>
          <a:p>
            <a:pPr marL="0" indent="0">
              <a:buNone/>
            </a:pPr>
            <a:r>
              <a:rPr lang="en-IN" dirty="0"/>
              <a:t>From these results we can assume that all the three f1-scores fairly good  in predicting Property Damage and Injury.</a:t>
            </a:r>
            <a:endParaRPr lang="en-IN" dirty="0"/>
          </a:p>
          <a:p>
            <a:pPr marL="0" indent="0">
              <a:buNone/>
            </a:pPr>
            <a:endParaRPr lang="en-IN" b="1" dirty="0" smtClean="0"/>
          </a:p>
          <a:p>
            <a:r>
              <a:rPr lang="en-IN" b="1" dirty="0" smtClean="0"/>
              <a:t>Precision</a:t>
            </a:r>
          </a:p>
          <a:p>
            <a:pPr marL="0" indent="0">
              <a:buNone/>
            </a:pPr>
            <a:r>
              <a:rPr lang="en-IN" dirty="0"/>
              <a:t>The precision level to predict the “Property damage Collision” of Decision tree is highest (0.75) and that of KNN is lowest (0.70). However, the precision level to predict the “Injury Collision”  of all the 3 models is almost same</a:t>
            </a:r>
            <a:r>
              <a:rPr lang="en-IN" dirty="0" smtClean="0"/>
              <a:t>.</a:t>
            </a:r>
          </a:p>
          <a:p>
            <a:pPr marL="0" indent="0">
              <a:buNone/>
            </a:pPr>
            <a:r>
              <a:rPr lang="en-IN" dirty="0"/>
              <a:t>From these results we can assume that Decision tree </a:t>
            </a:r>
            <a:r>
              <a:rPr lang="en-IN" dirty="0" smtClean="0"/>
              <a:t> is fairly </a:t>
            </a:r>
            <a:r>
              <a:rPr lang="en-IN" dirty="0"/>
              <a:t>good  in predicting Property Damage and Injury.</a:t>
            </a:r>
          </a:p>
          <a:p>
            <a:pPr marL="0" indent="0">
              <a:buNone/>
            </a:pPr>
            <a:endParaRPr lang="en-IN" dirty="0"/>
          </a:p>
          <a:p>
            <a:pPr marL="0" indent="0">
              <a:buNone/>
            </a:pPr>
            <a:endParaRPr lang="en-IN" dirty="0"/>
          </a:p>
          <a:p>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81348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1_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57</TotalTime>
  <Words>353</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1_Pushpin</vt:lpstr>
      <vt:lpstr>Oriel</vt:lpstr>
      <vt:lpstr>Applied Data Science Capstone Project </vt:lpstr>
      <vt:lpstr>1. Introduction/Business Problem </vt:lpstr>
      <vt:lpstr>2. Data Understanding </vt:lpstr>
      <vt:lpstr>3. Data Preparation </vt:lpstr>
      <vt:lpstr>4. Modelling </vt:lpstr>
      <vt:lpstr>5. Result</vt:lpstr>
      <vt:lpstr>PowerPoint Presentation</vt:lpstr>
      <vt:lpstr>PowerPoint Presentation</vt:lpstr>
      <vt:lpstr> </vt:lpstr>
      <vt:lpstr>6.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shreyasnayak061@gmail.com</dc:creator>
  <cp:lastModifiedBy>shreyasnayak061@gmail.com</cp:lastModifiedBy>
  <cp:revision>7</cp:revision>
  <dcterms:created xsi:type="dcterms:W3CDTF">2020-10-25T14:07:38Z</dcterms:created>
  <dcterms:modified xsi:type="dcterms:W3CDTF">2020-10-25T15:05:03Z</dcterms:modified>
</cp:coreProperties>
</file>