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gwVVa8bf9UnJwyyMgfFmISgx1c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Hello! Welcome to module 1 of the NIST's Adversarial Machine Learning course. In this module, we will be introducing you to </a:t>
            </a:r>
            <a:r>
              <a:rPr lang="en-US"/>
              <a:t>key concepts of Adversarial Machine Learning</a:t>
            </a:r>
            <a:r>
              <a:rPr lang="en-US" sz="1200">
                <a:latin typeface="Calibri"/>
                <a:ea typeface="Calibri"/>
                <a:cs typeface="Calibri"/>
                <a:sym typeface="Calibri"/>
              </a:rPr>
              <a:t>. This course is based on NIST</a:t>
            </a:r>
            <a:r>
              <a:rPr lang="en-US"/>
              <a:t>’s publication on Adversarial Machine Learning.</a:t>
            </a:r>
            <a:endParaRPr/>
          </a:p>
          <a:p>
            <a:pPr indent="0" lvl="0" marL="0" rtl="0" algn="l">
              <a:spcBef>
                <a:spcPts val="0"/>
              </a:spcBef>
              <a:spcAft>
                <a:spcPts val="0"/>
              </a:spcAft>
              <a:buNone/>
            </a:pPr>
            <a:r>
              <a:rPr lang="en-US"/>
              <a:t>We </a:t>
            </a:r>
            <a:r>
              <a:rPr lang="en-US"/>
              <a:t>advise</a:t>
            </a:r>
            <a:r>
              <a:rPr lang="en-US"/>
              <a:t> you to have the original source handy as you progress through this course for additional references and details. This course is meant to provide you key aspects of Adversarial machine learning and geared towards professionals who build, deploy and use machine learning models.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Today, we're exploring the concept of Artificial Intelligence systems, and their vulnerabilities. AI systems have been going through constant global development and deployment, leading to them being integrated into various areas of our lives. PredAI and GenAI are the two main classes of AI systems. However, as AI and ML tech evolve and expand, so do their vulnerabilities.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f00718c13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f00718c13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Generative AI or GenAI is facing challenges with large language models, often shortened to LLMs. LLMs form a significant part of the Internet infrastructure, serving functions like powering chatbots, aiding in coding, enhancing online searches, and facilitating RAG. However, this exposure also translates into potential vulnerabilities for confidential and proprietary enterprise data, creating a new attack surface. This new attack surface can expose confidential and proprietary enterprise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a:t>
            </a:r>
            <a:r>
              <a:rPr lang="en-US" sz="1200">
                <a:latin typeface="Calibri"/>
                <a:ea typeface="Calibri"/>
                <a:cs typeface="Calibri"/>
                <a:sym typeface="Calibri"/>
              </a:rPr>
              <a:t>some privacy concerns and security risks in AI systems. Often, companies developing AI models do not release or disclose information about the datasets they utilize in developing their models. We have to bear in mind that these datasets may contain sensitive personal information like addresses and emails, which exposes a considerable risk for user privacy online.</a:t>
            </a:r>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Furthermore, there's a chance for the training data of these AI models to be manipulated, which creates vulnerability to attacks. Moreover, scraping training data from the Internet leaves a door open to the possibility of large scale data poisoning, subsequently leading to potential security breaches.</a:t>
            </a:r>
            <a:endParaRPr sz="1200">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f00718c13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f00718c13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chemeClr val="dk1"/>
                </a:solidFill>
              </a:rPr>
              <a:t>As Machine Learning models become increasingly prominent, organizations often utilize pre-trained models. The advantage here is that these can be adjusted with new datasets to accommodate different tasks. But this practice also leads to opportunities for malicious modifications of pre-trained models, which in effect, threatens the security of these models. Data leaks, incorrect process executions, and compromise on model availability are some of the risks involved.</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f00718c13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f00718c13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course offers guidance for the development of:</a:t>
            </a:r>
            <a:endParaRPr/>
          </a:p>
          <a:p>
            <a:pPr indent="0" lvl="0" marL="0" rtl="0" algn="l">
              <a:spcBef>
                <a:spcPts val="0"/>
              </a:spcBef>
              <a:spcAft>
                <a:spcPts val="0"/>
              </a:spcAft>
              <a:buNone/>
            </a:pPr>
            <a:r>
              <a:rPr lang="en-US"/>
              <a:t>Standardized terminology in AML to be used by the ML and cybersecurity communities; </a:t>
            </a:r>
            <a:endParaRPr/>
          </a:p>
          <a:p>
            <a:pPr indent="0" lvl="0" marL="0" rtl="0" algn="l">
              <a:spcBef>
                <a:spcPts val="0"/>
              </a:spcBef>
              <a:spcAft>
                <a:spcPts val="0"/>
              </a:spcAft>
              <a:buNone/>
            </a:pPr>
            <a:r>
              <a:rPr lang="en-US"/>
              <a:t>A taxonomy of the most widely studied and effective attacks in AML, including evasion, poisoning, and privacy attacks; The taxonomy is organized by first defining the broad categories of attacker objectives/goals. Based on that, we define the categories of capabilities the adversary must be able to leverage to achieve the corresponding objectives. Then, we introduce specific attack classes for each type of capability. A corresponding set of mitigations for each class of attacks is provided in the attack class sections.</a:t>
            </a:r>
            <a:endParaRPr/>
          </a:p>
          <a:p>
            <a:pPr indent="0" lvl="0" marL="0" rtl="0" algn="l">
              <a:spcBef>
                <a:spcPts val="0"/>
              </a:spcBef>
              <a:spcAft>
                <a:spcPts val="0"/>
              </a:spcAft>
              <a:buNone/>
            </a:pPr>
            <a:r>
              <a:rPr lang="en-US"/>
              <a:t>A discussion of potential mitigations in AML that have withstood the test of time and limitations of some of the existing mitigations.</a:t>
            </a:r>
            <a:endParaRPr/>
          </a:p>
          <a:p>
            <a:pPr indent="0" lvl="0" marL="0" rtl="0" algn="l">
              <a:spcBef>
                <a:spcPts val="0"/>
              </a:spcBef>
              <a:spcAft>
                <a:spcPts val="0"/>
              </a:spcAft>
              <a:buNone/>
            </a:pPr>
            <a:r>
              <a:rPr lang="en-US"/>
              <a:t>We will be discussing these challenges in relation to Pred AI Taxonomy, Gen AI Taxonomy, And finally cover the discussion and remaining challenges of Adversarial Machine 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Now, that we have completed the introduction, we will be beginning with the actual discussion of GenAI, PredAI, attacks, their classification and mitigations in the next module. Check out the next </a:t>
            </a:r>
            <a:r>
              <a:rPr lang="en-US"/>
              <a:t>module in the course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nvlpubs.nist.gov/nistpubs/ai/NIST.AI.100-2e2023.ipd.pdf" TargetMode="External"/><Relationship Id="rId3"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9" name="Shape 9"/>
        <p:cNvGrpSpPr/>
        <p:nvPr/>
      </p:nvGrpSpPr>
      <p:grpSpPr>
        <a:xfrm>
          <a:off x="0" y="0"/>
          <a:ext cx="0" cy="0"/>
          <a:chOff x="0" y="0"/>
          <a:chExt cx="0" cy="0"/>
        </a:xfrm>
      </p:grpSpPr>
      <p:sp>
        <p:nvSpPr>
          <p:cNvPr id="10" name="Google Shape;10;p6"/>
          <p:cNvSpPr txBox="1"/>
          <p:nvPr>
            <p:ph type="title"/>
          </p:nvPr>
        </p:nvSpPr>
        <p:spPr>
          <a:xfrm>
            <a:off x="228600" y="685800"/>
            <a:ext cx="11210400" cy="1139700"/>
          </a:xfrm>
          <a:prstGeom prst="rect">
            <a:avLst/>
          </a:prstGeom>
          <a:noFill/>
          <a:ln>
            <a:noFill/>
          </a:ln>
        </p:spPr>
        <p:txBody>
          <a:bodyPr anchorCtr="0" anchor="ctr" bIns="45700" lIns="45700" spcFirstLastPara="1" rIns="45700" wrap="square" tIns="45700">
            <a:normAutofit/>
          </a:bodyPr>
          <a:lstStyle>
            <a:lvl1pPr lvl="0" rtl="0" algn="l">
              <a:lnSpc>
                <a:spcPct val="90000"/>
              </a:lnSpc>
              <a:spcBef>
                <a:spcPts val="0"/>
              </a:spcBef>
              <a:spcAft>
                <a:spcPts val="0"/>
              </a:spcAft>
              <a:buClr>
                <a:schemeClr val="accent1"/>
              </a:buClr>
              <a:buSzPts val="1800"/>
              <a:buNone/>
              <a:defRPr/>
            </a:lvl1pPr>
            <a:lvl2pPr lvl="1" rtl="0" algn="l">
              <a:lnSpc>
                <a:spcPct val="90000"/>
              </a:lnSpc>
              <a:spcBef>
                <a:spcPts val="0"/>
              </a:spcBef>
              <a:spcAft>
                <a:spcPts val="0"/>
              </a:spcAft>
              <a:buClr>
                <a:schemeClr val="accent1"/>
              </a:buClr>
              <a:buSzPts val="1800"/>
              <a:buNone/>
              <a:defRPr/>
            </a:lvl2pPr>
            <a:lvl3pPr lvl="2" rtl="0" algn="l">
              <a:lnSpc>
                <a:spcPct val="90000"/>
              </a:lnSpc>
              <a:spcBef>
                <a:spcPts val="0"/>
              </a:spcBef>
              <a:spcAft>
                <a:spcPts val="0"/>
              </a:spcAft>
              <a:buClr>
                <a:schemeClr val="accent1"/>
              </a:buClr>
              <a:buSzPts val="1800"/>
              <a:buNone/>
              <a:defRPr/>
            </a:lvl3pPr>
            <a:lvl4pPr lvl="3" rtl="0" algn="l">
              <a:lnSpc>
                <a:spcPct val="90000"/>
              </a:lnSpc>
              <a:spcBef>
                <a:spcPts val="0"/>
              </a:spcBef>
              <a:spcAft>
                <a:spcPts val="0"/>
              </a:spcAft>
              <a:buClr>
                <a:schemeClr val="accent1"/>
              </a:buClr>
              <a:buSzPts val="1800"/>
              <a:buNone/>
              <a:defRPr/>
            </a:lvl4pPr>
            <a:lvl5pPr lvl="4" rtl="0" algn="l">
              <a:lnSpc>
                <a:spcPct val="90000"/>
              </a:lnSpc>
              <a:spcBef>
                <a:spcPts val="0"/>
              </a:spcBef>
              <a:spcAft>
                <a:spcPts val="0"/>
              </a:spcAft>
              <a:buClr>
                <a:schemeClr val="accent1"/>
              </a:buClr>
              <a:buSzPts val="1800"/>
              <a:buNone/>
              <a:defRPr/>
            </a:lvl5pPr>
            <a:lvl6pPr lvl="5" rtl="0" algn="l">
              <a:lnSpc>
                <a:spcPct val="90000"/>
              </a:lnSpc>
              <a:spcBef>
                <a:spcPts val="0"/>
              </a:spcBef>
              <a:spcAft>
                <a:spcPts val="0"/>
              </a:spcAft>
              <a:buClr>
                <a:schemeClr val="accent1"/>
              </a:buClr>
              <a:buSzPts val="1800"/>
              <a:buNone/>
              <a:defRPr/>
            </a:lvl6pPr>
            <a:lvl7pPr lvl="6" rtl="0" algn="l">
              <a:lnSpc>
                <a:spcPct val="90000"/>
              </a:lnSpc>
              <a:spcBef>
                <a:spcPts val="0"/>
              </a:spcBef>
              <a:spcAft>
                <a:spcPts val="0"/>
              </a:spcAft>
              <a:buClr>
                <a:schemeClr val="accent1"/>
              </a:buClr>
              <a:buSzPts val="1800"/>
              <a:buNone/>
              <a:defRPr/>
            </a:lvl7pPr>
            <a:lvl8pPr lvl="7" rtl="0" algn="l">
              <a:lnSpc>
                <a:spcPct val="90000"/>
              </a:lnSpc>
              <a:spcBef>
                <a:spcPts val="0"/>
              </a:spcBef>
              <a:spcAft>
                <a:spcPts val="0"/>
              </a:spcAft>
              <a:buClr>
                <a:schemeClr val="accent1"/>
              </a:buClr>
              <a:buSzPts val="1800"/>
              <a:buNone/>
              <a:defRPr/>
            </a:lvl8pPr>
            <a:lvl9pPr lvl="8" rtl="0" algn="l">
              <a:lnSpc>
                <a:spcPct val="90000"/>
              </a:lnSpc>
              <a:spcBef>
                <a:spcPts val="0"/>
              </a:spcBef>
              <a:spcAft>
                <a:spcPts val="0"/>
              </a:spcAft>
              <a:buClr>
                <a:schemeClr val="accent1"/>
              </a:buClr>
              <a:buSzPts val="1800"/>
              <a:buNone/>
              <a:defRPr/>
            </a:lvl9pPr>
          </a:lstStyle>
          <a:p/>
        </p:txBody>
      </p:sp>
      <p:sp>
        <p:nvSpPr>
          <p:cNvPr id="11" name="Google Shape;11;p6"/>
          <p:cNvSpPr txBox="1"/>
          <p:nvPr>
            <p:ph idx="1" type="body"/>
          </p:nvPr>
        </p:nvSpPr>
        <p:spPr>
          <a:xfrm>
            <a:off x="228600" y="1825625"/>
            <a:ext cx="11430000" cy="46098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 name="Google Shape;12;p6"/>
          <p:cNvSpPr txBox="1"/>
          <p:nvPr/>
        </p:nvSpPr>
        <p:spPr>
          <a:xfrm>
            <a:off x="3512950" y="6435475"/>
            <a:ext cx="4823700" cy="2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100">
                <a:latin typeface="Calibri"/>
                <a:ea typeface="Calibri"/>
                <a:cs typeface="Calibri"/>
                <a:sym typeface="Calibri"/>
              </a:rPr>
              <a:t>Source: </a:t>
            </a:r>
            <a:r>
              <a:rPr lang="en-US" sz="1100" u="sng">
                <a:solidFill>
                  <a:srgbClr val="0000FF"/>
                </a:solidFill>
                <a:latin typeface="Calibri"/>
                <a:ea typeface="Calibri"/>
                <a:cs typeface="Calibri"/>
                <a:sym typeface="Calibri"/>
                <a:hlinkClick r:id="rId2">
                  <a:extLst>
                    <a:ext uri="{A12FA001-AC4F-418D-AE19-62706E023703}">
                      <ahyp:hlinkClr val="tx"/>
                    </a:ext>
                  </a:extLst>
                </a:hlinkClick>
              </a:rPr>
              <a:t>https://nvlpubs.nist.gov/nistpubs/ai/NIST.AI.100-2e2023.ipd.pdf</a:t>
            </a:r>
            <a:endParaRPr sz="1100">
              <a:latin typeface="Calibri"/>
              <a:ea typeface="Calibri"/>
              <a:cs typeface="Calibri"/>
              <a:sym typeface="Calibri"/>
            </a:endParaRPr>
          </a:p>
        </p:txBody>
      </p:sp>
      <p:pic>
        <p:nvPicPr>
          <p:cNvPr id="13" name="Google Shape;13;p6"/>
          <p:cNvPicPr preferRelativeResize="0"/>
          <p:nvPr/>
        </p:nvPicPr>
        <p:blipFill>
          <a:blip r:embed="rId3">
            <a:alphaModFix/>
          </a:blip>
          <a:stretch>
            <a:fillRect/>
          </a:stretch>
        </p:blipFill>
        <p:spPr>
          <a:xfrm>
            <a:off x="0" y="1"/>
            <a:ext cx="12191998" cy="721598"/>
          </a:xfrm>
          <a:prstGeom prst="rect">
            <a:avLst/>
          </a:prstGeom>
          <a:noFill/>
          <a:ln>
            <a:noFill/>
          </a:ln>
        </p:spPr>
      </p:pic>
      <p:sp>
        <p:nvSpPr>
          <p:cNvPr id="14" name="Google Shape;14;p6"/>
          <p:cNvSpPr txBox="1"/>
          <p:nvPr/>
        </p:nvSpPr>
        <p:spPr>
          <a:xfrm>
            <a:off x="11439000" y="867750"/>
            <a:ext cx="753000" cy="369300"/>
          </a:xfrm>
          <a:prstGeom prst="rect">
            <a:avLst/>
          </a:prstGeom>
          <a:noFill/>
          <a:ln>
            <a:noFill/>
          </a:ln>
        </p:spPr>
        <p:txBody>
          <a:bodyPr anchorCtr="0" anchor="ctr" bIns="45700" lIns="45700" spcFirstLastPara="1" rIns="45700" wrap="square" tIns="45700">
            <a:spAutoFit/>
          </a:bodyPr>
          <a:lstStyle/>
          <a:p>
            <a:pPr indent="0" lvl="0" marL="0" rtl="0" algn="l">
              <a:spcBef>
                <a:spcPts val="0"/>
              </a:spcBef>
              <a:spcAft>
                <a:spcPts val="0"/>
              </a:spcAft>
              <a:buNone/>
            </a:pPr>
            <a:fld id="{00000000-1234-1234-1234-123412341234}" type="slidenum">
              <a:rPr b="1" lang="en-US" sz="1800">
                <a:solidFill>
                  <a:srgbClr val="888888"/>
                </a:solidFill>
                <a:latin typeface="Calibri"/>
                <a:ea typeface="Calibri"/>
                <a:cs typeface="Calibri"/>
                <a:sym typeface="Calibri"/>
              </a:rPr>
              <a:t>‹#›</a:t>
            </a:fld>
            <a:endParaRPr b="1" sz="1800">
              <a:solidFill>
                <a:srgbClr val="888888"/>
              </a:solidFill>
              <a:latin typeface="Calibri"/>
              <a:ea typeface="Calibri"/>
              <a:cs typeface="Calibri"/>
              <a:sym typeface="Calibri"/>
            </a:endParaRPr>
          </a:p>
        </p:txBody>
      </p:sp>
      <p:pic>
        <p:nvPicPr>
          <p:cNvPr id="15" name="Google Shape;15;p6"/>
          <p:cNvPicPr preferRelativeResize="0"/>
          <p:nvPr/>
        </p:nvPicPr>
        <p:blipFill>
          <a:blip r:embed="rId4">
            <a:alphaModFix/>
          </a:blip>
          <a:stretch>
            <a:fillRect/>
          </a:stretch>
        </p:blipFill>
        <p:spPr>
          <a:xfrm>
            <a:off x="10923939" y="6136399"/>
            <a:ext cx="1268061" cy="721600"/>
          </a:xfrm>
          <a:prstGeom prst="rect">
            <a:avLst/>
          </a:prstGeom>
          <a:noFill/>
          <a:ln>
            <a:noFill/>
          </a:ln>
        </p:spPr>
      </p:pic>
    </p:spTree>
  </p:cSld>
  <p:clrMapOvr>
    <a:masterClrMapping/>
  </p:clrMapOvr>
  <p:extLst>
    <p:ext uri="{DCECCB84-F9BA-43D5-87BE-67443E8EF086}">
      <p15:sldGuideLst>
        <p15:guide id="1" pos="144">
          <p15:clr>
            <a:srgbClr val="E46962"/>
          </p15:clr>
        </p15:guide>
        <p15:guide id="2" pos="7344">
          <p15:clr>
            <a:srgbClr val="E46962"/>
          </p15:clr>
        </p15:guide>
        <p15:guide id="3" orient="horz" pos="432">
          <p15:clr>
            <a:srgbClr val="E46962"/>
          </p15:clr>
        </p15:guide>
        <p15:guide id="4" orient="horz" pos="115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 name="Shape 16"/>
        <p:cNvGrpSpPr/>
        <p:nvPr/>
      </p:nvGrpSpPr>
      <p:grpSpPr>
        <a:xfrm>
          <a:off x="0" y="0"/>
          <a:ext cx="0" cy="0"/>
          <a:chOff x="0" y="0"/>
          <a:chExt cx="0" cy="0"/>
        </a:xfrm>
      </p:grpSpPr>
      <p:sp>
        <p:nvSpPr>
          <p:cNvPr id="17" name="Google Shape;17;p7"/>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8"/>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chemeClr val="accent1"/>
              </a:buClr>
              <a:buSzPts val="6000"/>
              <a:buFont typeface="Calibri"/>
              <a:buNone/>
              <a:defRPr sz="6000"/>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20" name="Google Shape;20;p8"/>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chemeClr val="accent1"/>
              </a:buClr>
              <a:buSzPts val="2400"/>
              <a:buFont typeface="Calibri"/>
              <a:buNone/>
              <a:defRPr sz="2400">
                <a:solidFill>
                  <a:schemeClr val="accent1"/>
                </a:solidFill>
              </a:defRPr>
            </a:lvl1pPr>
            <a:lvl2pPr indent="-228600" lvl="1" marL="914400" algn="ctr">
              <a:lnSpc>
                <a:spcPct val="90000"/>
              </a:lnSpc>
              <a:spcBef>
                <a:spcPts val="1000"/>
              </a:spcBef>
              <a:spcAft>
                <a:spcPts val="0"/>
              </a:spcAft>
              <a:buClr>
                <a:schemeClr val="accent1"/>
              </a:buClr>
              <a:buSzPts val="2400"/>
              <a:buFont typeface="Calibri"/>
              <a:buNone/>
              <a:defRPr sz="2400">
                <a:solidFill>
                  <a:schemeClr val="accent1"/>
                </a:solidFill>
              </a:defRPr>
            </a:lvl2pPr>
            <a:lvl3pPr indent="-228600" lvl="2" marL="1371600" algn="ctr">
              <a:lnSpc>
                <a:spcPct val="90000"/>
              </a:lnSpc>
              <a:spcBef>
                <a:spcPts val="1000"/>
              </a:spcBef>
              <a:spcAft>
                <a:spcPts val="0"/>
              </a:spcAft>
              <a:buClr>
                <a:schemeClr val="accent1"/>
              </a:buClr>
              <a:buSzPts val="2400"/>
              <a:buFont typeface="Calibri"/>
              <a:buNone/>
              <a:defRPr sz="2400">
                <a:solidFill>
                  <a:schemeClr val="accent1"/>
                </a:solidFill>
              </a:defRPr>
            </a:lvl3pPr>
            <a:lvl4pPr indent="-228600" lvl="3" marL="1828800" algn="ctr">
              <a:lnSpc>
                <a:spcPct val="90000"/>
              </a:lnSpc>
              <a:spcBef>
                <a:spcPts val="1000"/>
              </a:spcBef>
              <a:spcAft>
                <a:spcPts val="0"/>
              </a:spcAft>
              <a:buClr>
                <a:schemeClr val="accent1"/>
              </a:buClr>
              <a:buSzPts val="2400"/>
              <a:buFont typeface="Calibri"/>
              <a:buNone/>
              <a:defRPr sz="2400">
                <a:solidFill>
                  <a:schemeClr val="accent1"/>
                </a:solidFill>
              </a:defRPr>
            </a:lvl4pPr>
            <a:lvl5pPr indent="-228600" lvl="4" marL="2286000" algn="ctr">
              <a:lnSpc>
                <a:spcPct val="90000"/>
              </a:lnSpc>
              <a:spcBef>
                <a:spcPts val="1000"/>
              </a:spcBef>
              <a:spcAft>
                <a:spcPts val="0"/>
              </a:spcAft>
              <a:buClr>
                <a:schemeClr val="accent1"/>
              </a:buClr>
              <a:buSzPts val="2400"/>
              <a:buFont typeface="Calibri"/>
              <a:buNone/>
              <a:defRPr sz="2400">
                <a:solidFill>
                  <a:schemeClr val="accent1"/>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1" name="Google Shape;21;p8"/>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2" name="Shape 22"/>
        <p:cNvGrpSpPr/>
        <p:nvPr/>
      </p:nvGrpSpPr>
      <p:grpSpPr>
        <a:xfrm>
          <a:off x="0" y="0"/>
          <a:ext cx="0" cy="0"/>
          <a:chOff x="0" y="0"/>
          <a:chExt cx="0" cy="0"/>
        </a:xfrm>
      </p:grpSpPr>
      <p:sp>
        <p:nvSpPr>
          <p:cNvPr id="23" name="Google Shape;23;p9"/>
          <p:cNvSpPr txBox="1"/>
          <p:nvPr>
            <p:ph type="title"/>
          </p:nvPr>
        </p:nvSpPr>
        <p:spPr>
          <a:xfrm>
            <a:off x="831850" y="1709739"/>
            <a:ext cx="10515600" cy="218154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chemeClr val="accent1"/>
              </a:buClr>
              <a:buSzPts val="6000"/>
              <a:buFont typeface="Calibri"/>
              <a:buNone/>
              <a:defRPr sz="6000"/>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24" name="Google Shape;24;p9"/>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chemeClr val="accent1"/>
              </a:buClr>
              <a:buSzPts val="2400"/>
              <a:buFont typeface="Calibri"/>
              <a:buNone/>
              <a:defRPr sz="2400">
                <a:solidFill>
                  <a:schemeClr val="accent1"/>
                </a:solidFill>
              </a:defRPr>
            </a:lvl1pPr>
            <a:lvl2pPr indent="-228600" lvl="1" marL="914400" algn="l">
              <a:lnSpc>
                <a:spcPct val="90000"/>
              </a:lnSpc>
              <a:spcBef>
                <a:spcPts val="1000"/>
              </a:spcBef>
              <a:spcAft>
                <a:spcPts val="0"/>
              </a:spcAft>
              <a:buClr>
                <a:schemeClr val="accent1"/>
              </a:buClr>
              <a:buSzPts val="2400"/>
              <a:buFont typeface="Calibri"/>
              <a:buNone/>
              <a:defRPr sz="2400">
                <a:solidFill>
                  <a:schemeClr val="accent1"/>
                </a:solidFill>
              </a:defRPr>
            </a:lvl2pPr>
            <a:lvl3pPr indent="-228600" lvl="2" marL="1371600" algn="l">
              <a:lnSpc>
                <a:spcPct val="90000"/>
              </a:lnSpc>
              <a:spcBef>
                <a:spcPts val="1000"/>
              </a:spcBef>
              <a:spcAft>
                <a:spcPts val="0"/>
              </a:spcAft>
              <a:buClr>
                <a:schemeClr val="accent1"/>
              </a:buClr>
              <a:buSzPts val="2400"/>
              <a:buFont typeface="Calibri"/>
              <a:buNone/>
              <a:defRPr sz="2400">
                <a:solidFill>
                  <a:schemeClr val="accent1"/>
                </a:solidFill>
              </a:defRPr>
            </a:lvl3pPr>
            <a:lvl4pPr indent="-228600" lvl="3" marL="1828800" algn="l">
              <a:lnSpc>
                <a:spcPct val="90000"/>
              </a:lnSpc>
              <a:spcBef>
                <a:spcPts val="1000"/>
              </a:spcBef>
              <a:spcAft>
                <a:spcPts val="0"/>
              </a:spcAft>
              <a:buClr>
                <a:schemeClr val="accent1"/>
              </a:buClr>
              <a:buSzPts val="2400"/>
              <a:buFont typeface="Calibri"/>
              <a:buNone/>
              <a:defRPr sz="2400">
                <a:solidFill>
                  <a:schemeClr val="accent1"/>
                </a:solidFill>
              </a:defRPr>
            </a:lvl4pPr>
            <a:lvl5pPr indent="-228600" lvl="4" marL="2286000" algn="l">
              <a:lnSpc>
                <a:spcPct val="90000"/>
              </a:lnSpc>
              <a:spcBef>
                <a:spcPts val="1000"/>
              </a:spcBef>
              <a:spcAft>
                <a:spcPts val="0"/>
              </a:spcAft>
              <a:buClr>
                <a:schemeClr val="accent1"/>
              </a:buClr>
              <a:buSzPts val="2400"/>
              <a:buFont typeface="Calibri"/>
              <a:buNone/>
              <a:defRPr sz="2400">
                <a:solidFill>
                  <a:schemeClr val="accent1"/>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5" name="Google Shape;25;p9"/>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28" name="Google Shape;28;p10"/>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10"/>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0" name="Shape 30"/>
        <p:cNvGrpSpPr/>
        <p:nvPr/>
      </p:nvGrpSpPr>
      <p:grpSpPr>
        <a:xfrm>
          <a:off x="0" y="0"/>
          <a:ext cx="0" cy="0"/>
          <a:chOff x="0" y="0"/>
          <a:chExt cx="0" cy="0"/>
        </a:xfrm>
      </p:grpSpPr>
      <p:sp>
        <p:nvSpPr>
          <p:cNvPr id="31" name="Google Shape;31;p11"/>
          <p:cNvSpPr txBox="1"/>
          <p:nvPr>
            <p:ph type="title"/>
          </p:nvPr>
        </p:nvSpPr>
        <p:spPr>
          <a:xfrm>
            <a:off x="839787" y="365125"/>
            <a:ext cx="10515601"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32" name="Google Shape;32;p11"/>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Calibri"/>
              <a:buNone/>
              <a:defRPr b="1" sz="2400"/>
            </a:lvl1pPr>
            <a:lvl2pPr indent="-228600" lvl="1" marL="914400" algn="l">
              <a:lnSpc>
                <a:spcPct val="90000"/>
              </a:lnSpc>
              <a:spcBef>
                <a:spcPts val="1000"/>
              </a:spcBef>
              <a:spcAft>
                <a:spcPts val="0"/>
              </a:spcAft>
              <a:buClr>
                <a:srgbClr val="000000"/>
              </a:buClr>
              <a:buSzPts val="2400"/>
              <a:buFont typeface="Calibri"/>
              <a:buNone/>
              <a:defRPr b="1" sz="2400"/>
            </a:lvl2pPr>
            <a:lvl3pPr indent="-228600" lvl="2" marL="1371600" algn="l">
              <a:lnSpc>
                <a:spcPct val="90000"/>
              </a:lnSpc>
              <a:spcBef>
                <a:spcPts val="1000"/>
              </a:spcBef>
              <a:spcAft>
                <a:spcPts val="0"/>
              </a:spcAft>
              <a:buClr>
                <a:srgbClr val="000000"/>
              </a:buClr>
              <a:buSzPts val="2400"/>
              <a:buFont typeface="Calibri"/>
              <a:buNone/>
              <a:defRPr b="1" sz="2400"/>
            </a:lvl3pPr>
            <a:lvl4pPr indent="-228600" lvl="3" marL="1828800" algn="l">
              <a:lnSpc>
                <a:spcPct val="90000"/>
              </a:lnSpc>
              <a:spcBef>
                <a:spcPts val="1000"/>
              </a:spcBef>
              <a:spcAft>
                <a:spcPts val="0"/>
              </a:spcAft>
              <a:buClr>
                <a:srgbClr val="000000"/>
              </a:buClr>
              <a:buSzPts val="2400"/>
              <a:buFont typeface="Calibri"/>
              <a:buNone/>
              <a:defRPr b="1" sz="2400"/>
            </a:lvl4pPr>
            <a:lvl5pPr indent="-228600" lvl="4" marL="2286000" algn="l">
              <a:lnSpc>
                <a:spcPct val="90000"/>
              </a:lnSpc>
              <a:spcBef>
                <a:spcPts val="1000"/>
              </a:spcBef>
              <a:spcAft>
                <a:spcPts val="0"/>
              </a:spcAft>
              <a:buClr>
                <a:srgbClr val="000000"/>
              </a:buClr>
              <a:buSzPts val="2400"/>
              <a:buFont typeface="Calibri"/>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3" name="Google Shape;33;p11"/>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4" name="Google Shape;34;p11"/>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12"/>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37" name="Google Shape;37;p12"/>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8" name="Shape 38"/>
        <p:cNvGrpSpPr/>
        <p:nvPr/>
      </p:nvGrpSpPr>
      <p:grpSpPr>
        <a:xfrm>
          <a:off x="0" y="0"/>
          <a:ext cx="0" cy="0"/>
          <a:chOff x="0" y="0"/>
          <a:chExt cx="0" cy="0"/>
        </a:xfrm>
      </p:grpSpPr>
      <p:sp>
        <p:nvSpPr>
          <p:cNvPr id="39" name="Google Shape;39;p13"/>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chemeClr val="accent1"/>
              </a:buClr>
              <a:buSzPts val="3200"/>
              <a:buFont typeface="Calibri"/>
              <a:buNone/>
              <a:defRPr sz="3200"/>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40" name="Google Shape;40;p13"/>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1" name="Google Shape;41;p13"/>
          <p:cNvSpPr txBox="1"/>
          <p:nvPr>
            <p:ph idx="2"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2" name="Google Shape;42;p13"/>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3" name="Shape 43"/>
        <p:cNvGrpSpPr/>
        <p:nvPr/>
      </p:nvGrpSpPr>
      <p:grpSpPr>
        <a:xfrm>
          <a:off x="0" y="0"/>
          <a:ext cx="0" cy="0"/>
          <a:chOff x="0" y="0"/>
          <a:chExt cx="0" cy="0"/>
        </a:xfrm>
      </p:grpSpPr>
      <p:sp>
        <p:nvSpPr>
          <p:cNvPr id="44" name="Google Shape;44;p14"/>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chemeClr val="accent1"/>
              </a:buClr>
              <a:buSzPts val="3200"/>
              <a:buFont typeface="Calibri"/>
              <a:buNone/>
              <a:defRPr sz="3200"/>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45" name="Google Shape;45;p14"/>
          <p:cNvSpPr/>
          <p:nvPr>
            <p:ph idx="2" type="pic"/>
          </p:nvPr>
        </p:nvSpPr>
        <p:spPr>
          <a:xfrm>
            <a:off x="5183187" y="987425"/>
            <a:ext cx="6172201" cy="4873625"/>
          </a:xfrm>
          <a:prstGeom prst="rect">
            <a:avLst/>
          </a:prstGeom>
          <a:noFill/>
          <a:ln>
            <a:noFill/>
          </a:ln>
        </p:spPr>
      </p:sp>
      <p:sp>
        <p:nvSpPr>
          <p:cNvPr id="46" name="Google Shape;46;p14"/>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Calibri"/>
              <a:buNone/>
              <a:defRPr sz="1600"/>
            </a:lvl1pPr>
            <a:lvl2pPr indent="-228600" lvl="1" marL="914400" algn="l">
              <a:lnSpc>
                <a:spcPct val="90000"/>
              </a:lnSpc>
              <a:spcBef>
                <a:spcPts val="1000"/>
              </a:spcBef>
              <a:spcAft>
                <a:spcPts val="0"/>
              </a:spcAft>
              <a:buClr>
                <a:srgbClr val="000000"/>
              </a:buClr>
              <a:buSzPts val="1600"/>
              <a:buFont typeface="Calibri"/>
              <a:buNone/>
              <a:defRPr sz="1600"/>
            </a:lvl2pPr>
            <a:lvl3pPr indent="-228600" lvl="2" marL="1371600" algn="l">
              <a:lnSpc>
                <a:spcPct val="90000"/>
              </a:lnSpc>
              <a:spcBef>
                <a:spcPts val="1000"/>
              </a:spcBef>
              <a:spcAft>
                <a:spcPts val="0"/>
              </a:spcAft>
              <a:buClr>
                <a:srgbClr val="000000"/>
              </a:buClr>
              <a:buSzPts val="1600"/>
              <a:buFont typeface="Calibri"/>
              <a:buNone/>
              <a:defRPr sz="1600"/>
            </a:lvl3pPr>
            <a:lvl4pPr indent="-228600" lvl="3" marL="1828800" algn="l">
              <a:lnSpc>
                <a:spcPct val="90000"/>
              </a:lnSpc>
              <a:spcBef>
                <a:spcPts val="1000"/>
              </a:spcBef>
              <a:spcAft>
                <a:spcPts val="0"/>
              </a:spcAft>
              <a:buClr>
                <a:srgbClr val="000000"/>
              </a:buClr>
              <a:buSzPts val="1600"/>
              <a:buFont typeface="Calibri"/>
              <a:buNone/>
              <a:defRPr sz="1600"/>
            </a:lvl4pPr>
            <a:lvl5pPr indent="-228600" lvl="4" marL="2286000" algn="l">
              <a:lnSpc>
                <a:spcPct val="90000"/>
              </a:lnSpc>
              <a:spcBef>
                <a:spcPts val="1000"/>
              </a:spcBef>
              <a:spcAft>
                <a:spcPts val="0"/>
              </a:spcAft>
              <a:buClr>
                <a:srgbClr val="000000"/>
              </a:buClr>
              <a:buSzPts val="1600"/>
              <a:buFont typeface="Calibri"/>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7" name="Google Shape;47;p14"/>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1pPr>
            <a:lvl2pPr lvl="1"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2pPr>
            <a:lvl3pPr lvl="2"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3pPr>
            <a:lvl4pPr lvl="3"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4pPr>
            <a:lvl5pPr lvl="4"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5pPr>
            <a:lvl6pPr lvl="5"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6pPr>
            <a:lvl7pPr lvl="6"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7pPr>
            <a:lvl8pPr lvl="7"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8pPr>
            <a:lvl9pPr lvl="8"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 name="Google Shape;8;p5"/>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descr="Picture 1" id="52" name="Google Shape;52;p3"/>
          <p:cNvPicPr preferRelativeResize="0"/>
          <p:nvPr/>
        </p:nvPicPr>
        <p:blipFill rotWithShape="1">
          <a:blip r:embed="rId3">
            <a:alphaModFix/>
          </a:blip>
          <a:srcRect b="0" l="0" r="0" t="0"/>
          <a:stretch/>
        </p:blipFill>
        <p:spPr>
          <a:xfrm>
            <a:off x="0" y="0"/>
            <a:ext cx="12192000" cy="6840149"/>
          </a:xfrm>
          <a:prstGeom prst="rect">
            <a:avLst/>
          </a:prstGeom>
          <a:noFill/>
          <a:ln>
            <a:noFill/>
          </a:ln>
        </p:spPr>
      </p:pic>
      <p:sp>
        <p:nvSpPr>
          <p:cNvPr id="53" name="Google Shape;53;p3"/>
          <p:cNvSpPr txBox="1"/>
          <p:nvPr/>
        </p:nvSpPr>
        <p:spPr>
          <a:xfrm>
            <a:off x="1779300" y="4572000"/>
            <a:ext cx="8633400" cy="12621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Calibri"/>
              <a:buNone/>
            </a:pPr>
            <a:r>
              <a:rPr b="1" i="0" lang="en-US" sz="4000" u="none" cap="none" strike="noStrike">
                <a:solidFill>
                  <a:srgbClr val="000000"/>
                </a:solidFill>
                <a:latin typeface="Calibri"/>
                <a:ea typeface="Calibri"/>
                <a:cs typeface="Calibri"/>
                <a:sym typeface="Calibri"/>
              </a:rPr>
              <a:t>NIST's Adversarial Machine Learning</a:t>
            </a:r>
            <a:endParaRPr b="1"/>
          </a:p>
          <a:p>
            <a:pPr indent="0" lvl="0" marL="0" marR="0" rtl="0" algn="ctr">
              <a:lnSpc>
                <a:spcPct val="100000"/>
              </a:lnSpc>
              <a:spcBef>
                <a:spcPts val="0"/>
              </a:spcBef>
              <a:spcAft>
                <a:spcPts val="0"/>
              </a:spcAft>
              <a:buClr>
                <a:srgbClr val="000000"/>
              </a:buClr>
              <a:buSzPts val="1800"/>
              <a:buFont typeface="Calibri"/>
              <a:buNone/>
            </a:pPr>
            <a:r>
              <a:rPr lang="en-US" sz="3600">
                <a:latin typeface="Calibri"/>
                <a:ea typeface="Calibri"/>
                <a:cs typeface="Calibri"/>
                <a:sym typeface="Calibri"/>
              </a:rPr>
              <a:t>Module 1</a:t>
            </a:r>
            <a:r>
              <a:rPr b="0" i="0" lang="en-US" sz="3600" u="none" cap="none" strike="noStrike">
                <a:solidFill>
                  <a:srgbClr val="000000"/>
                </a:solidFill>
                <a:latin typeface="Calibri"/>
                <a:ea typeface="Calibri"/>
                <a:cs typeface="Calibri"/>
                <a:sym typeface="Calibri"/>
              </a:rPr>
              <a:t>: </a:t>
            </a:r>
            <a:r>
              <a:rPr lang="en-US" sz="3600">
                <a:latin typeface="Calibri"/>
                <a:ea typeface="Calibri"/>
                <a:cs typeface="Calibri"/>
                <a:sym typeface="Calibri"/>
              </a:rPr>
              <a:t>Introduction</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idx="1" type="body"/>
          </p:nvPr>
        </p:nvSpPr>
        <p:spPr>
          <a:xfrm>
            <a:off x="228600" y="1825625"/>
            <a:ext cx="11430000" cy="4609800"/>
          </a:xfrm>
          <a:prstGeom prst="rect">
            <a:avLst/>
          </a:prstGeom>
          <a:noFill/>
          <a:ln>
            <a:noFill/>
          </a:ln>
        </p:spPr>
        <p:txBody>
          <a:bodyPr anchorCtr="0" anchor="t" bIns="45700" lIns="45700" spcFirstLastPara="1" rIns="45700" wrap="square" tIns="45700">
            <a:normAutofit/>
          </a:bodyPr>
          <a:lstStyle/>
          <a:p>
            <a:pPr indent="-187325" lvl="0" marL="187325" rtl="0" algn="l">
              <a:lnSpc>
                <a:spcPct val="90000"/>
              </a:lnSpc>
              <a:spcBef>
                <a:spcPts val="0"/>
              </a:spcBef>
              <a:spcAft>
                <a:spcPts val="0"/>
              </a:spcAft>
              <a:buClr>
                <a:srgbClr val="000000"/>
              </a:buClr>
              <a:buSzPts val="2800"/>
              <a:buChar char="•"/>
            </a:pPr>
            <a:r>
              <a:rPr b="1" lang="en-US"/>
              <a:t>Artificial Intelligence (AI)</a:t>
            </a:r>
            <a:r>
              <a:rPr b="0" i="0" lang="en-US" sz="2800" u="none" cap="none" strike="noStrike">
                <a:solidFill>
                  <a:srgbClr val="000000"/>
                </a:solidFill>
                <a:latin typeface="Calibri"/>
                <a:ea typeface="Calibri"/>
                <a:cs typeface="Calibri"/>
                <a:sym typeface="Calibri"/>
              </a:rPr>
              <a:t> systems are being developed and deployed globally, leading to the emergence of AI-based services for people to use in various spheres of life. </a:t>
            </a:r>
            <a:endParaRPr b="0" i="0" sz="2800" u="none" cap="none" strike="noStrike">
              <a:solidFill>
                <a:srgbClr val="000000"/>
              </a:solidFill>
              <a:latin typeface="Calibri"/>
              <a:ea typeface="Calibri"/>
              <a:cs typeface="Calibri"/>
              <a:sym typeface="Calibri"/>
            </a:endParaRPr>
          </a:p>
          <a:p>
            <a:pPr indent="-187325" lvl="0" marL="187325" rtl="0" algn="l">
              <a:lnSpc>
                <a:spcPct val="90000"/>
              </a:lnSpc>
              <a:spcBef>
                <a:spcPts val="0"/>
              </a:spcBef>
              <a:spcAft>
                <a:spcPts val="0"/>
              </a:spcAft>
              <a:buClr>
                <a:srgbClr val="000000"/>
              </a:buClr>
              <a:buSzPts val="2800"/>
              <a:buChar char="•"/>
            </a:pPr>
            <a:r>
              <a:rPr b="0" i="0" lang="en-US" sz="2800" u="none" cap="none" strike="noStrike">
                <a:solidFill>
                  <a:srgbClr val="000000"/>
                </a:solidFill>
                <a:latin typeface="Calibri"/>
                <a:ea typeface="Calibri"/>
                <a:cs typeface="Calibri"/>
                <a:sym typeface="Calibri"/>
              </a:rPr>
              <a:t>There are two main classes: </a:t>
            </a:r>
            <a:endParaRPr/>
          </a:p>
          <a:p>
            <a:pPr indent="-406400" lvl="0" marL="914400" rtl="0" algn="l">
              <a:lnSpc>
                <a:spcPct val="90000"/>
              </a:lnSpc>
              <a:spcBef>
                <a:spcPts val="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Predictive AI (PredAI)</a:t>
            </a:r>
            <a:endParaRPr/>
          </a:p>
          <a:p>
            <a:pPr indent="-406400" lvl="0" marL="914400" rtl="0" algn="l">
              <a:lnSpc>
                <a:spcPct val="90000"/>
              </a:lnSpc>
              <a:spcBef>
                <a:spcPts val="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Generative AI (GenAI)</a:t>
            </a:r>
            <a:endParaRPr b="0" i="0" sz="2800" u="none" cap="none" strike="noStrike">
              <a:solidFill>
                <a:srgbClr val="000000"/>
              </a:solidFill>
              <a:latin typeface="Calibri"/>
              <a:ea typeface="Calibri"/>
              <a:cs typeface="Calibri"/>
              <a:sym typeface="Calibri"/>
            </a:endParaRPr>
          </a:p>
          <a:p>
            <a:pPr indent="-187325" lvl="0" marL="187325" rtl="0" algn="l">
              <a:spcBef>
                <a:spcPts val="1000"/>
              </a:spcBef>
              <a:spcAft>
                <a:spcPts val="0"/>
              </a:spcAft>
              <a:buClr>
                <a:schemeClr val="dk1"/>
              </a:buClr>
              <a:buSzPts val="2800"/>
              <a:buChar char="•"/>
            </a:pPr>
            <a:r>
              <a:rPr lang="en-US">
                <a:solidFill>
                  <a:schemeClr val="dk1"/>
                </a:solidFill>
              </a:rPr>
              <a:t>AI and machine learning (ML) technologies are vulnerable to attacks that may cause significant failures. </a:t>
            </a:r>
            <a:endParaRPr/>
          </a:p>
        </p:txBody>
      </p:sp>
      <p:sp>
        <p:nvSpPr>
          <p:cNvPr id="59" name="Google Shape;59;p1"/>
          <p:cNvSpPr txBox="1"/>
          <p:nvPr>
            <p:ph type="title"/>
          </p:nvPr>
        </p:nvSpPr>
        <p:spPr>
          <a:xfrm>
            <a:off x="228600" y="685800"/>
            <a:ext cx="11210400" cy="1139700"/>
          </a:xfrm>
          <a:prstGeom prst="rect">
            <a:avLst/>
          </a:prstGeom>
          <a:noFill/>
          <a:ln>
            <a:noFill/>
          </a:ln>
        </p:spPr>
        <p:txBody>
          <a:bodyPr anchorCtr="0" anchor="t" bIns="45700" lIns="45700" spcFirstLastPara="1" rIns="45700" wrap="square" tIns="45700">
            <a:normAutofit/>
          </a:bodyPr>
          <a:lstStyle/>
          <a:p>
            <a:pPr indent="0" lvl="0" marL="0" marR="0" rtl="0" algn="l">
              <a:lnSpc>
                <a:spcPct val="90000"/>
              </a:lnSpc>
              <a:spcBef>
                <a:spcPts val="0"/>
              </a:spcBef>
              <a:spcAft>
                <a:spcPts val="0"/>
              </a:spcAft>
              <a:buClr>
                <a:schemeClr val="accent1"/>
              </a:buClr>
              <a:buSzPts val="2309"/>
              <a:buFont typeface="Calibri"/>
              <a:buNone/>
            </a:pPr>
            <a:r>
              <a:rPr lang="en-US" sz="3600"/>
              <a:t>1. </a:t>
            </a:r>
            <a:r>
              <a:rPr b="0" i="0" lang="en-US" sz="3600" cap="none" strike="noStrike">
                <a:solidFill>
                  <a:schemeClr val="accent1"/>
                </a:solidFill>
                <a:latin typeface="Calibri"/>
                <a:ea typeface="Calibri"/>
                <a:cs typeface="Calibri"/>
                <a:sym typeface="Calibri"/>
              </a:rPr>
              <a:t>Introduction</a:t>
            </a:r>
            <a:r>
              <a:rPr lang="en-US" sz="3600"/>
              <a:t> </a:t>
            </a:r>
            <a:endParaRPr sz="3600"/>
          </a:p>
          <a:p>
            <a:pPr indent="0" lvl="0" marL="0" marR="0" rtl="0" algn="l">
              <a:lnSpc>
                <a:spcPct val="90000"/>
              </a:lnSpc>
              <a:spcBef>
                <a:spcPts val="0"/>
              </a:spcBef>
              <a:spcAft>
                <a:spcPts val="0"/>
              </a:spcAft>
              <a:buClr>
                <a:schemeClr val="accent1"/>
              </a:buClr>
              <a:buSzPts val="2309"/>
              <a:buFont typeface="Calibri"/>
              <a:buNone/>
            </a:pPr>
            <a:r>
              <a:rPr lang="en-US" sz="3000"/>
              <a:t>1.1 </a:t>
            </a:r>
            <a:r>
              <a:rPr b="0" i="0" lang="en-US" sz="3000" cap="none" strike="noStrike">
                <a:solidFill>
                  <a:schemeClr val="accent1"/>
                </a:solidFill>
                <a:latin typeface="Calibri"/>
                <a:ea typeface="Calibri"/>
                <a:cs typeface="Calibri"/>
                <a:sym typeface="Calibri"/>
              </a:rPr>
              <a:t>AI Systems and their Vulnerabilities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bf00718c13_0_5"/>
          <p:cNvSpPr txBox="1"/>
          <p:nvPr>
            <p:ph type="title"/>
          </p:nvPr>
        </p:nvSpPr>
        <p:spPr>
          <a:xfrm>
            <a:off x="228600" y="685800"/>
            <a:ext cx="11210400" cy="11397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sz="3600"/>
              <a:t>1. </a:t>
            </a:r>
            <a:r>
              <a:rPr lang="en-US" sz="3600"/>
              <a:t>Introduction </a:t>
            </a:r>
            <a:endParaRPr sz="3600"/>
          </a:p>
          <a:p>
            <a:pPr indent="0" lvl="0" marL="0" rtl="0" algn="l">
              <a:spcBef>
                <a:spcPts val="0"/>
              </a:spcBef>
              <a:spcAft>
                <a:spcPts val="0"/>
              </a:spcAft>
              <a:buNone/>
            </a:pPr>
            <a:r>
              <a:rPr lang="en-US" sz="3000"/>
              <a:t>1.2 Gen AI</a:t>
            </a:r>
            <a:endParaRPr sz="3000"/>
          </a:p>
        </p:txBody>
      </p:sp>
      <p:sp>
        <p:nvSpPr>
          <p:cNvPr id="65" name="Google Shape;65;g2bf00718c13_0_5"/>
          <p:cNvSpPr txBox="1"/>
          <p:nvPr>
            <p:ph idx="1" type="body"/>
          </p:nvPr>
        </p:nvSpPr>
        <p:spPr>
          <a:xfrm>
            <a:off x="228600" y="1825625"/>
            <a:ext cx="11430000" cy="4609800"/>
          </a:xfrm>
          <a:prstGeom prst="rect">
            <a:avLst/>
          </a:prstGeom>
        </p:spPr>
        <p:txBody>
          <a:bodyPr anchorCtr="0" anchor="t" bIns="45700" lIns="45700" spcFirstLastPara="1" rIns="45700" wrap="square" tIns="45700">
            <a:normAutofit/>
          </a:bodyPr>
          <a:lstStyle/>
          <a:p>
            <a:pPr indent="-187325" lvl="0" marL="187325" rtl="0" algn="l">
              <a:spcBef>
                <a:spcPts val="1000"/>
              </a:spcBef>
              <a:spcAft>
                <a:spcPts val="0"/>
              </a:spcAft>
              <a:buClr>
                <a:schemeClr val="dk1"/>
              </a:buClr>
              <a:buSzPts val="2800"/>
              <a:buChar char="•"/>
            </a:pPr>
            <a:r>
              <a:rPr lang="en-US">
                <a:solidFill>
                  <a:schemeClr val="dk1"/>
                </a:solidFill>
              </a:rPr>
              <a:t>GenAI is facing issues with </a:t>
            </a:r>
            <a:r>
              <a:rPr b="1" lang="en-US">
                <a:solidFill>
                  <a:schemeClr val="dk1"/>
                </a:solidFill>
              </a:rPr>
              <a:t>large language models (LLMs)</a:t>
            </a:r>
            <a:r>
              <a:rPr lang="en-US">
                <a:solidFill>
                  <a:schemeClr val="dk1"/>
                </a:solidFill>
              </a:rPr>
              <a:t> that are integral to the Internet infrastructure. </a:t>
            </a:r>
            <a:endParaRPr>
              <a:solidFill>
                <a:schemeClr val="dk1"/>
              </a:solidFill>
            </a:endParaRPr>
          </a:p>
          <a:p>
            <a:pPr indent="-187325" lvl="0" marL="187325" rtl="0" algn="l">
              <a:spcBef>
                <a:spcPts val="1000"/>
              </a:spcBef>
              <a:spcAft>
                <a:spcPts val="0"/>
              </a:spcAft>
              <a:buClr>
                <a:schemeClr val="dk1"/>
              </a:buClr>
              <a:buSzPts val="2800"/>
              <a:buChar char="•"/>
            </a:pPr>
            <a:r>
              <a:rPr lang="en-US">
                <a:solidFill>
                  <a:schemeClr val="dk1"/>
                </a:solidFill>
              </a:rPr>
              <a:t>They are being used for things like </a:t>
            </a:r>
            <a:r>
              <a:rPr b="1" lang="en-US">
                <a:solidFill>
                  <a:schemeClr val="dk1"/>
                </a:solidFill>
              </a:rPr>
              <a:t>online search, coding aid, powering chatbots</a:t>
            </a:r>
            <a:r>
              <a:rPr lang="en-US">
                <a:solidFill>
                  <a:schemeClr val="dk1"/>
                </a:solidFill>
              </a:rPr>
              <a:t>, and </a:t>
            </a:r>
            <a:r>
              <a:rPr b="1" lang="en-US">
                <a:solidFill>
                  <a:schemeClr val="dk1"/>
                </a:solidFill>
              </a:rPr>
              <a:t>Retrieval Augmented Generation (RAG)</a:t>
            </a:r>
            <a:r>
              <a:rPr lang="en-US">
                <a:solidFill>
                  <a:schemeClr val="dk1"/>
                </a:solidFill>
              </a:rPr>
              <a:t>. </a:t>
            </a:r>
            <a:endParaRPr>
              <a:solidFill>
                <a:schemeClr val="dk1"/>
              </a:solidFill>
            </a:endParaRPr>
          </a:p>
          <a:p>
            <a:pPr indent="-187325" lvl="0" marL="187325" rtl="0" algn="l">
              <a:spcBef>
                <a:spcPts val="1000"/>
              </a:spcBef>
              <a:spcAft>
                <a:spcPts val="0"/>
              </a:spcAft>
              <a:buClr>
                <a:schemeClr val="dk1"/>
              </a:buClr>
              <a:buSzPts val="2800"/>
              <a:buChar char="•"/>
            </a:pPr>
            <a:r>
              <a:rPr lang="en-US">
                <a:solidFill>
                  <a:schemeClr val="dk1"/>
                </a:solidFill>
              </a:rPr>
              <a:t>This new attack surface can expose confidential and proprietary enterprise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228600" y="685800"/>
            <a:ext cx="11210400" cy="1139700"/>
          </a:xfrm>
          <a:prstGeom prst="rect">
            <a:avLst/>
          </a:prstGeom>
          <a:noFill/>
          <a:ln>
            <a:noFill/>
          </a:ln>
        </p:spPr>
        <p:txBody>
          <a:bodyPr anchorCtr="0" anchor="t" bIns="45700" lIns="45700" spcFirstLastPara="1" rIns="45700" wrap="square" tIns="45700">
            <a:normAutofit/>
          </a:bodyPr>
          <a:lstStyle/>
          <a:p>
            <a:pPr indent="0" lvl="0" marL="0" marR="0" rtl="0" algn="l">
              <a:lnSpc>
                <a:spcPct val="90000"/>
              </a:lnSpc>
              <a:spcBef>
                <a:spcPts val="0"/>
              </a:spcBef>
              <a:spcAft>
                <a:spcPts val="0"/>
              </a:spcAft>
              <a:buClr>
                <a:schemeClr val="accent1"/>
              </a:buClr>
              <a:buSzPts val="2309"/>
              <a:buFont typeface="Calibri"/>
              <a:buNone/>
            </a:pPr>
            <a:r>
              <a:rPr lang="en-US" sz="3600"/>
              <a:t>1. </a:t>
            </a:r>
            <a:r>
              <a:rPr lang="en-US" sz="3600"/>
              <a:t>Introduction</a:t>
            </a:r>
            <a:endParaRPr sz="3600"/>
          </a:p>
          <a:p>
            <a:pPr indent="0" lvl="0" marL="0" marR="0" rtl="0" algn="l">
              <a:lnSpc>
                <a:spcPct val="90000"/>
              </a:lnSpc>
              <a:spcBef>
                <a:spcPts val="0"/>
              </a:spcBef>
              <a:spcAft>
                <a:spcPts val="0"/>
              </a:spcAft>
              <a:buClr>
                <a:schemeClr val="accent1"/>
              </a:buClr>
              <a:buSzPts val="2309"/>
              <a:buFont typeface="Calibri"/>
              <a:buNone/>
            </a:pPr>
            <a:r>
              <a:rPr lang="en-US" sz="3000"/>
              <a:t>1.3 </a:t>
            </a:r>
            <a:r>
              <a:rPr b="0" i="0" lang="en-US" sz="3000" cap="none" strike="noStrike">
                <a:solidFill>
                  <a:schemeClr val="accent1"/>
                </a:solidFill>
                <a:latin typeface="Calibri"/>
                <a:ea typeface="Calibri"/>
                <a:cs typeface="Calibri"/>
                <a:sym typeface="Calibri"/>
              </a:rPr>
              <a:t>Privacy Concerns and Security Risks in AI Systems</a:t>
            </a:r>
            <a:endParaRPr sz="3000"/>
          </a:p>
        </p:txBody>
      </p:sp>
      <p:sp>
        <p:nvSpPr>
          <p:cNvPr id="71" name="Google Shape;71;p2"/>
          <p:cNvSpPr txBox="1"/>
          <p:nvPr>
            <p:ph idx="1" type="body"/>
          </p:nvPr>
        </p:nvSpPr>
        <p:spPr>
          <a:xfrm>
            <a:off x="228600" y="1825625"/>
            <a:ext cx="11430000" cy="4609800"/>
          </a:xfrm>
          <a:prstGeom prst="rect">
            <a:avLst/>
          </a:prstGeom>
          <a:noFill/>
          <a:ln>
            <a:noFill/>
          </a:ln>
        </p:spPr>
        <p:txBody>
          <a:bodyPr anchorCtr="0" anchor="t" bIns="45700" lIns="45700" spcFirstLastPara="1" rIns="45700" wrap="square" tIns="45700">
            <a:normAutofit/>
          </a:bodyPr>
          <a:lstStyle/>
          <a:p>
            <a:pPr indent="-187325" lvl="0" marL="187325" rtl="0" algn="l">
              <a:lnSpc>
                <a:spcPct val="90000"/>
              </a:lnSpc>
              <a:spcBef>
                <a:spcPts val="0"/>
              </a:spcBef>
              <a:spcAft>
                <a:spcPts val="0"/>
              </a:spcAft>
              <a:buClr>
                <a:srgbClr val="000000"/>
              </a:buClr>
              <a:buSzPts val="2800"/>
              <a:buChar char="•"/>
            </a:pPr>
            <a:r>
              <a:rPr b="0" i="0" lang="en-US" sz="2800" u="none" cap="none" strike="noStrike">
                <a:solidFill>
                  <a:srgbClr val="000000"/>
                </a:solidFill>
                <a:latin typeface="Calibri"/>
                <a:ea typeface="Calibri"/>
                <a:cs typeface="Calibri"/>
                <a:sym typeface="Calibri"/>
              </a:rPr>
              <a:t>Companies developing AI models often do not release information about the used datasets. These unknown datasets may include sensitive personal information, such as addresses, emails, etc., creating a serious risk for </a:t>
            </a:r>
            <a:r>
              <a:rPr b="1" lang="en-US"/>
              <a:t>user privacy online</a:t>
            </a:r>
            <a:r>
              <a:rPr b="0" i="0" lang="en-US" sz="2800" u="none" cap="none" strike="noStrike">
                <a:solidFill>
                  <a:srgbClr val="000000"/>
                </a:solidFill>
                <a:latin typeface="Calibri"/>
                <a:ea typeface="Calibri"/>
                <a:cs typeface="Calibri"/>
                <a:sym typeface="Calibri"/>
              </a:rPr>
              <a:t>.</a:t>
            </a:r>
            <a:endParaRPr/>
          </a:p>
          <a:p>
            <a:pPr indent="-187325" lvl="0" marL="187325" rtl="0" algn="l">
              <a:lnSpc>
                <a:spcPct val="90000"/>
              </a:lnSpc>
              <a:spcBef>
                <a:spcPts val="1000"/>
              </a:spcBef>
              <a:spcAft>
                <a:spcPts val="0"/>
              </a:spcAft>
              <a:buClr>
                <a:srgbClr val="000000"/>
              </a:buClr>
              <a:buSzPts val="2800"/>
              <a:buChar char="•"/>
            </a:pPr>
            <a:r>
              <a:rPr b="0" i="0" lang="en-US" sz="2800" u="none" cap="none" strike="noStrike">
                <a:solidFill>
                  <a:srgbClr val="000000"/>
                </a:solidFill>
                <a:latin typeface="Calibri"/>
                <a:ea typeface="Calibri"/>
                <a:cs typeface="Calibri"/>
                <a:sym typeface="Calibri"/>
              </a:rPr>
              <a:t>The AI models' training data can be manipulated, making the AI systems vulnerable to attacks. </a:t>
            </a:r>
            <a:endParaRPr b="0" i="0" sz="2800" u="none" cap="none" strike="noStrike">
              <a:solidFill>
                <a:srgbClr val="000000"/>
              </a:solidFill>
              <a:latin typeface="Calibri"/>
              <a:ea typeface="Calibri"/>
              <a:cs typeface="Calibri"/>
              <a:sym typeface="Calibri"/>
            </a:endParaRPr>
          </a:p>
          <a:p>
            <a:pPr indent="-187325" lvl="0" marL="187325" rtl="0" algn="l">
              <a:lnSpc>
                <a:spcPct val="90000"/>
              </a:lnSpc>
              <a:spcBef>
                <a:spcPts val="1000"/>
              </a:spcBef>
              <a:spcAft>
                <a:spcPts val="0"/>
              </a:spcAft>
              <a:buClr>
                <a:srgbClr val="000000"/>
              </a:buClr>
              <a:buSzPts val="2800"/>
              <a:buChar char="•"/>
            </a:pPr>
            <a:r>
              <a:rPr b="0" i="0" lang="en-US" sz="2800" u="none" cap="none" strike="noStrike">
                <a:solidFill>
                  <a:srgbClr val="000000"/>
                </a:solidFill>
                <a:latin typeface="Calibri"/>
                <a:ea typeface="Calibri"/>
                <a:cs typeface="Calibri"/>
                <a:sym typeface="Calibri"/>
              </a:rPr>
              <a:t>Scraping of training data from the Internet also opens up the possibility of </a:t>
            </a:r>
            <a:r>
              <a:rPr b="1" lang="en-US"/>
              <a:t>data poisoning</a:t>
            </a:r>
            <a:r>
              <a:rPr b="0" i="0" lang="en-US" sz="2800" u="none" cap="none" strike="noStrike">
                <a:solidFill>
                  <a:srgbClr val="000000"/>
                </a:solidFill>
                <a:latin typeface="Calibri"/>
                <a:ea typeface="Calibri"/>
                <a:cs typeface="Calibri"/>
                <a:sym typeface="Calibri"/>
              </a:rPr>
              <a:t> at scale, leading to potential security breaches.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bf00718c13_0_10"/>
          <p:cNvSpPr txBox="1"/>
          <p:nvPr>
            <p:ph type="title"/>
          </p:nvPr>
        </p:nvSpPr>
        <p:spPr>
          <a:xfrm>
            <a:off x="228600" y="685800"/>
            <a:ext cx="11210400" cy="11397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sz="3600"/>
              <a:t>1. </a:t>
            </a:r>
            <a:r>
              <a:rPr lang="en-US" sz="3600"/>
              <a:t>Introduction</a:t>
            </a:r>
            <a:endParaRPr sz="3600"/>
          </a:p>
          <a:p>
            <a:pPr indent="0" lvl="0" marL="0" rtl="0" algn="l">
              <a:spcBef>
                <a:spcPts val="0"/>
              </a:spcBef>
              <a:spcAft>
                <a:spcPts val="0"/>
              </a:spcAft>
              <a:buNone/>
            </a:pPr>
            <a:r>
              <a:rPr lang="en-US" sz="3000"/>
              <a:t>1.4 </a:t>
            </a:r>
            <a:r>
              <a:rPr lang="en-US" sz="3000"/>
              <a:t>Privacy Concerns and Security Risks in AI Systems</a:t>
            </a:r>
            <a:endParaRPr sz="3000"/>
          </a:p>
        </p:txBody>
      </p:sp>
      <p:sp>
        <p:nvSpPr>
          <p:cNvPr id="77" name="Google Shape;77;g2bf00718c13_0_10"/>
          <p:cNvSpPr txBox="1"/>
          <p:nvPr>
            <p:ph idx="1" type="body"/>
          </p:nvPr>
        </p:nvSpPr>
        <p:spPr>
          <a:xfrm>
            <a:off x="228600" y="1825625"/>
            <a:ext cx="11430000" cy="4609800"/>
          </a:xfrm>
          <a:prstGeom prst="rect">
            <a:avLst/>
          </a:prstGeom>
        </p:spPr>
        <p:txBody>
          <a:bodyPr anchorCtr="0" anchor="t" bIns="45700" lIns="45700" spcFirstLastPara="1" rIns="45700" wrap="square" tIns="45700">
            <a:normAutofit/>
          </a:bodyPr>
          <a:lstStyle/>
          <a:p>
            <a:pPr indent="-187325" lvl="0" marL="187325" rtl="0" algn="l">
              <a:spcBef>
                <a:spcPts val="1000"/>
              </a:spcBef>
              <a:spcAft>
                <a:spcPts val="0"/>
              </a:spcAft>
              <a:buClr>
                <a:schemeClr val="dk1"/>
              </a:buClr>
              <a:buSzPts val="2800"/>
              <a:buChar char="•"/>
            </a:pPr>
            <a:r>
              <a:rPr lang="en-US">
                <a:solidFill>
                  <a:schemeClr val="dk1"/>
                </a:solidFill>
              </a:rPr>
              <a:t>As ML models become more prominent, organizations often rely on pre-trained models, which could be adjusted with new datasets for different tasks. </a:t>
            </a:r>
            <a:endParaRPr>
              <a:solidFill>
                <a:schemeClr val="dk1"/>
              </a:solidFill>
            </a:endParaRPr>
          </a:p>
          <a:p>
            <a:pPr indent="-187325" lvl="0" marL="187325" rtl="0" algn="l">
              <a:spcBef>
                <a:spcPts val="1000"/>
              </a:spcBef>
              <a:spcAft>
                <a:spcPts val="0"/>
              </a:spcAft>
              <a:buClr>
                <a:schemeClr val="dk1"/>
              </a:buClr>
              <a:buSzPts val="2800"/>
              <a:buChar char="•"/>
            </a:pPr>
            <a:r>
              <a:rPr lang="en-US">
                <a:solidFill>
                  <a:schemeClr val="dk1"/>
                </a:solidFill>
              </a:rPr>
              <a:t>This process leads to opportunities for </a:t>
            </a:r>
            <a:r>
              <a:rPr b="1" lang="en-US">
                <a:solidFill>
                  <a:schemeClr val="dk1"/>
                </a:solidFill>
              </a:rPr>
              <a:t>malicious modifications of pre-trained models</a:t>
            </a:r>
            <a:r>
              <a:rPr lang="en-US">
                <a:solidFill>
                  <a:schemeClr val="dk1"/>
                </a:solidFill>
              </a:rPr>
              <a:t>, risking data leaks, incorrect processing, model availability, etc.</a:t>
            </a:r>
            <a:endParaRPr>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bf00718c13_0_15"/>
          <p:cNvSpPr txBox="1"/>
          <p:nvPr>
            <p:ph type="title"/>
          </p:nvPr>
        </p:nvSpPr>
        <p:spPr>
          <a:xfrm>
            <a:off x="228600" y="685800"/>
            <a:ext cx="11210400" cy="11397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sz="3600"/>
              <a:t>1. </a:t>
            </a:r>
            <a:r>
              <a:rPr lang="en-US" sz="3600"/>
              <a:t>Introduction</a:t>
            </a:r>
            <a:endParaRPr sz="3600"/>
          </a:p>
          <a:p>
            <a:pPr indent="0" lvl="0" marL="0" rtl="0" algn="l">
              <a:spcBef>
                <a:spcPts val="0"/>
              </a:spcBef>
              <a:spcAft>
                <a:spcPts val="0"/>
              </a:spcAft>
              <a:buNone/>
            </a:pPr>
            <a:r>
              <a:rPr lang="en-US" sz="3000"/>
              <a:t>1.5 </a:t>
            </a:r>
            <a:r>
              <a:rPr lang="en-US" sz="3000"/>
              <a:t>Contents of the course</a:t>
            </a:r>
            <a:endParaRPr sz="3000"/>
          </a:p>
        </p:txBody>
      </p:sp>
      <p:sp>
        <p:nvSpPr>
          <p:cNvPr id="83" name="Google Shape;83;g2bf00718c13_0_15"/>
          <p:cNvSpPr txBox="1"/>
          <p:nvPr>
            <p:ph idx="1" type="body"/>
          </p:nvPr>
        </p:nvSpPr>
        <p:spPr>
          <a:xfrm>
            <a:off x="228600" y="1825625"/>
            <a:ext cx="11430000" cy="4609800"/>
          </a:xfrm>
          <a:prstGeom prst="rect">
            <a:avLst/>
          </a:prstGeom>
        </p:spPr>
        <p:txBody>
          <a:bodyPr anchorCtr="0" anchor="t" bIns="45700" lIns="45700" spcFirstLastPara="1" rIns="45700" wrap="square" tIns="45700">
            <a:normAutofit/>
          </a:bodyPr>
          <a:lstStyle/>
          <a:p>
            <a:pPr indent="-393700" lvl="0" marL="457200" rtl="0" algn="l">
              <a:spcBef>
                <a:spcPts val="1000"/>
              </a:spcBef>
              <a:spcAft>
                <a:spcPts val="0"/>
              </a:spcAft>
              <a:buSzPts val="2600"/>
              <a:buChar char="•"/>
            </a:pPr>
            <a:r>
              <a:rPr lang="en-US"/>
              <a:t>Standardized Terminology in AML</a:t>
            </a:r>
            <a:endParaRPr/>
          </a:p>
          <a:p>
            <a:pPr indent="-393700" lvl="0" marL="457200" rtl="0" algn="l">
              <a:spcBef>
                <a:spcPts val="0"/>
              </a:spcBef>
              <a:spcAft>
                <a:spcPts val="0"/>
              </a:spcAft>
              <a:buSzPts val="2600"/>
              <a:buChar char="•"/>
            </a:pPr>
            <a:r>
              <a:rPr lang="en-US"/>
              <a:t>Taxonomy of Attacks</a:t>
            </a:r>
            <a:endParaRPr/>
          </a:p>
          <a:p>
            <a:pPr indent="-361950" lvl="1" marL="914400" rtl="0" algn="l">
              <a:spcBef>
                <a:spcPts val="0"/>
              </a:spcBef>
              <a:spcAft>
                <a:spcPts val="0"/>
              </a:spcAft>
              <a:buSzPts val="2100"/>
              <a:buChar char="•"/>
            </a:pPr>
            <a:r>
              <a:rPr lang="en-US"/>
              <a:t>Goals and Objectives</a:t>
            </a:r>
            <a:endParaRPr/>
          </a:p>
          <a:p>
            <a:pPr indent="-361950" lvl="1" marL="914400" rtl="0" algn="l">
              <a:spcBef>
                <a:spcPts val="0"/>
              </a:spcBef>
              <a:spcAft>
                <a:spcPts val="0"/>
              </a:spcAft>
              <a:buSzPts val="2100"/>
              <a:buChar char="•"/>
            </a:pPr>
            <a:r>
              <a:rPr lang="en-US"/>
              <a:t>Attack Classes</a:t>
            </a:r>
            <a:endParaRPr/>
          </a:p>
          <a:p>
            <a:pPr indent="-361950" lvl="1" marL="914400" rtl="0" algn="l">
              <a:spcBef>
                <a:spcPts val="0"/>
              </a:spcBef>
              <a:spcAft>
                <a:spcPts val="0"/>
              </a:spcAft>
              <a:buSzPts val="2100"/>
              <a:buChar char="•"/>
            </a:pPr>
            <a:r>
              <a:rPr lang="en-US"/>
              <a:t>Mitigations</a:t>
            </a:r>
            <a:endParaRPr/>
          </a:p>
          <a:p>
            <a:pPr indent="-393700" lvl="0" marL="457200" rtl="0" algn="l">
              <a:spcBef>
                <a:spcPts val="0"/>
              </a:spcBef>
              <a:spcAft>
                <a:spcPts val="0"/>
              </a:spcAft>
              <a:buSzPts val="2600"/>
              <a:buChar char="•"/>
            </a:pPr>
            <a:r>
              <a:rPr lang="en-US"/>
              <a:t>Mitigations in AML</a:t>
            </a:r>
            <a:endParaRPr/>
          </a:p>
          <a:p>
            <a:pPr indent="-393700" lvl="0" marL="457200" rtl="0" algn="l">
              <a:spcBef>
                <a:spcPts val="0"/>
              </a:spcBef>
              <a:spcAft>
                <a:spcPts val="0"/>
              </a:spcAft>
              <a:buSzPts val="2600"/>
              <a:buChar char="•"/>
            </a:pPr>
            <a:r>
              <a:rPr lang="en-US"/>
              <a:t>Pred AI Taxonomy </a:t>
            </a:r>
            <a:endParaRPr/>
          </a:p>
          <a:p>
            <a:pPr indent="-393700" lvl="0" marL="457200" rtl="0" algn="l">
              <a:spcBef>
                <a:spcPts val="0"/>
              </a:spcBef>
              <a:spcAft>
                <a:spcPts val="0"/>
              </a:spcAft>
              <a:buSzPts val="2600"/>
              <a:buChar char="•"/>
            </a:pPr>
            <a:r>
              <a:rPr lang="en-US"/>
              <a:t>GenAI Taxonomy</a:t>
            </a:r>
            <a:endParaRPr/>
          </a:p>
          <a:p>
            <a:pPr indent="-393700" lvl="0" marL="457200" rtl="0" algn="l">
              <a:spcBef>
                <a:spcPts val="0"/>
              </a:spcBef>
              <a:spcAft>
                <a:spcPts val="0"/>
              </a:spcAft>
              <a:buSzPts val="2600"/>
              <a:buChar char="•"/>
            </a:pPr>
            <a:r>
              <a:rPr lang="en-US"/>
              <a:t>Discussion and Remaining Challenges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Picture 1" id="88" name="Google Shape;88;p4"/>
          <p:cNvPicPr preferRelativeResize="0"/>
          <p:nvPr/>
        </p:nvPicPr>
        <p:blipFill rotWithShape="1">
          <a:blip r:embed="rId3">
            <a:alphaModFix/>
          </a:blip>
          <a:srcRect b="0" l="0" r="0" t="0"/>
          <a:stretch/>
        </p:blipFill>
        <p:spPr>
          <a:xfrm>
            <a:off x="0" y="0"/>
            <a:ext cx="12192000" cy="6840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