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6413"/>
  <p:notesSz cx="12192000" cy="107061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>
        <p:scale>
          <a:sx n="50" d="100"/>
          <a:sy n="50" d="100"/>
        </p:scale>
        <p:origin x="-1500" y="-3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1" i="0">
                <a:solidFill>
                  <a:srgbClr val="1D3A8A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rgbClr val="1D40AF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1305"/>
              </a:lnSpc>
            </a:pPr>
            <a:r>
              <a:rPr sz="1800" spc="-472" baseline="-6944" dirty="0"/>
              <a:t>A</a:t>
            </a:r>
            <a:r>
              <a:rPr sz="900" spc="-490" dirty="0"/>
              <a:t>M</a:t>
            </a:r>
            <a:r>
              <a:rPr sz="1800" spc="-450" baseline="-6944" dirty="0"/>
              <a:t>u</a:t>
            </a:r>
            <a:r>
              <a:rPr sz="900" spc="-280" dirty="0"/>
              <a:t>a</a:t>
            </a:r>
            <a:r>
              <a:rPr sz="1800" spc="-765" baseline="-6944" dirty="0"/>
              <a:t>g</a:t>
            </a:r>
            <a:r>
              <a:rPr sz="900" spc="-95" dirty="0"/>
              <a:t>d</a:t>
            </a:r>
            <a:r>
              <a:rPr sz="1800" spc="-1057" baseline="-6944" dirty="0"/>
              <a:t>u</a:t>
            </a:r>
            <a:r>
              <a:rPr sz="900" spc="-10" dirty="0"/>
              <a:t>e</a:t>
            </a:r>
            <a:r>
              <a:rPr sz="900" spc="-120" dirty="0"/>
              <a:t> </a:t>
            </a:r>
            <a:r>
              <a:rPr sz="1800" spc="-712" baseline="-6944" dirty="0"/>
              <a:t>s</a:t>
            </a:r>
            <a:r>
              <a:rPr sz="900" spc="-280" dirty="0"/>
              <a:t>w</a:t>
            </a:r>
            <a:r>
              <a:rPr sz="1800" spc="-322" baseline="-6944" dirty="0"/>
              <a:t>t</a:t>
            </a:r>
            <a:r>
              <a:rPr sz="900" spc="-5" dirty="0"/>
              <a:t>i</a:t>
            </a:r>
            <a:r>
              <a:rPr sz="900" spc="-25" dirty="0"/>
              <a:t>t</a:t>
            </a:r>
            <a:r>
              <a:rPr sz="1800" spc="-1125" baseline="-6944" dirty="0"/>
              <a:t>8</a:t>
            </a:r>
            <a:r>
              <a:rPr sz="900" spc="-5" dirty="0"/>
              <a:t>h</a:t>
            </a:r>
            <a:r>
              <a:rPr sz="900" spc="-55" dirty="0"/>
              <a:t> </a:t>
            </a:r>
            <a:r>
              <a:rPr sz="1800" spc="-434" baseline="-6944" dirty="0"/>
              <a:t>,</a:t>
            </a:r>
            <a:r>
              <a:rPr sz="900" spc="-65" dirty="0"/>
              <a:t>G</a:t>
            </a:r>
            <a:r>
              <a:rPr sz="1800" spc="-1095" baseline="-6944" dirty="0"/>
              <a:t>2</a:t>
            </a:r>
            <a:r>
              <a:rPr sz="900" spc="-10" dirty="0"/>
              <a:t>e</a:t>
            </a:r>
            <a:r>
              <a:rPr sz="900" spc="-425" dirty="0"/>
              <a:t>n</a:t>
            </a:r>
            <a:r>
              <a:rPr sz="1800" spc="-555" baseline="-6944" dirty="0"/>
              <a:t>0</a:t>
            </a:r>
            <a:r>
              <a:rPr sz="900" spc="-130" dirty="0"/>
              <a:t>s</a:t>
            </a:r>
            <a:r>
              <a:rPr sz="1800" spc="-989" baseline="-6944" dirty="0"/>
              <a:t>2</a:t>
            </a:r>
            <a:r>
              <a:rPr sz="900" spc="-10" dirty="0"/>
              <a:t>p</a:t>
            </a:r>
            <a:r>
              <a:rPr sz="900" spc="-484" dirty="0"/>
              <a:t>a</a:t>
            </a:r>
            <a:r>
              <a:rPr sz="1800" spc="-457" baseline="-6944" dirty="0"/>
              <a:t>5</a:t>
            </a:r>
            <a:r>
              <a:rPr sz="900" spc="-10" dirty="0"/>
              <a:t>rk</a:t>
            </a:r>
            <a:endParaRPr sz="9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Cybersecurity</a:t>
            </a:r>
            <a:r>
              <a:rPr spc="-30" dirty="0"/>
              <a:t> </a:t>
            </a:r>
            <a:r>
              <a:rPr spc="-10" dirty="0"/>
              <a:t>Training</a:t>
            </a:r>
            <a:r>
              <a:rPr spc="-25" dirty="0"/>
              <a:t> </a:t>
            </a:r>
            <a:r>
              <a:rPr spc="-10" dirty="0"/>
              <a:t>Series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1D3A8A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rgbClr val="1D40AF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1305"/>
              </a:lnSpc>
            </a:pPr>
            <a:r>
              <a:rPr sz="1800" spc="-472" baseline="-6944" dirty="0"/>
              <a:t>A</a:t>
            </a:r>
            <a:r>
              <a:rPr sz="900" spc="-490" dirty="0"/>
              <a:t>M</a:t>
            </a:r>
            <a:r>
              <a:rPr sz="1800" spc="-450" baseline="-6944" dirty="0"/>
              <a:t>u</a:t>
            </a:r>
            <a:r>
              <a:rPr sz="900" spc="-280" dirty="0"/>
              <a:t>a</a:t>
            </a:r>
            <a:r>
              <a:rPr sz="1800" spc="-765" baseline="-6944" dirty="0"/>
              <a:t>g</a:t>
            </a:r>
            <a:r>
              <a:rPr sz="900" spc="-95" dirty="0"/>
              <a:t>d</a:t>
            </a:r>
            <a:r>
              <a:rPr sz="1800" spc="-1057" baseline="-6944" dirty="0"/>
              <a:t>u</a:t>
            </a:r>
            <a:r>
              <a:rPr sz="900" spc="-10" dirty="0"/>
              <a:t>e</a:t>
            </a:r>
            <a:r>
              <a:rPr sz="900" spc="-120" dirty="0"/>
              <a:t> </a:t>
            </a:r>
            <a:r>
              <a:rPr sz="1800" spc="-712" baseline="-6944" dirty="0"/>
              <a:t>s</a:t>
            </a:r>
            <a:r>
              <a:rPr sz="900" spc="-280" dirty="0"/>
              <a:t>w</a:t>
            </a:r>
            <a:r>
              <a:rPr sz="1800" spc="-322" baseline="-6944" dirty="0"/>
              <a:t>t</a:t>
            </a:r>
            <a:r>
              <a:rPr sz="900" spc="-5" dirty="0"/>
              <a:t>i</a:t>
            </a:r>
            <a:r>
              <a:rPr sz="900" spc="-25" dirty="0"/>
              <a:t>t</a:t>
            </a:r>
            <a:r>
              <a:rPr sz="1800" spc="-1125" baseline="-6944" dirty="0"/>
              <a:t>8</a:t>
            </a:r>
            <a:r>
              <a:rPr sz="900" spc="-5" dirty="0"/>
              <a:t>h</a:t>
            </a:r>
            <a:r>
              <a:rPr sz="900" spc="-55" dirty="0"/>
              <a:t> </a:t>
            </a:r>
            <a:r>
              <a:rPr sz="1800" spc="-434" baseline="-6944" dirty="0"/>
              <a:t>,</a:t>
            </a:r>
            <a:r>
              <a:rPr sz="900" spc="-65" dirty="0"/>
              <a:t>G</a:t>
            </a:r>
            <a:r>
              <a:rPr sz="1800" spc="-1095" baseline="-6944" dirty="0"/>
              <a:t>2</a:t>
            </a:r>
            <a:r>
              <a:rPr sz="900" spc="-10" dirty="0"/>
              <a:t>e</a:t>
            </a:r>
            <a:r>
              <a:rPr sz="900" spc="-425" dirty="0"/>
              <a:t>n</a:t>
            </a:r>
            <a:r>
              <a:rPr sz="1800" spc="-555" baseline="-6944" dirty="0"/>
              <a:t>0</a:t>
            </a:r>
            <a:r>
              <a:rPr sz="900" spc="-130" dirty="0"/>
              <a:t>s</a:t>
            </a:r>
            <a:r>
              <a:rPr sz="1800" spc="-989" baseline="-6944" dirty="0"/>
              <a:t>2</a:t>
            </a:r>
            <a:r>
              <a:rPr sz="900" spc="-10" dirty="0"/>
              <a:t>p</a:t>
            </a:r>
            <a:r>
              <a:rPr sz="900" spc="-484" dirty="0"/>
              <a:t>a</a:t>
            </a:r>
            <a:r>
              <a:rPr sz="1800" spc="-457" baseline="-6944" dirty="0"/>
              <a:t>5</a:t>
            </a:r>
            <a:r>
              <a:rPr sz="900" spc="-10" dirty="0"/>
              <a:t>rk</a:t>
            </a:r>
            <a:endParaRPr sz="9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Cybersecurity</a:t>
            </a:r>
            <a:r>
              <a:rPr spc="-30" dirty="0"/>
              <a:t> </a:t>
            </a:r>
            <a:r>
              <a:rPr spc="-10" dirty="0"/>
              <a:t>Training</a:t>
            </a:r>
            <a:r>
              <a:rPr spc="-25" dirty="0"/>
              <a:t> </a:t>
            </a:r>
            <a:r>
              <a:rPr spc="-10" dirty="0"/>
              <a:t>Series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1D3A8A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96899" y="1177925"/>
            <a:ext cx="5337810" cy="3713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rgbClr val="1D40AF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35699" y="1177925"/>
            <a:ext cx="4664075" cy="3957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rgbClr val="1D40AF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1305"/>
              </a:lnSpc>
            </a:pPr>
            <a:r>
              <a:rPr sz="1800" spc="-472" baseline="-6944" dirty="0"/>
              <a:t>A</a:t>
            </a:r>
            <a:r>
              <a:rPr sz="900" spc="-490" dirty="0"/>
              <a:t>M</a:t>
            </a:r>
            <a:r>
              <a:rPr sz="1800" spc="-450" baseline="-6944" dirty="0"/>
              <a:t>u</a:t>
            </a:r>
            <a:r>
              <a:rPr sz="900" spc="-280" dirty="0"/>
              <a:t>a</a:t>
            </a:r>
            <a:r>
              <a:rPr sz="1800" spc="-765" baseline="-6944" dirty="0"/>
              <a:t>g</a:t>
            </a:r>
            <a:r>
              <a:rPr sz="900" spc="-95" dirty="0"/>
              <a:t>d</a:t>
            </a:r>
            <a:r>
              <a:rPr sz="1800" spc="-1057" baseline="-6944" dirty="0"/>
              <a:t>u</a:t>
            </a:r>
            <a:r>
              <a:rPr sz="900" spc="-10" dirty="0"/>
              <a:t>e</a:t>
            </a:r>
            <a:r>
              <a:rPr sz="900" spc="-120" dirty="0"/>
              <a:t> </a:t>
            </a:r>
            <a:r>
              <a:rPr sz="1800" spc="-712" baseline="-6944" dirty="0"/>
              <a:t>s</a:t>
            </a:r>
            <a:r>
              <a:rPr sz="900" spc="-280" dirty="0"/>
              <a:t>w</a:t>
            </a:r>
            <a:r>
              <a:rPr sz="1800" spc="-322" baseline="-6944" dirty="0"/>
              <a:t>t</a:t>
            </a:r>
            <a:r>
              <a:rPr sz="900" spc="-5" dirty="0"/>
              <a:t>i</a:t>
            </a:r>
            <a:r>
              <a:rPr sz="900" spc="-25" dirty="0"/>
              <a:t>t</a:t>
            </a:r>
            <a:r>
              <a:rPr sz="1800" spc="-1125" baseline="-6944" dirty="0"/>
              <a:t>8</a:t>
            </a:r>
            <a:r>
              <a:rPr sz="900" spc="-5" dirty="0"/>
              <a:t>h</a:t>
            </a:r>
            <a:r>
              <a:rPr sz="900" spc="-55" dirty="0"/>
              <a:t> </a:t>
            </a:r>
            <a:r>
              <a:rPr sz="1800" spc="-434" baseline="-6944" dirty="0"/>
              <a:t>,</a:t>
            </a:r>
            <a:r>
              <a:rPr sz="900" spc="-65" dirty="0"/>
              <a:t>G</a:t>
            </a:r>
            <a:r>
              <a:rPr sz="1800" spc="-1095" baseline="-6944" dirty="0"/>
              <a:t>2</a:t>
            </a:r>
            <a:r>
              <a:rPr sz="900" spc="-10" dirty="0"/>
              <a:t>e</a:t>
            </a:r>
            <a:r>
              <a:rPr sz="900" spc="-425" dirty="0"/>
              <a:t>n</a:t>
            </a:r>
            <a:r>
              <a:rPr sz="1800" spc="-555" baseline="-6944" dirty="0"/>
              <a:t>0</a:t>
            </a:r>
            <a:r>
              <a:rPr sz="900" spc="-130" dirty="0"/>
              <a:t>s</a:t>
            </a:r>
            <a:r>
              <a:rPr sz="1800" spc="-989" baseline="-6944" dirty="0"/>
              <a:t>2</a:t>
            </a:r>
            <a:r>
              <a:rPr sz="900" spc="-10" dirty="0"/>
              <a:t>p</a:t>
            </a:r>
            <a:r>
              <a:rPr sz="900" spc="-484" dirty="0"/>
              <a:t>a</a:t>
            </a:r>
            <a:r>
              <a:rPr sz="1800" spc="-457" baseline="-6944" dirty="0"/>
              <a:t>5</a:t>
            </a:r>
            <a:r>
              <a:rPr sz="900" spc="-10" dirty="0"/>
              <a:t>rk</a:t>
            </a:r>
            <a:endParaRPr sz="9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Cybersecurity</a:t>
            </a:r>
            <a:r>
              <a:rPr spc="-30" dirty="0"/>
              <a:t> </a:t>
            </a:r>
            <a:r>
              <a:rPr spc="-10" dirty="0"/>
              <a:t>Training</a:t>
            </a:r>
            <a:r>
              <a:rPr spc="-25" dirty="0"/>
              <a:t> </a:t>
            </a:r>
            <a:r>
              <a:rPr spc="-10" dirty="0"/>
              <a:t>Series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1D3A8A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1305"/>
              </a:lnSpc>
            </a:pPr>
            <a:r>
              <a:rPr sz="1800" spc="-472" baseline="-6944" dirty="0"/>
              <a:t>A</a:t>
            </a:r>
            <a:r>
              <a:rPr sz="900" spc="-490" dirty="0"/>
              <a:t>M</a:t>
            </a:r>
            <a:r>
              <a:rPr sz="1800" spc="-450" baseline="-6944" dirty="0"/>
              <a:t>u</a:t>
            </a:r>
            <a:r>
              <a:rPr sz="900" spc="-280" dirty="0"/>
              <a:t>a</a:t>
            </a:r>
            <a:r>
              <a:rPr sz="1800" spc="-765" baseline="-6944" dirty="0"/>
              <a:t>g</a:t>
            </a:r>
            <a:r>
              <a:rPr sz="900" spc="-95" dirty="0"/>
              <a:t>d</a:t>
            </a:r>
            <a:r>
              <a:rPr sz="1800" spc="-1057" baseline="-6944" dirty="0"/>
              <a:t>u</a:t>
            </a:r>
            <a:r>
              <a:rPr sz="900" spc="-10" dirty="0"/>
              <a:t>e</a:t>
            </a:r>
            <a:r>
              <a:rPr sz="900" spc="-120" dirty="0"/>
              <a:t> </a:t>
            </a:r>
            <a:r>
              <a:rPr sz="1800" spc="-712" baseline="-6944" dirty="0"/>
              <a:t>s</a:t>
            </a:r>
            <a:r>
              <a:rPr sz="900" spc="-280" dirty="0"/>
              <a:t>w</a:t>
            </a:r>
            <a:r>
              <a:rPr sz="1800" spc="-322" baseline="-6944" dirty="0"/>
              <a:t>t</a:t>
            </a:r>
            <a:r>
              <a:rPr sz="900" spc="-5" dirty="0"/>
              <a:t>i</a:t>
            </a:r>
            <a:r>
              <a:rPr sz="900" spc="-25" dirty="0"/>
              <a:t>t</a:t>
            </a:r>
            <a:r>
              <a:rPr sz="1800" spc="-1125" baseline="-6944" dirty="0"/>
              <a:t>8</a:t>
            </a:r>
            <a:r>
              <a:rPr sz="900" spc="-5" dirty="0"/>
              <a:t>h</a:t>
            </a:r>
            <a:r>
              <a:rPr sz="900" spc="-55" dirty="0"/>
              <a:t> </a:t>
            </a:r>
            <a:r>
              <a:rPr sz="1800" spc="-434" baseline="-6944" dirty="0"/>
              <a:t>,</a:t>
            </a:r>
            <a:r>
              <a:rPr sz="900" spc="-65" dirty="0"/>
              <a:t>G</a:t>
            </a:r>
            <a:r>
              <a:rPr sz="1800" spc="-1095" baseline="-6944" dirty="0"/>
              <a:t>2</a:t>
            </a:r>
            <a:r>
              <a:rPr sz="900" spc="-10" dirty="0"/>
              <a:t>e</a:t>
            </a:r>
            <a:r>
              <a:rPr sz="900" spc="-425" dirty="0"/>
              <a:t>n</a:t>
            </a:r>
            <a:r>
              <a:rPr sz="1800" spc="-555" baseline="-6944" dirty="0"/>
              <a:t>0</a:t>
            </a:r>
            <a:r>
              <a:rPr sz="900" spc="-130" dirty="0"/>
              <a:t>s</a:t>
            </a:r>
            <a:r>
              <a:rPr sz="1800" spc="-989" baseline="-6944" dirty="0"/>
              <a:t>2</a:t>
            </a:r>
            <a:r>
              <a:rPr sz="900" spc="-10" dirty="0"/>
              <a:t>p</a:t>
            </a:r>
            <a:r>
              <a:rPr sz="900" spc="-484" dirty="0"/>
              <a:t>a</a:t>
            </a:r>
            <a:r>
              <a:rPr sz="1800" spc="-457" baseline="-6944" dirty="0"/>
              <a:t>5</a:t>
            </a:r>
            <a:r>
              <a:rPr sz="900" spc="-10" dirty="0"/>
              <a:t>rk</a:t>
            </a:r>
            <a:endParaRPr sz="90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Cybersecurity</a:t>
            </a:r>
            <a:r>
              <a:rPr spc="-30" dirty="0"/>
              <a:t> </a:t>
            </a:r>
            <a:r>
              <a:rPr spc="-10" dirty="0"/>
              <a:t>Training</a:t>
            </a:r>
            <a:r>
              <a:rPr spc="-25" dirty="0"/>
              <a:t> </a:t>
            </a:r>
            <a:r>
              <a:rPr spc="-10" dirty="0"/>
              <a:t>Series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1305"/>
              </a:lnSpc>
            </a:pPr>
            <a:r>
              <a:rPr sz="1800" spc="-472" baseline="-6944" dirty="0"/>
              <a:t>A</a:t>
            </a:r>
            <a:r>
              <a:rPr sz="900" spc="-490" dirty="0"/>
              <a:t>M</a:t>
            </a:r>
            <a:r>
              <a:rPr sz="1800" spc="-450" baseline="-6944" dirty="0"/>
              <a:t>u</a:t>
            </a:r>
            <a:r>
              <a:rPr sz="900" spc="-280" dirty="0"/>
              <a:t>a</a:t>
            </a:r>
            <a:r>
              <a:rPr sz="1800" spc="-765" baseline="-6944" dirty="0"/>
              <a:t>g</a:t>
            </a:r>
            <a:r>
              <a:rPr sz="900" spc="-95" dirty="0"/>
              <a:t>d</a:t>
            </a:r>
            <a:r>
              <a:rPr sz="1800" spc="-1057" baseline="-6944" dirty="0"/>
              <a:t>u</a:t>
            </a:r>
            <a:r>
              <a:rPr sz="900" spc="-10" dirty="0"/>
              <a:t>e</a:t>
            </a:r>
            <a:r>
              <a:rPr sz="900" spc="-120" dirty="0"/>
              <a:t> </a:t>
            </a:r>
            <a:r>
              <a:rPr sz="1800" spc="-712" baseline="-6944" dirty="0"/>
              <a:t>s</a:t>
            </a:r>
            <a:r>
              <a:rPr sz="900" spc="-280" dirty="0"/>
              <a:t>w</a:t>
            </a:r>
            <a:r>
              <a:rPr sz="1800" spc="-322" baseline="-6944" dirty="0"/>
              <a:t>t</a:t>
            </a:r>
            <a:r>
              <a:rPr sz="900" spc="-5" dirty="0"/>
              <a:t>i</a:t>
            </a:r>
            <a:r>
              <a:rPr sz="900" spc="-25" dirty="0"/>
              <a:t>t</a:t>
            </a:r>
            <a:r>
              <a:rPr sz="1800" spc="-1125" baseline="-6944" dirty="0"/>
              <a:t>8</a:t>
            </a:r>
            <a:r>
              <a:rPr sz="900" spc="-5" dirty="0"/>
              <a:t>h</a:t>
            </a:r>
            <a:r>
              <a:rPr sz="900" spc="-55" dirty="0"/>
              <a:t> </a:t>
            </a:r>
            <a:r>
              <a:rPr sz="1800" spc="-434" baseline="-6944" dirty="0"/>
              <a:t>,</a:t>
            </a:r>
            <a:r>
              <a:rPr sz="900" spc="-65" dirty="0"/>
              <a:t>G</a:t>
            </a:r>
            <a:r>
              <a:rPr sz="1800" spc="-1095" baseline="-6944" dirty="0"/>
              <a:t>2</a:t>
            </a:r>
            <a:r>
              <a:rPr sz="900" spc="-10" dirty="0"/>
              <a:t>e</a:t>
            </a:r>
            <a:r>
              <a:rPr sz="900" spc="-425" dirty="0"/>
              <a:t>n</a:t>
            </a:r>
            <a:r>
              <a:rPr sz="1800" spc="-555" baseline="-6944" dirty="0"/>
              <a:t>0</a:t>
            </a:r>
            <a:r>
              <a:rPr sz="900" spc="-130" dirty="0"/>
              <a:t>s</a:t>
            </a:r>
            <a:r>
              <a:rPr sz="1800" spc="-989" baseline="-6944" dirty="0"/>
              <a:t>2</a:t>
            </a:r>
            <a:r>
              <a:rPr sz="900" spc="-10" dirty="0"/>
              <a:t>p</a:t>
            </a:r>
            <a:r>
              <a:rPr sz="900" spc="-484" dirty="0"/>
              <a:t>a</a:t>
            </a:r>
            <a:r>
              <a:rPr sz="1800" spc="-457" baseline="-6944" dirty="0"/>
              <a:t>5</a:t>
            </a:r>
            <a:r>
              <a:rPr sz="900" spc="-10" dirty="0"/>
              <a:t>rk</a:t>
            </a:r>
            <a:endParaRPr sz="90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Cybersecurity</a:t>
            </a:r>
            <a:r>
              <a:rPr spc="-30" dirty="0"/>
              <a:t> </a:t>
            </a:r>
            <a:r>
              <a:rPr spc="-10" dirty="0"/>
              <a:t>Training</a:t>
            </a:r>
            <a:r>
              <a:rPr spc="-25" dirty="0"/>
              <a:t> </a:t>
            </a:r>
            <a:r>
              <a:rPr spc="-10" dirty="0"/>
              <a:t>Series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899" y="425450"/>
            <a:ext cx="8922385" cy="494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1" i="0">
                <a:solidFill>
                  <a:srgbClr val="1D3A8A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899" y="2701925"/>
            <a:ext cx="4914900" cy="1808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rgbClr val="1D40AF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634760" y="8199263"/>
            <a:ext cx="1265554" cy="393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1305"/>
              </a:lnSpc>
            </a:pPr>
            <a:r>
              <a:rPr sz="1800" spc="-472" baseline="-6944" dirty="0"/>
              <a:t>A</a:t>
            </a:r>
            <a:r>
              <a:rPr sz="900" spc="-490" dirty="0"/>
              <a:t>M</a:t>
            </a:r>
            <a:r>
              <a:rPr sz="1800" spc="-450" baseline="-6944" dirty="0"/>
              <a:t>u</a:t>
            </a:r>
            <a:r>
              <a:rPr sz="900" spc="-280" dirty="0"/>
              <a:t>a</a:t>
            </a:r>
            <a:r>
              <a:rPr sz="1800" spc="-765" baseline="-6944" dirty="0"/>
              <a:t>g</a:t>
            </a:r>
            <a:r>
              <a:rPr sz="900" spc="-95" dirty="0"/>
              <a:t>d</a:t>
            </a:r>
            <a:r>
              <a:rPr sz="1800" spc="-1057" baseline="-6944" dirty="0"/>
              <a:t>u</a:t>
            </a:r>
            <a:r>
              <a:rPr sz="900" spc="-10" dirty="0"/>
              <a:t>e</a:t>
            </a:r>
            <a:r>
              <a:rPr sz="900" spc="-120" dirty="0"/>
              <a:t> </a:t>
            </a:r>
            <a:r>
              <a:rPr sz="1800" spc="-712" baseline="-6944" dirty="0"/>
              <a:t>s</a:t>
            </a:r>
            <a:r>
              <a:rPr sz="900" spc="-280" dirty="0"/>
              <a:t>w</a:t>
            </a:r>
            <a:r>
              <a:rPr sz="1800" spc="-322" baseline="-6944" dirty="0"/>
              <a:t>t</a:t>
            </a:r>
            <a:r>
              <a:rPr sz="900" spc="-5" dirty="0"/>
              <a:t>i</a:t>
            </a:r>
            <a:r>
              <a:rPr sz="900" spc="-25" dirty="0"/>
              <a:t>t</a:t>
            </a:r>
            <a:r>
              <a:rPr sz="1800" spc="-1125" baseline="-6944" dirty="0"/>
              <a:t>8</a:t>
            </a:r>
            <a:r>
              <a:rPr sz="900" spc="-5" dirty="0"/>
              <a:t>h</a:t>
            </a:r>
            <a:r>
              <a:rPr sz="900" spc="-55" dirty="0"/>
              <a:t> </a:t>
            </a:r>
            <a:r>
              <a:rPr sz="1800" spc="-434" baseline="-6944" dirty="0"/>
              <a:t>,</a:t>
            </a:r>
            <a:r>
              <a:rPr sz="900" spc="-65" dirty="0"/>
              <a:t>G</a:t>
            </a:r>
            <a:r>
              <a:rPr sz="1800" spc="-1095" baseline="-6944" dirty="0"/>
              <a:t>2</a:t>
            </a:r>
            <a:r>
              <a:rPr sz="900" spc="-10" dirty="0"/>
              <a:t>e</a:t>
            </a:r>
            <a:r>
              <a:rPr sz="900" spc="-425" dirty="0"/>
              <a:t>n</a:t>
            </a:r>
            <a:r>
              <a:rPr sz="1800" spc="-555" baseline="-6944" dirty="0"/>
              <a:t>0</a:t>
            </a:r>
            <a:r>
              <a:rPr sz="900" spc="-130" dirty="0"/>
              <a:t>s</a:t>
            </a:r>
            <a:r>
              <a:rPr sz="1800" spc="-989" baseline="-6944" dirty="0"/>
              <a:t>2</a:t>
            </a:r>
            <a:r>
              <a:rPr sz="900" spc="-10" dirty="0"/>
              <a:t>p</a:t>
            </a:r>
            <a:r>
              <a:rPr sz="900" spc="-484" dirty="0"/>
              <a:t>a</a:t>
            </a:r>
            <a:r>
              <a:rPr sz="1800" spc="-457" baseline="-6944" dirty="0"/>
              <a:t>5</a:t>
            </a:r>
            <a:r>
              <a:rPr sz="900" spc="-10" dirty="0"/>
              <a:t>rk</a:t>
            </a:r>
            <a:endParaRPr sz="9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8299" y="8199263"/>
            <a:ext cx="2553335" cy="393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Cybersecurity</a:t>
            </a:r>
            <a:r>
              <a:rPr spc="-30" dirty="0"/>
              <a:t> </a:t>
            </a:r>
            <a:r>
              <a:rPr spc="-10" dirty="0"/>
              <a:t>Training</a:t>
            </a:r>
            <a:r>
              <a:rPr spc="-25" dirty="0"/>
              <a:t> </a:t>
            </a:r>
            <a:r>
              <a:rPr spc="-10" dirty="0"/>
              <a:t>Series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hyperlink" Target="mailto:service.verification@paypa1-support.com" TargetMode="External"/><Relationship Id="rId7" Type="http://schemas.openxmlformats.org/officeDocument/2006/relationships/image" Target="../media/image8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jpeg"/><Relationship Id="rId10" Type="http://schemas.openxmlformats.org/officeDocument/2006/relationships/image" Target="../media/image86.png"/><Relationship Id="rId4" Type="http://schemas.openxmlformats.org/officeDocument/2006/relationships/hyperlink" Target="mailto:you@company.com" TargetMode="External"/><Relationship Id="rId9" Type="http://schemas.openxmlformats.org/officeDocument/2006/relationships/image" Target="../media/image8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0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2.png"/><Relationship Id="rId5" Type="http://schemas.openxmlformats.org/officeDocument/2006/relationships/image" Target="../media/image89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mailto:ciso@company.com" TargetMode="External"/><Relationship Id="rId3" Type="http://schemas.openxmlformats.org/officeDocument/2006/relationships/image" Target="../media/image95.png"/><Relationship Id="rId7" Type="http://schemas.openxmlformats.org/officeDocument/2006/relationships/hyperlink" Target="mailto:security@company.com" TargetMode="External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1.png"/><Relationship Id="rId7" Type="http://schemas.openxmlformats.org/officeDocument/2006/relationships/image" Target="../media/image10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3.png"/><Relationship Id="rId5" Type="http://schemas.openxmlformats.org/officeDocument/2006/relationships/image" Target="../media/image66.png"/><Relationship Id="rId10" Type="http://schemas.openxmlformats.org/officeDocument/2006/relationships/slide" Target="slide15.xml"/><Relationship Id="rId4" Type="http://schemas.openxmlformats.org/officeDocument/2006/relationships/image" Target="../media/image102.png"/><Relationship Id="rId9" Type="http://schemas.openxmlformats.org/officeDocument/2006/relationships/image" Target="../media/image10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59.png"/><Relationship Id="rId5" Type="http://schemas.openxmlformats.org/officeDocument/2006/relationships/image" Target="../media/image54.png"/><Relationship Id="rId10" Type="http://schemas.openxmlformats.org/officeDocument/2006/relationships/image" Target="../media/image58.png"/><Relationship Id="rId4" Type="http://schemas.openxmlformats.org/officeDocument/2006/relationships/image" Target="../media/image53.png"/><Relationship Id="rId9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0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6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8.png"/><Relationship Id="rId5" Type="http://schemas.openxmlformats.org/officeDocument/2006/relationships/image" Target="../media/image63.png"/><Relationship Id="rId10" Type="http://schemas.openxmlformats.org/officeDocument/2006/relationships/image" Target="../media/image67.png"/><Relationship Id="rId4" Type="http://schemas.openxmlformats.org/officeDocument/2006/relationships/image" Target="../media/image62.png"/><Relationship Id="rId9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42.png"/><Relationship Id="rId7" Type="http://schemas.openxmlformats.org/officeDocument/2006/relationships/image" Target="../media/image75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738812" y="685799"/>
              <a:ext cx="714375" cy="758190"/>
            </a:xfrm>
            <a:custGeom>
              <a:avLst/>
              <a:gdLst/>
              <a:ahLst/>
              <a:cxnLst/>
              <a:rect l="l" t="t" r="r" b="b"/>
              <a:pathLst>
                <a:path w="714375" h="758190">
                  <a:moveTo>
                    <a:pt x="357187" y="757832"/>
                  </a:moveTo>
                  <a:lnTo>
                    <a:pt x="317896" y="748903"/>
                  </a:lnTo>
                  <a:lnTo>
                    <a:pt x="265893" y="720435"/>
                  </a:lnTo>
                  <a:lnTo>
                    <a:pt x="219584" y="688047"/>
                  </a:lnTo>
                  <a:lnTo>
                    <a:pt x="178672" y="652329"/>
                  </a:lnTo>
                  <a:lnTo>
                    <a:pt x="142861" y="613870"/>
                  </a:lnTo>
                  <a:lnTo>
                    <a:pt x="111855" y="573261"/>
                  </a:lnTo>
                  <a:lnTo>
                    <a:pt x="85355" y="531091"/>
                  </a:lnTo>
                  <a:lnTo>
                    <a:pt x="63065" y="487951"/>
                  </a:lnTo>
                  <a:lnTo>
                    <a:pt x="44690" y="444431"/>
                  </a:lnTo>
                  <a:lnTo>
                    <a:pt x="29931" y="401120"/>
                  </a:lnTo>
                  <a:lnTo>
                    <a:pt x="18492" y="358608"/>
                  </a:lnTo>
                  <a:lnTo>
                    <a:pt x="10076" y="317487"/>
                  </a:lnTo>
                  <a:lnTo>
                    <a:pt x="4386" y="278345"/>
                  </a:lnTo>
                  <a:lnTo>
                    <a:pt x="70" y="210442"/>
                  </a:lnTo>
                  <a:lnTo>
                    <a:pt x="0" y="208359"/>
                  </a:lnTo>
                  <a:lnTo>
                    <a:pt x="4239" y="180554"/>
                  </a:lnTo>
                  <a:lnTo>
                    <a:pt x="16166" y="156362"/>
                  </a:lnTo>
                  <a:lnTo>
                    <a:pt x="34260" y="136886"/>
                  </a:lnTo>
                  <a:lnTo>
                    <a:pt x="57001" y="123229"/>
                  </a:lnTo>
                  <a:lnTo>
                    <a:pt x="337393" y="4316"/>
                  </a:lnTo>
                  <a:lnTo>
                    <a:pt x="343495" y="1488"/>
                  </a:lnTo>
                  <a:lnTo>
                    <a:pt x="350341" y="0"/>
                  </a:lnTo>
                  <a:lnTo>
                    <a:pt x="364033" y="0"/>
                  </a:lnTo>
                  <a:lnTo>
                    <a:pt x="370879" y="1488"/>
                  </a:lnTo>
                  <a:lnTo>
                    <a:pt x="377130" y="4316"/>
                  </a:lnTo>
                  <a:lnTo>
                    <a:pt x="601254" y="99417"/>
                  </a:lnTo>
                  <a:lnTo>
                    <a:pt x="357187" y="99417"/>
                  </a:lnTo>
                  <a:lnTo>
                    <a:pt x="357187" y="661987"/>
                  </a:lnTo>
                  <a:lnTo>
                    <a:pt x="524639" y="661987"/>
                  </a:lnTo>
                  <a:lnTo>
                    <a:pt x="494790" y="688047"/>
                  </a:lnTo>
                  <a:lnTo>
                    <a:pt x="448481" y="720435"/>
                  </a:lnTo>
                  <a:lnTo>
                    <a:pt x="396478" y="748903"/>
                  </a:lnTo>
                  <a:lnTo>
                    <a:pt x="377209" y="755600"/>
                  </a:lnTo>
                  <a:lnTo>
                    <a:pt x="357187" y="757832"/>
                  </a:lnTo>
                  <a:close/>
                </a:path>
                <a:path w="714375" h="758190">
                  <a:moveTo>
                    <a:pt x="524639" y="661987"/>
                  </a:moveTo>
                  <a:lnTo>
                    <a:pt x="357187" y="661987"/>
                  </a:lnTo>
                  <a:lnTo>
                    <a:pt x="405460" y="634739"/>
                  </a:lnTo>
                  <a:lnTo>
                    <a:pt x="447810" y="603187"/>
                  </a:lnTo>
                  <a:lnTo>
                    <a:pt x="484572" y="568055"/>
                  </a:lnTo>
                  <a:lnTo>
                    <a:pt x="516080" y="530070"/>
                  </a:lnTo>
                  <a:lnTo>
                    <a:pt x="542669" y="489956"/>
                  </a:lnTo>
                  <a:lnTo>
                    <a:pt x="564672" y="448437"/>
                  </a:lnTo>
                  <a:lnTo>
                    <a:pt x="582424" y="406240"/>
                  </a:lnTo>
                  <a:lnTo>
                    <a:pt x="596260" y="364088"/>
                  </a:lnTo>
                  <a:lnTo>
                    <a:pt x="606514" y="322708"/>
                  </a:lnTo>
                  <a:lnTo>
                    <a:pt x="613519" y="282823"/>
                  </a:lnTo>
                  <a:lnTo>
                    <a:pt x="619124" y="210442"/>
                  </a:lnTo>
                  <a:lnTo>
                    <a:pt x="357187" y="99417"/>
                  </a:lnTo>
                  <a:lnTo>
                    <a:pt x="601254" y="99417"/>
                  </a:lnTo>
                  <a:lnTo>
                    <a:pt x="657373" y="123229"/>
                  </a:lnTo>
                  <a:lnTo>
                    <a:pt x="698208" y="156362"/>
                  </a:lnTo>
                  <a:lnTo>
                    <a:pt x="714374" y="208359"/>
                  </a:lnTo>
                  <a:lnTo>
                    <a:pt x="713247" y="241772"/>
                  </a:lnTo>
                  <a:lnTo>
                    <a:pt x="704298" y="317487"/>
                  </a:lnTo>
                  <a:lnTo>
                    <a:pt x="695882" y="358608"/>
                  </a:lnTo>
                  <a:lnTo>
                    <a:pt x="684443" y="401120"/>
                  </a:lnTo>
                  <a:lnTo>
                    <a:pt x="669684" y="444431"/>
                  </a:lnTo>
                  <a:lnTo>
                    <a:pt x="651309" y="487951"/>
                  </a:lnTo>
                  <a:lnTo>
                    <a:pt x="629019" y="531091"/>
                  </a:lnTo>
                  <a:lnTo>
                    <a:pt x="602519" y="573261"/>
                  </a:lnTo>
                  <a:lnTo>
                    <a:pt x="571512" y="613870"/>
                  </a:lnTo>
                  <a:lnTo>
                    <a:pt x="535702" y="652329"/>
                  </a:lnTo>
                  <a:lnTo>
                    <a:pt x="524639" y="661987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8103" y="1597025"/>
            <a:ext cx="7456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95855" algn="l"/>
                <a:tab pos="5354955" algn="l"/>
              </a:tabLst>
            </a:pPr>
            <a:r>
              <a:rPr sz="3600" spc="-10" dirty="0"/>
              <a:t>Phishing</a:t>
            </a:r>
            <a:r>
              <a:rPr sz="3600" dirty="0"/>
              <a:t>	</a:t>
            </a:r>
            <a:r>
              <a:rPr sz="3600" spc="-10" dirty="0"/>
              <a:t>Awareness</a:t>
            </a:r>
            <a:r>
              <a:rPr sz="3600" dirty="0"/>
              <a:t>	</a:t>
            </a:r>
            <a:r>
              <a:rPr sz="3600" spc="-50" dirty="0"/>
              <a:t>Training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2380753" y="2330450"/>
            <a:ext cx="743077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b="1" dirty="0">
                <a:solidFill>
                  <a:srgbClr val="1D40AF"/>
                </a:solidFill>
                <a:latin typeface="DejaVu Sans"/>
                <a:cs typeface="DejaVu Sans"/>
              </a:rPr>
              <a:t>Protect</a:t>
            </a:r>
            <a:r>
              <a:rPr sz="2250" b="1" spc="-10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2250" b="1" spc="-20" dirty="0">
                <a:solidFill>
                  <a:srgbClr val="1D40AF"/>
                </a:solidFill>
                <a:latin typeface="DejaVu Sans"/>
                <a:cs typeface="DejaVu Sans"/>
              </a:rPr>
              <a:t>Your</a:t>
            </a:r>
            <a:r>
              <a:rPr sz="2250" b="1" spc="-10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2250" b="1" dirty="0">
                <a:solidFill>
                  <a:srgbClr val="1D40AF"/>
                </a:solidFill>
                <a:latin typeface="DejaVu Sans"/>
                <a:cs typeface="DejaVu Sans"/>
              </a:rPr>
              <a:t>Organization</a:t>
            </a:r>
            <a:r>
              <a:rPr sz="2250" b="1" spc="-9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2250" b="1" dirty="0">
                <a:solidFill>
                  <a:srgbClr val="1D40AF"/>
                </a:solidFill>
                <a:latin typeface="DejaVu Sans"/>
                <a:cs typeface="DejaVu Sans"/>
              </a:rPr>
              <a:t>from</a:t>
            </a:r>
            <a:r>
              <a:rPr sz="2250" b="1" spc="-10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2250" b="1" dirty="0">
                <a:solidFill>
                  <a:srgbClr val="1D40AF"/>
                </a:solidFill>
                <a:latin typeface="DejaVu Sans"/>
                <a:cs typeface="DejaVu Sans"/>
              </a:rPr>
              <a:t>Cyber</a:t>
            </a:r>
            <a:r>
              <a:rPr sz="2250" b="1" spc="-9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2250" b="1" spc="-10" dirty="0">
                <a:solidFill>
                  <a:srgbClr val="1D40AF"/>
                </a:solidFill>
                <a:latin typeface="DejaVu Sans"/>
                <a:cs typeface="DejaVu Sans"/>
              </a:rPr>
              <a:t>Threats</a:t>
            </a:r>
            <a:endParaRPr sz="2250">
              <a:latin typeface="DejaVu Sans"/>
              <a:cs typeface="DejaVu San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086099"/>
            <a:ext cx="12192000" cy="3695700"/>
            <a:chOff x="0" y="3086099"/>
            <a:chExt cx="12192000" cy="3695700"/>
          </a:xfrm>
        </p:grpSpPr>
        <p:sp>
          <p:nvSpPr>
            <p:cNvPr id="8" name="object 8"/>
            <p:cNvSpPr/>
            <p:nvPr/>
          </p:nvSpPr>
          <p:spPr>
            <a:xfrm>
              <a:off x="5486399" y="3086099"/>
              <a:ext cx="1219200" cy="38100"/>
            </a:xfrm>
            <a:custGeom>
              <a:avLst/>
              <a:gdLst/>
              <a:ahLst/>
              <a:cxnLst/>
              <a:rect l="l" t="t" r="r" b="b"/>
              <a:pathLst>
                <a:path w="1219200" h="38100">
                  <a:moveTo>
                    <a:pt x="12191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1219199" y="0"/>
                  </a:lnTo>
                  <a:lnTo>
                    <a:pt x="1219199" y="380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67087" y="4762500"/>
              <a:ext cx="5229225" cy="304800"/>
            </a:xfrm>
            <a:custGeom>
              <a:avLst/>
              <a:gdLst/>
              <a:ahLst/>
              <a:cxnLst/>
              <a:rect l="l" t="t" r="r" b="b"/>
              <a:pathLst>
                <a:path w="5229225" h="304800">
                  <a:moveTo>
                    <a:pt x="304800" y="104775"/>
                  </a:moveTo>
                  <a:lnTo>
                    <a:pt x="175260" y="201930"/>
                  </a:lnTo>
                  <a:lnTo>
                    <a:pt x="164299" y="207657"/>
                  </a:lnTo>
                  <a:lnTo>
                    <a:pt x="152400" y="209575"/>
                  </a:lnTo>
                  <a:lnTo>
                    <a:pt x="140512" y="207657"/>
                  </a:lnTo>
                  <a:lnTo>
                    <a:pt x="129540" y="201930"/>
                  </a:lnTo>
                  <a:lnTo>
                    <a:pt x="0" y="104775"/>
                  </a:lnTo>
                  <a:lnTo>
                    <a:pt x="0" y="228600"/>
                  </a:lnTo>
                  <a:lnTo>
                    <a:pt x="3009" y="243420"/>
                  </a:lnTo>
                  <a:lnTo>
                    <a:pt x="11176" y="255536"/>
                  </a:lnTo>
                  <a:lnTo>
                    <a:pt x="23291" y="263702"/>
                  </a:lnTo>
                  <a:lnTo>
                    <a:pt x="38100" y="266700"/>
                  </a:lnTo>
                  <a:lnTo>
                    <a:pt x="266700" y="266700"/>
                  </a:lnTo>
                  <a:lnTo>
                    <a:pt x="281520" y="263702"/>
                  </a:lnTo>
                  <a:lnTo>
                    <a:pt x="293636" y="255536"/>
                  </a:lnTo>
                  <a:lnTo>
                    <a:pt x="301802" y="243420"/>
                  </a:lnTo>
                  <a:lnTo>
                    <a:pt x="304800" y="228600"/>
                  </a:lnTo>
                  <a:lnTo>
                    <a:pt x="304800" y="209575"/>
                  </a:lnTo>
                  <a:lnTo>
                    <a:pt x="304800" y="104775"/>
                  </a:lnTo>
                  <a:close/>
                </a:path>
                <a:path w="5229225" h="304800">
                  <a:moveTo>
                    <a:pt x="304800" y="66675"/>
                  </a:moveTo>
                  <a:lnTo>
                    <a:pt x="302564" y="55562"/>
                  </a:lnTo>
                  <a:lnTo>
                    <a:pt x="296430" y="46482"/>
                  </a:lnTo>
                  <a:lnTo>
                    <a:pt x="287350" y="40347"/>
                  </a:lnTo>
                  <a:lnTo>
                    <a:pt x="276225" y="38100"/>
                  </a:lnTo>
                  <a:lnTo>
                    <a:pt x="28575" y="38100"/>
                  </a:lnTo>
                  <a:lnTo>
                    <a:pt x="17462" y="40347"/>
                  </a:lnTo>
                  <a:lnTo>
                    <a:pt x="8382" y="46482"/>
                  </a:lnTo>
                  <a:lnTo>
                    <a:pt x="2247" y="55562"/>
                  </a:lnTo>
                  <a:lnTo>
                    <a:pt x="0" y="66675"/>
                  </a:lnTo>
                  <a:lnTo>
                    <a:pt x="774" y="73279"/>
                  </a:lnTo>
                  <a:lnTo>
                    <a:pt x="3022" y="79451"/>
                  </a:lnTo>
                  <a:lnTo>
                    <a:pt x="6616" y="84950"/>
                  </a:lnTo>
                  <a:lnTo>
                    <a:pt x="11430" y="89535"/>
                  </a:lnTo>
                  <a:lnTo>
                    <a:pt x="147764" y="191757"/>
                  </a:lnTo>
                  <a:lnTo>
                    <a:pt x="157048" y="191757"/>
                  </a:lnTo>
                  <a:lnTo>
                    <a:pt x="293370" y="89535"/>
                  </a:lnTo>
                  <a:lnTo>
                    <a:pt x="304800" y="66675"/>
                  </a:lnTo>
                  <a:close/>
                </a:path>
                <a:path w="5229225" h="304800">
                  <a:moveTo>
                    <a:pt x="1621155" y="114300"/>
                  </a:moveTo>
                  <a:lnTo>
                    <a:pt x="1547876" y="114300"/>
                  </a:lnTo>
                  <a:lnTo>
                    <a:pt x="1545793" y="123558"/>
                  </a:lnTo>
                  <a:lnTo>
                    <a:pt x="1544281" y="132994"/>
                  </a:lnTo>
                  <a:lnTo>
                    <a:pt x="1543367" y="142621"/>
                  </a:lnTo>
                  <a:lnTo>
                    <a:pt x="1543050" y="152400"/>
                  </a:lnTo>
                  <a:lnTo>
                    <a:pt x="1543367" y="162166"/>
                  </a:lnTo>
                  <a:lnTo>
                    <a:pt x="1544281" y="171767"/>
                  </a:lnTo>
                  <a:lnTo>
                    <a:pt x="1545793" y="181216"/>
                  </a:lnTo>
                  <a:lnTo>
                    <a:pt x="1547876" y="190500"/>
                  </a:lnTo>
                  <a:lnTo>
                    <a:pt x="1621155" y="190500"/>
                  </a:lnTo>
                  <a:lnTo>
                    <a:pt x="1620342" y="181216"/>
                  </a:lnTo>
                  <a:lnTo>
                    <a:pt x="1619745" y="171767"/>
                  </a:lnTo>
                  <a:lnTo>
                    <a:pt x="1619377" y="162166"/>
                  </a:lnTo>
                  <a:lnTo>
                    <a:pt x="1619377" y="142621"/>
                  </a:lnTo>
                  <a:lnTo>
                    <a:pt x="1619745" y="132994"/>
                  </a:lnTo>
                  <a:lnTo>
                    <a:pt x="1620342" y="123558"/>
                  </a:lnTo>
                  <a:lnTo>
                    <a:pt x="1621155" y="114300"/>
                  </a:lnTo>
                  <a:close/>
                </a:path>
                <a:path w="5229225" h="304800">
                  <a:moveTo>
                    <a:pt x="1656524" y="299808"/>
                  </a:moveTo>
                  <a:lnTo>
                    <a:pt x="1645805" y="282460"/>
                  </a:lnTo>
                  <a:lnTo>
                    <a:pt x="1636598" y="261315"/>
                  </a:lnTo>
                  <a:lnTo>
                    <a:pt x="1629117" y="236842"/>
                  </a:lnTo>
                  <a:lnTo>
                    <a:pt x="1623606" y="209550"/>
                  </a:lnTo>
                  <a:lnTo>
                    <a:pt x="1554124" y="209550"/>
                  </a:lnTo>
                  <a:lnTo>
                    <a:pt x="1571104" y="240538"/>
                  </a:lnTo>
                  <a:lnTo>
                    <a:pt x="1594523" y="266598"/>
                  </a:lnTo>
                  <a:lnTo>
                    <a:pt x="1623339" y="286702"/>
                  </a:lnTo>
                  <a:lnTo>
                    <a:pt x="1656524" y="299808"/>
                  </a:lnTo>
                  <a:close/>
                </a:path>
                <a:path w="5229225" h="304800">
                  <a:moveTo>
                    <a:pt x="1656524" y="5003"/>
                  </a:moveTo>
                  <a:lnTo>
                    <a:pt x="1623339" y="18097"/>
                  </a:lnTo>
                  <a:lnTo>
                    <a:pt x="1594523" y="38214"/>
                  </a:lnTo>
                  <a:lnTo>
                    <a:pt x="1571104" y="64274"/>
                  </a:lnTo>
                  <a:lnTo>
                    <a:pt x="1554124" y="95250"/>
                  </a:lnTo>
                  <a:lnTo>
                    <a:pt x="1623606" y="95250"/>
                  </a:lnTo>
                  <a:lnTo>
                    <a:pt x="1629117" y="67970"/>
                  </a:lnTo>
                  <a:lnTo>
                    <a:pt x="1636598" y="43497"/>
                  </a:lnTo>
                  <a:lnTo>
                    <a:pt x="1645805" y="22352"/>
                  </a:lnTo>
                  <a:lnTo>
                    <a:pt x="1656524" y="5003"/>
                  </a:lnTo>
                  <a:close/>
                </a:path>
                <a:path w="5229225" h="304800">
                  <a:moveTo>
                    <a:pt x="1748028" y="209550"/>
                  </a:moveTo>
                  <a:lnTo>
                    <a:pt x="1642884" y="209550"/>
                  </a:lnTo>
                  <a:lnTo>
                    <a:pt x="1645958" y="225323"/>
                  </a:lnTo>
                  <a:lnTo>
                    <a:pt x="1659089" y="266192"/>
                  </a:lnTo>
                  <a:lnTo>
                    <a:pt x="1685569" y="302895"/>
                  </a:lnTo>
                  <a:lnTo>
                    <a:pt x="1691106" y="304800"/>
                  </a:lnTo>
                  <a:lnTo>
                    <a:pt x="1699806" y="304800"/>
                  </a:lnTo>
                  <a:lnTo>
                    <a:pt x="1727136" y="275691"/>
                  </a:lnTo>
                  <a:lnTo>
                    <a:pt x="1741195" y="240030"/>
                  </a:lnTo>
                  <a:lnTo>
                    <a:pt x="1748028" y="209550"/>
                  </a:lnTo>
                  <a:close/>
                </a:path>
                <a:path w="5229225" h="304800">
                  <a:moveTo>
                    <a:pt x="1748028" y="95250"/>
                  </a:moveTo>
                  <a:lnTo>
                    <a:pt x="1736864" y="51168"/>
                  </a:lnTo>
                  <a:lnTo>
                    <a:pt x="1717078" y="13754"/>
                  </a:lnTo>
                  <a:lnTo>
                    <a:pt x="1699806" y="0"/>
                  </a:lnTo>
                  <a:lnTo>
                    <a:pt x="1691106" y="0"/>
                  </a:lnTo>
                  <a:lnTo>
                    <a:pt x="1663776" y="29070"/>
                  </a:lnTo>
                  <a:lnTo>
                    <a:pt x="1649730" y="64719"/>
                  </a:lnTo>
                  <a:lnTo>
                    <a:pt x="1642884" y="95250"/>
                  </a:lnTo>
                  <a:lnTo>
                    <a:pt x="1748028" y="95250"/>
                  </a:lnTo>
                  <a:close/>
                </a:path>
                <a:path w="5229225" h="304800">
                  <a:moveTo>
                    <a:pt x="1752600" y="152400"/>
                  </a:moveTo>
                  <a:lnTo>
                    <a:pt x="1752485" y="142582"/>
                  </a:lnTo>
                  <a:lnTo>
                    <a:pt x="1752117" y="132956"/>
                  </a:lnTo>
                  <a:lnTo>
                    <a:pt x="1751495" y="123520"/>
                  </a:lnTo>
                  <a:lnTo>
                    <a:pt x="1750644" y="114300"/>
                  </a:lnTo>
                  <a:lnTo>
                    <a:pt x="1640268" y="114300"/>
                  </a:lnTo>
                  <a:lnTo>
                    <a:pt x="1639430" y="123520"/>
                  </a:lnTo>
                  <a:lnTo>
                    <a:pt x="1638820" y="132956"/>
                  </a:lnTo>
                  <a:lnTo>
                    <a:pt x="1638439" y="142582"/>
                  </a:lnTo>
                  <a:lnTo>
                    <a:pt x="1638300" y="152400"/>
                  </a:lnTo>
                  <a:lnTo>
                    <a:pt x="1638427" y="162229"/>
                  </a:lnTo>
                  <a:lnTo>
                    <a:pt x="1638795" y="171856"/>
                  </a:lnTo>
                  <a:lnTo>
                    <a:pt x="1639404" y="181292"/>
                  </a:lnTo>
                  <a:lnTo>
                    <a:pt x="1640268" y="190500"/>
                  </a:lnTo>
                  <a:lnTo>
                    <a:pt x="1750644" y="190500"/>
                  </a:lnTo>
                  <a:lnTo>
                    <a:pt x="1751469" y="181292"/>
                  </a:lnTo>
                  <a:lnTo>
                    <a:pt x="1752092" y="171856"/>
                  </a:lnTo>
                  <a:lnTo>
                    <a:pt x="1752473" y="162229"/>
                  </a:lnTo>
                  <a:lnTo>
                    <a:pt x="1752600" y="152400"/>
                  </a:lnTo>
                  <a:close/>
                </a:path>
                <a:path w="5229225" h="304800">
                  <a:moveTo>
                    <a:pt x="1836724" y="95250"/>
                  </a:moveTo>
                  <a:lnTo>
                    <a:pt x="1819783" y="64274"/>
                  </a:lnTo>
                  <a:lnTo>
                    <a:pt x="1796364" y="38214"/>
                  </a:lnTo>
                  <a:lnTo>
                    <a:pt x="1767535" y="18097"/>
                  </a:lnTo>
                  <a:lnTo>
                    <a:pt x="1734388" y="5003"/>
                  </a:lnTo>
                  <a:lnTo>
                    <a:pt x="1745094" y="22352"/>
                  </a:lnTo>
                  <a:lnTo>
                    <a:pt x="1754314" y="43497"/>
                  </a:lnTo>
                  <a:lnTo>
                    <a:pt x="1761794" y="67970"/>
                  </a:lnTo>
                  <a:lnTo>
                    <a:pt x="1767306" y="95250"/>
                  </a:lnTo>
                  <a:lnTo>
                    <a:pt x="1836724" y="95250"/>
                  </a:lnTo>
                  <a:close/>
                </a:path>
                <a:path w="5229225" h="304800">
                  <a:moveTo>
                    <a:pt x="1836788" y="209550"/>
                  </a:moveTo>
                  <a:lnTo>
                    <a:pt x="1767370" y="209550"/>
                  </a:lnTo>
                  <a:lnTo>
                    <a:pt x="1761820" y="236842"/>
                  </a:lnTo>
                  <a:lnTo>
                    <a:pt x="1754352" y="261315"/>
                  </a:lnTo>
                  <a:lnTo>
                    <a:pt x="1745157" y="282460"/>
                  </a:lnTo>
                  <a:lnTo>
                    <a:pt x="1734451" y="299808"/>
                  </a:lnTo>
                  <a:lnTo>
                    <a:pt x="1767586" y="286702"/>
                  </a:lnTo>
                  <a:lnTo>
                    <a:pt x="1796402" y="266598"/>
                  </a:lnTo>
                  <a:lnTo>
                    <a:pt x="1819808" y="240538"/>
                  </a:lnTo>
                  <a:lnTo>
                    <a:pt x="1836788" y="209550"/>
                  </a:lnTo>
                  <a:close/>
                </a:path>
                <a:path w="5229225" h="304800">
                  <a:moveTo>
                    <a:pt x="1847850" y="152400"/>
                  </a:moveTo>
                  <a:lnTo>
                    <a:pt x="1847545" y="142621"/>
                  </a:lnTo>
                  <a:lnTo>
                    <a:pt x="1846630" y="132994"/>
                  </a:lnTo>
                  <a:lnTo>
                    <a:pt x="1845119" y="123558"/>
                  </a:lnTo>
                  <a:lnTo>
                    <a:pt x="1843036" y="114300"/>
                  </a:lnTo>
                  <a:lnTo>
                    <a:pt x="1769745" y="114300"/>
                  </a:lnTo>
                  <a:lnTo>
                    <a:pt x="1770570" y="123558"/>
                  </a:lnTo>
                  <a:lnTo>
                    <a:pt x="1771167" y="132994"/>
                  </a:lnTo>
                  <a:lnTo>
                    <a:pt x="1771535" y="142621"/>
                  </a:lnTo>
                  <a:lnTo>
                    <a:pt x="1771535" y="162166"/>
                  </a:lnTo>
                  <a:lnTo>
                    <a:pt x="1771167" y="171767"/>
                  </a:lnTo>
                  <a:lnTo>
                    <a:pt x="1770570" y="181216"/>
                  </a:lnTo>
                  <a:lnTo>
                    <a:pt x="1769745" y="190500"/>
                  </a:lnTo>
                  <a:lnTo>
                    <a:pt x="1843036" y="190500"/>
                  </a:lnTo>
                  <a:lnTo>
                    <a:pt x="1845119" y="181216"/>
                  </a:lnTo>
                  <a:lnTo>
                    <a:pt x="1846630" y="171767"/>
                  </a:lnTo>
                  <a:lnTo>
                    <a:pt x="1847545" y="162166"/>
                  </a:lnTo>
                  <a:lnTo>
                    <a:pt x="1847850" y="152400"/>
                  </a:lnTo>
                  <a:close/>
                </a:path>
                <a:path w="5229225" h="304800">
                  <a:moveTo>
                    <a:pt x="3524250" y="287121"/>
                  </a:moveTo>
                  <a:lnTo>
                    <a:pt x="3512604" y="238760"/>
                  </a:lnTo>
                  <a:lnTo>
                    <a:pt x="3481578" y="201993"/>
                  </a:lnTo>
                  <a:lnTo>
                    <a:pt x="3493770" y="171450"/>
                  </a:lnTo>
                  <a:lnTo>
                    <a:pt x="3504615" y="144310"/>
                  </a:lnTo>
                  <a:lnTo>
                    <a:pt x="3504971" y="143357"/>
                  </a:lnTo>
                  <a:lnTo>
                    <a:pt x="3505200" y="142341"/>
                  </a:lnTo>
                  <a:lnTo>
                    <a:pt x="3505200" y="136931"/>
                  </a:lnTo>
                  <a:lnTo>
                    <a:pt x="3501631" y="133350"/>
                  </a:lnTo>
                  <a:lnTo>
                    <a:pt x="3461575" y="133350"/>
                  </a:lnTo>
                  <a:lnTo>
                    <a:pt x="3463937" y="126593"/>
                  </a:lnTo>
                  <a:lnTo>
                    <a:pt x="3463988" y="126377"/>
                  </a:lnTo>
                  <a:lnTo>
                    <a:pt x="3465677" y="119557"/>
                  </a:lnTo>
                  <a:lnTo>
                    <a:pt x="3465792" y="118808"/>
                  </a:lnTo>
                  <a:lnTo>
                    <a:pt x="3466744" y="112280"/>
                  </a:lnTo>
                  <a:lnTo>
                    <a:pt x="3467100" y="104775"/>
                  </a:lnTo>
                  <a:lnTo>
                    <a:pt x="3467011" y="100965"/>
                  </a:lnTo>
                  <a:lnTo>
                    <a:pt x="3466985" y="99961"/>
                  </a:lnTo>
                  <a:lnTo>
                    <a:pt x="3466744" y="97574"/>
                  </a:lnTo>
                  <a:lnTo>
                    <a:pt x="3482708" y="93230"/>
                  </a:lnTo>
                  <a:lnTo>
                    <a:pt x="3494824" y="88125"/>
                  </a:lnTo>
                  <a:lnTo>
                    <a:pt x="3502507" y="82397"/>
                  </a:lnTo>
                  <a:lnTo>
                    <a:pt x="3505200" y="76200"/>
                  </a:lnTo>
                  <a:lnTo>
                    <a:pt x="3501910" y="69380"/>
                  </a:lnTo>
                  <a:lnTo>
                    <a:pt x="3492550" y="63131"/>
                  </a:lnTo>
                  <a:lnTo>
                    <a:pt x="3477907" y="57683"/>
                  </a:lnTo>
                  <a:lnTo>
                    <a:pt x="3458768" y="53225"/>
                  </a:lnTo>
                  <a:lnTo>
                    <a:pt x="3451669" y="33439"/>
                  </a:lnTo>
                  <a:lnTo>
                    <a:pt x="3448050" y="26492"/>
                  </a:lnTo>
                  <a:lnTo>
                    <a:pt x="3448050" y="100965"/>
                  </a:lnTo>
                  <a:lnTo>
                    <a:pt x="3448050" y="109537"/>
                  </a:lnTo>
                  <a:lnTo>
                    <a:pt x="3448050" y="171450"/>
                  </a:lnTo>
                  <a:lnTo>
                    <a:pt x="3419475" y="285750"/>
                  </a:lnTo>
                  <a:lnTo>
                    <a:pt x="3400425" y="209550"/>
                  </a:lnTo>
                  <a:lnTo>
                    <a:pt x="3409950" y="190500"/>
                  </a:lnTo>
                  <a:lnTo>
                    <a:pt x="3448050" y="171450"/>
                  </a:lnTo>
                  <a:lnTo>
                    <a:pt x="3448050" y="109537"/>
                  </a:lnTo>
                  <a:lnTo>
                    <a:pt x="3446183" y="118808"/>
                  </a:lnTo>
                  <a:lnTo>
                    <a:pt x="3441077" y="126377"/>
                  </a:lnTo>
                  <a:lnTo>
                    <a:pt x="3433508" y="131483"/>
                  </a:lnTo>
                  <a:lnTo>
                    <a:pt x="3424237" y="133350"/>
                  </a:lnTo>
                  <a:lnTo>
                    <a:pt x="3416858" y="133350"/>
                  </a:lnTo>
                  <a:lnTo>
                    <a:pt x="3393884" y="113588"/>
                  </a:lnTo>
                  <a:lnTo>
                    <a:pt x="3387991" y="113588"/>
                  </a:lnTo>
                  <a:lnTo>
                    <a:pt x="3386620" y="117754"/>
                  </a:lnTo>
                  <a:lnTo>
                    <a:pt x="3383305" y="124117"/>
                  </a:lnTo>
                  <a:lnTo>
                    <a:pt x="3381375" y="126034"/>
                  </a:lnTo>
                  <a:lnTo>
                    <a:pt x="3381375" y="209550"/>
                  </a:lnTo>
                  <a:lnTo>
                    <a:pt x="3362325" y="285750"/>
                  </a:lnTo>
                  <a:lnTo>
                    <a:pt x="3333750" y="171450"/>
                  </a:lnTo>
                  <a:lnTo>
                    <a:pt x="3371850" y="190500"/>
                  </a:lnTo>
                  <a:lnTo>
                    <a:pt x="3381375" y="209550"/>
                  </a:lnTo>
                  <a:lnTo>
                    <a:pt x="3381375" y="126034"/>
                  </a:lnTo>
                  <a:lnTo>
                    <a:pt x="3378314" y="129044"/>
                  </a:lnTo>
                  <a:lnTo>
                    <a:pt x="3372066" y="132219"/>
                  </a:lnTo>
                  <a:lnTo>
                    <a:pt x="3365004" y="133350"/>
                  </a:lnTo>
                  <a:lnTo>
                    <a:pt x="3357562" y="133350"/>
                  </a:lnTo>
                  <a:lnTo>
                    <a:pt x="3348291" y="131483"/>
                  </a:lnTo>
                  <a:lnTo>
                    <a:pt x="3340735" y="126377"/>
                  </a:lnTo>
                  <a:lnTo>
                    <a:pt x="3335629" y="118808"/>
                  </a:lnTo>
                  <a:lnTo>
                    <a:pt x="3333750" y="109537"/>
                  </a:lnTo>
                  <a:lnTo>
                    <a:pt x="3333750" y="100965"/>
                  </a:lnTo>
                  <a:lnTo>
                    <a:pt x="3346843" y="102590"/>
                  </a:lnTo>
                  <a:lnTo>
                    <a:pt x="3360813" y="103797"/>
                  </a:lnTo>
                  <a:lnTo>
                    <a:pt x="3375545" y="104533"/>
                  </a:lnTo>
                  <a:lnTo>
                    <a:pt x="3390900" y="104775"/>
                  </a:lnTo>
                  <a:lnTo>
                    <a:pt x="3406267" y="104533"/>
                  </a:lnTo>
                  <a:lnTo>
                    <a:pt x="3420999" y="103797"/>
                  </a:lnTo>
                  <a:lnTo>
                    <a:pt x="3434969" y="102590"/>
                  </a:lnTo>
                  <a:lnTo>
                    <a:pt x="3448050" y="100965"/>
                  </a:lnTo>
                  <a:lnTo>
                    <a:pt x="3448050" y="26492"/>
                  </a:lnTo>
                  <a:lnTo>
                    <a:pt x="3442805" y="16408"/>
                  </a:lnTo>
                  <a:lnTo>
                    <a:pt x="3436632" y="9525"/>
                  </a:lnTo>
                  <a:lnTo>
                    <a:pt x="3432111" y="4495"/>
                  </a:lnTo>
                  <a:lnTo>
                    <a:pt x="3419475" y="0"/>
                  </a:lnTo>
                  <a:lnTo>
                    <a:pt x="3408769" y="0"/>
                  </a:lnTo>
                  <a:lnTo>
                    <a:pt x="3397275" y="7861"/>
                  </a:lnTo>
                  <a:lnTo>
                    <a:pt x="3394900" y="9525"/>
                  </a:lnTo>
                  <a:lnTo>
                    <a:pt x="3386912" y="9525"/>
                  </a:lnTo>
                  <a:lnTo>
                    <a:pt x="3384473" y="7861"/>
                  </a:lnTo>
                  <a:lnTo>
                    <a:pt x="3381679" y="5905"/>
                  </a:lnTo>
                  <a:lnTo>
                    <a:pt x="3373043" y="0"/>
                  </a:lnTo>
                  <a:lnTo>
                    <a:pt x="3362325" y="0"/>
                  </a:lnTo>
                  <a:lnTo>
                    <a:pt x="3349701" y="4495"/>
                  </a:lnTo>
                  <a:lnTo>
                    <a:pt x="3339007" y="16408"/>
                  </a:lnTo>
                  <a:lnTo>
                    <a:pt x="3330143" y="33439"/>
                  </a:lnTo>
                  <a:lnTo>
                    <a:pt x="3323044" y="53225"/>
                  </a:lnTo>
                  <a:lnTo>
                    <a:pt x="3303905" y="57683"/>
                  </a:lnTo>
                  <a:lnTo>
                    <a:pt x="3289262" y="63131"/>
                  </a:lnTo>
                  <a:lnTo>
                    <a:pt x="3279902" y="69380"/>
                  </a:lnTo>
                  <a:lnTo>
                    <a:pt x="3276600" y="76200"/>
                  </a:lnTo>
                  <a:lnTo>
                    <a:pt x="3279305" y="82397"/>
                  </a:lnTo>
                  <a:lnTo>
                    <a:pt x="3286988" y="88125"/>
                  </a:lnTo>
                  <a:lnTo>
                    <a:pt x="3299104" y="93230"/>
                  </a:lnTo>
                  <a:lnTo>
                    <a:pt x="3315068" y="97574"/>
                  </a:lnTo>
                  <a:lnTo>
                    <a:pt x="3314827" y="99961"/>
                  </a:lnTo>
                  <a:lnTo>
                    <a:pt x="3320237" y="133350"/>
                  </a:lnTo>
                  <a:lnTo>
                    <a:pt x="3280181" y="133350"/>
                  </a:lnTo>
                  <a:lnTo>
                    <a:pt x="3276600" y="136931"/>
                  </a:lnTo>
                  <a:lnTo>
                    <a:pt x="3276600" y="142341"/>
                  </a:lnTo>
                  <a:lnTo>
                    <a:pt x="3276790" y="143357"/>
                  </a:lnTo>
                  <a:lnTo>
                    <a:pt x="3277197" y="144310"/>
                  </a:lnTo>
                  <a:lnTo>
                    <a:pt x="3300298" y="201993"/>
                  </a:lnTo>
                  <a:lnTo>
                    <a:pt x="3282670" y="218567"/>
                  </a:lnTo>
                  <a:lnTo>
                    <a:pt x="3269196" y="238760"/>
                  </a:lnTo>
                  <a:lnTo>
                    <a:pt x="3260585" y="261848"/>
                  </a:lnTo>
                  <a:lnTo>
                    <a:pt x="3257550" y="287121"/>
                  </a:lnTo>
                  <a:lnTo>
                    <a:pt x="3257550" y="296887"/>
                  </a:lnTo>
                  <a:lnTo>
                    <a:pt x="3265474" y="304800"/>
                  </a:lnTo>
                  <a:lnTo>
                    <a:pt x="3516338" y="304800"/>
                  </a:lnTo>
                  <a:lnTo>
                    <a:pt x="3524250" y="296887"/>
                  </a:lnTo>
                  <a:lnTo>
                    <a:pt x="3524250" y="287121"/>
                  </a:lnTo>
                  <a:close/>
                </a:path>
                <a:path w="5229225" h="304800">
                  <a:moveTo>
                    <a:pt x="5229225" y="152400"/>
                  </a:moveTo>
                  <a:lnTo>
                    <a:pt x="5226228" y="137591"/>
                  </a:lnTo>
                  <a:lnTo>
                    <a:pt x="5218061" y="125476"/>
                  </a:lnTo>
                  <a:lnTo>
                    <a:pt x="5205946" y="117309"/>
                  </a:lnTo>
                  <a:lnTo>
                    <a:pt x="5191125" y="114300"/>
                  </a:lnTo>
                  <a:lnTo>
                    <a:pt x="5181600" y="114300"/>
                  </a:lnTo>
                  <a:lnTo>
                    <a:pt x="5181600" y="85725"/>
                  </a:lnTo>
                  <a:lnTo>
                    <a:pt x="5174869" y="52374"/>
                  </a:lnTo>
                  <a:lnTo>
                    <a:pt x="5165242" y="38100"/>
                  </a:lnTo>
                  <a:lnTo>
                    <a:pt x="5156492" y="25120"/>
                  </a:lnTo>
                  <a:lnTo>
                    <a:pt x="5143500" y="16370"/>
                  </a:lnTo>
                  <a:lnTo>
                    <a:pt x="5143500" y="85725"/>
                  </a:lnTo>
                  <a:lnTo>
                    <a:pt x="5143500" y="114300"/>
                  </a:lnTo>
                  <a:lnTo>
                    <a:pt x="5048250" y="114300"/>
                  </a:lnTo>
                  <a:lnTo>
                    <a:pt x="5048250" y="85725"/>
                  </a:lnTo>
                  <a:lnTo>
                    <a:pt x="5051996" y="67183"/>
                  </a:lnTo>
                  <a:lnTo>
                    <a:pt x="5062207" y="52057"/>
                  </a:lnTo>
                  <a:lnTo>
                    <a:pt x="5077333" y="41846"/>
                  </a:lnTo>
                  <a:lnTo>
                    <a:pt x="5095875" y="38100"/>
                  </a:lnTo>
                  <a:lnTo>
                    <a:pt x="5114417" y="41846"/>
                  </a:lnTo>
                  <a:lnTo>
                    <a:pt x="5129555" y="52057"/>
                  </a:lnTo>
                  <a:lnTo>
                    <a:pt x="5139766" y="67183"/>
                  </a:lnTo>
                  <a:lnTo>
                    <a:pt x="5143500" y="85725"/>
                  </a:lnTo>
                  <a:lnTo>
                    <a:pt x="5143500" y="16370"/>
                  </a:lnTo>
                  <a:lnTo>
                    <a:pt x="5129238" y="6743"/>
                  </a:lnTo>
                  <a:lnTo>
                    <a:pt x="5095875" y="0"/>
                  </a:lnTo>
                  <a:lnTo>
                    <a:pt x="5062525" y="6743"/>
                  </a:lnTo>
                  <a:lnTo>
                    <a:pt x="5035270" y="25120"/>
                  </a:lnTo>
                  <a:lnTo>
                    <a:pt x="5016893" y="52374"/>
                  </a:lnTo>
                  <a:lnTo>
                    <a:pt x="5010150" y="85725"/>
                  </a:lnTo>
                  <a:lnTo>
                    <a:pt x="5010150" y="114300"/>
                  </a:lnTo>
                  <a:lnTo>
                    <a:pt x="5000625" y="114300"/>
                  </a:lnTo>
                  <a:lnTo>
                    <a:pt x="4985817" y="117309"/>
                  </a:lnTo>
                  <a:lnTo>
                    <a:pt x="4973701" y="125476"/>
                  </a:lnTo>
                  <a:lnTo>
                    <a:pt x="4965535" y="137591"/>
                  </a:lnTo>
                  <a:lnTo>
                    <a:pt x="4962525" y="152400"/>
                  </a:lnTo>
                  <a:lnTo>
                    <a:pt x="4962525" y="266700"/>
                  </a:lnTo>
                  <a:lnTo>
                    <a:pt x="4965535" y="281520"/>
                  </a:lnTo>
                  <a:lnTo>
                    <a:pt x="4973701" y="293636"/>
                  </a:lnTo>
                  <a:lnTo>
                    <a:pt x="4985817" y="301802"/>
                  </a:lnTo>
                  <a:lnTo>
                    <a:pt x="5000625" y="304800"/>
                  </a:lnTo>
                  <a:lnTo>
                    <a:pt x="5191125" y="304800"/>
                  </a:lnTo>
                  <a:lnTo>
                    <a:pt x="5205946" y="301802"/>
                  </a:lnTo>
                  <a:lnTo>
                    <a:pt x="5218061" y="293636"/>
                  </a:lnTo>
                  <a:lnTo>
                    <a:pt x="5226228" y="281520"/>
                  </a:lnTo>
                  <a:lnTo>
                    <a:pt x="5229225" y="266700"/>
                  </a:lnTo>
                  <a:lnTo>
                    <a:pt x="5229225" y="152400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248399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1999" y="533399"/>
                  </a:moveTo>
                  <a:lnTo>
                    <a:pt x="0" y="5333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533399"/>
                  </a:lnTo>
                  <a:close/>
                </a:path>
              </a:pathLst>
            </a:custGeom>
            <a:solidFill>
              <a:srgbClr val="1D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442368" y="3463924"/>
            <a:ext cx="7307580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700"/>
              </a:lnSpc>
              <a:spcBef>
                <a:spcPts val="100"/>
              </a:spcBef>
            </a:pPr>
            <a:r>
              <a:rPr sz="1500" dirty="0">
                <a:solidFill>
                  <a:srgbClr val="374050"/>
                </a:solidFill>
                <a:latin typeface="DejaVu Sans"/>
                <a:cs typeface="DejaVu Sans"/>
              </a:rPr>
              <a:t>Welcome</a:t>
            </a:r>
            <a:r>
              <a:rPr sz="15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5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374050"/>
                </a:solidFill>
                <a:latin typeface="DejaVu Sans"/>
                <a:cs typeface="DejaVu Sans"/>
              </a:rPr>
              <a:t>your</a:t>
            </a:r>
            <a:r>
              <a:rPr sz="15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374050"/>
                </a:solidFill>
                <a:latin typeface="DejaVu Sans"/>
                <a:cs typeface="DejaVu Sans"/>
              </a:rPr>
              <a:t>comprehensive</a:t>
            </a:r>
            <a:r>
              <a:rPr sz="15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374050"/>
                </a:solidFill>
                <a:latin typeface="DejaVu Sans"/>
                <a:cs typeface="DejaVu Sans"/>
              </a:rPr>
              <a:t>phishing</a:t>
            </a:r>
            <a:r>
              <a:rPr sz="15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374050"/>
                </a:solidFill>
                <a:latin typeface="DejaVu Sans"/>
                <a:cs typeface="DejaVu Sans"/>
              </a:rPr>
              <a:t>awareness</a:t>
            </a:r>
            <a:r>
              <a:rPr sz="15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374050"/>
                </a:solidFill>
                <a:latin typeface="DejaVu Sans"/>
                <a:cs typeface="DejaVu Sans"/>
              </a:rPr>
              <a:t>training.</a:t>
            </a:r>
            <a:r>
              <a:rPr sz="15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374050"/>
                </a:solidFill>
                <a:latin typeface="DejaVu Sans"/>
                <a:cs typeface="DejaVu Sans"/>
              </a:rPr>
              <a:t>Discover</a:t>
            </a:r>
            <a:r>
              <a:rPr sz="15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500" spc="-25" dirty="0">
                <a:solidFill>
                  <a:srgbClr val="374050"/>
                </a:solidFill>
                <a:latin typeface="DejaVu Sans"/>
                <a:cs typeface="DejaVu Sans"/>
              </a:rPr>
              <a:t>how </a:t>
            </a:r>
            <a:r>
              <a:rPr sz="15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5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374050"/>
                </a:solidFill>
                <a:latin typeface="DejaVu Sans"/>
                <a:cs typeface="DejaVu Sans"/>
              </a:rPr>
              <a:t>detect,</a:t>
            </a:r>
            <a:r>
              <a:rPr sz="15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374050"/>
                </a:solidFill>
                <a:latin typeface="DejaVu Sans"/>
                <a:cs typeface="DejaVu Sans"/>
              </a:rPr>
              <a:t>prevent,</a:t>
            </a:r>
            <a:r>
              <a:rPr sz="15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5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374050"/>
                </a:solidFill>
                <a:latin typeface="DejaVu Sans"/>
                <a:cs typeface="DejaVu Sans"/>
              </a:rPr>
              <a:t>respond</a:t>
            </a:r>
            <a:r>
              <a:rPr sz="15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5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374050"/>
                </a:solidFill>
                <a:latin typeface="DejaVu Sans"/>
                <a:cs typeface="DejaVu Sans"/>
              </a:rPr>
              <a:t>modern</a:t>
            </a:r>
            <a:r>
              <a:rPr sz="15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374050"/>
                </a:solidFill>
                <a:latin typeface="DejaVu Sans"/>
                <a:cs typeface="DejaVu Sans"/>
              </a:rPr>
              <a:t>phishing</a:t>
            </a:r>
            <a:r>
              <a:rPr sz="15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374050"/>
                </a:solidFill>
                <a:latin typeface="DejaVu Sans"/>
                <a:cs typeface="DejaVu Sans"/>
              </a:rPr>
              <a:t>threats</a:t>
            </a:r>
            <a:r>
              <a:rPr sz="15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374050"/>
                </a:solidFill>
                <a:latin typeface="DejaVu Sans"/>
                <a:cs typeface="DejaVu Sans"/>
              </a:rPr>
              <a:t>with</a:t>
            </a:r>
            <a:r>
              <a:rPr sz="15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500" spc="-10" dirty="0">
                <a:solidFill>
                  <a:srgbClr val="374050"/>
                </a:solidFill>
                <a:latin typeface="DejaVu Sans"/>
                <a:cs typeface="DejaVu Sans"/>
              </a:rPr>
              <a:t>real-world </a:t>
            </a:r>
            <a:r>
              <a:rPr sz="1500" dirty="0">
                <a:solidFill>
                  <a:srgbClr val="374050"/>
                </a:solidFill>
                <a:latin typeface="DejaVu Sans"/>
                <a:cs typeface="DejaVu Sans"/>
              </a:rPr>
              <a:t>scenarios,</a:t>
            </a:r>
            <a:r>
              <a:rPr sz="15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374050"/>
                </a:solidFill>
                <a:latin typeface="DejaVu Sans"/>
                <a:cs typeface="DejaVu Sans"/>
              </a:rPr>
              <a:t>best</a:t>
            </a:r>
            <a:r>
              <a:rPr sz="15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374050"/>
                </a:solidFill>
                <a:latin typeface="DejaVu Sans"/>
                <a:cs typeface="DejaVu Sans"/>
              </a:rPr>
              <a:t>practices,</a:t>
            </a:r>
            <a:r>
              <a:rPr sz="15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5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374050"/>
                </a:solidFill>
                <a:latin typeface="DejaVu Sans"/>
                <a:cs typeface="DejaVu Sans"/>
              </a:rPr>
              <a:t>practical</a:t>
            </a:r>
            <a:r>
              <a:rPr sz="15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500" spc="-10" dirty="0">
                <a:solidFill>
                  <a:srgbClr val="374050"/>
                </a:solidFill>
                <a:latin typeface="DejaVu Sans"/>
                <a:cs typeface="DejaVu Sans"/>
              </a:rPr>
              <a:t>exercises.</a:t>
            </a:r>
            <a:endParaRPr sz="1500">
              <a:latin typeface="DejaVu Sans"/>
              <a:cs typeface="DejaVu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8299" y="6408563"/>
            <a:ext cx="2553335" cy="2032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b="1" dirty="0">
                <a:solidFill>
                  <a:srgbClr val="FFFFFF"/>
                </a:solidFill>
                <a:latin typeface="DejaVu Sans"/>
                <a:cs typeface="DejaVu Sans"/>
              </a:rPr>
              <a:t>Cybersecurity</a:t>
            </a:r>
            <a:r>
              <a:rPr sz="1200" b="1" spc="-3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DejaVu Sans"/>
                <a:cs typeface="DejaVu Sans"/>
              </a:rPr>
              <a:t>Training</a:t>
            </a:r>
            <a:r>
              <a:rPr sz="1200" b="1" spc="-2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DejaVu Sans"/>
                <a:cs typeface="DejaVu Sans"/>
              </a:rPr>
              <a:t>Series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50046" y="5140325"/>
            <a:ext cx="94170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1D40AF"/>
                </a:solidFill>
                <a:latin typeface="DejaVu Sans"/>
                <a:cs typeface="DejaVu Sans"/>
              </a:rPr>
              <a:t>Email</a:t>
            </a:r>
            <a:r>
              <a:rPr sz="1050" spc="-10" dirty="0">
                <a:solidFill>
                  <a:srgbClr val="1D40AF"/>
                </a:solidFill>
                <a:latin typeface="DejaVu Sans"/>
                <a:cs typeface="DejaVu Sans"/>
              </a:rPr>
              <a:t> Threats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75385" y="5140325"/>
            <a:ext cx="969644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solidFill>
                  <a:srgbClr val="1D40AF"/>
                </a:solidFill>
                <a:latin typeface="DejaVu Sans"/>
                <a:cs typeface="DejaVu Sans"/>
              </a:rPr>
              <a:t>Fake</a:t>
            </a:r>
            <a:r>
              <a:rPr sz="1050" spc="-5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1D40AF"/>
                </a:solidFill>
                <a:latin typeface="DejaVu Sans"/>
                <a:cs typeface="DejaVu Sans"/>
              </a:rPr>
              <a:t>Websites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29151" y="5140325"/>
            <a:ext cx="126365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1D40AF"/>
                </a:solidFill>
                <a:latin typeface="DejaVu Sans"/>
                <a:cs typeface="DejaVu Sans"/>
              </a:rPr>
              <a:t>Social </a:t>
            </a:r>
            <a:r>
              <a:rPr sz="1050" spc="-10" dirty="0">
                <a:solidFill>
                  <a:srgbClr val="1D40AF"/>
                </a:solidFill>
                <a:latin typeface="DejaVu Sans"/>
                <a:cs typeface="DejaVu Sans"/>
              </a:rPr>
              <a:t>Engineering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76703" y="5140325"/>
            <a:ext cx="96520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1D40AF"/>
                </a:solidFill>
                <a:latin typeface="DejaVu Sans"/>
                <a:cs typeface="DejaVu Sans"/>
              </a:rPr>
              <a:t>Best</a:t>
            </a:r>
            <a:r>
              <a:rPr sz="1050" spc="-2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1D40AF"/>
                </a:solidFill>
                <a:latin typeface="DejaVu Sans"/>
                <a:cs typeface="DejaVu Sans"/>
              </a:rPr>
              <a:t>Practices</a:t>
            </a:r>
            <a:endParaRPr sz="1050">
              <a:latin typeface="DejaVu Sans"/>
              <a:cs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9115425"/>
            <a:chOff x="0" y="0"/>
            <a:chExt cx="12192000" cy="91154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91154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9599" y="914399"/>
              <a:ext cx="914400" cy="38100"/>
            </a:xfrm>
            <a:custGeom>
              <a:avLst/>
              <a:gdLst/>
              <a:ahLst/>
              <a:cxnLst/>
              <a:rect l="l" t="t" r="r" b="b"/>
              <a:pathLst>
                <a:path w="914400" h="38100">
                  <a:moveTo>
                    <a:pt x="9143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914399" y="0"/>
                  </a:lnTo>
                  <a:lnTo>
                    <a:pt x="914399" y="380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Interactive</a:t>
            </a:r>
            <a:r>
              <a:rPr spc="-35" dirty="0"/>
              <a:t> </a:t>
            </a:r>
            <a:r>
              <a:rPr dirty="0"/>
              <a:t>Quiz:</a:t>
            </a:r>
            <a:r>
              <a:rPr spc="-30" dirty="0"/>
              <a:t> </a:t>
            </a:r>
            <a:r>
              <a:rPr dirty="0"/>
              <a:t>Spot</a:t>
            </a:r>
            <a:r>
              <a:rPr spc="-3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10" dirty="0"/>
              <a:t>Phish!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09599" y="1104899"/>
            <a:ext cx="5372100" cy="6372225"/>
            <a:chOff x="609599" y="1104899"/>
            <a:chExt cx="5372100" cy="6372225"/>
          </a:xfrm>
        </p:grpSpPr>
        <p:sp>
          <p:nvSpPr>
            <p:cNvPr id="7" name="object 7"/>
            <p:cNvSpPr/>
            <p:nvPr/>
          </p:nvSpPr>
          <p:spPr>
            <a:xfrm>
              <a:off x="609599" y="1104899"/>
              <a:ext cx="5372100" cy="6372225"/>
            </a:xfrm>
            <a:custGeom>
              <a:avLst/>
              <a:gdLst/>
              <a:ahLst/>
              <a:cxnLst/>
              <a:rect l="l" t="t" r="r" b="b"/>
              <a:pathLst>
                <a:path w="5372100" h="6372225">
                  <a:moveTo>
                    <a:pt x="5300902" y="6372223"/>
                  </a:moveTo>
                  <a:lnTo>
                    <a:pt x="71196" y="6372223"/>
                  </a:lnTo>
                  <a:lnTo>
                    <a:pt x="66241" y="6371735"/>
                  </a:lnTo>
                  <a:lnTo>
                    <a:pt x="29705" y="6356602"/>
                  </a:lnTo>
                  <a:lnTo>
                    <a:pt x="3885" y="6320561"/>
                  </a:lnTo>
                  <a:lnTo>
                    <a:pt x="0" y="6301027"/>
                  </a:lnTo>
                  <a:lnTo>
                    <a:pt x="0" y="62960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300902" y="0"/>
                  </a:lnTo>
                  <a:lnTo>
                    <a:pt x="5342393" y="15621"/>
                  </a:lnTo>
                  <a:lnTo>
                    <a:pt x="5368212" y="51661"/>
                  </a:lnTo>
                  <a:lnTo>
                    <a:pt x="5372099" y="71196"/>
                  </a:lnTo>
                  <a:lnTo>
                    <a:pt x="5372099" y="6301027"/>
                  </a:lnTo>
                  <a:lnTo>
                    <a:pt x="5356476" y="6342518"/>
                  </a:lnTo>
                  <a:lnTo>
                    <a:pt x="5320437" y="6368338"/>
                  </a:lnTo>
                  <a:lnTo>
                    <a:pt x="5305857" y="6371735"/>
                  </a:lnTo>
                  <a:lnTo>
                    <a:pt x="5300902" y="63722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999" y="2476499"/>
              <a:ext cx="5067300" cy="9525"/>
            </a:xfrm>
            <a:custGeom>
              <a:avLst/>
              <a:gdLst/>
              <a:ahLst/>
              <a:cxnLst/>
              <a:rect l="l" t="t" r="r" b="b"/>
              <a:pathLst>
                <a:path w="5067300" h="9525">
                  <a:moveTo>
                    <a:pt x="50672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5067299" y="0"/>
                  </a:lnTo>
                  <a:lnTo>
                    <a:pt x="5067299" y="952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49299" y="1208405"/>
            <a:ext cx="4071620" cy="11684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b="1" dirty="0">
                <a:latin typeface="DejaVu Sans"/>
                <a:cs typeface="DejaVu Sans"/>
              </a:rPr>
              <a:t>From:</a:t>
            </a:r>
            <a:r>
              <a:rPr sz="1200" b="1" spc="-75" dirty="0">
                <a:latin typeface="DejaVu Sans"/>
                <a:cs typeface="DejaVu Sans"/>
              </a:rPr>
              <a:t> </a:t>
            </a:r>
            <a:r>
              <a:rPr sz="1200" b="1" spc="-10" dirty="0">
                <a:latin typeface="DejaVu Sans"/>
                <a:cs typeface="DejaVu Sans"/>
              </a:rPr>
              <a:t>Paypal</a:t>
            </a:r>
            <a:r>
              <a:rPr sz="1200" b="1" spc="-70" dirty="0">
                <a:latin typeface="DejaVu Sans"/>
                <a:cs typeface="DejaVu Sans"/>
              </a:rPr>
              <a:t> </a:t>
            </a:r>
            <a:r>
              <a:rPr sz="1200" b="1" spc="-10" dirty="0">
                <a:latin typeface="DejaVu Sans"/>
                <a:cs typeface="DejaVu Sans"/>
              </a:rPr>
              <a:t>Service</a:t>
            </a: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200" b="1" spc="-10" dirty="0">
                <a:solidFill>
                  <a:srgbClr val="6A7280"/>
                </a:solidFill>
                <a:latin typeface="DejaVu Sans"/>
                <a:cs typeface="DejaVu Sans"/>
              </a:rPr>
              <a:t>&lt;</a:t>
            </a:r>
            <a:r>
              <a:rPr sz="1200" b="1" spc="-10" dirty="0">
                <a:solidFill>
                  <a:srgbClr val="6A7280"/>
                </a:solidFill>
                <a:latin typeface="DejaVu Sans"/>
                <a:cs typeface="DejaVu Sans"/>
                <a:hlinkClick r:id="rId3"/>
              </a:rPr>
              <a:t>service.verification@paypa1-support.com</a:t>
            </a:r>
            <a:r>
              <a:rPr sz="1200" b="1" spc="-10" dirty="0">
                <a:solidFill>
                  <a:srgbClr val="6A7280"/>
                </a:solidFill>
                <a:latin typeface="DejaVu Sans"/>
                <a:cs typeface="DejaVu Sans"/>
              </a:rPr>
              <a:t>&gt;</a:t>
            </a: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200" spc="-60" dirty="0">
                <a:latin typeface="DejaVu Sans"/>
                <a:cs typeface="DejaVu Sans"/>
              </a:rPr>
              <a:t>To:</a:t>
            </a:r>
            <a:r>
              <a:rPr sz="1200" spc="-40" dirty="0"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6A7280"/>
                </a:solidFill>
                <a:latin typeface="DejaVu Sans"/>
                <a:cs typeface="DejaVu Sans"/>
                <a:hlinkClick r:id="rId4"/>
              </a:rPr>
              <a:t>you@company.com</a:t>
            </a:r>
            <a:endParaRPr sz="1200">
              <a:latin typeface="DejaVu Sans"/>
              <a:cs typeface="DejaVu Sans"/>
            </a:endParaRPr>
          </a:p>
          <a:p>
            <a:pPr marL="12700" marR="5080">
              <a:lnSpc>
                <a:spcPct val="125000"/>
              </a:lnSpc>
            </a:pPr>
            <a:r>
              <a:rPr sz="1200" dirty="0">
                <a:latin typeface="DejaVu Sans"/>
                <a:cs typeface="DejaVu Sans"/>
              </a:rPr>
              <a:t>Subject: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b="1" dirty="0">
                <a:latin typeface="DejaVu Sans"/>
                <a:cs typeface="DejaVu Sans"/>
              </a:rPr>
              <a:t>URGENT:</a:t>
            </a:r>
            <a:r>
              <a:rPr sz="1200" b="1" spc="-50" dirty="0">
                <a:latin typeface="DejaVu Sans"/>
                <a:cs typeface="DejaVu Sans"/>
              </a:rPr>
              <a:t> </a:t>
            </a:r>
            <a:r>
              <a:rPr sz="1200" b="1" spc="-10" dirty="0">
                <a:latin typeface="DejaVu Sans"/>
                <a:cs typeface="DejaVu Sans"/>
              </a:rPr>
              <a:t>Your</a:t>
            </a:r>
            <a:r>
              <a:rPr sz="1200" b="1" spc="-50" dirty="0">
                <a:latin typeface="DejaVu Sans"/>
                <a:cs typeface="DejaVu Sans"/>
              </a:rPr>
              <a:t> </a:t>
            </a:r>
            <a:r>
              <a:rPr sz="1200" b="1" spc="-10" dirty="0">
                <a:latin typeface="DejaVu Sans"/>
                <a:cs typeface="DejaVu Sans"/>
              </a:rPr>
              <a:t>PayPal</a:t>
            </a:r>
            <a:r>
              <a:rPr sz="1200" b="1" spc="-45" dirty="0">
                <a:latin typeface="DejaVu Sans"/>
                <a:cs typeface="DejaVu Sans"/>
              </a:rPr>
              <a:t> </a:t>
            </a:r>
            <a:r>
              <a:rPr sz="1200" b="1" dirty="0">
                <a:latin typeface="DejaVu Sans"/>
                <a:cs typeface="DejaVu Sans"/>
              </a:rPr>
              <a:t>account</a:t>
            </a:r>
            <a:r>
              <a:rPr sz="1200" b="1" spc="-50" dirty="0">
                <a:latin typeface="DejaVu Sans"/>
                <a:cs typeface="DejaVu Sans"/>
              </a:rPr>
              <a:t> </a:t>
            </a:r>
            <a:r>
              <a:rPr sz="1200" b="1" dirty="0">
                <a:latin typeface="DejaVu Sans"/>
                <a:cs typeface="DejaVu Sans"/>
              </a:rPr>
              <a:t>has</a:t>
            </a:r>
            <a:r>
              <a:rPr sz="1200" b="1" spc="-50" dirty="0">
                <a:latin typeface="DejaVu Sans"/>
                <a:cs typeface="DejaVu Sans"/>
              </a:rPr>
              <a:t> </a:t>
            </a:r>
            <a:r>
              <a:rPr sz="1200" b="1" spc="-20" dirty="0">
                <a:latin typeface="DejaVu Sans"/>
                <a:cs typeface="DejaVu Sans"/>
              </a:rPr>
              <a:t>been </a:t>
            </a:r>
            <a:r>
              <a:rPr sz="1200" b="1" spc="-10" dirty="0">
                <a:latin typeface="DejaVu Sans"/>
                <a:cs typeface="DejaVu Sans"/>
              </a:rPr>
              <a:t>limited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95080" y="1648460"/>
            <a:ext cx="568325" cy="3302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900" dirty="0">
                <a:solidFill>
                  <a:srgbClr val="9CA2AF"/>
                </a:solidFill>
                <a:latin typeface="DejaVu Sans"/>
                <a:cs typeface="DejaVu Sans"/>
              </a:rPr>
              <a:t>Aug</a:t>
            </a:r>
            <a:r>
              <a:rPr sz="900" spc="-20" dirty="0">
                <a:solidFill>
                  <a:srgbClr val="9CA2AF"/>
                </a:solidFill>
                <a:latin typeface="DejaVu Sans"/>
                <a:cs typeface="DejaVu Sans"/>
              </a:rPr>
              <a:t> </a:t>
            </a:r>
            <a:r>
              <a:rPr sz="900" spc="-25" dirty="0">
                <a:solidFill>
                  <a:srgbClr val="9CA2AF"/>
                </a:solidFill>
                <a:latin typeface="DejaVu Sans"/>
                <a:cs typeface="DejaVu Sans"/>
              </a:rPr>
              <a:t>8,</a:t>
            </a:r>
            <a:endParaRPr sz="9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9CA2AF"/>
                </a:solidFill>
                <a:latin typeface="DejaVu Sans"/>
                <a:cs typeface="DejaVu Sans"/>
              </a:rPr>
              <a:t>10:42</a:t>
            </a:r>
            <a:r>
              <a:rPr sz="900" spc="-30" dirty="0">
                <a:solidFill>
                  <a:srgbClr val="9CA2AF"/>
                </a:solidFill>
                <a:latin typeface="DejaVu Sans"/>
                <a:cs typeface="DejaVu Sans"/>
              </a:rPr>
              <a:t> </a:t>
            </a:r>
            <a:r>
              <a:rPr sz="900" spc="-25" dirty="0">
                <a:solidFill>
                  <a:srgbClr val="9CA2AF"/>
                </a:solidFill>
                <a:latin typeface="DejaVu Sans"/>
                <a:cs typeface="DejaVu Sans"/>
              </a:rPr>
              <a:t>AM</a:t>
            </a:r>
            <a:endParaRPr sz="900">
              <a:latin typeface="DejaVu Sans"/>
              <a:cs typeface="DejaVu San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152650" y="2600324"/>
            <a:ext cx="2295525" cy="3581400"/>
            <a:chOff x="2152650" y="2600324"/>
            <a:chExt cx="2295525" cy="358140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52650" y="2600324"/>
              <a:ext cx="2295524" cy="16763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409824" y="5838824"/>
              <a:ext cx="1771650" cy="342900"/>
            </a:xfrm>
            <a:custGeom>
              <a:avLst/>
              <a:gdLst/>
              <a:ahLst/>
              <a:cxnLst/>
              <a:rect l="l" t="t" r="r" b="b"/>
              <a:pathLst>
                <a:path w="1771650" h="342900">
                  <a:moveTo>
                    <a:pt x="1718252" y="342899"/>
                  </a:moveTo>
                  <a:lnTo>
                    <a:pt x="53397" y="342899"/>
                  </a:lnTo>
                  <a:lnTo>
                    <a:pt x="49680" y="342533"/>
                  </a:lnTo>
                  <a:lnTo>
                    <a:pt x="14085" y="323507"/>
                  </a:lnTo>
                  <a:lnTo>
                    <a:pt x="0" y="289502"/>
                  </a:lnTo>
                  <a:lnTo>
                    <a:pt x="0" y="285749"/>
                  </a:lnTo>
                  <a:lnTo>
                    <a:pt x="0" y="53397"/>
                  </a:lnTo>
                  <a:lnTo>
                    <a:pt x="19391" y="14084"/>
                  </a:lnTo>
                  <a:lnTo>
                    <a:pt x="53397" y="0"/>
                  </a:lnTo>
                  <a:lnTo>
                    <a:pt x="1718252" y="0"/>
                  </a:lnTo>
                  <a:lnTo>
                    <a:pt x="1757563" y="19391"/>
                  </a:lnTo>
                  <a:lnTo>
                    <a:pt x="1771649" y="53397"/>
                  </a:lnTo>
                  <a:lnTo>
                    <a:pt x="1771649" y="289502"/>
                  </a:lnTo>
                  <a:lnTo>
                    <a:pt x="1752257" y="328814"/>
                  </a:lnTo>
                  <a:lnTo>
                    <a:pt x="1721968" y="342533"/>
                  </a:lnTo>
                  <a:lnTo>
                    <a:pt x="1718252" y="3428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5500" y="4425949"/>
            <a:ext cx="4782820" cy="129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Dear</a:t>
            </a:r>
            <a:r>
              <a:rPr sz="1050" spc="-3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Valued</a:t>
            </a:r>
            <a:r>
              <a:rPr sz="1050" spc="-2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Customer,</a:t>
            </a:r>
            <a:endParaRPr sz="1050">
              <a:latin typeface="DejaVu Sans"/>
              <a:cs typeface="DejaVu Sans"/>
            </a:endParaRPr>
          </a:p>
          <a:p>
            <a:pPr marL="12700" marR="6350">
              <a:lnSpc>
                <a:spcPct val="119000"/>
              </a:lnSpc>
              <a:spcBef>
                <a:spcPts val="600"/>
              </a:spcBef>
            </a:pP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We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have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noticed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unusual</a:t>
            </a: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activity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on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your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PayPal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account.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As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a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security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measure,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we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have</a:t>
            </a: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temporarily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limited</a:t>
            </a: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your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account</a:t>
            </a: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access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until</a:t>
            </a: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spc="-25" dirty="0">
                <a:solidFill>
                  <a:srgbClr val="1F2937"/>
                </a:solidFill>
                <a:latin typeface="DejaVu Sans"/>
                <a:cs typeface="DejaVu Sans"/>
              </a:rPr>
              <a:t>you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verify</a:t>
            </a:r>
            <a:r>
              <a:rPr sz="1050" spc="-4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your</a:t>
            </a:r>
            <a:r>
              <a:rPr sz="1050" spc="-3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information.</a:t>
            </a:r>
            <a:endParaRPr sz="1050">
              <a:latin typeface="DejaVu Sans"/>
              <a:cs typeface="DejaVu Sans"/>
            </a:endParaRPr>
          </a:p>
          <a:p>
            <a:pPr marL="12700" marR="5080">
              <a:lnSpc>
                <a:spcPct val="119000"/>
              </a:lnSpc>
              <a:spcBef>
                <a:spcPts val="600"/>
              </a:spcBef>
            </a:pP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Please</a:t>
            </a:r>
            <a:r>
              <a:rPr sz="1050" spc="-2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click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the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button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below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to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verify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your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information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and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restore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spc="-20" dirty="0">
                <a:solidFill>
                  <a:srgbClr val="1F2937"/>
                </a:solidFill>
                <a:latin typeface="DejaVu Sans"/>
                <a:cs typeface="DejaVu Sans"/>
              </a:rPr>
              <a:t>full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access</a:t>
            </a: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to</a:t>
            </a: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your</a:t>
            </a:r>
            <a:r>
              <a:rPr sz="1050" spc="-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account: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50269" y="5911849"/>
            <a:ext cx="149415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FFFFFF"/>
                </a:solidFill>
                <a:latin typeface="DejaVu Sans"/>
                <a:cs typeface="DejaVu Sans"/>
              </a:rPr>
              <a:t>Verify</a:t>
            </a:r>
            <a:r>
              <a:rPr sz="1050" b="1" spc="-7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b="1" dirty="0">
                <a:solidFill>
                  <a:srgbClr val="FFFFFF"/>
                </a:solidFill>
                <a:latin typeface="DejaVu Sans"/>
                <a:cs typeface="DejaVu Sans"/>
              </a:rPr>
              <a:t>Account</a:t>
            </a:r>
            <a:r>
              <a:rPr sz="1050" b="1" spc="-7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b="1" spc="-25" dirty="0">
                <a:solidFill>
                  <a:srgbClr val="FFFFFF"/>
                </a:solidFill>
                <a:latin typeface="DejaVu Sans"/>
                <a:cs typeface="DejaVu Sans"/>
              </a:rPr>
              <a:t>Now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5500" y="6300469"/>
            <a:ext cx="4709795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If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you</a:t>
            </a: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do</a:t>
            </a: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not</a:t>
            </a: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verify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your</a:t>
            </a: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account</a:t>
            </a: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within</a:t>
            </a: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24</a:t>
            </a: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hours,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your</a:t>
            </a: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account</a:t>
            </a: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will</a:t>
            </a: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spc="-25" dirty="0">
                <a:solidFill>
                  <a:srgbClr val="1F2937"/>
                </a:solidFill>
                <a:latin typeface="DejaVu Sans"/>
                <a:cs typeface="DejaVu Sans"/>
              </a:rPr>
              <a:t>be </a:t>
            </a: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suspended.</a:t>
            </a:r>
            <a:endParaRPr sz="10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Thank </a:t>
            </a:r>
            <a:r>
              <a:rPr sz="1050" spc="-20" dirty="0">
                <a:solidFill>
                  <a:srgbClr val="1F2937"/>
                </a:solidFill>
                <a:latin typeface="DejaVu Sans"/>
                <a:cs typeface="DejaVu Sans"/>
              </a:rPr>
              <a:t>you,</a:t>
            </a:r>
            <a:endParaRPr sz="10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PayPal</a:t>
            </a:r>
            <a:r>
              <a:rPr sz="1050" spc="-5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Security</a:t>
            </a:r>
            <a:r>
              <a:rPr sz="1050" spc="-5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spc="-20" dirty="0">
                <a:solidFill>
                  <a:srgbClr val="1F2937"/>
                </a:solidFill>
                <a:latin typeface="DejaVu Sans"/>
                <a:cs typeface="DejaVu Sans"/>
              </a:rPr>
              <a:t>Team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210298" y="1104899"/>
            <a:ext cx="5372100" cy="5334000"/>
            <a:chOff x="6210298" y="1104899"/>
            <a:chExt cx="5372100" cy="5334000"/>
          </a:xfrm>
        </p:grpSpPr>
        <p:sp>
          <p:nvSpPr>
            <p:cNvPr id="18" name="object 18"/>
            <p:cNvSpPr/>
            <p:nvPr/>
          </p:nvSpPr>
          <p:spPr>
            <a:xfrm>
              <a:off x="6210298" y="1104899"/>
              <a:ext cx="5372100" cy="1219200"/>
            </a:xfrm>
            <a:custGeom>
              <a:avLst/>
              <a:gdLst/>
              <a:ahLst/>
              <a:cxnLst/>
              <a:rect l="l" t="t" r="r" b="b"/>
              <a:pathLst>
                <a:path w="5372100" h="1219200">
                  <a:moveTo>
                    <a:pt x="5300903" y="1219199"/>
                  </a:moveTo>
                  <a:lnTo>
                    <a:pt x="71196" y="1219199"/>
                  </a:lnTo>
                  <a:lnTo>
                    <a:pt x="66241" y="1218711"/>
                  </a:lnTo>
                  <a:lnTo>
                    <a:pt x="29705" y="1203578"/>
                  </a:lnTo>
                  <a:lnTo>
                    <a:pt x="3885" y="1167537"/>
                  </a:lnTo>
                  <a:lnTo>
                    <a:pt x="0" y="1148003"/>
                  </a:lnTo>
                  <a:lnTo>
                    <a:pt x="0" y="11429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300903" y="0"/>
                  </a:lnTo>
                  <a:lnTo>
                    <a:pt x="5342392" y="15621"/>
                  </a:lnTo>
                  <a:lnTo>
                    <a:pt x="5368212" y="51661"/>
                  </a:lnTo>
                  <a:lnTo>
                    <a:pt x="5372099" y="71196"/>
                  </a:lnTo>
                  <a:lnTo>
                    <a:pt x="5372099" y="1148003"/>
                  </a:lnTo>
                  <a:lnTo>
                    <a:pt x="5356476" y="1189494"/>
                  </a:lnTo>
                  <a:lnTo>
                    <a:pt x="5320437" y="1215314"/>
                  </a:lnTo>
                  <a:lnTo>
                    <a:pt x="5305857" y="1218711"/>
                  </a:lnTo>
                  <a:lnTo>
                    <a:pt x="5300903" y="12191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19823" y="2486024"/>
              <a:ext cx="5353050" cy="742950"/>
            </a:xfrm>
            <a:custGeom>
              <a:avLst/>
              <a:gdLst/>
              <a:ahLst/>
              <a:cxnLst/>
              <a:rect l="l" t="t" r="r" b="b"/>
              <a:pathLst>
                <a:path w="5353050" h="742950">
                  <a:moveTo>
                    <a:pt x="5290752" y="742949"/>
                  </a:moveTo>
                  <a:lnTo>
                    <a:pt x="62297" y="742949"/>
                  </a:lnTo>
                  <a:lnTo>
                    <a:pt x="57961" y="742522"/>
                  </a:lnTo>
                  <a:lnTo>
                    <a:pt x="22624" y="726516"/>
                  </a:lnTo>
                  <a:lnTo>
                    <a:pt x="2134" y="693575"/>
                  </a:lnTo>
                  <a:lnTo>
                    <a:pt x="0" y="680652"/>
                  </a:lnTo>
                  <a:lnTo>
                    <a:pt x="0" y="676274"/>
                  </a:lnTo>
                  <a:lnTo>
                    <a:pt x="0" y="62297"/>
                  </a:lnTo>
                  <a:lnTo>
                    <a:pt x="13668" y="25992"/>
                  </a:lnTo>
                  <a:lnTo>
                    <a:pt x="45204" y="3399"/>
                  </a:lnTo>
                  <a:lnTo>
                    <a:pt x="62297" y="0"/>
                  </a:lnTo>
                  <a:lnTo>
                    <a:pt x="5290752" y="0"/>
                  </a:lnTo>
                  <a:lnTo>
                    <a:pt x="5327057" y="13668"/>
                  </a:lnTo>
                  <a:lnTo>
                    <a:pt x="5349649" y="45204"/>
                  </a:lnTo>
                  <a:lnTo>
                    <a:pt x="5353050" y="62297"/>
                  </a:lnTo>
                  <a:lnTo>
                    <a:pt x="5353050" y="680652"/>
                  </a:lnTo>
                  <a:lnTo>
                    <a:pt x="5339381" y="716957"/>
                  </a:lnTo>
                  <a:lnTo>
                    <a:pt x="5307844" y="739549"/>
                  </a:lnTo>
                  <a:lnTo>
                    <a:pt x="5295088" y="742522"/>
                  </a:lnTo>
                  <a:lnTo>
                    <a:pt x="5290752" y="7429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19823" y="2486024"/>
              <a:ext cx="5353050" cy="742950"/>
            </a:xfrm>
            <a:custGeom>
              <a:avLst/>
              <a:gdLst/>
              <a:ahLst/>
              <a:cxnLst/>
              <a:rect l="l" t="t" r="r" b="b"/>
              <a:pathLst>
                <a:path w="5353050" h="742950">
                  <a:moveTo>
                    <a:pt x="0" y="676274"/>
                  </a:moveTo>
                  <a:lnTo>
                    <a:pt x="0" y="66674"/>
                  </a:lnTo>
                  <a:lnTo>
                    <a:pt x="0" y="62297"/>
                  </a:lnTo>
                  <a:lnTo>
                    <a:pt x="426" y="57960"/>
                  </a:lnTo>
                  <a:lnTo>
                    <a:pt x="11236" y="29632"/>
                  </a:lnTo>
                  <a:lnTo>
                    <a:pt x="13668" y="25992"/>
                  </a:lnTo>
                  <a:lnTo>
                    <a:pt x="16433" y="22624"/>
                  </a:lnTo>
                  <a:lnTo>
                    <a:pt x="19529" y="19528"/>
                  </a:lnTo>
                  <a:lnTo>
                    <a:pt x="22624" y="16432"/>
                  </a:lnTo>
                  <a:lnTo>
                    <a:pt x="25991" y="13668"/>
                  </a:lnTo>
                  <a:lnTo>
                    <a:pt x="29631" y="11236"/>
                  </a:lnTo>
                  <a:lnTo>
                    <a:pt x="33271" y="8804"/>
                  </a:lnTo>
                  <a:lnTo>
                    <a:pt x="37113" y="6750"/>
                  </a:lnTo>
                  <a:lnTo>
                    <a:pt x="41159" y="5075"/>
                  </a:lnTo>
                  <a:lnTo>
                    <a:pt x="45204" y="3399"/>
                  </a:lnTo>
                  <a:lnTo>
                    <a:pt x="49373" y="2135"/>
                  </a:lnTo>
                  <a:lnTo>
                    <a:pt x="53667" y="1281"/>
                  </a:lnTo>
                  <a:lnTo>
                    <a:pt x="57961" y="427"/>
                  </a:lnTo>
                  <a:lnTo>
                    <a:pt x="62297" y="0"/>
                  </a:lnTo>
                  <a:lnTo>
                    <a:pt x="66675" y="0"/>
                  </a:lnTo>
                  <a:lnTo>
                    <a:pt x="5286375" y="0"/>
                  </a:lnTo>
                  <a:lnTo>
                    <a:pt x="5290752" y="0"/>
                  </a:lnTo>
                  <a:lnTo>
                    <a:pt x="5295088" y="427"/>
                  </a:lnTo>
                  <a:lnTo>
                    <a:pt x="5299382" y="1281"/>
                  </a:lnTo>
                  <a:lnTo>
                    <a:pt x="5303676" y="2135"/>
                  </a:lnTo>
                  <a:lnTo>
                    <a:pt x="5336617" y="22624"/>
                  </a:lnTo>
                  <a:lnTo>
                    <a:pt x="5352623" y="57960"/>
                  </a:lnTo>
                  <a:lnTo>
                    <a:pt x="5353050" y="62297"/>
                  </a:lnTo>
                  <a:lnTo>
                    <a:pt x="5353050" y="66674"/>
                  </a:lnTo>
                  <a:lnTo>
                    <a:pt x="5353050" y="676274"/>
                  </a:lnTo>
                  <a:lnTo>
                    <a:pt x="5353050" y="680652"/>
                  </a:lnTo>
                  <a:lnTo>
                    <a:pt x="5352623" y="684988"/>
                  </a:lnTo>
                  <a:lnTo>
                    <a:pt x="5351768" y="689282"/>
                  </a:lnTo>
                  <a:lnTo>
                    <a:pt x="5350914" y="693575"/>
                  </a:lnTo>
                  <a:lnTo>
                    <a:pt x="5330424" y="726516"/>
                  </a:lnTo>
                  <a:lnTo>
                    <a:pt x="5311889" y="737874"/>
                  </a:lnTo>
                  <a:lnTo>
                    <a:pt x="5307844" y="739549"/>
                  </a:lnTo>
                  <a:lnTo>
                    <a:pt x="5303676" y="740814"/>
                  </a:lnTo>
                  <a:lnTo>
                    <a:pt x="5299382" y="741668"/>
                  </a:lnTo>
                  <a:lnTo>
                    <a:pt x="5295088" y="742522"/>
                  </a:lnTo>
                  <a:lnTo>
                    <a:pt x="5290752" y="742949"/>
                  </a:lnTo>
                  <a:lnTo>
                    <a:pt x="5286375" y="742949"/>
                  </a:lnTo>
                  <a:lnTo>
                    <a:pt x="66675" y="742949"/>
                  </a:lnTo>
                  <a:lnTo>
                    <a:pt x="62297" y="742949"/>
                  </a:lnTo>
                  <a:lnTo>
                    <a:pt x="57961" y="742522"/>
                  </a:lnTo>
                  <a:lnTo>
                    <a:pt x="53667" y="741668"/>
                  </a:lnTo>
                  <a:lnTo>
                    <a:pt x="49373" y="740814"/>
                  </a:lnTo>
                  <a:lnTo>
                    <a:pt x="45204" y="739549"/>
                  </a:lnTo>
                  <a:lnTo>
                    <a:pt x="41159" y="737874"/>
                  </a:lnTo>
                  <a:lnTo>
                    <a:pt x="37113" y="736198"/>
                  </a:lnTo>
                  <a:lnTo>
                    <a:pt x="33271" y="734144"/>
                  </a:lnTo>
                  <a:lnTo>
                    <a:pt x="29631" y="731712"/>
                  </a:lnTo>
                  <a:lnTo>
                    <a:pt x="25992" y="729280"/>
                  </a:lnTo>
                  <a:lnTo>
                    <a:pt x="22624" y="726516"/>
                  </a:lnTo>
                  <a:lnTo>
                    <a:pt x="19529" y="723421"/>
                  </a:lnTo>
                  <a:lnTo>
                    <a:pt x="16433" y="720325"/>
                  </a:lnTo>
                  <a:lnTo>
                    <a:pt x="13668" y="716957"/>
                  </a:lnTo>
                  <a:lnTo>
                    <a:pt x="11236" y="713317"/>
                  </a:lnTo>
                  <a:lnTo>
                    <a:pt x="8804" y="709677"/>
                  </a:lnTo>
                  <a:lnTo>
                    <a:pt x="1280" y="689282"/>
                  </a:lnTo>
                  <a:lnTo>
                    <a:pt x="426" y="684988"/>
                  </a:lnTo>
                  <a:lnTo>
                    <a:pt x="0" y="680652"/>
                  </a:lnTo>
                  <a:lnTo>
                    <a:pt x="0" y="676274"/>
                  </a:lnTo>
                  <a:close/>
                </a:path>
              </a:pathLst>
            </a:custGeom>
            <a:ln w="19049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19823" y="3362324"/>
              <a:ext cx="5353050" cy="933450"/>
            </a:xfrm>
            <a:custGeom>
              <a:avLst/>
              <a:gdLst/>
              <a:ahLst/>
              <a:cxnLst/>
              <a:rect l="l" t="t" r="r" b="b"/>
              <a:pathLst>
                <a:path w="5353050" h="933450">
                  <a:moveTo>
                    <a:pt x="5290752" y="933449"/>
                  </a:moveTo>
                  <a:lnTo>
                    <a:pt x="62297" y="933449"/>
                  </a:lnTo>
                  <a:lnTo>
                    <a:pt x="57961" y="933022"/>
                  </a:lnTo>
                  <a:lnTo>
                    <a:pt x="22624" y="917016"/>
                  </a:lnTo>
                  <a:lnTo>
                    <a:pt x="2134" y="884075"/>
                  </a:lnTo>
                  <a:lnTo>
                    <a:pt x="0" y="871152"/>
                  </a:lnTo>
                  <a:lnTo>
                    <a:pt x="0" y="866774"/>
                  </a:lnTo>
                  <a:lnTo>
                    <a:pt x="0" y="62297"/>
                  </a:lnTo>
                  <a:lnTo>
                    <a:pt x="13668" y="25991"/>
                  </a:lnTo>
                  <a:lnTo>
                    <a:pt x="45204" y="3399"/>
                  </a:lnTo>
                  <a:lnTo>
                    <a:pt x="62297" y="0"/>
                  </a:lnTo>
                  <a:lnTo>
                    <a:pt x="5290752" y="0"/>
                  </a:lnTo>
                  <a:lnTo>
                    <a:pt x="5327057" y="13668"/>
                  </a:lnTo>
                  <a:lnTo>
                    <a:pt x="5349649" y="45203"/>
                  </a:lnTo>
                  <a:lnTo>
                    <a:pt x="5353050" y="62297"/>
                  </a:lnTo>
                  <a:lnTo>
                    <a:pt x="5353050" y="871152"/>
                  </a:lnTo>
                  <a:lnTo>
                    <a:pt x="5339381" y="907457"/>
                  </a:lnTo>
                  <a:lnTo>
                    <a:pt x="5307844" y="930049"/>
                  </a:lnTo>
                  <a:lnTo>
                    <a:pt x="5295088" y="933022"/>
                  </a:lnTo>
                  <a:lnTo>
                    <a:pt x="5290752" y="9334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19823" y="3362324"/>
              <a:ext cx="5353050" cy="933450"/>
            </a:xfrm>
            <a:custGeom>
              <a:avLst/>
              <a:gdLst/>
              <a:ahLst/>
              <a:cxnLst/>
              <a:rect l="l" t="t" r="r" b="b"/>
              <a:pathLst>
                <a:path w="5353050" h="933450">
                  <a:moveTo>
                    <a:pt x="0" y="866774"/>
                  </a:moveTo>
                  <a:lnTo>
                    <a:pt x="0" y="66674"/>
                  </a:lnTo>
                  <a:lnTo>
                    <a:pt x="0" y="62297"/>
                  </a:lnTo>
                  <a:lnTo>
                    <a:pt x="426" y="57960"/>
                  </a:lnTo>
                  <a:lnTo>
                    <a:pt x="1280" y="53667"/>
                  </a:lnTo>
                  <a:lnTo>
                    <a:pt x="2134" y="49373"/>
                  </a:lnTo>
                  <a:lnTo>
                    <a:pt x="3399" y="45203"/>
                  </a:lnTo>
                  <a:lnTo>
                    <a:pt x="5074" y="41159"/>
                  </a:lnTo>
                  <a:lnTo>
                    <a:pt x="6750" y="37114"/>
                  </a:lnTo>
                  <a:lnTo>
                    <a:pt x="8804" y="33272"/>
                  </a:lnTo>
                  <a:lnTo>
                    <a:pt x="11236" y="29631"/>
                  </a:lnTo>
                  <a:lnTo>
                    <a:pt x="13668" y="25991"/>
                  </a:lnTo>
                  <a:lnTo>
                    <a:pt x="16433" y="22623"/>
                  </a:lnTo>
                  <a:lnTo>
                    <a:pt x="19529" y="19528"/>
                  </a:lnTo>
                  <a:lnTo>
                    <a:pt x="22624" y="16432"/>
                  </a:lnTo>
                  <a:lnTo>
                    <a:pt x="25991" y="13668"/>
                  </a:lnTo>
                  <a:lnTo>
                    <a:pt x="29631" y="11236"/>
                  </a:lnTo>
                  <a:lnTo>
                    <a:pt x="33271" y="8804"/>
                  </a:lnTo>
                  <a:lnTo>
                    <a:pt x="37113" y="6750"/>
                  </a:lnTo>
                  <a:lnTo>
                    <a:pt x="41159" y="5075"/>
                  </a:lnTo>
                  <a:lnTo>
                    <a:pt x="45204" y="3399"/>
                  </a:lnTo>
                  <a:lnTo>
                    <a:pt x="49373" y="2135"/>
                  </a:lnTo>
                  <a:lnTo>
                    <a:pt x="53667" y="1281"/>
                  </a:lnTo>
                  <a:lnTo>
                    <a:pt x="57961" y="427"/>
                  </a:lnTo>
                  <a:lnTo>
                    <a:pt x="62297" y="0"/>
                  </a:lnTo>
                  <a:lnTo>
                    <a:pt x="66675" y="0"/>
                  </a:lnTo>
                  <a:lnTo>
                    <a:pt x="5286375" y="0"/>
                  </a:lnTo>
                  <a:lnTo>
                    <a:pt x="5290752" y="0"/>
                  </a:lnTo>
                  <a:lnTo>
                    <a:pt x="5295088" y="427"/>
                  </a:lnTo>
                  <a:lnTo>
                    <a:pt x="5299382" y="1281"/>
                  </a:lnTo>
                  <a:lnTo>
                    <a:pt x="5303676" y="2135"/>
                  </a:lnTo>
                  <a:lnTo>
                    <a:pt x="5307844" y="3399"/>
                  </a:lnTo>
                  <a:lnTo>
                    <a:pt x="5311889" y="5075"/>
                  </a:lnTo>
                  <a:lnTo>
                    <a:pt x="5315934" y="6750"/>
                  </a:lnTo>
                  <a:lnTo>
                    <a:pt x="5319776" y="8804"/>
                  </a:lnTo>
                  <a:lnTo>
                    <a:pt x="5323417" y="11236"/>
                  </a:lnTo>
                  <a:lnTo>
                    <a:pt x="5327057" y="13668"/>
                  </a:lnTo>
                  <a:lnTo>
                    <a:pt x="5330424" y="16432"/>
                  </a:lnTo>
                  <a:lnTo>
                    <a:pt x="5333521" y="19528"/>
                  </a:lnTo>
                  <a:lnTo>
                    <a:pt x="5336617" y="22623"/>
                  </a:lnTo>
                  <a:lnTo>
                    <a:pt x="5347973" y="41159"/>
                  </a:lnTo>
                  <a:lnTo>
                    <a:pt x="5349649" y="45203"/>
                  </a:lnTo>
                  <a:lnTo>
                    <a:pt x="5350914" y="49373"/>
                  </a:lnTo>
                  <a:lnTo>
                    <a:pt x="5351768" y="53667"/>
                  </a:lnTo>
                  <a:lnTo>
                    <a:pt x="5352623" y="57960"/>
                  </a:lnTo>
                  <a:lnTo>
                    <a:pt x="5353050" y="62297"/>
                  </a:lnTo>
                  <a:lnTo>
                    <a:pt x="5353050" y="66674"/>
                  </a:lnTo>
                  <a:lnTo>
                    <a:pt x="5353050" y="866774"/>
                  </a:lnTo>
                  <a:lnTo>
                    <a:pt x="5353050" y="871152"/>
                  </a:lnTo>
                  <a:lnTo>
                    <a:pt x="5352623" y="875488"/>
                  </a:lnTo>
                  <a:lnTo>
                    <a:pt x="5351768" y="879781"/>
                  </a:lnTo>
                  <a:lnTo>
                    <a:pt x="5350914" y="884075"/>
                  </a:lnTo>
                  <a:lnTo>
                    <a:pt x="5330424" y="917016"/>
                  </a:lnTo>
                  <a:lnTo>
                    <a:pt x="5311889" y="928374"/>
                  </a:lnTo>
                  <a:lnTo>
                    <a:pt x="5307844" y="930049"/>
                  </a:lnTo>
                  <a:lnTo>
                    <a:pt x="5303676" y="931314"/>
                  </a:lnTo>
                  <a:lnTo>
                    <a:pt x="5299382" y="932168"/>
                  </a:lnTo>
                  <a:lnTo>
                    <a:pt x="5295088" y="933022"/>
                  </a:lnTo>
                  <a:lnTo>
                    <a:pt x="5290752" y="933449"/>
                  </a:lnTo>
                  <a:lnTo>
                    <a:pt x="5286375" y="933449"/>
                  </a:lnTo>
                  <a:lnTo>
                    <a:pt x="66675" y="933449"/>
                  </a:lnTo>
                  <a:lnTo>
                    <a:pt x="62297" y="933449"/>
                  </a:lnTo>
                  <a:lnTo>
                    <a:pt x="57961" y="933022"/>
                  </a:lnTo>
                  <a:lnTo>
                    <a:pt x="53667" y="932168"/>
                  </a:lnTo>
                  <a:lnTo>
                    <a:pt x="49373" y="931314"/>
                  </a:lnTo>
                  <a:lnTo>
                    <a:pt x="45204" y="930049"/>
                  </a:lnTo>
                  <a:lnTo>
                    <a:pt x="41159" y="928374"/>
                  </a:lnTo>
                  <a:lnTo>
                    <a:pt x="37113" y="926698"/>
                  </a:lnTo>
                  <a:lnTo>
                    <a:pt x="33271" y="924644"/>
                  </a:lnTo>
                  <a:lnTo>
                    <a:pt x="29631" y="922212"/>
                  </a:lnTo>
                  <a:lnTo>
                    <a:pt x="25992" y="919780"/>
                  </a:lnTo>
                  <a:lnTo>
                    <a:pt x="22624" y="917016"/>
                  </a:lnTo>
                  <a:lnTo>
                    <a:pt x="19529" y="913920"/>
                  </a:lnTo>
                  <a:lnTo>
                    <a:pt x="16433" y="910825"/>
                  </a:lnTo>
                  <a:lnTo>
                    <a:pt x="13668" y="907457"/>
                  </a:lnTo>
                  <a:lnTo>
                    <a:pt x="11236" y="903816"/>
                  </a:lnTo>
                  <a:lnTo>
                    <a:pt x="8804" y="900176"/>
                  </a:lnTo>
                  <a:lnTo>
                    <a:pt x="0" y="871152"/>
                  </a:lnTo>
                  <a:lnTo>
                    <a:pt x="0" y="866774"/>
                  </a:lnTo>
                  <a:close/>
                </a:path>
              </a:pathLst>
            </a:custGeom>
            <a:ln w="19049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19823" y="4429124"/>
              <a:ext cx="5353050" cy="933450"/>
            </a:xfrm>
            <a:custGeom>
              <a:avLst/>
              <a:gdLst/>
              <a:ahLst/>
              <a:cxnLst/>
              <a:rect l="l" t="t" r="r" b="b"/>
              <a:pathLst>
                <a:path w="5353050" h="933450">
                  <a:moveTo>
                    <a:pt x="5290752" y="933449"/>
                  </a:moveTo>
                  <a:lnTo>
                    <a:pt x="62297" y="933449"/>
                  </a:lnTo>
                  <a:lnTo>
                    <a:pt x="57961" y="933022"/>
                  </a:lnTo>
                  <a:lnTo>
                    <a:pt x="22624" y="917016"/>
                  </a:lnTo>
                  <a:lnTo>
                    <a:pt x="2134" y="884074"/>
                  </a:lnTo>
                  <a:lnTo>
                    <a:pt x="0" y="871152"/>
                  </a:lnTo>
                  <a:lnTo>
                    <a:pt x="0" y="866774"/>
                  </a:lnTo>
                  <a:lnTo>
                    <a:pt x="0" y="62297"/>
                  </a:lnTo>
                  <a:lnTo>
                    <a:pt x="13668" y="25992"/>
                  </a:lnTo>
                  <a:lnTo>
                    <a:pt x="45204" y="3400"/>
                  </a:lnTo>
                  <a:lnTo>
                    <a:pt x="62297" y="0"/>
                  </a:lnTo>
                  <a:lnTo>
                    <a:pt x="5290752" y="0"/>
                  </a:lnTo>
                  <a:lnTo>
                    <a:pt x="5327057" y="13668"/>
                  </a:lnTo>
                  <a:lnTo>
                    <a:pt x="5349649" y="45203"/>
                  </a:lnTo>
                  <a:lnTo>
                    <a:pt x="5353050" y="62297"/>
                  </a:lnTo>
                  <a:lnTo>
                    <a:pt x="5353050" y="871152"/>
                  </a:lnTo>
                  <a:lnTo>
                    <a:pt x="5339381" y="907456"/>
                  </a:lnTo>
                  <a:lnTo>
                    <a:pt x="5307844" y="930049"/>
                  </a:lnTo>
                  <a:lnTo>
                    <a:pt x="5295088" y="933022"/>
                  </a:lnTo>
                  <a:lnTo>
                    <a:pt x="5290752" y="9334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19823" y="4429124"/>
              <a:ext cx="5353050" cy="933450"/>
            </a:xfrm>
            <a:custGeom>
              <a:avLst/>
              <a:gdLst/>
              <a:ahLst/>
              <a:cxnLst/>
              <a:rect l="l" t="t" r="r" b="b"/>
              <a:pathLst>
                <a:path w="5353050" h="933450">
                  <a:moveTo>
                    <a:pt x="0" y="866774"/>
                  </a:moveTo>
                  <a:lnTo>
                    <a:pt x="0" y="66674"/>
                  </a:lnTo>
                  <a:lnTo>
                    <a:pt x="0" y="62297"/>
                  </a:lnTo>
                  <a:lnTo>
                    <a:pt x="426" y="57960"/>
                  </a:lnTo>
                  <a:lnTo>
                    <a:pt x="1280" y="53667"/>
                  </a:lnTo>
                  <a:lnTo>
                    <a:pt x="2134" y="49373"/>
                  </a:lnTo>
                  <a:lnTo>
                    <a:pt x="3399" y="45203"/>
                  </a:lnTo>
                  <a:lnTo>
                    <a:pt x="5074" y="41159"/>
                  </a:lnTo>
                  <a:lnTo>
                    <a:pt x="6750" y="37114"/>
                  </a:lnTo>
                  <a:lnTo>
                    <a:pt x="8804" y="33272"/>
                  </a:lnTo>
                  <a:lnTo>
                    <a:pt x="11236" y="29632"/>
                  </a:lnTo>
                  <a:lnTo>
                    <a:pt x="13668" y="25992"/>
                  </a:lnTo>
                  <a:lnTo>
                    <a:pt x="16433" y="22624"/>
                  </a:lnTo>
                  <a:lnTo>
                    <a:pt x="19529" y="19528"/>
                  </a:lnTo>
                  <a:lnTo>
                    <a:pt x="22624" y="16432"/>
                  </a:lnTo>
                  <a:lnTo>
                    <a:pt x="25991" y="13668"/>
                  </a:lnTo>
                  <a:lnTo>
                    <a:pt x="29631" y="11236"/>
                  </a:lnTo>
                  <a:lnTo>
                    <a:pt x="33271" y="8804"/>
                  </a:lnTo>
                  <a:lnTo>
                    <a:pt x="37113" y="6750"/>
                  </a:lnTo>
                  <a:lnTo>
                    <a:pt x="41159" y="5075"/>
                  </a:lnTo>
                  <a:lnTo>
                    <a:pt x="45204" y="3400"/>
                  </a:lnTo>
                  <a:lnTo>
                    <a:pt x="49373" y="2135"/>
                  </a:lnTo>
                  <a:lnTo>
                    <a:pt x="53667" y="1281"/>
                  </a:lnTo>
                  <a:lnTo>
                    <a:pt x="57961" y="427"/>
                  </a:lnTo>
                  <a:lnTo>
                    <a:pt x="62297" y="0"/>
                  </a:lnTo>
                  <a:lnTo>
                    <a:pt x="66675" y="0"/>
                  </a:lnTo>
                  <a:lnTo>
                    <a:pt x="5286375" y="0"/>
                  </a:lnTo>
                  <a:lnTo>
                    <a:pt x="5290752" y="0"/>
                  </a:lnTo>
                  <a:lnTo>
                    <a:pt x="5295088" y="427"/>
                  </a:lnTo>
                  <a:lnTo>
                    <a:pt x="5299382" y="1281"/>
                  </a:lnTo>
                  <a:lnTo>
                    <a:pt x="5303676" y="2135"/>
                  </a:lnTo>
                  <a:lnTo>
                    <a:pt x="5307844" y="3400"/>
                  </a:lnTo>
                  <a:lnTo>
                    <a:pt x="5311889" y="5075"/>
                  </a:lnTo>
                  <a:lnTo>
                    <a:pt x="5315934" y="6750"/>
                  </a:lnTo>
                  <a:lnTo>
                    <a:pt x="5344244" y="33272"/>
                  </a:lnTo>
                  <a:lnTo>
                    <a:pt x="5347973" y="41159"/>
                  </a:lnTo>
                  <a:lnTo>
                    <a:pt x="5349649" y="45203"/>
                  </a:lnTo>
                  <a:lnTo>
                    <a:pt x="5350914" y="49373"/>
                  </a:lnTo>
                  <a:lnTo>
                    <a:pt x="5351768" y="53667"/>
                  </a:lnTo>
                  <a:lnTo>
                    <a:pt x="5352623" y="57960"/>
                  </a:lnTo>
                  <a:lnTo>
                    <a:pt x="5353050" y="62297"/>
                  </a:lnTo>
                  <a:lnTo>
                    <a:pt x="5353050" y="66674"/>
                  </a:lnTo>
                  <a:lnTo>
                    <a:pt x="5353050" y="866774"/>
                  </a:lnTo>
                  <a:lnTo>
                    <a:pt x="5353050" y="871152"/>
                  </a:lnTo>
                  <a:lnTo>
                    <a:pt x="5352623" y="875488"/>
                  </a:lnTo>
                  <a:lnTo>
                    <a:pt x="5336617" y="910825"/>
                  </a:lnTo>
                  <a:lnTo>
                    <a:pt x="5323417" y="922212"/>
                  </a:lnTo>
                  <a:lnTo>
                    <a:pt x="5319776" y="924645"/>
                  </a:lnTo>
                  <a:lnTo>
                    <a:pt x="5315934" y="926699"/>
                  </a:lnTo>
                  <a:lnTo>
                    <a:pt x="5311889" y="928374"/>
                  </a:lnTo>
                  <a:lnTo>
                    <a:pt x="5307844" y="930049"/>
                  </a:lnTo>
                  <a:lnTo>
                    <a:pt x="5303676" y="931314"/>
                  </a:lnTo>
                  <a:lnTo>
                    <a:pt x="5299382" y="932168"/>
                  </a:lnTo>
                  <a:lnTo>
                    <a:pt x="5295088" y="933022"/>
                  </a:lnTo>
                  <a:lnTo>
                    <a:pt x="5290752" y="933449"/>
                  </a:lnTo>
                  <a:lnTo>
                    <a:pt x="5286375" y="933449"/>
                  </a:lnTo>
                  <a:lnTo>
                    <a:pt x="66675" y="933449"/>
                  </a:lnTo>
                  <a:lnTo>
                    <a:pt x="62297" y="933449"/>
                  </a:lnTo>
                  <a:lnTo>
                    <a:pt x="57961" y="933022"/>
                  </a:lnTo>
                  <a:lnTo>
                    <a:pt x="53667" y="932168"/>
                  </a:lnTo>
                  <a:lnTo>
                    <a:pt x="49373" y="931314"/>
                  </a:lnTo>
                  <a:lnTo>
                    <a:pt x="45204" y="930049"/>
                  </a:lnTo>
                  <a:lnTo>
                    <a:pt x="41159" y="928374"/>
                  </a:lnTo>
                  <a:lnTo>
                    <a:pt x="37113" y="926699"/>
                  </a:lnTo>
                  <a:lnTo>
                    <a:pt x="33271" y="924645"/>
                  </a:lnTo>
                  <a:lnTo>
                    <a:pt x="29631" y="922212"/>
                  </a:lnTo>
                  <a:lnTo>
                    <a:pt x="25992" y="919780"/>
                  </a:lnTo>
                  <a:lnTo>
                    <a:pt x="22624" y="917016"/>
                  </a:lnTo>
                  <a:lnTo>
                    <a:pt x="19529" y="913920"/>
                  </a:lnTo>
                  <a:lnTo>
                    <a:pt x="16433" y="910825"/>
                  </a:lnTo>
                  <a:lnTo>
                    <a:pt x="13668" y="907456"/>
                  </a:lnTo>
                  <a:lnTo>
                    <a:pt x="11236" y="903816"/>
                  </a:lnTo>
                  <a:lnTo>
                    <a:pt x="8804" y="900176"/>
                  </a:lnTo>
                  <a:lnTo>
                    <a:pt x="0" y="871152"/>
                  </a:lnTo>
                  <a:lnTo>
                    <a:pt x="0" y="866774"/>
                  </a:lnTo>
                  <a:close/>
                </a:path>
              </a:pathLst>
            </a:custGeom>
            <a:ln w="19049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19823" y="5495924"/>
              <a:ext cx="5353050" cy="933450"/>
            </a:xfrm>
            <a:custGeom>
              <a:avLst/>
              <a:gdLst/>
              <a:ahLst/>
              <a:cxnLst/>
              <a:rect l="l" t="t" r="r" b="b"/>
              <a:pathLst>
                <a:path w="5353050" h="933450">
                  <a:moveTo>
                    <a:pt x="5290752" y="933449"/>
                  </a:moveTo>
                  <a:lnTo>
                    <a:pt x="62297" y="933449"/>
                  </a:lnTo>
                  <a:lnTo>
                    <a:pt x="57961" y="933022"/>
                  </a:lnTo>
                  <a:lnTo>
                    <a:pt x="22624" y="917016"/>
                  </a:lnTo>
                  <a:lnTo>
                    <a:pt x="2134" y="884075"/>
                  </a:lnTo>
                  <a:lnTo>
                    <a:pt x="0" y="871152"/>
                  </a:lnTo>
                  <a:lnTo>
                    <a:pt x="0" y="866774"/>
                  </a:lnTo>
                  <a:lnTo>
                    <a:pt x="0" y="62296"/>
                  </a:lnTo>
                  <a:lnTo>
                    <a:pt x="13668" y="25991"/>
                  </a:lnTo>
                  <a:lnTo>
                    <a:pt x="45204" y="3399"/>
                  </a:lnTo>
                  <a:lnTo>
                    <a:pt x="62297" y="0"/>
                  </a:lnTo>
                  <a:lnTo>
                    <a:pt x="5290752" y="0"/>
                  </a:lnTo>
                  <a:lnTo>
                    <a:pt x="5327057" y="13668"/>
                  </a:lnTo>
                  <a:lnTo>
                    <a:pt x="5349649" y="45203"/>
                  </a:lnTo>
                  <a:lnTo>
                    <a:pt x="5353050" y="62296"/>
                  </a:lnTo>
                  <a:lnTo>
                    <a:pt x="5353050" y="871152"/>
                  </a:lnTo>
                  <a:lnTo>
                    <a:pt x="5339381" y="907456"/>
                  </a:lnTo>
                  <a:lnTo>
                    <a:pt x="5307844" y="930048"/>
                  </a:lnTo>
                  <a:lnTo>
                    <a:pt x="5295088" y="933022"/>
                  </a:lnTo>
                  <a:lnTo>
                    <a:pt x="5290752" y="9334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19823" y="5495924"/>
              <a:ext cx="5353050" cy="933450"/>
            </a:xfrm>
            <a:custGeom>
              <a:avLst/>
              <a:gdLst/>
              <a:ahLst/>
              <a:cxnLst/>
              <a:rect l="l" t="t" r="r" b="b"/>
              <a:pathLst>
                <a:path w="5353050" h="933450">
                  <a:moveTo>
                    <a:pt x="0" y="866774"/>
                  </a:moveTo>
                  <a:lnTo>
                    <a:pt x="0" y="66674"/>
                  </a:lnTo>
                  <a:lnTo>
                    <a:pt x="0" y="62296"/>
                  </a:lnTo>
                  <a:lnTo>
                    <a:pt x="426" y="57960"/>
                  </a:lnTo>
                  <a:lnTo>
                    <a:pt x="1280" y="53667"/>
                  </a:lnTo>
                  <a:lnTo>
                    <a:pt x="2134" y="49373"/>
                  </a:lnTo>
                  <a:lnTo>
                    <a:pt x="3399" y="45203"/>
                  </a:lnTo>
                  <a:lnTo>
                    <a:pt x="19529" y="19528"/>
                  </a:lnTo>
                  <a:lnTo>
                    <a:pt x="22624" y="16432"/>
                  </a:lnTo>
                  <a:lnTo>
                    <a:pt x="41159" y="5074"/>
                  </a:lnTo>
                  <a:lnTo>
                    <a:pt x="45204" y="3399"/>
                  </a:lnTo>
                  <a:lnTo>
                    <a:pt x="49373" y="2135"/>
                  </a:lnTo>
                  <a:lnTo>
                    <a:pt x="53667" y="1281"/>
                  </a:lnTo>
                  <a:lnTo>
                    <a:pt x="57961" y="427"/>
                  </a:lnTo>
                  <a:lnTo>
                    <a:pt x="62297" y="0"/>
                  </a:lnTo>
                  <a:lnTo>
                    <a:pt x="66675" y="0"/>
                  </a:lnTo>
                  <a:lnTo>
                    <a:pt x="5286375" y="0"/>
                  </a:lnTo>
                  <a:lnTo>
                    <a:pt x="5290752" y="0"/>
                  </a:lnTo>
                  <a:lnTo>
                    <a:pt x="5295088" y="427"/>
                  </a:lnTo>
                  <a:lnTo>
                    <a:pt x="5299382" y="1281"/>
                  </a:lnTo>
                  <a:lnTo>
                    <a:pt x="5303676" y="2135"/>
                  </a:lnTo>
                  <a:lnTo>
                    <a:pt x="5307844" y="3399"/>
                  </a:lnTo>
                  <a:lnTo>
                    <a:pt x="5311889" y="5074"/>
                  </a:lnTo>
                  <a:lnTo>
                    <a:pt x="5315934" y="6749"/>
                  </a:lnTo>
                  <a:lnTo>
                    <a:pt x="5333521" y="19528"/>
                  </a:lnTo>
                  <a:lnTo>
                    <a:pt x="5336617" y="22623"/>
                  </a:lnTo>
                  <a:lnTo>
                    <a:pt x="5351768" y="53667"/>
                  </a:lnTo>
                  <a:lnTo>
                    <a:pt x="5352623" y="57960"/>
                  </a:lnTo>
                  <a:lnTo>
                    <a:pt x="5353050" y="62296"/>
                  </a:lnTo>
                  <a:lnTo>
                    <a:pt x="5353050" y="66674"/>
                  </a:lnTo>
                  <a:lnTo>
                    <a:pt x="5353050" y="866774"/>
                  </a:lnTo>
                  <a:lnTo>
                    <a:pt x="5353050" y="871152"/>
                  </a:lnTo>
                  <a:lnTo>
                    <a:pt x="5352623" y="875488"/>
                  </a:lnTo>
                  <a:lnTo>
                    <a:pt x="5336617" y="910825"/>
                  </a:lnTo>
                  <a:lnTo>
                    <a:pt x="5311889" y="928373"/>
                  </a:lnTo>
                  <a:lnTo>
                    <a:pt x="5307844" y="930048"/>
                  </a:lnTo>
                  <a:lnTo>
                    <a:pt x="5286375" y="933449"/>
                  </a:lnTo>
                  <a:lnTo>
                    <a:pt x="66675" y="933449"/>
                  </a:lnTo>
                  <a:lnTo>
                    <a:pt x="41159" y="928373"/>
                  </a:lnTo>
                  <a:lnTo>
                    <a:pt x="37113" y="926698"/>
                  </a:lnTo>
                  <a:lnTo>
                    <a:pt x="8804" y="900176"/>
                  </a:lnTo>
                  <a:lnTo>
                    <a:pt x="0" y="871152"/>
                  </a:lnTo>
                  <a:lnTo>
                    <a:pt x="0" y="866774"/>
                  </a:lnTo>
                  <a:close/>
                </a:path>
              </a:pathLst>
            </a:custGeom>
            <a:ln w="19049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391373" y="1292225"/>
            <a:ext cx="494855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Scenario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Question:</a:t>
            </a:r>
            <a:endParaRPr sz="1500">
              <a:latin typeface="DejaVu Sans"/>
              <a:cs typeface="DejaVu Sans"/>
            </a:endParaRPr>
          </a:p>
          <a:p>
            <a:pPr marL="12700" marR="5080">
              <a:lnSpc>
                <a:spcPct val="125000"/>
              </a:lnSpc>
              <a:spcBef>
                <a:spcPts val="84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Is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this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email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legitimate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or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phishing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attempt?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Select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the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correct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answer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identify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why.</a:t>
            </a:r>
            <a:endParaRPr sz="1200">
              <a:latin typeface="DejaVu Sans"/>
              <a:cs typeface="DejaVu Sans"/>
            </a:endParaRPr>
          </a:p>
        </p:txBody>
      </p:sp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81748" y="2686049"/>
            <a:ext cx="228600" cy="228599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6434980" y="2701925"/>
            <a:ext cx="12890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0" dirty="0">
                <a:solidFill>
                  <a:srgbClr val="1C4ED8"/>
                </a:solidFill>
                <a:latin typeface="DejaVu Sans"/>
                <a:cs typeface="DejaVu Sans"/>
              </a:rPr>
              <a:t>A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15224" y="2592523"/>
            <a:ext cx="3437890" cy="466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dirty="0">
                <a:solidFill>
                  <a:srgbClr val="1D3A8A"/>
                </a:solidFill>
                <a:latin typeface="DejaVu Sans"/>
                <a:cs typeface="DejaVu Sans"/>
              </a:rPr>
              <a:t>Legitimate</a:t>
            </a:r>
            <a:r>
              <a:rPr sz="1200" spc="-6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1D3A8A"/>
                </a:solidFill>
                <a:latin typeface="DejaVu Sans"/>
                <a:cs typeface="DejaVu Sans"/>
              </a:rPr>
              <a:t>PayPal</a:t>
            </a:r>
            <a:r>
              <a:rPr sz="1200" spc="-55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1D3A8A"/>
                </a:solidFill>
                <a:latin typeface="DejaVu Sans"/>
                <a:cs typeface="DejaVu Sans"/>
              </a:rPr>
              <a:t>email</a:t>
            </a: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This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is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a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standard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security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notification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from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PayPal.</a:t>
            </a:r>
            <a:endParaRPr sz="1050">
              <a:latin typeface="DejaVu Sans"/>
              <a:cs typeface="DejaVu Sans"/>
            </a:endParaRPr>
          </a:p>
        </p:txBody>
      </p:sp>
      <p:pic>
        <p:nvPicPr>
          <p:cNvPr id="31" name="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81748" y="3562349"/>
            <a:ext cx="228600" cy="228599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6435724" y="3578224"/>
            <a:ext cx="12763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0" dirty="0">
                <a:solidFill>
                  <a:srgbClr val="1C4ED8"/>
                </a:solidFill>
                <a:latin typeface="DejaVu Sans"/>
                <a:cs typeface="DejaVu Sans"/>
              </a:rPr>
              <a:t>B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15224" y="3468823"/>
            <a:ext cx="4665980" cy="6572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dirty="0">
                <a:solidFill>
                  <a:srgbClr val="1D3A8A"/>
                </a:solidFill>
                <a:latin typeface="DejaVu Sans"/>
                <a:cs typeface="DejaVu Sans"/>
              </a:rPr>
              <a:t>Phishing</a:t>
            </a:r>
            <a:r>
              <a:rPr sz="1200" spc="-35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1D3A8A"/>
                </a:solidFill>
                <a:latin typeface="DejaVu Sans"/>
                <a:cs typeface="DejaVu Sans"/>
              </a:rPr>
              <a:t>-</a:t>
            </a:r>
            <a:r>
              <a:rPr sz="1200" spc="-3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1D3A8A"/>
                </a:solidFill>
                <a:latin typeface="DejaVu Sans"/>
                <a:cs typeface="DejaVu Sans"/>
              </a:rPr>
              <a:t>Suspicious</a:t>
            </a:r>
            <a:r>
              <a:rPr sz="1200" spc="-3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1D3A8A"/>
                </a:solidFill>
                <a:latin typeface="DejaVu Sans"/>
                <a:cs typeface="DejaVu Sans"/>
              </a:rPr>
              <a:t>sender</a:t>
            </a:r>
            <a:r>
              <a:rPr sz="1200" spc="-3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1D3A8A"/>
                </a:solidFill>
                <a:latin typeface="DejaVu Sans"/>
                <a:cs typeface="DejaVu Sans"/>
              </a:rPr>
              <a:t>domain</a:t>
            </a:r>
            <a:endParaRPr sz="1200">
              <a:latin typeface="DejaVu Sans"/>
              <a:cs typeface="DejaVu Sans"/>
            </a:endParaRPr>
          </a:p>
          <a:p>
            <a:pPr marL="12700" marR="5080">
              <a:lnSpc>
                <a:spcPct val="119000"/>
              </a:lnSpc>
              <a:spcBef>
                <a:spcPts val="120"/>
              </a:spcBef>
            </a:pP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The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email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uses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"paypa1-support.com"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(with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the</a:t>
            </a:r>
            <a:r>
              <a:rPr sz="1050" spc="-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number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1)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instead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of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paypal.com.</a:t>
            </a:r>
            <a:endParaRPr sz="1050">
              <a:latin typeface="DejaVu Sans"/>
              <a:cs typeface="DejaVu Sans"/>
            </a:endParaRPr>
          </a:p>
        </p:txBody>
      </p:sp>
      <p:pic>
        <p:nvPicPr>
          <p:cNvPr id="34" name="object 3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81748" y="4629149"/>
            <a:ext cx="228600" cy="228599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6437659" y="4645024"/>
            <a:ext cx="12382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0" dirty="0">
                <a:solidFill>
                  <a:srgbClr val="1C4ED8"/>
                </a:solidFill>
                <a:latin typeface="DejaVu Sans"/>
                <a:cs typeface="DejaVu Sans"/>
              </a:rPr>
              <a:t>C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715224" y="4535623"/>
            <a:ext cx="4367530" cy="6572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dirty="0">
                <a:solidFill>
                  <a:srgbClr val="1D3A8A"/>
                </a:solidFill>
                <a:latin typeface="DejaVu Sans"/>
                <a:cs typeface="DejaVu Sans"/>
              </a:rPr>
              <a:t>Phishing</a:t>
            </a:r>
            <a:r>
              <a:rPr sz="1200" spc="-45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1D3A8A"/>
                </a:solidFill>
                <a:latin typeface="DejaVu Sans"/>
                <a:cs typeface="DejaVu Sans"/>
              </a:rPr>
              <a:t>-</a:t>
            </a:r>
            <a:r>
              <a:rPr sz="1200" spc="-4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1D3A8A"/>
                </a:solidFill>
                <a:latin typeface="DejaVu Sans"/>
                <a:cs typeface="DejaVu Sans"/>
              </a:rPr>
              <a:t>Creates</a:t>
            </a:r>
            <a:r>
              <a:rPr sz="1200" spc="-4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1D3A8A"/>
                </a:solidFill>
                <a:latin typeface="DejaVu Sans"/>
                <a:cs typeface="DejaVu Sans"/>
              </a:rPr>
              <a:t>urgency</a:t>
            </a:r>
            <a:endParaRPr sz="1200">
              <a:latin typeface="DejaVu Sans"/>
              <a:cs typeface="DejaVu Sans"/>
            </a:endParaRPr>
          </a:p>
          <a:p>
            <a:pPr marL="12700" marR="5080">
              <a:lnSpc>
                <a:spcPct val="119000"/>
              </a:lnSpc>
              <a:spcBef>
                <a:spcPts val="120"/>
              </a:spcBef>
            </a:pP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The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email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uses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urgent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language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and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threats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to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pressure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you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into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action.</a:t>
            </a:r>
            <a:endParaRPr sz="1050">
              <a:latin typeface="DejaVu Sans"/>
              <a:cs typeface="DejaVu Sans"/>
            </a:endParaRPr>
          </a:p>
        </p:txBody>
      </p:sp>
      <p:pic>
        <p:nvPicPr>
          <p:cNvPr id="37" name="object 3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81748" y="5695949"/>
            <a:ext cx="228600" cy="228599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6431259" y="5711824"/>
            <a:ext cx="13652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0" dirty="0">
                <a:solidFill>
                  <a:srgbClr val="1C4ED8"/>
                </a:solidFill>
                <a:latin typeface="DejaVu Sans"/>
                <a:cs typeface="DejaVu Sans"/>
              </a:rPr>
              <a:t>D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715224" y="5602423"/>
            <a:ext cx="4664710" cy="6572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dirty="0">
                <a:solidFill>
                  <a:srgbClr val="1D3A8A"/>
                </a:solidFill>
                <a:latin typeface="DejaVu Sans"/>
                <a:cs typeface="DejaVu Sans"/>
              </a:rPr>
              <a:t>Phishing</a:t>
            </a:r>
            <a:r>
              <a:rPr sz="1200" spc="-25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1D3A8A"/>
                </a:solidFill>
                <a:latin typeface="DejaVu Sans"/>
                <a:cs typeface="DejaVu Sans"/>
              </a:rPr>
              <a:t>-</a:t>
            </a:r>
            <a:r>
              <a:rPr sz="1200" spc="-2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1D3A8A"/>
                </a:solidFill>
                <a:latin typeface="DejaVu Sans"/>
                <a:cs typeface="DejaVu Sans"/>
              </a:rPr>
              <a:t>All</a:t>
            </a:r>
            <a:r>
              <a:rPr sz="1200" spc="-2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1D3A8A"/>
                </a:solidFill>
                <a:latin typeface="DejaVu Sans"/>
                <a:cs typeface="DejaVu Sans"/>
              </a:rPr>
              <a:t>of</a:t>
            </a:r>
            <a:r>
              <a:rPr sz="1200" spc="-2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1D3A8A"/>
                </a:solidFill>
                <a:latin typeface="DejaVu Sans"/>
                <a:cs typeface="DejaVu Sans"/>
              </a:rPr>
              <a:t>the</a:t>
            </a:r>
            <a:r>
              <a:rPr sz="1200" spc="-25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1D3A8A"/>
                </a:solidFill>
                <a:latin typeface="DejaVu Sans"/>
                <a:cs typeface="DejaVu Sans"/>
              </a:rPr>
              <a:t>above</a:t>
            </a:r>
            <a:endParaRPr sz="1200">
              <a:latin typeface="DejaVu Sans"/>
              <a:cs typeface="DejaVu Sans"/>
            </a:endParaRPr>
          </a:p>
          <a:p>
            <a:pPr marL="12700" marR="5080">
              <a:lnSpc>
                <a:spcPct val="119000"/>
              </a:lnSpc>
              <a:spcBef>
                <a:spcPts val="120"/>
              </a:spcBef>
            </a:pP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Contains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multiple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red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flags: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suspicious</a:t>
            </a:r>
            <a:r>
              <a:rPr sz="1050" spc="-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domain,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urgent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language,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and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requesting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account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verification.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09599" y="7705724"/>
            <a:ext cx="10972800" cy="419100"/>
            <a:chOff x="609599" y="7705724"/>
            <a:chExt cx="10972800" cy="419100"/>
          </a:xfrm>
        </p:grpSpPr>
        <p:sp>
          <p:nvSpPr>
            <p:cNvPr id="41" name="object 41"/>
            <p:cNvSpPr/>
            <p:nvPr/>
          </p:nvSpPr>
          <p:spPr>
            <a:xfrm>
              <a:off x="609599" y="7705724"/>
              <a:ext cx="10972800" cy="419100"/>
            </a:xfrm>
            <a:custGeom>
              <a:avLst/>
              <a:gdLst/>
              <a:ahLst/>
              <a:cxnLst/>
              <a:rect l="l" t="t" r="r" b="b"/>
              <a:pathLst>
                <a:path w="10972800" h="419100">
                  <a:moveTo>
                    <a:pt x="10901602" y="419099"/>
                  </a:moveTo>
                  <a:lnTo>
                    <a:pt x="71196" y="419099"/>
                  </a:lnTo>
                  <a:lnTo>
                    <a:pt x="66241" y="418611"/>
                  </a:lnTo>
                  <a:lnTo>
                    <a:pt x="29705" y="403477"/>
                  </a:lnTo>
                  <a:lnTo>
                    <a:pt x="3885" y="367436"/>
                  </a:lnTo>
                  <a:lnTo>
                    <a:pt x="0" y="347903"/>
                  </a:lnTo>
                  <a:lnTo>
                    <a:pt x="0" y="342899"/>
                  </a:lnTo>
                  <a:lnTo>
                    <a:pt x="0" y="71196"/>
                  </a:lnTo>
                  <a:lnTo>
                    <a:pt x="15621" y="29703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0901602" y="0"/>
                  </a:lnTo>
                  <a:lnTo>
                    <a:pt x="10943091" y="15621"/>
                  </a:lnTo>
                  <a:lnTo>
                    <a:pt x="10968911" y="51660"/>
                  </a:lnTo>
                  <a:lnTo>
                    <a:pt x="10972798" y="71196"/>
                  </a:lnTo>
                  <a:lnTo>
                    <a:pt x="10972798" y="347903"/>
                  </a:lnTo>
                  <a:lnTo>
                    <a:pt x="10957175" y="389393"/>
                  </a:lnTo>
                  <a:lnTo>
                    <a:pt x="10921136" y="415213"/>
                  </a:lnTo>
                  <a:lnTo>
                    <a:pt x="10906556" y="418611"/>
                  </a:lnTo>
                  <a:lnTo>
                    <a:pt x="10901602" y="419099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90167" y="7848599"/>
              <a:ext cx="91672" cy="133350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2493537" y="7816850"/>
            <a:ext cx="7423784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FFFFFF"/>
                </a:solidFill>
                <a:latin typeface="DejaVu Sans"/>
                <a:cs typeface="DejaVu Sans"/>
              </a:rPr>
              <a:t>Quiz</a:t>
            </a:r>
            <a:r>
              <a:rPr sz="1050" spc="-1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FFFFFF"/>
                </a:solidFill>
                <a:latin typeface="DejaVu Sans"/>
                <a:cs typeface="DejaVu Sans"/>
              </a:rPr>
              <a:t>tip:</a:t>
            </a:r>
            <a:r>
              <a:rPr sz="1050" spc="-1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FFFFFF"/>
                </a:solidFill>
                <a:latin typeface="DejaVu Sans"/>
                <a:cs typeface="DejaVu Sans"/>
              </a:rPr>
              <a:t>Always</a:t>
            </a:r>
            <a:r>
              <a:rPr sz="1050" spc="-1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FFFFFF"/>
                </a:solidFill>
                <a:latin typeface="DejaVu Sans"/>
                <a:cs typeface="DejaVu Sans"/>
              </a:rPr>
              <a:t>check</a:t>
            </a:r>
            <a:r>
              <a:rPr sz="1050" spc="-1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FFFFFF"/>
                </a:solidFill>
                <a:latin typeface="DejaVu Sans"/>
                <a:cs typeface="DejaVu Sans"/>
              </a:rPr>
              <a:t>the</a:t>
            </a:r>
            <a:r>
              <a:rPr sz="1050" spc="-1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FFFFFF"/>
                </a:solidFill>
                <a:latin typeface="DejaVu Sans"/>
                <a:cs typeface="DejaVu Sans"/>
              </a:rPr>
              <a:t>sender's</a:t>
            </a:r>
            <a:r>
              <a:rPr sz="1050" spc="-1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FFFFFF"/>
                </a:solidFill>
                <a:latin typeface="DejaVu Sans"/>
                <a:cs typeface="DejaVu Sans"/>
              </a:rPr>
              <a:t>email</a:t>
            </a:r>
            <a:r>
              <a:rPr sz="1050" spc="-1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FFFFFF"/>
                </a:solidFill>
                <a:latin typeface="DejaVu Sans"/>
                <a:cs typeface="DejaVu Sans"/>
              </a:rPr>
              <a:t>address</a:t>
            </a:r>
            <a:r>
              <a:rPr sz="1050" spc="-1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FFFFFF"/>
                </a:solidFill>
                <a:latin typeface="DejaVu Sans"/>
                <a:cs typeface="DejaVu Sans"/>
              </a:rPr>
              <a:t>and</a:t>
            </a:r>
            <a:r>
              <a:rPr sz="1050" spc="-1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FFFFFF"/>
                </a:solidFill>
                <a:latin typeface="DejaVu Sans"/>
                <a:cs typeface="DejaVu Sans"/>
              </a:rPr>
              <a:t>look</a:t>
            </a:r>
            <a:r>
              <a:rPr sz="1050" spc="-1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FFFFFF"/>
                </a:solidFill>
                <a:latin typeface="DejaVu Sans"/>
                <a:cs typeface="DejaVu Sans"/>
              </a:rPr>
              <a:t>for</a:t>
            </a:r>
            <a:r>
              <a:rPr sz="1050" spc="-1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DejaVu Sans"/>
                <a:cs typeface="DejaVu Sans"/>
              </a:rPr>
              <a:t>pressure </a:t>
            </a:r>
            <a:r>
              <a:rPr sz="1050" dirty="0">
                <a:solidFill>
                  <a:srgbClr val="FFFFFF"/>
                </a:solidFill>
                <a:latin typeface="DejaVu Sans"/>
                <a:cs typeface="DejaVu Sans"/>
              </a:rPr>
              <a:t>tactics</a:t>
            </a:r>
            <a:r>
              <a:rPr sz="1050" spc="-1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FFFFFF"/>
                </a:solidFill>
                <a:latin typeface="DejaVu Sans"/>
                <a:cs typeface="DejaVu Sans"/>
              </a:rPr>
              <a:t>before</a:t>
            </a:r>
            <a:r>
              <a:rPr sz="1050" spc="-1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FFFFFF"/>
                </a:solidFill>
                <a:latin typeface="DejaVu Sans"/>
                <a:cs typeface="DejaVu Sans"/>
              </a:rPr>
              <a:t>taking</a:t>
            </a:r>
            <a:r>
              <a:rPr sz="1050" spc="-1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FFFFFF"/>
                </a:solidFill>
                <a:latin typeface="DejaVu Sans"/>
                <a:cs typeface="DejaVu Sans"/>
              </a:rPr>
              <a:t>action</a:t>
            </a:r>
            <a:r>
              <a:rPr sz="1050" spc="-1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FFFFFF"/>
                </a:solidFill>
                <a:latin typeface="DejaVu Sans"/>
                <a:cs typeface="DejaVu Sans"/>
              </a:rPr>
              <a:t>on</a:t>
            </a:r>
            <a:r>
              <a:rPr sz="1050" spc="-10" dirty="0">
                <a:solidFill>
                  <a:srgbClr val="FFFFFF"/>
                </a:solidFill>
                <a:latin typeface="DejaVu Sans"/>
                <a:cs typeface="DejaVu Sans"/>
              </a:rPr>
              <a:t> emails.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0" y="8505824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1999" y="533399"/>
                </a:moveTo>
                <a:lnTo>
                  <a:pt x="0" y="5333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533399"/>
                </a:lnTo>
                <a:close/>
              </a:path>
            </a:pathLst>
          </a:custGeom>
          <a:solidFill>
            <a:srgbClr val="1D3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68299" y="8665988"/>
            <a:ext cx="2553335" cy="2032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b="1" dirty="0">
                <a:solidFill>
                  <a:srgbClr val="FFFFFF"/>
                </a:solidFill>
                <a:latin typeface="DejaVu Sans"/>
                <a:cs typeface="DejaVu Sans"/>
              </a:rPr>
              <a:t>Cybersecurity</a:t>
            </a:r>
            <a:r>
              <a:rPr sz="1200" b="1" spc="-3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DejaVu Sans"/>
                <a:cs typeface="DejaVu Sans"/>
              </a:rPr>
              <a:t>Training</a:t>
            </a:r>
            <a:r>
              <a:rPr sz="1200" b="1" spc="-2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DejaVu Sans"/>
                <a:cs typeface="DejaVu Sans"/>
              </a:rPr>
              <a:t>Series</a:t>
            </a:r>
            <a:endParaRPr sz="12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8686800"/>
            <a:chOff x="0" y="0"/>
            <a:chExt cx="12192000" cy="8686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86867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9599" y="914399"/>
              <a:ext cx="914400" cy="38100"/>
            </a:xfrm>
            <a:custGeom>
              <a:avLst/>
              <a:gdLst/>
              <a:ahLst/>
              <a:cxnLst/>
              <a:rect l="l" t="t" r="r" b="b"/>
              <a:pathLst>
                <a:path w="914400" h="38100">
                  <a:moveTo>
                    <a:pt x="9143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914399" y="0"/>
                  </a:lnTo>
                  <a:lnTo>
                    <a:pt x="914399" y="380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If</a:t>
            </a:r>
            <a:r>
              <a:rPr spc="-70" dirty="0"/>
              <a:t> </a:t>
            </a:r>
            <a:r>
              <a:rPr spc="-20" dirty="0"/>
              <a:t>You</a:t>
            </a:r>
            <a:r>
              <a:rPr spc="-65" dirty="0"/>
              <a:t> </a:t>
            </a:r>
            <a:r>
              <a:rPr dirty="0"/>
              <a:t>Fall</a:t>
            </a:r>
            <a:r>
              <a:rPr spc="-70" dirty="0"/>
              <a:t> </a:t>
            </a:r>
            <a:r>
              <a:rPr dirty="0"/>
              <a:t>Victim</a:t>
            </a:r>
            <a:r>
              <a:rPr spc="-65" dirty="0"/>
              <a:t> </a:t>
            </a:r>
            <a:r>
              <a:rPr dirty="0"/>
              <a:t>to</a:t>
            </a:r>
            <a:r>
              <a:rPr spc="-70" dirty="0"/>
              <a:t> </a:t>
            </a:r>
            <a:r>
              <a:rPr dirty="0"/>
              <a:t>Phishing:</a:t>
            </a:r>
            <a:r>
              <a:rPr spc="-65" dirty="0"/>
              <a:t> </a:t>
            </a:r>
            <a:r>
              <a:rPr dirty="0"/>
              <a:t>What</a:t>
            </a:r>
            <a:r>
              <a:rPr spc="-70" dirty="0"/>
              <a:t> </a:t>
            </a:r>
            <a:r>
              <a:rPr dirty="0"/>
              <a:t>to</a:t>
            </a:r>
            <a:r>
              <a:rPr spc="-65" dirty="0"/>
              <a:t> </a:t>
            </a:r>
            <a:r>
              <a:rPr dirty="0"/>
              <a:t>Do</a:t>
            </a:r>
            <a:r>
              <a:rPr spc="-70" dirty="0"/>
              <a:t> </a:t>
            </a:r>
            <a:r>
              <a:rPr spc="-20" dirty="0"/>
              <a:t>Next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09599" y="2362199"/>
            <a:ext cx="5295900" cy="5334000"/>
            <a:chOff x="609599" y="2362199"/>
            <a:chExt cx="5295900" cy="5334000"/>
          </a:xfrm>
        </p:grpSpPr>
        <p:sp>
          <p:nvSpPr>
            <p:cNvPr id="7" name="object 7"/>
            <p:cNvSpPr/>
            <p:nvPr/>
          </p:nvSpPr>
          <p:spPr>
            <a:xfrm>
              <a:off x="623887" y="2362199"/>
              <a:ext cx="5281930" cy="876300"/>
            </a:xfrm>
            <a:custGeom>
              <a:avLst/>
              <a:gdLst/>
              <a:ahLst/>
              <a:cxnLst/>
              <a:rect l="l" t="t" r="r" b="b"/>
              <a:pathLst>
                <a:path w="5281930" h="876300">
                  <a:moveTo>
                    <a:pt x="5228214" y="876299"/>
                  </a:moveTo>
                  <a:lnTo>
                    <a:pt x="0" y="876299"/>
                  </a:lnTo>
                  <a:lnTo>
                    <a:pt x="0" y="0"/>
                  </a:lnTo>
                  <a:lnTo>
                    <a:pt x="5228214" y="0"/>
                  </a:lnTo>
                  <a:lnTo>
                    <a:pt x="5231930" y="365"/>
                  </a:lnTo>
                  <a:lnTo>
                    <a:pt x="5267526" y="19392"/>
                  </a:lnTo>
                  <a:lnTo>
                    <a:pt x="5281612" y="53397"/>
                  </a:lnTo>
                  <a:lnTo>
                    <a:pt x="5281612" y="822902"/>
                  </a:lnTo>
                  <a:lnTo>
                    <a:pt x="5262219" y="862214"/>
                  </a:lnTo>
                  <a:lnTo>
                    <a:pt x="5228214" y="8762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599" y="2362199"/>
              <a:ext cx="28575" cy="876300"/>
            </a:xfrm>
            <a:custGeom>
              <a:avLst/>
              <a:gdLst/>
              <a:ahLst/>
              <a:cxnLst/>
              <a:rect l="l" t="t" r="r" b="b"/>
              <a:pathLst>
                <a:path w="28575" h="876300">
                  <a:moveTo>
                    <a:pt x="28574" y="876299"/>
                  </a:moveTo>
                  <a:lnTo>
                    <a:pt x="0" y="8762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8762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3887" y="3390899"/>
              <a:ext cx="5281930" cy="876300"/>
            </a:xfrm>
            <a:custGeom>
              <a:avLst/>
              <a:gdLst/>
              <a:ahLst/>
              <a:cxnLst/>
              <a:rect l="l" t="t" r="r" b="b"/>
              <a:pathLst>
                <a:path w="5281930" h="876300">
                  <a:moveTo>
                    <a:pt x="5228214" y="876299"/>
                  </a:moveTo>
                  <a:lnTo>
                    <a:pt x="0" y="876299"/>
                  </a:lnTo>
                  <a:lnTo>
                    <a:pt x="0" y="0"/>
                  </a:lnTo>
                  <a:lnTo>
                    <a:pt x="5228214" y="0"/>
                  </a:lnTo>
                  <a:lnTo>
                    <a:pt x="5231930" y="365"/>
                  </a:lnTo>
                  <a:lnTo>
                    <a:pt x="5267526" y="19391"/>
                  </a:lnTo>
                  <a:lnTo>
                    <a:pt x="5281612" y="53397"/>
                  </a:lnTo>
                  <a:lnTo>
                    <a:pt x="5281612" y="822902"/>
                  </a:lnTo>
                  <a:lnTo>
                    <a:pt x="5262219" y="862213"/>
                  </a:lnTo>
                  <a:lnTo>
                    <a:pt x="5228214" y="8762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9599" y="3390899"/>
              <a:ext cx="28575" cy="876300"/>
            </a:xfrm>
            <a:custGeom>
              <a:avLst/>
              <a:gdLst/>
              <a:ahLst/>
              <a:cxnLst/>
              <a:rect l="l" t="t" r="r" b="b"/>
              <a:pathLst>
                <a:path w="28575" h="876300">
                  <a:moveTo>
                    <a:pt x="28574" y="876299"/>
                  </a:moveTo>
                  <a:lnTo>
                    <a:pt x="0" y="8762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8762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3887" y="4419599"/>
              <a:ext cx="5281930" cy="876300"/>
            </a:xfrm>
            <a:custGeom>
              <a:avLst/>
              <a:gdLst/>
              <a:ahLst/>
              <a:cxnLst/>
              <a:rect l="l" t="t" r="r" b="b"/>
              <a:pathLst>
                <a:path w="5281930" h="876300">
                  <a:moveTo>
                    <a:pt x="5228214" y="876299"/>
                  </a:moveTo>
                  <a:lnTo>
                    <a:pt x="0" y="876299"/>
                  </a:lnTo>
                  <a:lnTo>
                    <a:pt x="0" y="0"/>
                  </a:lnTo>
                  <a:lnTo>
                    <a:pt x="5228214" y="0"/>
                  </a:lnTo>
                  <a:lnTo>
                    <a:pt x="5231930" y="365"/>
                  </a:lnTo>
                  <a:lnTo>
                    <a:pt x="5267526" y="19391"/>
                  </a:lnTo>
                  <a:lnTo>
                    <a:pt x="5281612" y="53397"/>
                  </a:lnTo>
                  <a:lnTo>
                    <a:pt x="5281612" y="822902"/>
                  </a:lnTo>
                  <a:lnTo>
                    <a:pt x="5262219" y="862214"/>
                  </a:lnTo>
                  <a:lnTo>
                    <a:pt x="5228214" y="8762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9599" y="4419599"/>
              <a:ext cx="28575" cy="876300"/>
            </a:xfrm>
            <a:custGeom>
              <a:avLst/>
              <a:gdLst/>
              <a:ahLst/>
              <a:cxnLst/>
              <a:rect l="l" t="t" r="r" b="b"/>
              <a:pathLst>
                <a:path w="28575" h="876300">
                  <a:moveTo>
                    <a:pt x="28574" y="876299"/>
                  </a:moveTo>
                  <a:lnTo>
                    <a:pt x="0" y="8762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8762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3887" y="5448299"/>
              <a:ext cx="5281930" cy="876300"/>
            </a:xfrm>
            <a:custGeom>
              <a:avLst/>
              <a:gdLst/>
              <a:ahLst/>
              <a:cxnLst/>
              <a:rect l="l" t="t" r="r" b="b"/>
              <a:pathLst>
                <a:path w="5281930" h="876300">
                  <a:moveTo>
                    <a:pt x="5228214" y="876299"/>
                  </a:moveTo>
                  <a:lnTo>
                    <a:pt x="0" y="876299"/>
                  </a:lnTo>
                  <a:lnTo>
                    <a:pt x="0" y="0"/>
                  </a:lnTo>
                  <a:lnTo>
                    <a:pt x="5228214" y="0"/>
                  </a:lnTo>
                  <a:lnTo>
                    <a:pt x="5267526" y="19391"/>
                  </a:lnTo>
                  <a:lnTo>
                    <a:pt x="5281612" y="53397"/>
                  </a:lnTo>
                  <a:lnTo>
                    <a:pt x="5281612" y="822902"/>
                  </a:lnTo>
                  <a:lnTo>
                    <a:pt x="5262219" y="862214"/>
                  </a:lnTo>
                  <a:lnTo>
                    <a:pt x="5228214" y="8762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9599" y="5448299"/>
              <a:ext cx="28575" cy="876300"/>
            </a:xfrm>
            <a:custGeom>
              <a:avLst/>
              <a:gdLst/>
              <a:ahLst/>
              <a:cxnLst/>
              <a:rect l="l" t="t" r="r" b="b"/>
              <a:pathLst>
                <a:path w="28575" h="876300">
                  <a:moveTo>
                    <a:pt x="28574" y="876299"/>
                  </a:moveTo>
                  <a:lnTo>
                    <a:pt x="0" y="8762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8762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8649" y="6553199"/>
              <a:ext cx="5276850" cy="1143000"/>
            </a:xfrm>
            <a:custGeom>
              <a:avLst/>
              <a:gdLst/>
              <a:ahLst/>
              <a:cxnLst/>
              <a:rect l="l" t="t" r="r" b="b"/>
              <a:pathLst>
                <a:path w="5276850" h="1143000">
                  <a:moveTo>
                    <a:pt x="5205652" y="1142999"/>
                  </a:moveTo>
                  <a:lnTo>
                    <a:pt x="53397" y="1142999"/>
                  </a:lnTo>
                  <a:lnTo>
                    <a:pt x="49680" y="1142511"/>
                  </a:lnTo>
                  <a:lnTo>
                    <a:pt x="14085" y="1117142"/>
                  </a:lnTo>
                  <a:lnTo>
                    <a:pt x="366" y="1076757"/>
                  </a:lnTo>
                  <a:lnTo>
                    <a:pt x="0" y="1071802"/>
                  </a:lnTo>
                  <a:lnTo>
                    <a:pt x="0" y="10667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5205652" y="0"/>
                  </a:lnTo>
                  <a:lnTo>
                    <a:pt x="5247143" y="15621"/>
                  </a:lnTo>
                  <a:lnTo>
                    <a:pt x="5272963" y="51661"/>
                  </a:lnTo>
                  <a:lnTo>
                    <a:pt x="5276849" y="71196"/>
                  </a:lnTo>
                  <a:lnTo>
                    <a:pt x="5276849" y="1071802"/>
                  </a:lnTo>
                  <a:lnTo>
                    <a:pt x="5261227" y="1113293"/>
                  </a:lnTo>
                  <a:lnTo>
                    <a:pt x="5225187" y="1139113"/>
                  </a:lnTo>
                  <a:lnTo>
                    <a:pt x="5210608" y="1142511"/>
                  </a:lnTo>
                  <a:lnTo>
                    <a:pt x="5205652" y="11429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9599" y="6553476"/>
              <a:ext cx="70485" cy="1143000"/>
            </a:xfrm>
            <a:custGeom>
              <a:avLst/>
              <a:gdLst/>
              <a:ahLst/>
              <a:cxnLst/>
              <a:rect l="l" t="t" r="r" b="b"/>
              <a:pathLst>
                <a:path w="70484" h="1143000">
                  <a:moveTo>
                    <a:pt x="70450" y="1142444"/>
                  </a:moveTo>
                  <a:lnTo>
                    <a:pt x="33857" y="1129890"/>
                  </a:lnTo>
                  <a:lnTo>
                    <a:pt x="5800" y="1095681"/>
                  </a:lnTo>
                  <a:lnTo>
                    <a:pt x="0" y="10665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8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066522"/>
                  </a:lnTo>
                  <a:lnTo>
                    <a:pt x="44514" y="1108863"/>
                  </a:lnTo>
                  <a:lnTo>
                    <a:pt x="66287" y="1140788"/>
                  </a:lnTo>
                  <a:lnTo>
                    <a:pt x="70450" y="1142444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237" y="2505074"/>
              <a:ext cx="142874" cy="14763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474" y="3533774"/>
              <a:ext cx="152399" cy="1523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2474" y="4561700"/>
              <a:ext cx="152399" cy="15317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7207" y="5591174"/>
              <a:ext cx="142934" cy="152161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96899" y="1177925"/>
            <a:ext cx="5294630" cy="502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Immediate Action </a:t>
            </a:r>
            <a:r>
              <a:rPr sz="1500" b="1" spc="-20" dirty="0">
                <a:solidFill>
                  <a:srgbClr val="1D40AF"/>
                </a:solidFill>
                <a:latin typeface="DejaVu Sans"/>
                <a:cs typeface="DejaVu Sans"/>
              </a:rPr>
              <a:t>Plan</a:t>
            </a:r>
            <a:endParaRPr sz="1500">
              <a:latin typeface="DejaVu Sans"/>
              <a:cs typeface="DejaVu Sans"/>
            </a:endParaRPr>
          </a:p>
          <a:p>
            <a:pPr marL="12700" marR="5080">
              <a:lnSpc>
                <a:spcPct val="125000"/>
              </a:lnSpc>
              <a:spcBef>
                <a:spcPts val="54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If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you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suspect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you've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fallen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victim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phishing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attack,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quick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action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can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minimize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damage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prevent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further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compromise.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Follow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these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steps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immediately:</a:t>
            </a:r>
            <a:endParaRPr sz="12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1060"/>
              </a:spcBef>
            </a:pPr>
            <a:endParaRPr sz="1200">
              <a:latin typeface="DejaVu Sans"/>
              <a:cs typeface="DejaVu Sans"/>
            </a:endParaRPr>
          </a:p>
          <a:p>
            <a:pPr marL="599440" indent="-215900">
              <a:lnSpc>
                <a:spcPct val="100000"/>
              </a:lnSpc>
              <a:buAutoNum type="arabicPeriod"/>
              <a:tabLst>
                <a:tab pos="599440" algn="l"/>
              </a:tabLst>
            </a:pPr>
            <a:r>
              <a:rPr sz="1200" b="1" dirty="0">
                <a:solidFill>
                  <a:srgbClr val="991B1B"/>
                </a:solidFill>
                <a:latin typeface="DejaVu Sans"/>
                <a:cs typeface="DejaVu Sans"/>
              </a:rPr>
              <a:t>Disconnect</a:t>
            </a:r>
            <a:r>
              <a:rPr sz="1200" b="1" spc="-50" dirty="0">
                <a:solidFill>
                  <a:srgbClr val="991B1B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991B1B"/>
                </a:solidFill>
                <a:latin typeface="DejaVu Sans"/>
                <a:cs typeface="DejaVu Sans"/>
              </a:rPr>
              <a:t>Your</a:t>
            </a:r>
            <a:r>
              <a:rPr sz="1200" b="1" spc="-45" dirty="0">
                <a:solidFill>
                  <a:srgbClr val="991B1B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991B1B"/>
                </a:solidFill>
                <a:latin typeface="DejaVu Sans"/>
                <a:cs typeface="DejaVu Sans"/>
              </a:rPr>
              <a:t>Device</a:t>
            </a:r>
            <a:endParaRPr sz="1200">
              <a:latin typeface="DejaVu Sans"/>
              <a:cs typeface="DejaVu Sans"/>
            </a:endParaRPr>
          </a:p>
          <a:p>
            <a:pPr marL="154940" marR="628015">
              <a:lnSpc>
                <a:spcPct val="119000"/>
              </a:lnSpc>
              <a:spcBef>
                <a:spcPts val="42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Disconnect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from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the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internet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immediately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prevent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malware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from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spreading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or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data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from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being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transmitted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attackers.</a:t>
            </a:r>
            <a:endParaRPr sz="10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0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050">
              <a:latin typeface="DejaVu Sans"/>
              <a:cs typeface="DejaVu Sans"/>
            </a:endParaRPr>
          </a:p>
          <a:p>
            <a:pPr marL="599440" indent="-21590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599440" algn="l"/>
              </a:tabLst>
            </a:pPr>
            <a:r>
              <a:rPr sz="1200" b="1" dirty="0">
                <a:solidFill>
                  <a:srgbClr val="991B1B"/>
                </a:solidFill>
                <a:latin typeface="DejaVu Sans"/>
                <a:cs typeface="DejaVu Sans"/>
              </a:rPr>
              <a:t>Change</a:t>
            </a:r>
            <a:r>
              <a:rPr sz="1200" b="1" spc="-50" dirty="0">
                <a:solidFill>
                  <a:srgbClr val="991B1B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991B1B"/>
                </a:solidFill>
                <a:latin typeface="DejaVu Sans"/>
                <a:cs typeface="DejaVu Sans"/>
              </a:rPr>
              <a:t>Your</a:t>
            </a:r>
            <a:r>
              <a:rPr sz="1200" b="1" spc="-45" dirty="0">
                <a:solidFill>
                  <a:srgbClr val="991B1B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991B1B"/>
                </a:solidFill>
                <a:latin typeface="DejaVu Sans"/>
                <a:cs typeface="DejaVu Sans"/>
              </a:rPr>
              <a:t>Passwords</a:t>
            </a:r>
            <a:endParaRPr sz="1200">
              <a:latin typeface="DejaVu Sans"/>
              <a:cs typeface="DejaVu Sans"/>
            </a:endParaRPr>
          </a:p>
          <a:p>
            <a:pPr marL="154940" marR="146685">
              <a:lnSpc>
                <a:spcPct val="119000"/>
              </a:lnSpc>
              <a:spcBef>
                <a:spcPts val="42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Change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passwords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all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potentially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affected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accounts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immediately,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using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clean,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uncompromised</a:t>
            </a:r>
            <a:r>
              <a:rPr sz="10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device.</a:t>
            </a:r>
            <a:endParaRPr sz="10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0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050">
              <a:latin typeface="DejaVu Sans"/>
              <a:cs typeface="DejaVu Sans"/>
            </a:endParaRPr>
          </a:p>
          <a:p>
            <a:pPr marL="599440" indent="-215900">
              <a:lnSpc>
                <a:spcPct val="100000"/>
              </a:lnSpc>
              <a:buAutoNum type="arabicPeriod" startAt="3"/>
              <a:tabLst>
                <a:tab pos="599440" algn="l"/>
              </a:tabLst>
            </a:pPr>
            <a:r>
              <a:rPr sz="1200" b="1" dirty="0">
                <a:solidFill>
                  <a:srgbClr val="991B1B"/>
                </a:solidFill>
                <a:latin typeface="DejaVu Sans"/>
                <a:cs typeface="DejaVu Sans"/>
              </a:rPr>
              <a:t>Report</a:t>
            </a:r>
            <a:r>
              <a:rPr sz="1200" b="1" spc="-25" dirty="0">
                <a:solidFill>
                  <a:srgbClr val="991B1B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991B1B"/>
                </a:solidFill>
                <a:latin typeface="DejaVu Sans"/>
                <a:cs typeface="DejaVu Sans"/>
              </a:rPr>
              <a:t>the</a:t>
            </a:r>
            <a:r>
              <a:rPr sz="1200" b="1" spc="-25" dirty="0">
                <a:solidFill>
                  <a:srgbClr val="991B1B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991B1B"/>
                </a:solidFill>
                <a:latin typeface="DejaVu Sans"/>
                <a:cs typeface="DejaVu Sans"/>
              </a:rPr>
              <a:t>Incident</a:t>
            </a:r>
            <a:endParaRPr sz="1200">
              <a:latin typeface="DejaVu Sans"/>
              <a:cs typeface="DejaVu Sans"/>
            </a:endParaRPr>
          </a:p>
          <a:p>
            <a:pPr marL="154940" marR="306705">
              <a:lnSpc>
                <a:spcPct val="119000"/>
              </a:lnSpc>
              <a:spcBef>
                <a:spcPts val="42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Alert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your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IT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security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team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or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help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desk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immediately.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Speed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is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critical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to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contain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the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breach.</a:t>
            </a:r>
            <a:endParaRPr sz="10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0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050">
              <a:latin typeface="DejaVu Sans"/>
              <a:cs typeface="DejaVu Sans"/>
            </a:endParaRPr>
          </a:p>
          <a:p>
            <a:pPr marL="599440" indent="-215900">
              <a:lnSpc>
                <a:spcPct val="100000"/>
              </a:lnSpc>
              <a:buAutoNum type="arabicPeriod" startAt="4"/>
              <a:tabLst>
                <a:tab pos="599440" algn="l"/>
              </a:tabLst>
            </a:pPr>
            <a:r>
              <a:rPr sz="1200" b="1" dirty="0">
                <a:solidFill>
                  <a:srgbClr val="991B1B"/>
                </a:solidFill>
                <a:latin typeface="DejaVu Sans"/>
                <a:cs typeface="DejaVu Sans"/>
              </a:rPr>
              <a:t>Scan for </a:t>
            </a:r>
            <a:r>
              <a:rPr sz="1200" b="1" spc="-10" dirty="0">
                <a:solidFill>
                  <a:srgbClr val="991B1B"/>
                </a:solidFill>
                <a:latin typeface="DejaVu Sans"/>
                <a:cs typeface="DejaVu Sans"/>
              </a:rPr>
              <a:t>Malware</a:t>
            </a:r>
            <a:endParaRPr sz="1200">
              <a:latin typeface="DejaVu Sans"/>
              <a:cs typeface="DejaVu Sans"/>
            </a:endParaRPr>
          </a:p>
          <a:p>
            <a:pPr marL="154940" marR="566420">
              <a:lnSpc>
                <a:spcPct val="119000"/>
              </a:lnSpc>
              <a:spcBef>
                <a:spcPts val="42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Run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comprehensive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anti-malware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scan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identify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remove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any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malicious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software.</a:t>
            </a:r>
            <a:endParaRPr sz="1050">
              <a:latin typeface="DejaVu Sans"/>
              <a:cs typeface="DejaVu Sans"/>
            </a:endParaRPr>
          </a:p>
        </p:txBody>
      </p:sp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8200" y="6734175"/>
            <a:ext cx="152399" cy="152399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825500" y="6606630"/>
            <a:ext cx="4485640" cy="92900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94005">
              <a:lnSpc>
                <a:spcPct val="100000"/>
              </a:lnSpc>
              <a:spcBef>
                <a:spcPts val="855"/>
              </a:spcBef>
            </a:pPr>
            <a:r>
              <a:rPr sz="1200" b="1" dirty="0">
                <a:solidFill>
                  <a:srgbClr val="1D3A8A"/>
                </a:solidFill>
                <a:latin typeface="DejaVu Sans"/>
                <a:cs typeface="DejaVu Sans"/>
              </a:rPr>
              <a:t>Never</a:t>
            </a:r>
            <a:r>
              <a:rPr sz="1200" b="1" spc="-15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1D3A8A"/>
                </a:solidFill>
                <a:latin typeface="DejaVu Sans"/>
                <a:cs typeface="DejaVu Sans"/>
              </a:rPr>
              <a:t>ignore</a:t>
            </a:r>
            <a:r>
              <a:rPr sz="1200" b="1" spc="-15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1D3A8A"/>
                </a:solidFill>
                <a:latin typeface="DejaVu Sans"/>
                <a:cs typeface="DejaVu Sans"/>
              </a:rPr>
              <a:t>a</a:t>
            </a:r>
            <a:r>
              <a:rPr sz="1200" b="1" spc="-15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1D3A8A"/>
                </a:solidFill>
                <a:latin typeface="DejaVu Sans"/>
                <a:cs typeface="DejaVu Sans"/>
              </a:rPr>
              <a:t>potential</a:t>
            </a:r>
            <a:r>
              <a:rPr sz="1200" b="1" spc="-15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1D3A8A"/>
                </a:solidFill>
                <a:latin typeface="DejaVu Sans"/>
                <a:cs typeface="DejaVu Sans"/>
              </a:rPr>
              <a:t>phishing</a:t>
            </a:r>
            <a:r>
              <a:rPr sz="1200" b="1" spc="-10" dirty="0">
                <a:solidFill>
                  <a:srgbClr val="1D3A8A"/>
                </a:solidFill>
                <a:latin typeface="DejaVu Sans"/>
                <a:cs typeface="DejaVu Sans"/>
              </a:rPr>
              <a:t> incident</a:t>
            </a:r>
            <a:endParaRPr sz="1200">
              <a:latin typeface="DejaVu Sans"/>
              <a:cs typeface="DejaVu Sans"/>
            </a:endParaRPr>
          </a:p>
          <a:p>
            <a:pPr marL="12700" marR="5080">
              <a:lnSpc>
                <a:spcPct val="119000"/>
              </a:lnSpc>
              <a:spcBef>
                <a:spcPts val="42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Early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reporting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can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prevent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organization-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wide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compromise.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Most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companies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have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60-minute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critical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response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window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minimize damage.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286498" y="1181099"/>
            <a:ext cx="5295900" cy="4305300"/>
            <a:chOff x="6286498" y="1181099"/>
            <a:chExt cx="5295900" cy="4305300"/>
          </a:xfrm>
        </p:grpSpPr>
        <p:sp>
          <p:nvSpPr>
            <p:cNvPr id="25" name="object 25"/>
            <p:cNvSpPr/>
            <p:nvPr/>
          </p:nvSpPr>
          <p:spPr>
            <a:xfrm>
              <a:off x="6286498" y="1181099"/>
              <a:ext cx="5295900" cy="3086100"/>
            </a:xfrm>
            <a:custGeom>
              <a:avLst/>
              <a:gdLst/>
              <a:ahLst/>
              <a:cxnLst/>
              <a:rect l="l" t="t" r="r" b="b"/>
              <a:pathLst>
                <a:path w="5295900" h="3086100">
                  <a:moveTo>
                    <a:pt x="5224703" y="3086099"/>
                  </a:moveTo>
                  <a:lnTo>
                    <a:pt x="71196" y="3086099"/>
                  </a:lnTo>
                  <a:lnTo>
                    <a:pt x="66241" y="3085611"/>
                  </a:lnTo>
                  <a:lnTo>
                    <a:pt x="29705" y="3070477"/>
                  </a:lnTo>
                  <a:lnTo>
                    <a:pt x="3885" y="3034436"/>
                  </a:lnTo>
                  <a:lnTo>
                    <a:pt x="0" y="3014902"/>
                  </a:lnTo>
                  <a:lnTo>
                    <a:pt x="0" y="30098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224703" y="0"/>
                  </a:lnTo>
                  <a:lnTo>
                    <a:pt x="5266192" y="15621"/>
                  </a:lnTo>
                  <a:lnTo>
                    <a:pt x="5292012" y="51661"/>
                  </a:lnTo>
                  <a:lnTo>
                    <a:pt x="5295899" y="71196"/>
                  </a:lnTo>
                  <a:lnTo>
                    <a:pt x="5295899" y="3014902"/>
                  </a:lnTo>
                  <a:lnTo>
                    <a:pt x="5280276" y="3056393"/>
                  </a:lnTo>
                  <a:lnTo>
                    <a:pt x="5244237" y="3082213"/>
                  </a:lnTo>
                  <a:lnTo>
                    <a:pt x="5229657" y="3085611"/>
                  </a:lnTo>
                  <a:lnTo>
                    <a:pt x="5224703" y="3086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86498" y="4495799"/>
              <a:ext cx="2571750" cy="990600"/>
            </a:xfrm>
            <a:custGeom>
              <a:avLst/>
              <a:gdLst/>
              <a:ahLst/>
              <a:cxnLst/>
              <a:rect l="l" t="t" r="r" b="b"/>
              <a:pathLst>
                <a:path w="2571750" h="990600">
                  <a:moveTo>
                    <a:pt x="2500553" y="990599"/>
                  </a:moveTo>
                  <a:lnTo>
                    <a:pt x="71196" y="990599"/>
                  </a:lnTo>
                  <a:lnTo>
                    <a:pt x="66241" y="990111"/>
                  </a:lnTo>
                  <a:lnTo>
                    <a:pt x="29705" y="974977"/>
                  </a:lnTo>
                  <a:lnTo>
                    <a:pt x="3885" y="938936"/>
                  </a:lnTo>
                  <a:lnTo>
                    <a:pt x="0" y="919403"/>
                  </a:lnTo>
                  <a:lnTo>
                    <a:pt x="0" y="9143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500553" y="0"/>
                  </a:lnTo>
                  <a:lnTo>
                    <a:pt x="2542044" y="15621"/>
                  </a:lnTo>
                  <a:lnTo>
                    <a:pt x="2567863" y="51661"/>
                  </a:lnTo>
                  <a:lnTo>
                    <a:pt x="2571749" y="71196"/>
                  </a:lnTo>
                  <a:lnTo>
                    <a:pt x="2571749" y="919403"/>
                  </a:lnTo>
                  <a:lnTo>
                    <a:pt x="2556128" y="960893"/>
                  </a:lnTo>
                  <a:lnTo>
                    <a:pt x="2520087" y="986713"/>
                  </a:lnTo>
                  <a:lnTo>
                    <a:pt x="2505508" y="990111"/>
                  </a:lnTo>
                  <a:lnTo>
                    <a:pt x="2500553" y="990599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501953" y="4473574"/>
            <a:ext cx="2141220" cy="85788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25"/>
              </a:spcBef>
            </a:pPr>
            <a:r>
              <a:rPr sz="2250" b="1" spc="-25" dirty="0">
                <a:solidFill>
                  <a:srgbClr val="FFFFFF"/>
                </a:solidFill>
                <a:latin typeface="DejaVu Sans"/>
                <a:cs typeface="DejaVu Sans"/>
              </a:rPr>
              <a:t>60%</a:t>
            </a:r>
            <a:endParaRPr sz="2250">
              <a:latin typeface="DejaVu Sans"/>
              <a:cs typeface="DejaVu Sans"/>
            </a:endParaRPr>
          </a:p>
          <a:p>
            <a:pPr marL="12700" marR="5080" algn="ctr">
              <a:lnSpc>
                <a:spcPct val="111100"/>
              </a:lnSpc>
              <a:spcBef>
                <a:spcPts val="330"/>
              </a:spcBef>
            </a:pP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sz="900" spc="-1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data</a:t>
            </a:r>
            <a:r>
              <a:rPr sz="900" spc="-1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theft</a:t>
            </a:r>
            <a:r>
              <a:rPr sz="900" spc="-1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occurs</a:t>
            </a:r>
            <a:r>
              <a:rPr sz="900" spc="-1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within</a:t>
            </a:r>
            <a:r>
              <a:rPr sz="900" spc="-1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hours</a:t>
            </a:r>
            <a:r>
              <a:rPr sz="900" spc="-1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sz="900" spc="-1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spc="-50" dirty="0">
                <a:solidFill>
                  <a:srgbClr val="FFFFFF"/>
                </a:solidFill>
                <a:latin typeface="DejaVu Sans"/>
                <a:cs typeface="DejaVu Sans"/>
              </a:rPr>
              <a:t>a </a:t>
            </a:r>
            <a:r>
              <a:rPr sz="900" spc="-10" dirty="0">
                <a:solidFill>
                  <a:srgbClr val="FFFFFF"/>
                </a:solidFill>
                <a:latin typeface="DejaVu Sans"/>
                <a:cs typeface="DejaVu Sans"/>
              </a:rPr>
              <a:t>breach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010648" y="4495799"/>
            <a:ext cx="2571750" cy="990600"/>
          </a:xfrm>
          <a:custGeom>
            <a:avLst/>
            <a:gdLst/>
            <a:ahLst/>
            <a:cxnLst/>
            <a:rect l="l" t="t" r="r" b="b"/>
            <a:pathLst>
              <a:path w="2571750" h="990600">
                <a:moveTo>
                  <a:pt x="2500553" y="990599"/>
                </a:moveTo>
                <a:lnTo>
                  <a:pt x="71196" y="990599"/>
                </a:lnTo>
                <a:lnTo>
                  <a:pt x="66241" y="990111"/>
                </a:lnTo>
                <a:lnTo>
                  <a:pt x="29705" y="974977"/>
                </a:lnTo>
                <a:lnTo>
                  <a:pt x="3885" y="938936"/>
                </a:lnTo>
                <a:lnTo>
                  <a:pt x="0" y="919403"/>
                </a:lnTo>
                <a:lnTo>
                  <a:pt x="0" y="9143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2500553" y="0"/>
                </a:lnTo>
                <a:lnTo>
                  <a:pt x="2542042" y="15621"/>
                </a:lnTo>
                <a:lnTo>
                  <a:pt x="2567862" y="51661"/>
                </a:lnTo>
                <a:lnTo>
                  <a:pt x="2571749" y="71196"/>
                </a:lnTo>
                <a:lnTo>
                  <a:pt x="2571749" y="919403"/>
                </a:lnTo>
                <a:lnTo>
                  <a:pt x="2556126" y="960893"/>
                </a:lnTo>
                <a:lnTo>
                  <a:pt x="2520087" y="986713"/>
                </a:lnTo>
                <a:lnTo>
                  <a:pt x="2505507" y="990111"/>
                </a:lnTo>
                <a:lnTo>
                  <a:pt x="2500553" y="990599"/>
                </a:lnTo>
                <a:close/>
              </a:path>
            </a:pathLst>
          </a:custGeom>
          <a:solidFill>
            <a:srgbClr val="DB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396808" y="4473574"/>
            <a:ext cx="1799589" cy="85788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25"/>
              </a:spcBef>
            </a:pPr>
            <a:r>
              <a:rPr sz="2250" b="1" spc="-25" dirty="0">
                <a:solidFill>
                  <a:srgbClr val="FFFFFF"/>
                </a:solidFill>
                <a:latin typeface="DejaVu Sans"/>
                <a:cs typeface="DejaVu Sans"/>
              </a:rPr>
              <a:t>82%</a:t>
            </a:r>
            <a:endParaRPr sz="2250">
              <a:latin typeface="DejaVu Sans"/>
              <a:cs typeface="DejaVu Sans"/>
            </a:endParaRPr>
          </a:p>
          <a:p>
            <a:pPr marL="12700" marR="5080" algn="ctr">
              <a:lnSpc>
                <a:spcPct val="111100"/>
              </a:lnSpc>
              <a:spcBef>
                <a:spcPts val="330"/>
              </a:spcBef>
            </a:pP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breach</a:t>
            </a:r>
            <a:r>
              <a:rPr sz="900" spc="-4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cost</a:t>
            </a:r>
            <a:r>
              <a:rPr sz="900" spc="-4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reduction</a:t>
            </a:r>
            <a:r>
              <a:rPr sz="900" spc="-4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with</a:t>
            </a:r>
            <a:r>
              <a:rPr sz="900" spc="-4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spc="-20" dirty="0">
                <a:solidFill>
                  <a:srgbClr val="FFFFFF"/>
                </a:solidFill>
                <a:latin typeface="DejaVu Sans"/>
                <a:cs typeface="DejaVu Sans"/>
              </a:rPr>
              <a:t>fast </a:t>
            </a: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incident</a:t>
            </a:r>
            <a:r>
              <a:rPr sz="900" spc="-4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DejaVu Sans"/>
                <a:cs typeface="DejaVu Sans"/>
              </a:rPr>
              <a:t>response</a:t>
            </a:r>
            <a:endParaRPr sz="900">
              <a:latin typeface="DejaVu Sans"/>
              <a:cs typeface="DejaVu San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629399" y="1790699"/>
            <a:ext cx="495300" cy="2286000"/>
            <a:chOff x="6629399" y="1790699"/>
            <a:chExt cx="495300" cy="2286000"/>
          </a:xfrm>
        </p:grpSpPr>
        <p:sp>
          <p:nvSpPr>
            <p:cNvPr id="31" name="object 31"/>
            <p:cNvSpPr/>
            <p:nvPr/>
          </p:nvSpPr>
          <p:spPr>
            <a:xfrm>
              <a:off x="6629399" y="1790699"/>
              <a:ext cx="38100" cy="2286000"/>
            </a:xfrm>
            <a:custGeom>
              <a:avLst/>
              <a:gdLst/>
              <a:ahLst/>
              <a:cxnLst/>
              <a:rect l="l" t="t" r="r" b="b"/>
              <a:pathLst>
                <a:path w="38100" h="2286000">
                  <a:moveTo>
                    <a:pt x="38099" y="2285999"/>
                  </a:moveTo>
                  <a:lnTo>
                    <a:pt x="0" y="22859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228599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19899" y="17906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9"/>
                  </a:lnTo>
                  <a:lnTo>
                    <a:pt x="67730" y="279115"/>
                  </a:lnTo>
                  <a:lnTo>
                    <a:pt x="34590" y="249082"/>
                  </a:lnTo>
                  <a:lnTo>
                    <a:pt x="11599" y="210720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3" y="101065"/>
                  </a:lnTo>
                  <a:lnTo>
                    <a:pt x="29994" y="61607"/>
                  </a:lnTo>
                  <a:lnTo>
                    <a:pt x="61606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7" y="183"/>
                  </a:lnTo>
                  <a:lnTo>
                    <a:pt x="203733" y="8904"/>
                  </a:lnTo>
                  <a:lnTo>
                    <a:pt x="243191" y="29995"/>
                  </a:lnTo>
                  <a:lnTo>
                    <a:pt x="274803" y="61607"/>
                  </a:lnTo>
                  <a:lnTo>
                    <a:pt x="295893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7"/>
                  </a:lnTo>
                  <a:lnTo>
                    <a:pt x="295893" y="203733"/>
                  </a:lnTo>
                  <a:lnTo>
                    <a:pt x="274803" y="243192"/>
                  </a:lnTo>
                  <a:lnTo>
                    <a:pt x="243191" y="274803"/>
                  </a:lnTo>
                  <a:lnTo>
                    <a:pt x="203733" y="295894"/>
                  </a:lnTo>
                  <a:lnTo>
                    <a:pt x="159887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19899" y="26288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9"/>
                  </a:lnTo>
                  <a:lnTo>
                    <a:pt x="67730" y="279115"/>
                  </a:lnTo>
                  <a:lnTo>
                    <a:pt x="34590" y="249082"/>
                  </a:lnTo>
                  <a:lnTo>
                    <a:pt x="11599" y="210720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3" y="101066"/>
                  </a:lnTo>
                  <a:lnTo>
                    <a:pt x="29994" y="61607"/>
                  </a:lnTo>
                  <a:lnTo>
                    <a:pt x="61606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7" y="183"/>
                  </a:lnTo>
                  <a:lnTo>
                    <a:pt x="203733" y="8904"/>
                  </a:lnTo>
                  <a:lnTo>
                    <a:pt x="243191" y="29995"/>
                  </a:lnTo>
                  <a:lnTo>
                    <a:pt x="274803" y="61607"/>
                  </a:lnTo>
                  <a:lnTo>
                    <a:pt x="295893" y="101066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3" y="203733"/>
                  </a:lnTo>
                  <a:lnTo>
                    <a:pt x="274803" y="243191"/>
                  </a:lnTo>
                  <a:lnTo>
                    <a:pt x="243191" y="274803"/>
                  </a:lnTo>
                  <a:lnTo>
                    <a:pt x="203733" y="295894"/>
                  </a:lnTo>
                  <a:lnTo>
                    <a:pt x="159887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19899" y="34670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8"/>
                  </a:lnTo>
                  <a:lnTo>
                    <a:pt x="67730" y="279115"/>
                  </a:lnTo>
                  <a:lnTo>
                    <a:pt x="34590" y="249082"/>
                  </a:lnTo>
                  <a:lnTo>
                    <a:pt x="11599" y="210720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3" y="101066"/>
                  </a:lnTo>
                  <a:lnTo>
                    <a:pt x="29994" y="61607"/>
                  </a:lnTo>
                  <a:lnTo>
                    <a:pt x="61606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7" y="183"/>
                  </a:lnTo>
                  <a:lnTo>
                    <a:pt x="203733" y="8904"/>
                  </a:lnTo>
                  <a:lnTo>
                    <a:pt x="243191" y="29995"/>
                  </a:lnTo>
                  <a:lnTo>
                    <a:pt x="274803" y="61606"/>
                  </a:lnTo>
                  <a:lnTo>
                    <a:pt x="295893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3" y="203733"/>
                  </a:lnTo>
                  <a:lnTo>
                    <a:pt x="274803" y="243191"/>
                  </a:lnTo>
                  <a:lnTo>
                    <a:pt x="243191" y="274803"/>
                  </a:lnTo>
                  <a:lnTo>
                    <a:pt x="203733" y="295894"/>
                  </a:lnTo>
                  <a:lnTo>
                    <a:pt x="159887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743700" y="1377950"/>
            <a:ext cx="4669790" cy="269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80670" algn="ctr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Critical Response </a:t>
            </a:r>
            <a:r>
              <a:rPr sz="1350" b="1" spc="-10" dirty="0">
                <a:solidFill>
                  <a:srgbClr val="1D40AF"/>
                </a:solidFill>
                <a:latin typeface="DejaVu Sans"/>
                <a:cs typeface="DejaVu Sans"/>
              </a:rPr>
              <a:t>Timeline</a:t>
            </a:r>
            <a:endParaRPr sz="13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DejaVu Sans"/>
              <a:cs typeface="DejaVu Sans"/>
            </a:endParaRPr>
          </a:p>
          <a:p>
            <a:pPr marL="76200">
              <a:lnSpc>
                <a:spcPct val="100000"/>
              </a:lnSpc>
            </a:pPr>
            <a:r>
              <a:rPr sz="1200" spc="-265" dirty="0">
                <a:solidFill>
                  <a:srgbClr val="111726"/>
                </a:solidFill>
                <a:latin typeface="DejaVu Sans"/>
                <a:cs typeface="DejaVu Sans"/>
              </a:rPr>
              <a:t>F</a:t>
            </a:r>
            <a:r>
              <a:rPr sz="1800" spc="-914" baseline="-13888" dirty="0">
                <a:solidFill>
                  <a:srgbClr val="FFFFFF"/>
                </a:solidFill>
                <a:latin typeface="DejaVu Sans"/>
                <a:cs typeface="DejaVu Sans"/>
              </a:rPr>
              <a:t>1</a:t>
            </a:r>
            <a:r>
              <a:rPr sz="1200" spc="-10" dirty="0">
                <a:solidFill>
                  <a:srgbClr val="111726"/>
                </a:solidFill>
                <a:latin typeface="DejaVu Sans"/>
                <a:cs typeface="DejaVu Sans"/>
              </a:rPr>
              <a:t>i</a:t>
            </a:r>
            <a:r>
              <a:rPr sz="1200" spc="-240" dirty="0">
                <a:solidFill>
                  <a:srgbClr val="111726"/>
                </a:solidFill>
                <a:latin typeface="DejaVu Sans"/>
                <a:cs typeface="DejaVu Sans"/>
              </a:rPr>
              <a:t>r</a:t>
            </a:r>
            <a:r>
              <a:rPr sz="1800" spc="-832" baseline="-13888" dirty="0">
                <a:solidFill>
                  <a:srgbClr val="FFFFFF"/>
                </a:solidFill>
                <a:latin typeface="DejaVu Sans"/>
                <a:cs typeface="DejaVu Sans"/>
              </a:rPr>
              <a:t>h</a:t>
            </a:r>
            <a:r>
              <a:rPr sz="1200" spc="-10" dirty="0">
                <a:solidFill>
                  <a:srgbClr val="111726"/>
                </a:solidFill>
                <a:latin typeface="DejaVu Sans"/>
                <a:cs typeface="DejaVu Sans"/>
              </a:rPr>
              <a:t>st</a:t>
            </a:r>
            <a:r>
              <a:rPr sz="1200" dirty="0">
                <a:solidFill>
                  <a:srgbClr val="111726"/>
                </a:solidFill>
                <a:latin typeface="DejaVu Sans"/>
                <a:cs typeface="DejaVu Sans"/>
              </a:rPr>
              <a:t> Hour: Critical </a:t>
            </a:r>
            <a:r>
              <a:rPr sz="1200" spc="-10" dirty="0">
                <a:solidFill>
                  <a:srgbClr val="111726"/>
                </a:solidFill>
                <a:latin typeface="DejaVu Sans"/>
                <a:cs typeface="DejaVu Sans"/>
              </a:rPr>
              <a:t>Window</a:t>
            </a:r>
            <a:endParaRPr sz="1200">
              <a:latin typeface="DejaVu Sans"/>
              <a:cs typeface="DejaVu Sans"/>
            </a:endParaRPr>
          </a:p>
          <a:p>
            <a:pPr marL="76200" marR="68580">
              <a:lnSpc>
                <a:spcPct val="119000"/>
              </a:lnSpc>
              <a:spcBef>
                <a:spcPts val="125"/>
              </a:spcBef>
            </a:pPr>
            <a:r>
              <a:rPr sz="1050" spc="-55" dirty="0">
                <a:solidFill>
                  <a:srgbClr val="374050"/>
                </a:solidFill>
                <a:latin typeface="DejaVu Sans"/>
                <a:cs typeface="DejaVu Sans"/>
              </a:rPr>
              <a:t>Take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immediate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actions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disconnect,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report,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secure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accounts.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This</a:t>
            </a:r>
            <a:r>
              <a:rPr sz="10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period is</a:t>
            </a:r>
            <a:r>
              <a:rPr sz="10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crucial for</a:t>
            </a:r>
            <a:r>
              <a:rPr sz="10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limiting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damage.</a:t>
            </a:r>
            <a:endParaRPr sz="10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1050">
              <a:latin typeface="DejaVu Sans"/>
              <a:cs typeface="DejaVu Sans"/>
            </a:endParaRPr>
          </a:p>
          <a:p>
            <a:pPr marL="76200">
              <a:lnSpc>
                <a:spcPct val="100000"/>
              </a:lnSpc>
            </a:pPr>
            <a:r>
              <a:rPr sz="1200" spc="-640" dirty="0">
                <a:solidFill>
                  <a:srgbClr val="111726"/>
                </a:solidFill>
                <a:latin typeface="DejaVu Sans"/>
                <a:cs typeface="DejaVu Sans"/>
              </a:rPr>
              <a:t>F</a:t>
            </a:r>
            <a:r>
              <a:rPr sz="1800" spc="-337" baseline="-13888" dirty="0">
                <a:solidFill>
                  <a:srgbClr val="FFFFFF"/>
                </a:solidFill>
                <a:latin typeface="DejaVu Sans"/>
                <a:cs typeface="DejaVu Sans"/>
              </a:rPr>
              <a:t>2</a:t>
            </a:r>
            <a:r>
              <a:rPr sz="1200" spc="-130" dirty="0">
                <a:solidFill>
                  <a:srgbClr val="111726"/>
                </a:solidFill>
                <a:latin typeface="DejaVu Sans"/>
                <a:cs typeface="DejaVu Sans"/>
              </a:rPr>
              <a:t>i</a:t>
            </a:r>
            <a:r>
              <a:rPr sz="1800" spc="-982" baseline="-13888" dirty="0">
                <a:solidFill>
                  <a:srgbClr val="FFFFFF"/>
                </a:solidFill>
                <a:latin typeface="DejaVu Sans"/>
                <a:cs typeface="DejaVu Sans"/>
              </a:rPr>
              <a:t>4</a:t>
            </a:r>
            <a:r>
              <a:rPr sz="1200" spc="-5" dirty="0">
                <a:solidFill>
                  <a:srgbClr val="111726"/>
                </a:solidFill>
                <a:latin typeface="DejaVu Sans"/>
                <a:cs typeface="DejaVu Sans"/>
              </a:rPr>
              <a:t>r</a:t>
            </a:r>
            <a:r>
              <a:rPr sz="1200" spc="-480" dirty="0">
                <a:solidFill>
                  <a:srgbClr val="111726"/>
                </a:solidFill>
                <a:latin typeface="DejaVu Sans"/>
                <a:cs typeface="DejaVu Sans"/>
              </a:rPr>
              <a:t>s</a:t>
            </a:r>
            <a:r>
              <a:rPr sz="1800" spc="-450" baseline="-13888" dirty="0">
                <a:solidFill>
                  <a:srgbClr val="FFFFFF"/>
                </a:solidFill>
                <a:latin typeface="DejaVu Sans"/>
                <a:cs typeface="DejaVu Sans"/>
              </a:rPr>
              <a:t>h</a:t>
            </a:r>
            <a:r>
              <a:rPr sz="1200" spc="-5" dirty="0">
                <a:solidFill>
                  <a:srgbClr val="111726"/>
                </a:solidFill>
                <a:latin typeface="DejaVu Sans"/>
                <a:cs typeface="DejaVu Sans"/>
              </a:rPr>
              <a:t>t</a:t>
            </a:r>
            <a:r>
              <a:rPr sz="1200" dirty="0">
                <a:solidFill>
                  <a:srgbClr val="111726"/>
                </a:solidFill>
                <a:latin typeface="DejaVu Sans"/>
                <a:cs typeface="DejaVu Sans"/>
              </a:rPr>
              <a:t> 24</a:t>
            </a:r>
            <a:r>
              <a:rPr sz="1200" spc="-10" dirty="0">
                <a:solidFill>
                  <a:srgbClr val="111726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111726"/>
                </a:solidFill>
                <a:latin typeface="DejaVu Sans"/>
                <a:cs typeface="DejaVu Sans"/>
              </a:rPr>
              <a:t>Hours:</a:t>
            </a:r>
            <a:r>
              <a:rPr sz="1200" spc="-5" dirty="0">
                <a:solidFill>
                  <a:srgbClr val="111726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111726"/>
                </a:solidFill>
                <a:latin typeface="DejaVu Sans"/>
                <a:cs typeface="DejaVu Sans"/>
              </a:rPr>
              <a:t>Damage </a:t>
            </a:r>
            <a:r>
              <a:rPr sz="1200" spc="-10" dirty="0">
                <a:solidFill>
                  <a:srgbClr val="111726"/>
                </a:solidFill>
                <a:latin typeface="DejaVu Sans"/>
                <a:cs typeface="DejaVu Sans"/>
              </a:rPr>
              <a:t>Control</a:t>
            </a:r>
            <a:endParaRPr sz="1200">
              <a:latin typeface="DejaVu Sans"/>
              <a:cs typeface="DejaVu Sans"/>
            </a:endParaRPr>
          </a:p>
          <a:p>
            <a:pPr marL="76200" marR="104139">
              <a:lnSpc>
                <a:spcPct val="119000"/>
              </a:lnSpc>
              <a:spcBef>
                <a:spcPts val="12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Work</a:t>
            </a:r>
            <a:r>
              <a:rPr sz="105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with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IT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on</a:t>
            </a:r>
            <a:r>
              <a:rPr sz="105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forensics,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notify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affected</a:t>
            </a:r>
            <a:r>
              <a:rPr sz="105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parties,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monitor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accounts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suspicious</a:t>
            </a:r>
            <a:r>
              <a:rPr sz="10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activity.</a:t>
            </a:r>
            <a:endParaRPr sz="10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1050">
              <a:latin typeface="DejaVu Sans"/>
              <a:cs typeface="DejaVu Sans"/>
            </a:endParaRPr>
          </a:p>
          <a:p>
            <a:pPr marL="76200">
              <a:lnSpc>
                <a:spcPct val="100000"/>
              </a:lnSpc>
            </a:pPr>
            <a:r>
              <a:rPr sz="1200" spc="-860" dirty="0">
                <a:solidFill>
                  <a:srgbClr val="111726"/>
                </a:solidFill>
                <a:latin typeface="DejaVu Sans"/>
                <a:cs typeface="DejaVu Sans"/>
              </a:rPr>
              <a:t>N</a:t>
            </a:r>
            <a:r>
              <a:rPr sz="1800" spc="-7" baseline="-13888" dirty="0">
                <a:solidFill>
                  <a:srgbClr val="FFFFFF"/>
                </a:solidFill>
                <a:latin typeface="DejaVu Sans"/>
                <a:cs typeface="DejaVu Sans"/>
              </a:rPr>
              <a:t>7</a:t>
            </a:r>
            <a:r>
              <a:rPr sz="1800" spc="-1042" baseline="-13888" dirty="0">
                <a:solidFill>
                  <a:srgbClr val="FFFFFF"/>
                </a:solidFill>
                <a:latin typeface="DejaVu Sans"/>
                <a:cs typeface="DejaVu Sans"/>
              </a:rPr>
              <a:t>2</a:t>
            </a:r>
            <a:r>
              <a:rPr sz="1200" spc="-30" dirty="0">
                <a:solidFill>
                  <a:srgbClr val="111726"/>
                </a:solidFill>
                <a:latin typeface="DejaVu Sans"/>
                <a:cs typeface="DejaVu Sans"/>
              </a:rPr>
              <a:t>e</a:t>
            </a:r>
            <a:r>
              <a:rPr sz="1200" spc="-760" dirty="0">
                <a:solidFill>
                  <a:srgbClr val="111726"/>
                </a:solidFill>
                <a:latin typeface="DejaVu Sans"/>
                <a:cs typeface="DejaVu Sans"/>
              </a:rPr>
              <a:t>x</a:t>
            </a:r>
            <a:r>
              <a:rPr sz="1800" spc="-44" baseline="-13888" dirty="0">
                <a:solidFill>
                  <a:srgbClr val="FFFFFF"/>
                </a:solidFill>
                <a:latin typeface="DejaVu Sans"/>
                <a:cs typeface="DejaVu Sans"/>
              </a:rPr>
              <a:t>h</a:t>
            </a:r>
            <a:r>
              <a:rPr sz="1200" spc="-5" dirty="0">
                <a:solidFill>
                  <a:srgbClr val="111726"/>
                </a:solidFill>
                <a:latin typeface="DejaVu Sans"/>
                <a:cs typeface="DejaVu Sans"/>
              </a:rPr>
              <a:t>t</a:t>
            </a:r>
            <a:r>
              <a:rPr sz="1200" spc="5" dirty="0">
                <a:solidFill>
                  <a:srgbClr val="111726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111726"/>
                </a:solidFill>
                <a:latin typeface="DejaVu Sans"/>
                <a:cs typeface="DejaVu Sans"/>
              </a:rPr>
              <a:t>72</a:t>
            </a:r>
            <a:r>
              <a:rPr sz="1200" spc="10" dirty="0">
                <a:solidFill>
                  <a:srgbClr val="111726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111726"/>
                </a:solidFill>
                <a:latin typeface="DejaVu Sans"/>
                <a:cs typeface="DejaVu Sans"/>
              </a:rPr>
              <a:t>Hours:</a:t>
            </a:r>
            <a:r>
              <a:rPr sz="1200" spc="5" dirty="0">
                <a:solidFill>
                  <a:srgbClr val="111726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111726"/>
                </a:solidFill>
                <a:latin typeface="DejaVu Sans"/>
                <a:cs typeface="DejaVu Sans"/>
              </a:rPr>
              <a:t>Recovery</a:t>
            </a:r>
            <a:endParaRPr sz="1200">
              <a:latin typeface="DejaVu Sans"/>
              <a:cs typeface="DejaVu Sans"/>
            </a:endParaRPr>
          </a:p>
          <a:p>
            <a:pPr marL="76200" marR="692785">
              <a:lnSpc>
                <a:spcPct val="119000"/>
              </a:lnSpc>
              <a:spcBef>
                <a:spcPts val="12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Implement</a:t>
            </a:r>
            <a:r>
              <a:rPr sz="105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additional</a:t>
            </a:r>
            <a:r>
              <a:rPr sz="105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security</a:t>
            </a:r>
            <a:r>
              <a:rPr sz="105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measures,</a:t>
            </a:r>
            <a:r>
              <a:rPr sz="105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review</a:t>
            </a:r>
            <a:r>
              <a:rPr sz="105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detection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capabilities, participate in post-incident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review.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8077199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1999" y="533399"/>
                </a:moveTo>
                <a:lnTo>
                  <a:pt x="0" y="5333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533399"/>
                </a:lnTo>
                <a:close/>
              </a:path>
            </a:pathLst>
          </a:custGeom>
          <a:solidFill>
            <a:srgbClr val="1D3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Cybersecurity</a:t>
            </a:r>
            <a:r>
              <a:rPr spc="-30" dirty="0"/>
              <a:t> </a:t>
            </a:r>
            <a:r>
              <a:rPr spc="-10" dirty="0"/>
              <a:t>Training</a:t>
            </a:r>
            <a:r>
              <a:rPr spc="-25" dirty="0"/>
              <a:t> </a:t>
            </a:r>
            <a:r>
              <a:rPr spc="-10" dirty="0"/>
              <a:t>Series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7277100"/>
            <a:chOff x="0" y="0"/>
            <a:chExt cx="12192000" cy="7277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72770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9599" y="914399"/>
              <a:ext cx="914400" cy="38100"/>
            </a:xfrm>
            <a:custGeom>
              <a:avLst/>
              <a:gdLst/>
              <a:ahLst/>
              <a:cxnLst/>
              <a:rect l="l" t="t" r="r" b="b"/>
              <a:pathLst>
                <a:path w="914400" h="38100">
                  <a:moveTo>
                    <a:pt x="9143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914399" y="0"/>
                  </a:lnTo>
                  <a:lnTo>
                    <a:pt x="914399" y="380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75" dirty="0"/>
              <a:t> </a:t>
            </a:r>
            <a:r>
              <a:rPr dirty="0"/>
              <a:t>to</a:t>
            </a:r>
            <a:r>
              <a:rPr spc="-75" dirty="0"/>
              <a:t> </a:t>
            </a:r>
            <a:r>
              <a:rPr dirty="0"/>
              <a:t>Report</a:t>
            </a:r>
            <a:r>
              <a:rPr spc="-70" dirty="0"/>
              <a:t> </a:t>
            </a:r>
            <a:r>
              <a:rPr dirty="0"/>
              <a:t>Suspicious</a:t>
            </a:r>
            <a:r>
              <a:rPr spc="-75" dirty="0"/>
              <a:t> </a:t>
            </a:r>
            <a:r>
              <a:rPr dirty="0"/>
              <a:t>Emails</a:t>
            </a:r>
            <a:r>
              <a:rPr spc="-70" dirty="0"/>
              <a:t> </a:t>
            </a:r>
            <a:r>
              <a:rPr dirty="0"/>
              <a:t>&amp;</a:t>
            </a:r>
            <a:r>
              <a:rPr spc="-75" dirty="0"/>
              <a:t> </a:t>
            </a:r>
            <a:r>
              <a:rPr dirty="0"/>
              <a:t>Incident</a:t>
            </a:r>
            <a:r>
              <a:rPr spc="-70" dirty="0"/>
              <a:t> </a:t>
            </a:r>
            <a:r>
              <a:rPr spc="-10" dirty="0"/>
              <a:t>Response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09599" y="1647824"/>
            <a:ext cx="5295900" cy="4638675"/>
            <a:chOff x="609599" y="1647824"/>
            <a:chExt cx="5295900" cy="4638675"/>
          </a:xfrm>
        </p:grpSpPr>
        <p:sp>
          <p:nvSpPr>
            <p:cNvPr id="7" name="object 7"/>
            <p:cNvSpPr/>
            <p:nvPr/>
          </p:nvSpPr>
          <p:spPr>
            <a:xfrm>
              <a:off x="628649" y="5295899"/>
              <a:ext cx="5276850" cy="990600"/>
            </a:xfrm>
            <a:custGeom>
              <a:avLst/>
              <a:gdLst/>
              <a:ahLst/>
              <a:cxnLst/>
              <a:rect l="l" t="t" r="r" b="b"/>
              <a:pathLst>
                <a:path w="5276850" h="990600">
                  <a:moveTo>
                    <a:pt x="5205652" y="990599"/>
                  </a:moveTo>
                  <a:lnTo>
                    <a:pt x="53397" y="990599"/>
                  </a:lnTo>
                  <a:lnTo>
                    <a:pt x="49680" y="990111"/>
                  </a:lnTo>
                  <a:lnTo>
                    <a:pt x="14085" y="964742"/>
                  </a:lnTo>
                  <a:lnTo>
                    <a:pt x="366" y="924358"/>
                  </a:lnTo>
                  <a:lnTo>
                    <a:pt x="0" y="919403"/>
                  </a:lnTo>
                  <a:lnTo>
                    <a:pt x="0" y="9143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5205652" y="0"/>
                  </a:lnTo>
                  <a:lnTo>
                    <a:pt x="5247143" y="15621"/>
                  </a:lnTo>
                  <a:lnTo>
                    <a:pt x="5272963" y="51661"/>
                  </a:lnTo>
                  <a:lnTo>
                    <a:pt x="5276849" y="71196"/>
                  </a:lnTo>
                  <a:lnTo>
                    <a:pt x="5276849" y="919403"/>
                  </a:lnTo>
                  <a:lnTo>
                    <a:pt x="5261227" y="960893"/>
                  </a:lnTo>
                  <a:lnTo>
                    <a:pt x="5225187" y="986713"/>
                  </a:lnTo>
                  <a:lnTo>
                    <a:pt x="5210608" y="990111"/>
                  </a:lnTo>
                  <a:lnTo>
                    <a:pt x="5205652" y="9905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599" y="5296177"/>
              <a:ext cx="70485" cy="990600"/>
            </a:xfrm>
            <a:custGeom>
              <a:avLst/>
              <a:gdLst/>
              <a:ahLst/>
              <a:cxnLst/>
              <a:rect l="l" t="t" r="r" b="b"/>
              <a:pathLst>
                <a:path w="70484" h="990600">
                  <a:moveTo>
                    <a:pt x="70450" y="990044"/>
                  </a:moveTo>
                  <a:lnTo>
                    <a:pt x="33857" y="977491"/>
                  </a:lnTo>
                  <a:lnTo>
                    <a:pt x="5800" y="943282"/>
                  </a:lnTo>
                  <a:lnTo>
                    <a:pt x="0" y="9141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914122"/>
                  </a:lnTo>
                  <a:lnTo>
                    <a:pt x="44514" y="956463"/>
                  </a:lnTo>
                  <a:lnTo>
                    <a:pt x="66287" y="988388"/>
                  </a:lnTo>
                  <a:lnTo>
                    <a:pt x="70450" y="990044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8162" y="1647824"/>
              <a:ext cx="47625" cy="1266825"/>
            </a:xfrm>
            <a:custGeom>
              <a:avLst/>
              <a:gdLst/>
              <a:ahLst/>
              <a:cxnLst/>
              <a:rect l="l" t="t" r="r" b="b"/>
              <a:pathLst>
                <a:path w="47625" h="1266825">
                  <a:moveTo>
                    <a:pt x="47625" y="1239862"/>
                  </a:moveTo>
                  <a:lnTo>
                    <a:pt x="26974" y="1219200"/>
                  </a:lnTo>
                  <a:lnTo>
                    <a:pt x="20662" y="1219200"/>
                  </a:lnTo>
                  <a:lnTo>
                    <a:pt x="0" y="1239862"/>
                  </a:lnTo>
                  <a:lnTo>
                    <a:pt x="0" y="1246174"/>
                  </a:lnTo>
                  <a:lnTo>
                    <a:pt x="20662" y="1266825"/>
                  </a:lnTo>
                  <a:lnTo>
                    <a:pt x="26974" y="1266825"/>
                  </a:lnTo>
                  <a:lnTo>
                    <a:pt x="47625" y="1246174"/>
                  </a:lnTo>
                  <a:lnTo>
                    <a:pt x="47625" y="1243012"/>
                  </a:lnTo>
                  <a:lnTo>
                    <a:pt x="47625" y="1239862"/>
                  </a:lnTo>
                  <a:close/>
                </a:path>
                <a:path w="47625" h="1266825">
                  <a:moveTo>
                    <a:pt x="47625" y="935062"/>
                  </a:moveTo>
                  <a:lnTo>
                    <a:pt x="26974" y="914400"/>
                  </a:lnTo>
                  <a:lnTo>
                    <a:pt x="20662" y="914400"/>
                  </a:lnTo>
                  <a:lnTo>
                    <a:pt x="0" y="935062"/>
                  </a:lnTo>
                  <a:lnTo>
                    <a:pt x="0" y="941374"/>
                  </a:lnTo>
                  <a:lnTo>
                    <a:pt x="20662" y="962025"/>
                  </a:lnTo>
                  <a:lnTo>
                    <a:pt x="26974" y="962025"/>
                  </a:lnTo>
                  <a:lnTo>
                    <a:pt x="47625" y="941374"/>
                  </a:lnTo>
                  <a:lnTo>
                    <a:pt x="47625" y="938212"/>
                  </a:lnTo>
                  <a:lnTo>
                    <a:pt x="47625" y="935062"/>
                  </a:lnTo>
                  <a:close/>
                </a:path>
                <a:path w="47625" h="1266825">
                  <a:moveTo>
                    <a:pt x="47625" y="630262"/>
                  </a:moveTo>
                  <a:lnTo>
                    <a:pt x="26974" y="609600"/>
                  </a:lnTo>
                  <a:lnTo>
                    <a:pt x="20662" y="609600"/>
                  </a:lnTo>
                  <a:lnTo>
                    <a:pt x="0" y="630262"/>
                  </a:lnTo>
                  <a:lnTo>
                    <a:pt x="0" y="636574"/>
                  </a:lnTo>
                  <a:lnTo>
                    <a:pt x="20662" y="657225"/>
                  </a:lnTo>
                  <a:lnTo>
                    <a:pt x="26974" y="657225"/>
                  </a:lnTo>
                  <a:lnTo>
                    <a:pt x="47625" y="636574"/>
                  </a:lnTo>
                  <a:lnTo>
                    <a:pt x="47625" y="633412"/>
                  </a:lnTo>
                  <a:lnTo>
                    <a:pt x="47625" y="630262"/>
                  </a:lnTo>
                  <a:close/>
                </a:path>
                <a:path w="47625" h="1266825">
                  <a:moveTo>
                    <a:pt x="47625" y="325462"/>
                  </a:moveTo>
                  <a:lnTo>
                    <a:pt x="26974" y="304800"/>
                  </a:lnTo>
                  <a:lnTo>
                    <a:pt x="20662" y="304800"/>
                  </a:lnTo>
                  <a:lnTo>
                    <a:pt x="0" y="325462"/>
                  </a:lnTo>
                  <a:lnTo>
                    <a:pt x="0" y="331774"/>
                  </a:lnTo>
                  <a:lnTo>
                    <a:pt x="20662" y="352425"/>
                  </a:lnTo>
                  <a:lnTo>
                    <a:pt x="26974" y="352425"/>
                  </a:lnTo>
                  <a:lnTo>
                    <a:pt x="47625" y="331774"/>
                  </a:lnTo>
                  <a:lnTo>
                    <a:pt x="47625" y="328612"/>
                  </a:lnTo>
                  <a:lnTo>
                    <a:pt x="47625" y="325462"/>
                  </a:lnTo>
                  <a:close/>
                </a:path>
                <a:path w="47625" h="12668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96899" y="1177925"/>
            <a:ext cx="4375785" cy="180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Reporting Suspicious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Emails</a:t>
            </a:r>
            <a:endParaRPr sz="1500">
              <a:latin typeface="DejaVu Sans"/>
              <a:cs typeface="DejaVu Sans"/>
            </a:endParaRPr>
          </a:p>
          <a:p>
            <a:pPr marL="202565" marR="5080">
              <a:lnSpc>
                <a:spcPct val="166700"/>
              </a:lnSpc>
              <a:spcBef>
                <a:spcPts val="24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Use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the</a:t>
            </a:r>
            <a:r>
              <a:rPr sz="120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DB2525"/>
                </a:solidFill>
                <a:latin typeface="DejaVu Sans"/>
                <a:cs typeface="DejaVu Sans"/>
              </a:rPr>
              <a:t>Phishing</a:t>
            </a:r>
            <a:r>
              <a:rPr sz="1200" b="1" spc="-20" dirty="0">
                <a:solidFill>
                  <a:srgbClr val="DB2525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DB2525"/>
                </a:solidFill>
                <a:latin typeface="DejaVu Sans"/>
                <a:cs typeface="DejaVu Sans"/>
              </a:rPr>
              <a:t>Report</a:t>
            </a:r>
            <a:r>
              <a:rPr sz="1200" b="1" spc="-15" dirty="0">
                <a:solidFill>
                  <a:srgbClr val="DB2525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DB2525"/>
                </a:solidFill>
                <a:latin typeface="DejaVu Sans"/>
                <a:cs typeface="DejaVu Sans"/>
              </a:rPr>
              <a:t>Button</a:t>
            </a:r>
            <a:r>
              <a:rPr sz="1200" b="1" spc="-60" dirty="0">
                <a:solidFill>
                  <a:srgbClr val="DB2525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</a:t>
            </a:r>
            <a:r>
              <a:rPr sz="120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your</a:t>
            </a:r>
            <a:r>
              <a:rPr sz="120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email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client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Don't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forward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suspicious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emails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colleagues</a:t>
            </a:r>
            <a:endParaRPr sz="1200">
              <a:latin typeface="DejaVu Sans"/>
              <a:cs typeface="DejaVu Sans"/>
            </a:endParaRPr>
          </a:p>
          <a:p>
            <a:pPr marL="202565" marR="757555">
              <a:lnSpc>
                <a:spcPct val="166700"/>
              </a:lnSpc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Never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reply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the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suspected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phishing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email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If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you've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already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clicked,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report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immediately</a:t>
            </a:r>
            <a:endParaRPr sz="1200">
              <a:latin typeface="DejaVu Sans"/>
              <a:cs typeface="DejaVu Sans"/>
            </a:endParaRPr>
          </a:p>
          <a:p>
            <a:pPr marL="202565">
              <a:lnSpc>
                <a:spcPct val="100000"/>
              </a:lnSpc>
              <a:spcBef>
                <a:spcPts val="96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Include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what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made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you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suspicious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your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report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3476" y="3235324"/>
            <a:ext cx="3930015" cy="180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Escalation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Procedures</a:t>
            </a:r>
            <a:endParaRPr sz="1500">
              <a:latin typeface="DejaVu Sans"/>
              <a:cs typeface="DejaVu Sans"/>
            </a:endParaRPr>
          </a:p>
          <a:p>
            <a:pPr marL="207010" indent="-19431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207010" algn="l"/>
              </a:tabLst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Initial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report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through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phishing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button</a:t>
            </a:r>
            <a:endParaRPr sz="1200">
              <a:latin typeface="DejaVu Sans"/>
              <a:cs typeface="DejaVu Sans"/>
            </a:endParaRPr>
          </a:p>
          <a:p>
            <a:pPr marL="207010" indent="-19431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207010" algn="l"/>
              </a:tabLst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IT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Security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team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initial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assessment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(30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min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SLA)</a:t>
            </a:r>
            <a:endParaRPr sz="1200">
              <a:latin typeface="DejaVu Sans"/>
              <a:cs typeface="DejaVu Sans"/>
            </a:endParaRPr>
          </a:p>
          <a:p>
            <a:pPr marL="207010" indent="-19431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207010" algn="l"/>
              </a:tabLst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SOC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team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investigates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confirmed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threats</a:t>
            </a:r>
            <a:endParaRPr sz="1200">
              <a:latin typeface="DejaVu Sans"/>
              <a:cs typeface="DejaVu Sans"/>
            </a:endParaRPr>
          </a:p>
          <a:p>
            <a:pPr marL="207010" indent="-19431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207010" algn="l"/>
              </a:tabLst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Emergency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response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critical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incidents</a:t>
            </a:r>
            <a:endParaRPr sz="1200">
              <a:latin typeface="DejaVu Sans"/>
              <a:cs typeface="DejaVu Sans"/>
            </a:endParaRPr>
          </a:p>
          <a:p>
            <a:pPr marL="207010" indent="-19431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207010" algn="l"/>
              </a:tabLst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Threat</a:t>
            </a:r>
            <a:r>
              <a:rPr sz="1200" spc="-6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containment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remediation</a:t>
            </a:r>
            <a:endParaRPr sz="1200">
              <a:latin typeface="DejaVu Sans"/>
              <a:cs typeface="DejaVu San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5486399"/>
            <a:ext cx="171449" cy="17144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25500" y="5339532"/>
            <a:ext cx="4622165" cy="78676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319405">
              <a:lnSpc>
                <a:spcPct val="100000"/>
              </a:lnSpc>
              <a:spcBef>
                <a:spcPts val="1005"/>
              </a:spcBef>
            </a:pP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Time</a:t>
            </a:r>
            <a:r>
              <a:rPr sz="1350" b="1" spc="-25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is</a:t>
            </a:r>
            <a:r>
              <a:rPr sz="1350" b="1" spc="-2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critical</a:t>
            </a:r>
            <a:r>
              <a:rPr sz="1350" b="1" spc="-2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in</a:t>
            </a:r>
            <a:r>
              <a:rPr sz="1350" b="1" spc="-2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phishing</a:t>
            </a:r>
            <a:r>
              <a:rPr sz="1350" b="1" spc="-2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spc="-10" dirty="0">
                <a:solidFill>
                  <a:srgbClr val="1D3A8A"/>
                </a:solidFill>
                <a:latin typeface="DejaVu Sans"/>
                <a:cs typeface="DejaVu Sans"/>
              </a:rPr>
              <a:t>response</a:t>
            </a:r>
            <a:endParaRPr sz="1350">
              <a:latin typeface="DejaVu Sans"/>
              <a:cs typeface="DejaVu Sans"/>
            </a:endParaRPr>
          </a:p>
          <a:p>
            <a:pPr marL="12700" marR="5080">
              <a:lnSpc>
                <a:spcPct val="119000"/>
              </a:lnSpc>
              <a:spcBef>
                <a:spcPts val="465"/>
              </a:spcBef>
            </a:pP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The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average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dwell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time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for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a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phishing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attack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is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reduced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by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60%</a:t>
            </a:r>
            <a:r>
              <a:rPr sz="1050" spc="-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with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prompt</a:t>
            </a:r>
            <a:r>
              <a:rPr sz="1050" spc="-4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employee</a:t>
            </a:r>
            <a:r>
              <a:rPr sz="1050" spc="-4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reporting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86498" y="5162549"/>
            <a:ext cx="1219200" cy="1104900"/>
          </a:xfrm>
          <a:custGeom>
            <a:avLst/>
            <a:gdLst/>
            <a:ahLst/>
            <a:cxnLst/>
            <a:rect l="l" t="t" r="r" b="b"/>
            <a:pathLst>
              <a:path w="1219200" h="1104900">
                <a:moveTo>
                  <a:pt x="1148003" y="1104899"/>
                </a:moveTo>
                <a:lnTo>
                  <a:pt x="71196" y="1104899"/>
                </a:lnTo>
                <a:lnTo>
                  <a:pt x="66241" y="1104411"/>
                </a:lnTo>
                <a:lnTo>
                  <a:pt x="29705" y="1089277"/>
                </a:lnTo>
                <a:lnTo>
                  <a:pt x="3885" y="1053236"/>
                </a:lnTo>
                <a:lnTo>
                  <a:pt x="0" y="1033702"/>
                </a:lnTo>
                <a:lnTo>
                  <a:pt x="0" y="10286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1148003" y="0"/>
                </a:lnTo>
                <a:lnTo>
                  <a:pt x="1189495" y="15621"/>
                </a:lnTo>
                <a:lnTo>
                  <a:pt x="1215314" y="51661"/>
                </a:lnTo>
                <a:lnTo>
                  <a:pt x="1219199" y="71196"/>
                </a:lnTo>
                <a:lnTo>
                  <a:pt x="1219199" y="1033702"/>
                </a:lnTo>
                <a:lnTo>
                  <a:pt x="1203578" y="1075194"/>
                </a:lnTo>
                <a:lnTo>
                  <a:pt x="1167537" y="1101012"/>
                </a:lnTo>
                <a:lnTo>
                  <a:pt x="1152959" y="1104411"/>
                </a:lnTo>
                <a:lnTo>
                  <a:pt x="1148003" y="1104899"/>
                </a:lnTo>
                <a:close/>
              </a:path>
            </a:pathLst>
          </a:custGeom>
          <a:solidFill>
            <a:srgbClr val="1C4E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542285" y="5165089"/>
            <a:ext cx="708025" cy="94741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1800" b="1" spc="-25" dirty="0">
                <a:solidFill>
                  <a:srgbClr val="FFFFFF"/>
                </a:solidFill>
                <a:latin typeface="DejaVu Sans"/>
                <a:cs typeface="DejaVu Sans"/>
              </a:rPr>
              <a:t>86%</a:t>
            </a:r>
            <a:endParaRPr sz="1800">
              <a:latin typeface="DejaVu Sans"/>
              <a:cs typeface="DejaVu Sans"/>
            </a:endParaRPr>
          </a:p>
          <a:p>
            <a:pPr marL="12700" marR="5080" algn="ctr">
              <a:lnSpc>
                <a:spcPct val="111100"/>
              </a:lnSpc>
              <a:spcBef>
                <a:spcPts val="420"/>
              </a:spcBef>
            </a:pP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reduction</a:t>
            </a:r>
            <a:r>
              <a:rPr sz="900" spc="-7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spc="-25" dirty="0">
                <a:solidFill>
                  <a:srgbClr val="FFFFFF"/>
                </a:solidFill>
                <a:latin typeface="DejaVu Sans"/>
                <a:cs typeface="DejaVu Sans"/>
              </a:rPr>
              <a:t>in </a:t>
            </a:r>
            <a:r>
              <a:rPr sz="900" spc="-10" dirty="0">
                <a:solidFill>
                  <a:srgbClr val="FFFFFF"/>
                </a:solidFill>
                <a:latin typeface="DejaVu Sans"/>
                <a:cs typeface="DejaVu Sans"/>
              </a:rPr>
              <a:t>phishing incidents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324848" y="5162549"/>
            <a:ext cx="1219200" cy="1104900"/>
          </a:xfrm>
          <a:custGeom>
            <a:avLst/>
            <a:gdLst/>
            <a:ahLst/>
            <a:cxnLst/>
            <a:rect l="l" t="t" r="r" b="b"/>
            <a:pathLst>
              <a:path w="1219200" h="1104900">
                <a:moveTo>
                  <a:pt x="1148003" y="1104899"/>
                </a:moveTo>
                <a:lnTo>
                  <a:pt x="71196" y="1104899"/>
                </a:lnTo>
                <a:lnTo>
                  <a:pt x="66241" y="1104411"/>
                </a:lnTo>
                <a:lnTo>
                  <a:pt x="29704" y="1089277"/>
                </a:lnTo>
                <a:lnTo>
                  <a:pt x="3884" y="1053236"/>
                </a:lnTo>
                <a:lnTo>
                  <a:pt x="0" y="1033702"/>
                </a:lnTo>
                <a:lnTo>
                  <a:pt x="0" y="1028699"/>
                </a:lnTo>
                <a:lnTo>
                  <a:pt x="0" y="71196"/>
                </a:lnTo>
                <a:lnTo>
                  <a:pt x="15621" y="29704"/>
                </a:lnTo>
                <a:lnTo>
                  <a:pt x="51660" y="3885"/>
                </a:lnTo>
                <a:lnTo>
                  <a:pt x="71196" y="0"/>
                </a:lnTo>
                <a:lnTo>
                  <a:pt x="1148003" y="0"/>
                </a:lnTo>
                <a:lnTo>
                  <a:pt x="1189494" y="15621"/>
                </a:lnTo>
                <a:lnTo>
                  <a:pt x="1215313" y="51661"/>
                </a:lnTo>
                <a:lnTo>
                  <a:pt x="1219199" y="71196"/>
                </a:lnTo>
                <a:lnTo>
                  <a:pt x="1219199" y="1033702"/>
                </a:lnTo>
                <a:lnTo>
                  <a:pt x="1203577" y="1075194"/>
                </a:lnTo>
                <a:lnTo>
                  <a:pt x="1167537" y="1101012"/>
                </a:lnTo>
                <a:lnTo>
                  <a:pt x="1152958" y="1104411"/>
                </a:lnTo>
                <a:lnTo>
                  <a:pt x="1148003" y="1104899"/>
                </a:lnTo>
                <a:close/>
              </a:path>
            </a:pathLst>
          </a:custGeom>
          <a:solidFill>
            <a:srgbClr val="1C4E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599834" y="5165089"/>
            <a:ext cx="669290" cy="79502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1800" b="1" spc="-25" dirty="0">
                <a:solidFill>
                  <a:srgbClr val="FFFFFF"/>
                </a:solidFill>
                <a:latin typeface="DejaVu Sans"/>
                <a:cs typeface="DejaVu Sans"/>
              </a:rPr>
              <a:t>39s</a:t>
            </a:r>
            <a:endParaRPr sz="1800">
              <a:latin typeface="DejaVu Sans"/>
              <a:cs typeface="DejaVu Sans"/>
            </a:endParaRPr>
          </a:p>
          <a:p>
            <a:pPr marL="12700" marR="5080" indent="-635" algn="ctr">
              <a:lnSpc>
                <a:spcPct val="111100"/>
              </a:lnSpc>
              <a:spcBef>
                <a:spcPts val="420"/>
              </a:spcBef>
            </a:pP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fastest </a:t>
            </a:r>
            <a:r>
              <a:rPr sz="900" spc="-25" dirty="0">
                <a:solidFill>
                  <a:srgbClr val="FFFFFF"/>
                </a:solidFill>
                <a:latin typeface="DejaVu Sans"/>
                <a:cs typeface="DejaVu Sans"/>
              </a:rPr>
              <a:t>5% </a:t>
            </a: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report</a:t>
            </a:r>
            <a:r>
              <a:rPr sz="900" spc="-5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spc="-20" dirty="0">
                <a:solidFill>
                  <a:srgbClr val="FFFFFF"/>
                </a:solidFill>
                <a:latin typeface="DejaVu Sans"/>
                <a:cs typeface="DejaVu Sans"/>
              </a:rPr>
              <a:t>time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363197" y="5162549"/>
            <a:ext cx="1219200" cy="1104900"/>
          </a:xfrm>
          <a:custGeom>
            <a:avLst/>
            <a:gdLst/>
            <a:ahLst/>
            <a:cxnLst/>
            <a:rect l="l" t="t" r="r" b="b"/>
            <a:pathLst>
              <a:path w="1219200" h="1104900">
                <a:moveTo>
                  <a:pt x="1148004" y="1104899"/>
                </a:moveTo>
                <a:lnTo>
                  <a:pt x="71197" y="1104899"/>
                </a:lnTo>
                <a:lnTo>
                  <a:pt x="66242" y="1104411"/>
                </a:lnTo>
                <a:lnTo>
                  <a:pt x="29705" y="1089277"/>
                </a:lnTo>
                <a:lnTo>
                  <a:pt x="3884" y="1053236"/>
                </a:lnTo>
                <a:lnTo>
                  <a:pt x="0" y="1033702"/>
                </a:lnTo>
                <a:lnTo>
                  <a:pt x="1" y="10286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7" y="0"/>
                </a:lnTo>
                <a:lnTo>
                  <a:pt x="1148004" y="0"/>
                </a:lnTo>
                <a:lnTo>
                  <a:pt x="1189493" y="15621"/>
                </a:lnTo>
                <a:lnTo>
                  <a:pt x="1215312" y="51661"/>
                </a:lnTo>
                <a:lnTo>
                  <a:pt x="1219199" y="71196"/>
                </a:lnTo>
                <a:lnTo>
                  <a:pt x="1219199" y="1033702"/>
                </a:lnTo>
                <a:lnTo>
                  <a:pt x="1203577" y="1075194"/>
                </a:lnTo>
                <a:lnTo>
                  <a:pt x="1167537" y="1101012"/>
                </a:lnTo>
                <a:lnTo>
                  <a:pt x="1152958" y="1104411"/>
                </a:lnTo>
                <a:lnTo>
                  <a:pt x="1148004" y="1104899"/>
                </a:lnTo>
                <a:close/>
              </a:path>
            </a:pathLst>
          </a:custGeom>
          <a:solidFill>
            <a:srgbClr val="1C4E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518079" y="5165089"/>
            <a:ext cx="909319" cy="94741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1800" b="1" spc="-10" dirty="0">
                <a:solidFill>
                  <a:srgbClr val="FFFFFF"/>
                </a:solidFill>
                <a:latin typeface="DejaVu Sans"/>
                <a:cs typeface="DejaVu Sans"/>
              </a:rPr>
              <a:t>$3.2M</a:t>
            </a:r>
            <a:endParaRPr sz="1800">
              <a:latin typeface="DejaVu Sans"/>
              <a:cs typeface="DejaVu Sans"/>
            </a:endParaRPr>
          </a:p>
          <a:p>
            <a:pPr marL="124460" marR="116839" algn="ctr">
              <a:lnSpc>
                <a:spcPct val="111100"/>
              </a:lnSpc>
              <a:spcBef>
                <a:spcPts val="420"/>
              </a:spcBef>
            </a:pPr>
            <a:r>
              <a:rPr sz="900" spc="-10" dirty="0">
                <a:solidFill>
                  <a:srgbClr val="FFFFFF"/>
                </a:solidFill>
                <a:latin typeface="DejaVu Sans"/>
                <a:cs typeface="DejaVu Sans"/>
              </a:rPr>
              <a:t>average </a:t>
            </a: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savings</a:t>
            </a:r>
            <a:r>
              <a:rPr sz="900" spc="-3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spc="-25" dirty="0">
                <a:solidFill>
                  <a:srgbClr val="FFFFFF"/>
                </a:solidFill>
                <a:latin typeface="DejaVu Sans"/>
                <a:cs typeface="DejaVu Sans"/>
              </a:rPr>
              <a:t>per</a:t>
            </a:r>
            <a:endParaRPr sz="900">
              <a:latin typeface="DejaVu Sans"/>
              <a:cs typeface="DejaVu Sans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avoided</a:t>
            </a:r>
            <a:r>
              <a:rPr sz="900" spc="-4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DejaVu Sans"/>
                <a:cs typeface="DejaVu Sans"/>
              </a:rPr>
              <a:t>breach</a:t>
            </a:r>
            <a:endParaRPr sz="900">
              <a:latin typeface="DejaVu Sans"/>
              <a:cs typeface="DejaVu Sans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00849" y="1200149"/>
            <a:ext cx="4267199" cy="373379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7823844" y="1397000"/>
            <a:ext cx="222123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SOC</a:t>
            </a:r>
            <a:r>
              <a:rPr sz="1350" b="1" spc="-2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Response</a:t>
            </a:r>
            <a:r>
              <a:rPr sz="1350" b="1" spc="-1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spc="-10" dirty="0">
                <a:solidFill>
                  <a:srgbClr val="1D40AF"/>
                </a:solidFill>
                <a:latin typeface="DejaVu Sans"/>
                <a:cs typeface="DejaVu Sans"/>
              </a:rPr>
              <a:t>Process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97750" y="1754323"/>
            <a:ext cx="2764790" cy="466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dirty="0">
                <a:latin typeface="DejaVu Sans"/>
                <a:cs typeface="DejaVu Sans"/>
              </a:rPr>
              <a:t>1.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Threat</a:t>
            </a:r>
            <a:r>
              <a:rPr sz="1200" spc="-40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Analysis</a:t>
            </a: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Verify</a:t>
            </a:r>
            <a:r>
              <a:rPr sz="1050" spc="-3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legitimacy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and</a:t>
            </a:r>
            <a:r>
              <a:rPr sz="1050" spc="-3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identify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threat</a:t>
            </a:r>
            <a:r>
              <a:rPr sz="1050" spc="-3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type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97750" y="2592523"/>
            <a:ext cx="2933700" cy="466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dirty="0">
                <a:latin typeface="DejaVu Sans"/>
                <a:cs typeface="DejaVu Sans"/>
              </a:rPr>
              <a:t>2.</a:t>
            </a:r>
            <a:r>
              <a:rPr sz="1200" spc="-15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Containment</a:t>
            </a: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Block similar emails and malicious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domains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35850" y="3430723"/>
            <a:ext cx="2409190" cy="466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dirty="0">
                <a:latin typeface="DejaVu Sans"/>
                <a:cs typeface="DejaVu Sans"/>
              </a:rPr>
              <a:t>3.</a:t>
            </a:r>
            <a:r>
              <a:rPr sz="1200" spc="-3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Impact</a:t>
            </a:r>
            <a:r>
              <a:rPr sz="1200" spc="-25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Assessment</a:t>
            </a: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Identify</a:t>
            </a:r>
            <a:r>
              <a:rPr sz="1050" spc="-4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affected</a:t>
            </a:r>
            <a:r>
              <a:rPr sz="1050" spc="-3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users</a:t>
            </a:r>
            <a:r>
              <a:rPr sz="1050" spc="-4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and</a:t>
            </a:r>
            <a:r>
              <a:rPr sz="1050" spc="-3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systems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97750" y="4268923"/>
            <a:ext cx="3147695" cy="466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dirty="0">
                <a:latin typeface="DejaVu Sans"/>
                <a:cs typeface="DejaVu Sans"/>
              </a:rPr>
              <a:t>4.</a:t>
            </a:r>
            <a:r>
              <a:rPr sz="1200" spc="-15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Remediation</a:t>
            </a:r>
            <a:r>
              <a:rPr sz="1200" spc="-1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&amp;</a:t>
            </a:r>
            <a:r>
              <a:rPr sz="1200" spc="-15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Recovery</a:t>
            </a: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Clean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affected</a:t>
            </a:r>
            <a:r>
              <a:rPr sz="1050" spc="-3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systems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and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restore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operations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6667499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1999" y="533399"/>
                </a:moveTo>
                <a:lnTo>
                  <a:pt x="0" y="5333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533399"/>
                </a:lnTo>
                <a:close/>
              </a:path>
            </a:pathLst>
          </a:custGeom>
          <a:solidFill>
            <a:srgbClr val="1D3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68299" y="6827663"/>
            <a:ext cx="2553335" cy="2032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b="1" dirty="0">
                <a:solidFill>
                  <a:srgbClr val="FFFFFF"/>
                </a:solidFill>
                <a:latin typeface="DejaVu Sans"/>
                <a:cs typeface="DejaVu Sans"/>
              </a:rPr>
              <a:t>Cybersecurity</a:t>
            </a:r>
            <a:r>
              <a:rPr sz="1200" b="1" spc="-3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DejaVu Sans"/>
                <a:cs typeface="DejaVu Sans"/>
              </a:rPr>
              <a:t>Training</a:t>
            </a:r>
            <a:r>
              <a:rPr sz="1200" b="1" spc="-2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DejaVu Sans"/>
                <a:cs typeface="DejaVu Sans"/>
              </a:rPr>
              <a:t>Series</a:t>
            </a:r>
            <a:endParaRPr sz="12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8648700"/>
            <a:chOff x="0" y="0"/>
            <a:chExt cx="12192000" cy="8648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86486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9599" y="914399"/>
              <a:ext cx="914400" cy="38100"/>
            </a:xfrm>
            <a:custGeom>
              <a:avLst/>
              <a:gdLst/>
              <a:ahLst/>
              <a:cxnLst/>
              <a:rect l="l" t="t" r="r" b="b"/>
              <a:pathLst>
                <a:path w="914400" h="38100">
                  <a:moveTo>
                    <a:pt x="9143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914399" y="0"/>
                  </a:lnTo>
                  <a:lnTo>
                    <a:pt x="914399" y="380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Multi-</a:t>
            </a:r>
            <a:r>
              <a:rPr spc="-10" dirty="0"/>
              <a:t>Factor</a:t>
            </a:r>
            <a:r>
              <a:rPr spc="-70" dirty="0"/>
              <a:t> </a:t>
            </a:r>
            <a:r>
              <a:rPr dirty="0"/>
              <a:t>Authentication</a:t>
            </a:r>
            <a:r>
              <a:rPr spc="-70" dirty="0"/>
              <a:t> </a:t>
            </a:r>
            <a:r>
              <a:rPr spc="-25" dirty="0"/>
              <a:t>(MFA)</a:t>
            </a:r>
            <a:r>
              <a:rPr spc="-70" dirty="0"/>
              <a:t> </a:t>
            </a:r>
            <a:r>
              <a:rPr dirty="0"/>
              <a:t>&amp;</a:t>
            </a:r>
            <a:r>
              <a:rPr spc="-70" dirty="0"/>
              <a:t> </a:t>
            </a:r>
            <a:r>
              <a:rPr dirty="0"/>
              <a:t>Password</a:t>
            </a:r>
            <a:r>
              <a:rPr spc="-70" dirty="0"/>
              <a:t> </a:t>
            </a:r>
            <a:r>
              <a:rPr spc="-10" dirty="0"/>
              <a:t>Security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09599" y="2219324"/>
            <a:ext cx="5295900" cy="4410075"/>
            <a:chOff x="609599" y="2219324"/>
            <a:chExt cx="5295900" cy="4410075"/>
          </a:xfrm>
        </p:grpSpPr>
        <p:sp>
          <p:nvSpPr>
            <p:cNvPr id="7" name="object 7"/>
            <p:cNvSpPr/>
            <p:nvPr/>
          </p:nvSpPr>
          <p:spPr>
            <a:xfrm>
              <a:off x="628649" y="5829299"/>
              <a:ext cx="5276850" cy="800100"/>
            </a:xfrm>
            <a:custGeom>
              <a:avLst/>
              <a:gdLst/>
              <a:ahLst/>
              <a:cxnLst/>
              <a:rect l="l" t="t" r="r" b="b"/>
              <a:pathLst>
                <a:path w="5276850" h="800100">
                  <a:moveTo>
                    <a:pt x="5205652" y="800099"/>
                  </a:moveTo>
                  <a:lnTo>
                    <a:pt x="53397" y="800099"/>
                  </a:lnTo>
                  <a:lnTo>
                    <a:pt x="49680" y="799611"/>
                  </a:lnTo>
                  <a:lnTo>
                    <a:pt x="14085" y="774241"/>
                  </a:lnTo>
                  <a:lnTo>
                    <a:pt x="366" y="733857"/>
                  </a:lnTo>
                  <a:lnTo>
                    <a:pt x="0" y="728902"/>
                  </a:lnTo>
                  <a:lnTo>
                    <a:pt x="0" y="7238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5205652" y="0"/>
                  </a:lnTo>
                  <a:lnTo>
                    <a:pt x="5247143" y="15620"/>
                  </a:lnTo>
                  <a:lnTo>
                    <a:pt x="5272963" y="51661"/>
                  </a:lnTo>
                  <a:lnTo>
                    <a:pt x="5276849" y="71196"/>
                  </a:lnTo>
                  <a:lnTo>
                    <a:pt x="5276849" y="728902"/>
                  </a:lnTo>
                  <a:lnTo>
                    <a:pt x="5261227" y="770392"/>
                  </a:lnTo>
                  <a:lnTo>
                    <a:pt x="5225187" y="796213"/>
                  </a:lnTo>
                  <a:lnTo>
                    <a:pt x="5210608" y="799611"/>
                  </a:lnTo>
                  <a:lnTo>
                    <a:pt x="5205652" y="8000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599" y="5829577"/>
              <a:ext cx="70485" cy="800100"/>
            </a:xfrm>
            <a:custGeom>
              <a:avLst/>
              <a:gdLst/>
              <a:ahLst/>
              <a:cxnLst/>
              <a:rect l="l" t="t" r="r" b="b"/>
              <a:pathLst>
                <a:path w="70484" h="800100">
                  <a:moveTo>
                    <a:pt x="70450" y="799544"/>
                  </a:moveTo>
                  <a:lnTo>
                    <a:pt x="33857" y="786991"/>
                  </a:lnTo>
                  <a:lnTo>
                    <a:pt x="5800" y="752782"/>
                  </a:lnTo>
                  <a:lnTo>
                    <a:pt x="0" y="7236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723622"/>
                  </a:lnTo>
                  <a:lnTo>
                    <a:pt x="44514" y="765963"/>
                  </a:lnTo>
                  <a:lnTo>
                    <a:pt x="66287" y="797888"/>
                  </a:lnTo>
                  <a:lnTo>
                    <a:pt x="70450" y="799544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8162" y="2219324"/>
              <a:ext cx="47625" cy="3286125"/>
            </a:xfrm>
            <a:custGeom>
              <a:avLst/>
              <a:gdLst/>
              <a:ahLst/>
              <a:cxnLst/>
              <a:rect l="l" t="t" r="r" b="b"/>
              <a:pathLst>
                <a:path w="47625" h="3286125">
                  <a:moveTo>
                    <a:pt x="47625" y="3259163"/>
                  </a:moveTo>
                  <a:lnTo>
                    <a:pt x="26974" y="3238500"/>
                  </a:lnTo>
                  <a:lnTo>
                    <a:pt x="20662" y="3238500"/>
                  </a:lnTo>
                  <a:lnTo>
                    <a:pt x="0" y="3259163"/>
                  </a:lnTo>
                  <a:lnTo>
                    <a:pt x="0" y="3265474"/>
                  </a:lnTo>
                  <a:lnTo>
                    <a:pt x="20662" y="3286125"/>
                  </a:lnTo>
                  <a:lnTo>
                    <a:pt x="26974" y="3286125"/>
                  </a:lnTo>
                  <a:lnTo>
                    <a:pt x="47625" y="3265474"/>
                  </a:lnTo>
                  <a:lnTo>
                    <a:pt x="47625" y="3262312"/>
                  </a:lnTo>
                  <a:lnTo>
                    <a:pt x="47625" y="3259163"/>
                  </a:lnTo>
                  <a:close/>
                </a:path>
                <a:path w="47625" h="3286125">
                  <a:moveTo>
                    <a:pt x="47625" y="2954363"/>
                  </a:moveTo>
                  <a:lnTo>
                    <a:pt x="26974" y="2933700"/>
                  </a:lnTo>
                  <a:lnTo>
                    <a:pt x="20662" y="2933700"/>
                  </a:lnTo>
                  <a:lnTo>
                    <a:pt x="0" y="2954363"/>
                  </a:lnTo>
                  <a:lnTo>
                    <a:pt x="0" y="2960674"/>
                  </a:lnTo>
                  <a:lnTo>
                    <a:pt x="20662" y="2981325"/>
                  </a:lnTo>
                  <a:lnTo>
                    <a:pt x="26974" y="2981325"/>
                  </a:lnTo>
                  <a:lnTo>
                    <a:pt x="47625" y="2960674"/>
                  </a:lnTo>
                  <a:lnTo>
                    <a:pt x="47625" y="2957512"/>
                  </a:lnTo>
                  <a:lnTo>
                    <a:pt x="47625" y="2954363"/>
                  </a:lnTo>
                  <a:close/>
                </a:path>
                <a:path w="47625" h="3286125">
                  <a:moveTo>
                    <a:pt x="47625" y="2649563"/>
                  </a:moveTo>
                  <a:lnTo>
                    <a:pt x="26974" y="2628900"/>
                  </a:lnTo>
                  <a:lnTo>
                    <a:pt x="20662" y="2628900"/>
                  </a:lnTo>
                  <a:lnTo>
                    <a:pt x="0" y="2649563"/>
                  </a:lnTo>
                  <a:lnTo>
                    <a:pt x="0" y="2655874"/>
                  </a:lnTo>
                  <a:lnTo>
                    <a:pt x="20662" y="2676525"/>
                  </a:lnTo>
                  <a:lnTo>
                    <a:pt x="26974" y="2676525"/>
                  </a:lnTo>
                  <a:lnTo>
                    <a:pt x="47625" y="2655874"/>
                  </a:lnTo>
                  <a:lnTo>
                    <a:pt x="47625" y="2652712"/>
                  </a:lnTo>
                  <a:lnTo>
                    <a:pt x="47625" y="2649563"/>
                  </a:lnTo>
                  <a:close/>
                </a:path>
                <a:path w="47625" h="3286125">
                  <a:moveTo>
                    <a:pt x="47625" y="2344763"/>
                  </a:moveTo>
                  <a:lnTo>
                    <a:pt x="26974" y="2324100"/>
                  </a:lnTo>
                  <a:lnTo>
                    <a:pt x="20662" y="2324100"/>
                  </a:lnTo>
                  <a:lnTo>
                    <a:pt x="0" y="2344763"/>
                  </a:lnTo>
                  <a:lnTo>
                    <a:pt x="0" y="2351074"/>
                  </a:lnTo>
                  <a:lnTo>
                    <a:pt x="20662" y="2371725"/>
                  </a:lnTo>
                  <a:lnTo>
                    <a:pt x="26974" y="2371725"/>
                  </a:lnTo>
                  <a:lnTo>
                    <a:pt x="47625" y="2351074"/>
                  </a:lnTo>
                  <a:lnTo>
                    <a:pt x="47625" y="2347912"/>
                  </a:lnTo>
                  <a:lnTo>
                    <a:pt x="47625" y="2344763"/>
                  </a:lnTo>
                  <a:close/>
                </a:path>
                <a:path w="47625" h="3286125">
                  <a:moveTo>
                    <a:pt x="47625" y="2039962"/>
                  </a:moveTo>
                  <a:lnTo>
                    <a:pt x="26974" y="2019300"/>
                  </a:lnTo>
                  <a:lnTo>
                    <a:pt x="20662" y="2019300"/>
                  </a:lnTo>
                  <a:lnTo>
                    <a:pt x="0" y="2039962"/>
                  </a:lnTo>
                  <a:lnTo>
                    <a:pt x="0" y="2046274"/>
                  </a:lnTo>
                  <a:lnTo>
                    <a:pt x="20662" y="2066925"/>
                  </a:lnTo>
                  <a:lnTo>
                    <a:pt x="26974" y="2066925"/>
                  </a:lnTo>
                  <a:lnTo>
                    <a:pt x="47625" y="2046274"/>
                  </a:lnTo>
                  <a:lnTo>
                    <a:pt x="47625" y="2043112"/>
                  </a:lnTo>
                  <a:lnTo>
                    <a:pt x="47625" y="2039962"/>
                  </a:lnTo>
                  <a:close/>
                </a:path>
                <a:path w="47625" h="3286125">
                  <a:moveTo>
                    <a:pt x="47625" y="630262"/>
                  </a:moveTo>
                  <a:lnTo>
                    <a:pt x="26974" y="609600"/>
                  </a:lnTo>
                  <a:lnTo>
                    <a:pt x="20662" y="609600"/>
                  </a:lnTo>
                  <a:lnTo>
                    <a:pt x="0" y="630262"/>
                  </a:lnTo>
                  <a:lnTo>
                    <a:pt x="0" y="636574"/>
                  </a:lnTo>
                  <a:lnTo>
                    <a:pt x="20662" y="657225"/>
                  </a:lnTo>
                  <a:lnTo>
                    <a:pt x="26974" y="657225"/>
                  </a:lnTo>
                  <a:lnTo>
                    <a:pt x="47625" y="636574"/>
                  </a:lnTo>
                  <a:lnTo>
                    <a:pt x="47625" y="633412"/>
                  </a:lnTo>
                  <a:lnTo>
                    <a:pt x="47625" y="630262"/>
                  </a:lnTo>
                  <a:close/>
                </a:path>
                <a:path w="47625" h="3286125">
                  <a:moveTo>
                    <a:pt x="47625" y="325462"/>
                  </a:moveTo>
                  <a:lnTo>
                    <a:pt x="26974" y="304800"/>
                  </a:lnTo>
                  <a:lnTo>
                    <a:pt x="20662" y="304800"/>
                  </a:lnTo>
                  <a:lnTo>
                    <a:pt x="0" y="325462"/>
                  </a:lnTo>
                  <a:lnTo>
                    <a:pt x="0" y="331774"/>
                  </a:lnTo>
                  <a:lnTo>
                    <a:pt x="20662" y="352425"/>
                  </a:lnTo>
                  <a:lnTo>
                    <a:pt x="26974" y="352425"/>
                  </a:lnTo>
                  <a:lnTo>
                    <a:pt x="47625" y="331774"/>
                  </a:lnTo>
                  <a:lnTo>
                    <a:pt x="47625" y="328612"/>
                  </a:lnTo>
                  <a:lnTo>
                    <a:pt x="47625" y="325462"/>
                  </a:lnTo>
                  <a:close/>
                </a:path>
                <a:path w="47625" h="32861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3524" y="6019799"/>
              <a:ext cx="160801" cy="17118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96899" y="1177925"/>
            <a:ext cx="469582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What</a:t>
            </a:r>
            <a:r>
              <a:rPr sz="1500" b="1" spc="-3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is</a:t>
            </a:r>
            <a:r>
              <a:rPr sz="1500" b="1" spc="-3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Multi-Factor</a:t>
            </a:r>
            <a:r>
              <a:rPr sz="1500" b="1" spc="-3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Authentication?</a:t>
            </a:r>
            <a:endParaRPr sz="1500">
              <a:latin typeface="DejaVu Sans"/>
              <a:cs typeface="DejaVu Sans"/>
            </a:endParaRPr>
          </a:p>
          <a:p>
            <a:pPr marL="12700" marR="5080">
              <a:lnSpc>
                <a:spcPct val="125000"/>
              </a:lnSpc>
              <a:spcBef>
                <a:spcPts val="840"/>
              </a:spcBef>
            </a:pP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MFA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requires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two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or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more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verification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methods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from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different categories: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7399" y="2130425"/>
            <a:ext cx="448119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Something</a:t>
            </a:r>
            <a:r>
              <a:rPr sz="1200" b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you</a:t>
            </a:r>
            <a:r>
              <a:rPr sz="1200" b="1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know</a:t>
            </a:r>
            <a:r>
              <a:rPr sz="1200" b="1" spc="-6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-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password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or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PIN</a:t>
            </a: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Something</a:t>
            </a:r>
            <a:r>
              <a:rPr sz="1200" b="1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you</a:t>
            </a:r>
            <a:r>
              <a:rPr sz="1200" b="1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have</a:t>
            </a:r>
            <a:r>
              <a:rPr sz="1200" b="1" spc="-7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-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security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key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or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authenticator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app</a:t>
            </a: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Something</a:t>
            </a:r>
            <a:r>
              <a:rPr sz="1200" b="1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you</a:t>
            </a:r>
            <a:r>
              <a:rPr sz="1200" b="1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are</a:t>
            </a:r>
            <a:r>
              <a:rPr sz="1200" b="1" spc="-6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-</a:t>
            </a:r>
            <a:r>
              <a:rPr sz="120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fingerprint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or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facial</a:t>
            </a:r>
            <a:r>
              <a:rPr sz="120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recognition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399" y="4149724"/>
            <a:ext cx="415099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Generates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strong,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unique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passwords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each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account</a:t>
            </a:r>
            <a:endParaRPr sz="1200">
              <a:latin typeface="DejaVu Sans"/>
              <a:cs typeface="DejaVu Sans"/>
            </a:endParaRPr>
          </a:p>
          <a:p>
            <a:pPr marL="12700" marR="340360">
              <a:lnSpc>
                <a:spcPct val="166700"/>
              </a:lnSpc>
            </a:pP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Auto-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fills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credentials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securely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across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devices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Alerts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you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compromised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or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reused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passwords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Only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requires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remembering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one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master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password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Protects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against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keyloggers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phishing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sites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5500" y="5872932"/>
            <a:ext cx="4498975" cy="59626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319405">
              <a:lnSpc>
                <a:spcPct val="100000"/>
              </a:lnSpc>
              <a:spcBef>
                <a:spcPts val="1005"/>
              </a:spcBef>
            </a:pPr>
            <a:r>
              <a:rPr sz="1350" b="1" spc="-35" dirty="0">
                <a:solidFill>
                  <a:srgbClr val="1D3A8A"/>
                </a:solidFill>
                <a:latin typeface="DejaVu Sans"/>
                <a:cs typeface="DejaVu Sans"/>
              </a:rPr>
              <a:t>MFA</a:t>
            </a:r>
            <a:r>
              <a:rPr sz="1350" b="1" spc="-3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can</a:t>
            </a:r>
            <a:r>
              <a:rPr sz="1350" b="1" spc="-3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block</a:t>
            </a:r>
            <a:r>
              <a:rPr sz="1350" b="1" spc="-3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99.9%</a:t>
            </a:r>
            <a:r>
              <a:rPr sz="1350" b="1" spc="-3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of</a:t>
            </a:r>
            <a:r>
              <a:rPr sz="1350" b="1" spc="-3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automated</a:t>
            </a:r>
            <a:r>
              <a:rPr sz="1350" b="1" spc="-3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spc="-10" dirty="0">
                <a:solidFill>
                  <a:srgbClr val="1D3A8A"/>
                </a:solidFill>
                <a:latin typeface="DejaVu Sans"/>
                <a:cs typeface="DejaVu Sans"/>
              </a:rPr>
              <a:t>attacks</a:t>
            </a:r>
            <a:endParaRPr sz="13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Source:</a:t>
            </a:r>
            <a:r>
              <a:rPr sz="1050" spc="-3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Microsoft</a:t>
            </a:r>
            <a:r>
              <a:rPr sz="1050" spc="-3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Security</a:t>
            </a:r>
            <a:r>
              <a:rPr sz="1050" spc="-3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Intelligence</a:t>
            </a:r>
            <a:r>
              <a:rPr sz="1050" spc="-3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Report</a:t>
            </a:r>
            <a:endParaRPr sz="1050">
              <a:latin typeface="DejaVu Sans"/>
              <a:cs typeface="DejaVu San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86498" y="1181099"/>
            <a:ext cx="5295899" cy="23240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464299" y="1377950"/>
            <a:ext cx="2740660" cy="579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Strong</a:t>
            </a:r>
            <a:r>
              <a:rPr sz="1350" b="1" spc="-3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Password</a:t>
            </a:r>
            <a:r>
              <a:rPr sz="1350" b="1" spc="-2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spc="-10" dirty="0">
                <a:solidFill>
                  <a:srgbClr val="1D40AF"/>
                </a:solidFill>
                <a:latin typeface="DejaVu Sans"/>
                <a:cs typeface="DejaVu Sans"/>
              </a:rPr>
              <a:t>Guidelines</a:t>
            </a:r>
            <a:endParaRPr sz="1350">
              <a:latin typeface="DejaVu Sans"/>
              <a:cs typeface="DejaVu Sans"/>
            </a:endParaRPr>
          </a:p>
          <a:p>
            <a:pPr marL="374015">
              <a:lnSpc>
                <a:spcPct val="100000"/>
              </a:lnSpc>
              <a:spcBef>
                <a:spcPts val="1305"/>
              </a:spcBef>
            </a:pPr>
            <a:r>
              <a:rPr sz="1200" dirty="0">
                <a:solidFill>
                  <a:srgbClr val="1F2937"/>
                </a:solidFill>
                <a:latin typeface="DejaVu Sans"/>
                <a:cs typeface="DejaVu Sans"/>
              </a:rPr>
              <a:t>12+ </a:t>
            </a:r>
            <a:r>
              <a:rPr sz="1200" spc="-10" dirty="0">
                <a:solidFill>
                  <a:srgbClr val="1F2937"/>
                </a:solidFill>
                <a:latin typeface="DejaVu Sans"/>
                <a:cs typeface="DejaVu Sans"/>
              </a:rPr>
              <a:t>characters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40849" y="1749425"/>
            <a:ext cx="13100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F2937"/>
                </a:solidFill>
                <a:latin typeface="DejaVu Sans"/>
                <a:cs typeface="DejaVu Sans"/>
              </a:rPr>
              <a:t>Dictionary</a:t>
            </a:r>
            <a:r>
              <a:rPr sz="1200" spc="-6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1F2937"/>
                </a:solidFill>
                <a:latin typeface="DejaVu Sans"/>
                <a:cs typeface="DejaVu Sans"/>
              </a:rPr>
              <a:t>words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26250" y="2320925"/>
            <a:ext cx="13423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F2937"/>
                </a:solidFill>
                <a:latin typeface="DejaVu Sans"/>
                <a:cs typeface="DejaVu Sans"/>
              </a:rPr>
              <a:t>Mix</a:t>
            </a:r>
            <a:r>
              <a:rPr sz="1200" spc="-2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1F2937"/>
                </a:solidFill>
                <a:latin typeface="DejaVu Sans"/>
                <a:cs typeface="DejaVu Sans"/>
              </a:rPr>
              <a:t>of</a:t>
            </a:r>
            <a:r>
              <a:rPr sz="120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1F2937"/>
                </a:solidFill>
                <a:latin typeface="DejaVu Sans"/>
                <a:cs typeface="DejaVu Sans"/>
              </a:rPr>
              <a:t>characters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40849" y="2320925"/>
            <a:ext cx="100774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F2937"/>
                </a:solidFill>
                <a:latin typeface="DejaVu Sans"/>
                <a:cs typeface="DejaVu Sans"/>
              </a:rPr>
              <a:t>Personal</a:t>
            </a:r>
            <a:r>
              <a:rPr sz="1200" spc="-10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1F2937"/>
                </a:solidFill>
                <a:latin typeface="DejaVu Sans"/>
                <a:cs typeface="DejaVu Sans"/>
              </a:rPr>
              <a:t>info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26250" y="2892425"/>
            <a:ext cx="15201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F2937"/>
                </a:solidFill>
                <a:latin typeface="DejaVu Sans"/>
                <a:cs typeface="DejaVu Sans"/>
              </a:rPr>
              <a:t>Unique</a:t>
            </a:r>
            <a:r>
              <a:rPr sz="1200" spc="-2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1F2937"/>
                </a:solidFill>
                <a:latin typeface="DejaVu Sans"/>
                <a:cs typeface="DejaVu Sans"/>
              </a:rPr>
              <a:t>per</a:t>
            </a:r>
            <a:r>
              <a:rPr sz="1200" spc="-2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1F2937"/>
                </a:solidFill>
                <a:latin typeface="DejaVu Sans"/>
                <a:cs typeface="DejaVu Sans"/>
              </a:rPr>
              <a:t>account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40849" y="2892425"/>
            <a:ext cx="1209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1F2937"/>
                </a:solidFill>
                <a:latin typeface="DejaVu Sans"/>
                <a:cs typeface="DejaVu Sans"/>
              </a:rPr>
              <a:t>Password</a:t>
            </a:r>
            <a:r>
              <a:rPr sz="1200" spc="-6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1F2937"/>
                </a:solidFill>
                <a:latin typeface="DejaVu Sans"/>
                <a:cs typeface="DejaVu Sans"/>
              </a:rPr>
              <a:t>reuse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286498" y="3733799"/>
            <a:ext cx="5295900" cy="2019300"/>
          </a:xfrm>
          <a:custGeom>
            <a:avLst/>
            <a:gdLst/>
            <a:ahLst/>
            <a:cxnLst/>
            <a:rect l="l" t="t" r="r" b="b"/>
            <a:pathLst>
              <a:path w="5295900" h="2019300">
                <a:moveTo>
                  <a:pt x="5224703" y="2019299"/>
                </a:moveTo>
                <a:lnTo>
                  <a:pt x="71196" y="2019299"/>
                </a:lnTo>
                <a:lnTo>
                  <a:pt x="66241" y="2018811"/>
                </a:lnTo>
                <a:lnTo>
                  <a:pt x="29705" y="2003678"/>
                </a:lnTo>
                <a:lnTo>
                  <a:pt x="3885" y="1967637"/>
                </a:lnTo>
                <a:lnTo>
                  <a:pt x="0" y="1948102"/>
                </a:lnTo>
                <a:lnTo>
                  <a:pt x="0" y="19430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5224703" y="0"/>
                </a:lnTo>
                <a:lnTo>
                  <a:pt x="5266192" y="15621"/>
                </a:lnTo>
                <a:lnTo>
                  <a:pt x="5292012" y="51661"/>
                </a:lnTo>
                <a:lnTo>
                  <a:pt x="5295899" y="71196"/>
                </a:lnTo>
                <a:lnTo>
                  <a:pt x="5295899" y="1948102"/>
                </a:lnTo>
                <a:lnTo>
                  <a:pt x="5280276" y="1989594"/>
                </a:lnTo>
                <a:lnTo>
                  <a:pt x="5244237" y="2015413"/>
                </a:lnTo>
                <a:lnTo>
                  <a:pt x="5229657" y="2018811"/>
                </a:lnTo>
                <a:lnTo>
                  <a:pt x="5224703" y="2019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96899" y="3197224"/>
            <a:ext cx="8392795" cy="964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Password</a:t>
            </a:r>
            <a:r>
              <a:rPr sz="1500" b="1" spc="-6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Managers</a:t>
            </a:r>
            <a:endParaRPr sz="1500">
              <a:latin typeface="DejaVu Sans"/>
              <a:cs typeface="DejaVu Sans"/>
            </a:endParaRPr>
          </a:p>
          <a:p>
            <a:pPr marL="12700" marR="3099435">
              <a:lnSpc>
                <a:spcPts val="1800"/>
              </a:lnSpc>
              <a:spcBef>
                <a:spcPts val="96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secure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way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store,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generate,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manage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your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passwords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across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all</a:t>
            </a:r>
            <a:r>
              <a:rPr sz="120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accounts:</a:t>
            </a:r>
            <a:endParaRPr sz="1200">
              <a:latin typeface="DejaVu Sans"/>
              <a:cs typeface="DejaVu Sans"/>
            </a:endParaRPr>
          </a:p>
          <a:p>
            <a:pPr marL="5879465">
              <a:lnSpc>
                <a:spcPts val="1035"/>
              </a:lnSpc>
            </a:pPr>
            <a:r>
              <a:rPr sz="1350" b="1" spc="-35" dirty="0">
                <a:solidFill>
                  <a:srgbClr val="1D40AF"/>
                </a:solidFill>
                <a:latin typeface="DejaVu Sans"/>
                <a:cs typeface="DejaVu Sans"/>
              </a:rPr>
              <a:t>MFA </a:t>
            </a: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Methods</a:t>
            </a:r>
            <a:r>
              <a:rPr sz="1350" b="1" spc="-3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spc="-10" dirty="0">
                <a:solidFill>
                  <a:srgbClr val="1D40AF"/>
                </a:solidFill>
                <a:latin typeface="DejaVu Sans"/>
                <a:cs typeface="DejaVu Sans"/>
              </a:rPr>
              <a:t>Comparison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64299" y="4302124"/>
            <a:ext cx="868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SMS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Codes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543799" y="4343399"/>
            <a:ext cx="3381375" cy="838200"/>
            <a:chOff x="7543799" y="4343399"/>
            <a:chExt cx="3381375" cy="838200"/>
          </a:xfrm>
        </p:grpSpPr>
        <p:sp>
          <p:nvSpPr>
            <p:cNvPr id="26" name="object 26"/>
            <p:cNvSpPr/>
            <p:nvPr/>
          </p:nvSpPr>
          <p:spPr>
            <a:xfrm>
              <a:off x="7543799" y="4343399"/>
              <a:ext cx="3381375" cy="152400"/>
            </a:xfrm>
            <a:custGeom>
              <a:avLst/>
              <a:gdLst/>
              <a:ahLst/>
              <a:cxnLst/>
              <a:rect l="l" t="t" r="r" b="b"/>
              <a:pathLst>
                <a:path w="3381375" h="152400">
                  <a:moveTo>
                    <a:pt x="3310177" y="152399"/>
                  </a:moveTo>
                  <a:lnTo>
                    <a:pt x="71196" y="152399"/>
                  </a:lnTo>
                  <a:lnTo>
                    <a:pt x="66240" y="151911"/>
                  </a:lnTo>
                  <a:lnTo>
                    <a:pt x="29704" y="136777"/>
                  </a:lnTo>
                  <a:lnTo>
                    <a:pt x="3885" y="100737"/>
                  </a:lnTo>
                  <a:lnTo>
                    <a:pt x="0" y="81202"/>
                  </a:lnTo>
                  <a:lnTo>
                    <a:pt x="0" y="76199"/>
                  </a:lnTo>
                  <a:lnTo>
                    <a:pt x="0" y="71196"/>
                  </a:lnTo>
                  <a:lnTo>
                    <a:pt x="15620" y="29704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3310177" y="0"/>
                  </a:lnTo>
                  <a:lnTo>
                    <a:pt x="3351668" y="15621"/>
                  </a:lnTo>
                  <a:lnTo>
                    <a:pt x="3377488" y="51661"/>
                  </a:lnTo>
                  <a:lnTo>
                    <a:pt x="3381374" y="71196"/>
                  </a:lnTo>
                  <a:lnTo>
                    <a:pt x="3381374" y="81202"/>
                  </a:lnTo>
                  <a:lnTo>
                    <a:pt x="3365752" y="122694"/>
                  </a:lnTo>
                  <a:lnTo>
                    <a:pt x="3329712" y="148513"/>
                  </a:lnTo>
                  <a:lnTo>
                    <a:pt x="3315133" y="151911"/>
                  </a:lnTo>
                  <a:lnTo>
                    <a:pt x="3310177" y="15239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43799" y="4343399"/>
              <a:ext cx="1685925" cy="152400"/>
            </a:xfrm>
            <a:custGeom>
              <a:avLst/>
              <a:gdLst/>
              <a:ahLst/>
              <a:cxnLst/>
              <a:rect l="l" t="t" r="r" b="b"/>
              <a:pathLst>
                <a:path w="1685925" h="152400">
                  <a:moveTo>
                    <a:pt x="1614727" y="152399"/>
                  </a:moveTo>
                  <a:lnTo>
                    <a:pt x="71196" y="152399"/>
                  </a:lnTo>
                  <a:lnTo>
                    <a:pt x="66240" y="151911"/>
                  </a:lnTo>
                  <a:lnTo>
                    <a:pt x="29704" y="136777"/>
                  </a:lnTo>
                  <a:lnTo>
                    <a:pt x="3885" y="100737"/>
                  </a:lnTo>
                  <a:lnTo>
                    <a:pt x="0" y="81202"/>
                  </a:lnTo>
                  <a:lnTo>
                    <a:pt x="0" y="76199"/>
                  </a:lnTo>
                  <a:lnTo>
                    <a:pt x="0" y="71196"/>
                  </a:lnTo>
                  <a:lnTo>
                    <a:pt x="15620" y="29704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1614727" y="0"/>
                  </a:lnTo>
                  <a:lnTo>
                    <a:pt x="1656218" y="15621"/>
                  </a:lnTo>
                  <a:lnTo>
                    <a:pt x="1682039" y="51661"/>
                  </a:lnTo>
                  <a:lnTo>
                    <a:pt x="1685924" y="71196"/>
                  </a:lnTo>
                  <a:lnTo>
                    <a:pt x="1685924" y="81202"/>
                  </a:lnTo>
                  <a:lnTo>
                    <a:pt x="1670302" y="122694"/>
                  </a:lnTo>
                  <a:lnTo>
                    <a:pt x="1634261" y="148513"/>
                  </a:lnTo>
                  <a:lnTo>
                    <a:pt x="1619682" y="151911"/>
                  </a:lnTo>
                  <a:lnTo>
                    <a:pt x="1614727" y="152399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43799" y="4686299"/>
              <a:ext cx="3314700" cy="152400"/>
            </a:xfrm>
            <a:custGeom>
              <a:avLst/>
              <a:gdLst/>
              <a:ahLst/>
              <a:cxnLst/>
              <a:rect l="l" t="t" r="r" b="b"/>
              <a:pathLst>
                <a:path w="3314700" h="152400">
                  <a:moveTo>
                    <a:pt x="3243502" y="152399"/>
                  </a:moveTo>
                  <a:lnTo>
                    <a:pt x="71196" y="152399"/>
                  </a:lnTo>
                  <a:lnTo>
                    <a:pt x="66240" y="151911"/>
                  </a:lnTo>
                  <a:lnTo>
                    <a:pt x="29704" y="136777"/>
                  </a:lnTo>
                  <a:lnTo>
                    <a:pt x="3885" y="100737"/>
                  </a:lnTo>
                  <a:lnTo>
                    <a:pt x="0" y="81203"/>
                  </a:lnTo>
                  <a:lnTo>
                    <a:pt x="0" y="76199"/>
                  </a:lnTo>
                  <a:lnTo>
                    <a:pt x="0" y="71196"/>
                  </a:lnTo>
                  <a:lnTo>
                    <a:pt x="15620" y="29704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3243502" y="0"/>
                  </a:lnTo>
                  <a:lnTo>
                    <a:pt x="3284994" y="15621"/>
                  </a:lnTo>
                  <a:lnTo>
                    <a:pt x="3310812" y="51661"/>
                  </a:lnTo>
                  <a:lnTo>
                    <a:pt x="3314699" y="71196"/>
                  </a:lnTo>
                  <a:lnTo>
                    <a:pt x="3314699" y="81203"/>
                  </a:lnTo>
                  <a:lnTo>
                    <a:pt x="3299076" y="122693"/>
                  </a:lnTo>
                  <a:lnTo>
                    <a:pt x="3263037" y="148513"/>
                  </a:lnTo>
                  <a:lnTo>
                    <a:pt x="3248457" y="151911"/>
                  </a:lnTo>
                  <a:lnTo>
                    <a:pt x="3243502" y="15239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43799" y="4686299"/>
              <a:ext cx="1990725" cy="152400"/>
            </a:xfrm>
            <a:custGeom>
              <a:avLst/>
              <a:gdLst/>
              <a:ahLst/>
              <a:cxnLst/>
              <a:rect l="l" t="t" r="r" b="b"/>
              <a:pathLst>
                <a:path w="1990725" h="152400">
                  <a:moveTo>
                    <a:pt x="1919528" y="152399"/>
                  </a:moveTo>
                  <a:lnTo>
                    <a:pt x="71196" y="152399"/>
                  </a:lnTo>
                  <a:lnTo>
                    <a:pt x="66240" y="151911"/>
                  </a:lnTo>
                  <a:lnTo>
                    <a:pt x="29704" y="136777"/>
                  </a:lnTo>
                  <a:lnTo>
                    <a:pt x="3885" y="100737"/>
                  </a:lnTo>
                  <a:lnTo>
                    <a:pt x="0" y="81203"/>
                  </a:lnTo>
                  <a:lnTo>
                    <a:pt x="0" y="76199"/>
                  </a:lnTo>
                  <a:lnTo>
                    <a:pt x="0" y="71196"/>
                  </a:lnTo>
                  <a:lnTo>
                    <a:pt x="15620" y="29704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1919528" y="0"/>
                  </a:lnTo>
                  <a:lnTo>
                    <a:pt x="1961019" y="15621"/>
                  </a:lnTo>
                  <a:lnTo>
                    <a:pt x="1986838" y="51661"/>
                  </a:lnTo>
                  <a:lnTo>
                    <a:pt x="1990724" y="71196"/>
                  </a:lnTo>
                  <a:lnTo>
                    <a:pt x="1990724" y="81203"/>
                  </a:lnTo>
                  <a:lnTo>
                    <a:pt x="1975103" y="122693"/>
                  </a:lnTo>
                  <a:lnTo>
                    <a:pt x="1939061" y="148513"/>
                  </a:lnTo>
                  <a:lnTo>
                    <a:pt x="1924482" y="151911"/>
                  </a:lnTo>
                  <a:lnTo>
                    <a:pt x="1919528" y="152399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43799" y="5029199"/>
              <a:ext cx="3295650" cy="152400"/>
            </a:xfrm>
            <a:custGeom>
              <a:avLst/>
              <a:gdLst/>
              <a:ahLst/>
              <a:cxnLst/>
              <a:rect l="l" t="t" r="r" b="b"/>
              <a:pathLst>
                <a:path w="3295650" h="152400">
                  <a:moveTo>
                    <a:pt x="3224452" y="152399"/>
                  </a:moveTo>
                  <a:lnTo>
                    <a:pt x="71196" y="152399"/>
                  </a:lnTo>
                  <a:lnTo>
                    <a:pt x="66240" y="151911"/>
                  </a:lnTo>
                  <a:lnTo>
                    <a:pt x="29704" y="136777"/>
                  </a:lnTo>
                  <a:lnTo>
                    <a:pt x="3885" y="100737"/>
                  </a:lnTo>
                  <a:lnTo>
                    <a:pt x="0" y="81203"/>
                  </a:lnTo>
                  <a:lnTo>
                    <a:pt x="0" y="76199"/>
                  </a:lnTo>
                  <a:lnTo>
                    <a:pt x="0" y="71196"/>
                  </a:lnTo>
                  <a:lnTo>
                    <a:pt x="15620" y="29705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3224452" y="0"/>
                  </a:lnTo>
                  <a:lnTo>
                    <a:pt x="3265943" y="15621"/>
                  </a:lnTo>
                  <a:lnTo>
                    <a:pt x="3291762" y="51661"/>
                  </a:lnTo>
                  <a:lnTo>
                    <a:pt x="3295649" y="71196"/>
                  </a:lnTo>
                  <a:lnTo>
                    <a:pt x="3295649" y="81203"/>
                  </a:lnTo>
                  <a:lnTo>
                    <a:pt x="3280026" y="122694"/>
                  </a:lnTo>
                  <a:lnTo>
                    <a:pt x="3243985" y="148513"/>
                  </a:lnTo>
                  <a:lnTo>
                    <a:pt x="3229408" y="151911"/>
                  </a:lnTo>
                  <a:lnTo>
                    <a:pt x="3224452" y="15239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43799" y="5029199"/>
              <a:ext cx="2800350" cy="152400"/>
            </a:xfrm>
            <a:custGeom>
              <a:avLst/>
              <a:gdLst/>
              <a:ahLst/>
              <a:cxnLst/>
              <a:rect l="l" t="t" r="r" b="b"/>
              <a:pathLst>
                <a:path w="2800350" h="152400">
                  <a:moveTo>
                    <a:pt x="2729152" y="152399"/>
                  </a:moveTo>
                  <a:lnTo>
                    <a:pt x="71196" y="152399"/>
                  </a:lnTo>
                  <a:lnTo>
                    <a:pt x="66240" y="151911"/>
                  </a:lnTo>
                  <a:lnTo>
                    <a:pt x="29704" y="136777"/>
                  </a:lnTo>
                  <a:lnTo>
                    <a:pt x="3885" y="100737"/>
                  </a:lnTo>
                  <a:lnTo>
                    <a:pt x="0" y="81203"/>
                  </a:lnTo>
                  <a:lnTo>
                    <a:pt x="0" y="76199"/>
                  </a:lnTo>
                  <a:lnTo>
                    <a:pt x="0" y="71196"/>
                  </a:lnTo>
                  <a:lnTo>
                    <a:pt x="15620" y="29705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2729152" y="0"/>
                  </a:lnTo>
                  <a:lnTo>
                    <a:pt x="2770643" y="15621"/>
                  </a:lnTo>
                  <a:lnTo>
                    <a:pt x="2796462" y="51661"/>
                  </a:lnTo>
                  <a:lnTo>
                    <a:pt x="2800349" y="71196"/>
                  </a:lnTo>
                  <a:lnTo>
                    <a:pt x="2800349" y="81203"/>
                  </a:lnTo>
                  <a:lnTo>
                    <a:pt x="2784726" y="122694"/>
                  </a:lnTo>
                  <a:lnTo>
                    <a:pt x="2748686" y="148513"/>
                  </a:lnTo>
                  <a:lnTo>
                    <a:pt x="2734107" y="151911"/>
                  </a:lnTo>
                  <a:lnTo>
                    <a:pt x="2729152" y="1523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1026030" y="4321174"/>
            <a:ext cx="37846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0" dirty="0">
                <a:latin typeface="DejaVu Sans"/>
                <a:cs typeface="DejaVu Sans"/>
              </a:rPr>
              <a:t>Basic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464299" y="4645024"/>
            <a:ext cx="9664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Email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Codes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964117" y="4664074"/>
            <a:ext cx="44069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0" dirty="0">
                <a:latin typeface="DejaVu Sans"/>
                <a:cs typeface="DejaVu Sans"/>
              </a:rPr>
              <a:t>Better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64299" y="4987924"/>
            <a:ext cx="808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Auth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Apps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939560" y="5006974"/>
            <a:ext cx="46545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0" dirty="0">
                <a:latin typeface="DejaVu Sans"/>
                <a:cs typeface="DejaVu Sans"/>
              </a:rPr>
              <a:t>Strong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64299" y="5330824"/>
            <a:ext cx="10553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Security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Keys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286498" y="5372099"/>
            <a:ext cx="5295900" cy="2286000"/>
            <a:chOff x="6286498" y="5372099"/>
            <a:chExt cx="5295900" cy="2286000"/>
          </a:xfrm>
        </p:grpSpPr>
        <p:sp>
          <p:nvSpPr>
            <p:cNvPr id="39" name="object 39"/>
            <p:cNvSpPr/>
            <p:nvPr/>
          </p:nvSpPr>
          <p:spPr>
            <a:xfrm>
              <a:off x="7543799" y="5372099"/>
              <a:ext cx="3438525" cy="152400"/>
            </a:xfrm>
            <a:custGeom>
              <a:avLst/>
              <a:gdLst/>
              <a:ahLst/>
              <a:cxnLst/>
              <a:rect l="l" t="t" r="r" b="b"/>
              <a:pathLst>
                <a:path w="3438525" h="152400">
                  <a:moveTo>
                    <a:pt x="3367327" y="152399"/>
                  </a:moveTo>
                  <a:lnTo>
                    <a:pt x="71196" y="152399"/>
                  </a:lnTo>
                  <a:lnTo>
                    <a:pt x="66240" y="151911"/>
                  </a:lnTo>
                  <a:lnTo>
                    <a:pt x="29704" y="136777"/>
                  </a:lnTo>
                  <a:lnTo>
                    <a:pt x="3885" y="100736"/>
                  </a:lnTo>
                  <a:lnTo>
                    <a:pt x="0" y="81203"/>
                  </a:lnTo>
                  <a:lnTo>
                    <a:pt x="0" y="76199"/>
                  </a:lnTo>
                  <a:lnTo>
                    <a:pt x="0" y="71196"/>
                  </a:lnTo>
                  <a:lnTo>
                    <a:pt x="15620" y="29705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3367327" y="0"/>
                  </a:lnTo>
                  <a:lnTo>
                    <a:pt x="3408819" y="15621"/>
                  </a:lnTo>
                  <a:lnTo>
                    <a:pt x="3434638" y="51661"/>
                  </a:lnTo>
                  <a:lnTo>
                    <a:pt x="3438523" y="71196"/>
                  </a:lnTo>
                  <a:lnTo>
                    <a:pt x="3438523" y="81203"/>
                  </a:lnTo>
                  <a:lnTo>
                    <a:pt x="3422902" y="122693"/>
                  </a:lnTo>
                  <a:lnTo>
                    <a:pt x="3386861" y="148513"/>
                  </a:lnTo>
                  <a:lnTo>
                    <a:pt x="3372282" y="151911"/>
                  </a:lnTo>
                  <a:lnTo>
                    <a:pt x="3367327" y="15239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543799" y="5372099"/>
              <a:ext cx="3267075" cy="152400"/>
            </a:xfrm>
            <a:custGeom>
              <a:avLst/>
              <a:gdLst/>
              <a:ahLst/>
              <a:cxnLst/>
              <a:rect l="l" t="t" r="r" b="b"/>
              <a:pathLst>
                <a:path w="3267075" h="152400">
                  <a:moveTo>
                    <a:pt x="3195877" y="152399"/>
                  </a:moveTo>
                  <a:lnTo>
                    <a:pt x="71196" y="152399"/>
                  </a:lnTo>
                  <a:lnTo>
                    <a:pt x="66240" y="151911"/>
                  </a:lnTo>
                  <a:lnTo>
                    <a:pt x="29704" y="136777"/>
                  </a:lnTo>
                  <a:lnTo>
                    <a:pt x="3885" y="100736"/>
                  </a:lnTo>
                  <a:lnTo>
                    <a:pt x="0" y="81203"/>
                  </a:lnTo>
                  <a:lnTo>
                    <a:pt x="0" y="76199"/>
                  </a:lnTo>
                  <a:lnTo>
                    <a:pt x="0" y="71196"/>
                  </a:lnTo>
                  <a:lnTo>
                    <a:pt x="15620" y="29705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3195877" y="0"/>
                  </a:lnTo>
                  <a:lnTo>
                    <a:pt x="3237368" y="15621"/>
                  </a:lnTo>
                  <a:lnTo>
                    <a:pt x="3263187" y="51661"/>
                  </a:lnTo>
                  <a:lnTo>
                    <a:pt x="3267073" y="71196"/>
                  </a:lnTo>
                  <a:lnTo>
                    <a:pt x="3267073" y="81203"/>
                  </a:lnTo>
                  <a:lnTo>
                    <a:pt x="3251451" y="122693"/>
                  </a:lnTo>
                  <a:lnTo>
                    <a:pt x="3215410" y="148513"/>
                  </a:lnTo>
                  <a:lnTo>
                    <a:pt x="3200833" y="151911"/>
                  </a:lnTo>
                  <a:lnTo>
                    <a:pt x="3195877" y="152399"/>
                  </a:lnTo>
                  <a:close/>
                </a:path>
              </a:pathLst>
            </a:custGeom>
            <a:solidFill>
              <a:srgbClr val="0495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286498" y="5981699"/>
              <a:ext cx="5295900" cy="1676400"/>
            </a:xfrm>
            <a:custGeom>
              <a:avLst/>
              <a:gdLst/>
              <a:ahLst/>
              <a:cxnLst/>
              <a:rect l="l" t="t" r="r" b="b"/>
              <a:pathLst>
                <a:path w="5295900" h="1676400">
                  <a:moveTo>
                    <a:pt x="5224703" y="1676399"/>
                  </a:moveTo>
                  <a:lnTo>
                    <a:pt x="71196" y="1676399"/>
                  </a:lnTo>
                  <a:lnTo>
                    <a:pt x="66241" y="1675911"/>
                  </a:lnTo>
                  <a:lnTo>
                    <a:pt x="29705" y="1660778"/>
                  </a:lnTo>
                  <a:lnTo>
                    <a:pt x="3885" y="1624737"/>
                  </a:lnTo>
                  <a:lnTo>
                    <a:pt x="0" y="1605203"/>
                  </a:lnTo>
                  <a:lnTo>
                    <a:pt x="0" y="1600199"/>
                  </a:lnTo>
                  <a:lnTo>
                    <a:pt x="0" y="71196"/>
                  </a:lnTo>
                  <a:lnTo>
                    <a:pt x="15621" y="29703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224703" y="0"/>
                  </a:lnTo>
                  <a:lnTo>
                    <a:pt x="5266192" y="15621"/>
                  </a:lnTo>
                  <a:lnTo>
                    <a:pt x="5292012" y="51660"/>
                  </a:lnTo>
                  <a:lnTo>
                    <a:pt x="5295899" y="71196"/>
                  </a:lnTo>
                  <a:lnTo>
                    <a:pt x="5295899" y="1605203"/>
                  </a:lnTo>
                  <a:lnTo>
                    <a:pt x="5280276" y="1646693"/>
                  </a:lnTo>
                  <a:lnTo>
                    <a:pt x="5244237" y="1672514"/>
                  </a:lnTo>
                  <a:lnTo>
                    <a:pt x="5229657" y="1675911"/>
                  </a:lnTo>
                  <a:lnTo>
                    <a:pt x="5224703" y="1676399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467462" y="6562724"/>
              <a:ext cx="47625" cy="847725"/>
            </a:xfrm>
            <a:custGeom>
              <a:avLst/>
              <a:gdLst/>
              <a:ahLst/>
              <a:cxnLst/>
              <a:rect l="l" t="t" r="r" b="b"/>
              <a:pathLst>
                <a:path w="47625" h="847725">
                  <a:moveTo>
                    <a:pt x="47625" y="820762"/>
                  </a:moveTo>
                  <a:lnTo>
                    <a:pt x="26974" y="800100"/>
                  </a:lnTo>
                  <a:lnTo>
                    <a:pt x="20662" y="800100"/>
                  </a:lnTo>
                  <a:lnTo>
                    <a:pt x="0" y="820762"/>
                  </a:lnTo>
                  <a:lnTo>
                    <a:pt x="0" y="827074"/>
                  </a:lnTo>
                  <a:lnTo>
                    <a:pt x="20662" y="847725"/>
                  </a:lnTo>
                  <a:lnTo>
                    <a:pt x="26974" y="847725"/>
                  </a:lnTo>
                  <a:lnTo>
                    <a:pt x="47625" y="827074"/>
                  </a:lnTo>
                  <a:lnTo>
                    <a:pt x="47625" y="823912"/>
                  </a:lnTo>
                  <a:lnTo>
                    <a:pt x="47625" y="820762"/>
                  </a:lnTo>
                  <a:close/>
                </a:path>
                <a:path w="47625" h="847725">
                  <a:moveTo>
                    <a:pt x="47625" y="554062"/>
                  </a:moveTo>
                  <a:lnTo>
                    <a:pt x="26974" y="533400"/>
                  </a:lnTo>
                  <a:lnTo>
                    <a:pt x="20662" y="533400"/>
                  </a:lnTo>
                  <a:lnTo>
                    <a:pt x="0" y="554062"/>
                  </a:lnTo>
                  <a:lnTo>
                    <a:pt x="0" y="560374"/>
                  </a:lnTo>
                  <a:lnTo>
                    <a:pt x="20662" y="581025"/>
                  </a:lnTo>
                  <a:lnTo>
                    <a:pt x="26974" y="581025"/>
                  </a:lnTo>
                  <a:lnTo>
                    <a:pt x="47625" y="560374"/>
                  </a:lnTo>
                  <a:lnTo>
                    <a:pt x="47625" y="557212"/>
                  </a:lnTo>
                  <a:lnTo>
                    <a:pt x="47625" y="554062"/>
                  </a:lnTo>
                  <a:close/>
                </a:path>
                <a:path w="47625" h="847725">
                  <a:moveTo>
                    <a:pt x="47625" y="287362"/>
                  </a:moveTo>
                  <a:lnTo>
                    <a:pt x="26974" y="266700"/>
                  </a:lnTo>
                  <a:lnTo>
                    <a:pt x="20662" y="266700"/>
                  </a:lnTo>
                  <a:lnTo>
                    <a:pt x="0" y="287362"/>
                  </a:lnTo>
                  <a:lnTo>
                    <a:pt x="0" y="293674"/>
                  </a:lnTo>
                  <a:lnTo>
                    <a:pt x="20662" y="314325"/>
                  </a:lnTo>
                  <a:lnTo>
                    <a:pt x="26974" y="314325"/>
                  </a:lnTo>
                  <a:lnTo>
                    <a:pt x="47625" y="293674"/>
                  </a:lnTo>
                  <a:lnTo>
                    <a:pt x="47625" y="290512"/>
                  </a:lnTo>
                  <a:lnTo>
                    <a:pt x="47625" y="287362"/>
                  </a:lnTo>
                  <a:close/>
                </a:path>
                <a:path w="47625" h="8477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1083775" y="5349874"/>
            <a:ext cx="32131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0" dirty="0">
                <a:latin typeface="DejaVu Sans"/>
                <a:cs typeface="DejaVu Sans"/>
              </a:rPr>
              <a:t>Best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426199" y="6140449"/>
            <a:ext cx="3888740" cy="1341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0" dirty="0">
                <a:solidFill>
                  <a:srgbClr val="FFFFFF"/>
                </a:solidFill>
                <a:latin typeface="DejaVu Sans"/>
                <a:cs typeface="DejaVu Sans"/>
              </a:rPr>
              <a:t>Take </a:t>
            </a:r>
            <a:r>
              <a:rPr sz="1350" b="1" dirty="0">
                <a:solidFill>
                  <a:srgbClr val="FFFFFF"/>
                </a:solidFill>
                <a:latin typeface="DejaVu Sans"/>
                <a:cs typeface="DejaVu Sans"/>
              </a:rPr>
              <a:t>Action</a:t>
            </a:r>
            <a:r>
              <a:rPr sz="1350" b="1" spc="-4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350" b="1" spc="-10" dirty="0">
                <a:solidFill>
                  <a:srgbClr val="FFFFFF"/>
                </a:solidFill>
                <a:latin typeface="DejaVu Sans"/>
                <a:cs typeface="DejaVu Sans"/>
              </a:rPr>
              <a:t>Today:</a:t>
            </a:r>
            <a:endParaRPr sz="1350">
              <a:latin typeface="DejaVu Sans"/>
              <a:cs typeface="DejaVu Sans"/>
            </a:endParaRPr>
          </a:p>
          <a:p>
            <a:pPr marL="202565" marR="141605">
              <a:lnSpc>
                <a:spcPct val="145800"/>
              </a:lnSpc>
              <a:spcBef>
                <a:spcPts val="345"/>
              </a:spcBef>
            </a:pP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Enable</a:t>
            </a:r>
            <a:r>
              <a:rPr sz="1200" spc="-4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DejaVu Sans"/>
                <a:cs typeface="DejaVu Sans"/>
              </a:rPr>
              <a:t>MFA</a:t>
            </a:r>
            <a:r>
              <a:rPr sz="1200" spc="-3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on</a:t>
            </a:r>
            <a:r>
              <a:rPr sz="1200" spc="-3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all</a:t>
            </a:r>
            <a:r>
              <a:rPr sz="1200" spc="-3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work</a:t>
            </a:r>
            <a:r>
              <a:rPr sz="1200" spc="-3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and</a:t>
            </a:r>
            <a:r>
              <a:rPr sz="1200" spc="-3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personal</a:t>
            </a:r>
            <a:r>
              <a:rPr sz="1200" spc="-3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DejaVu Sans"/>
                <a:cs typeface="DejaVu Sans"/>
              </a:rPr>
              <a:t>accounts 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Install</a:t>
            </a:r>
            <a:r>
              <a:rPr sz="1200" spc="-5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sz="1200" spc="-5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reputable</a:t>
            </a:r>
            <a:r>
              <a:rPr sz="1200" spc="-5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password</a:t>
            </a:r>
            <a:r>
              <a:rPr sz="1200" spc="-5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DejaVu Sans"/>
                <a:cs typeface="DejaVu Sans"/>
              </a:rPr>
              <a:t>manager</a:t>
            </a:r>
            <a:endParaRPr sz="1200">
              <a:latin typeface="DejaVu Sans"/>
              <a:cs typeface="DejaVu Sans"/>
            </a:endParaRPr>
          </a:p>
          <a:p>
            <a:pPr marL="202565" marR="5080">
              <a:lnSpc>
                <a:spcPct val="145800"/>
              </a:lnSpc>
            </a:pP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Update</a:t>
            </a:r>
            <a:r>
              <a:rPr sz="1200" spc="-5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weak</a:t>
            </a:r>
            <a:r>
              <a:rPr sz="1200" spc="-4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passwords</a:t>
            </a:r>
            <a:r>
              <a:rPr sz="1200" spc="-4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to</a:t>
            </a:r>
            <a:r>
              <a:rPr sz="1200" spc="-4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strong,</a:t>
            </a:r>
            <a:r>
              <a:rPr sz="1200" spc="-4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unique</a:t>
            </a:r>
            <a:r>
              <a:rPr sz="1200" spc="-4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DejaVu Sans"/>
                <a:cs typeface="DejaVu Sans"/>
              </a:rPr>
              <a:t>ones 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Set</a:t>
            </a:r>
            <a:r>
              <a:rPr sz="1200" spc="-5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up</a:t>
            </a:r>
            <a:r>
              <a:rPr sz="1200" spc="-5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biometric</a:t>
            </a:r>
            <a:r>
              <a:rPr sz="1200" spc="-4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authentication</a:t>
            </a:r>
            <a:r>
              <a:rPr sz="1200" spc="-5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where</a:t>
            </a:r>
            <a:r>
              <a:rPr sz="1200" spc="-4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DejaVu Sans"/>
                <a:cs typeface="DejaVu Sans"/>
              </a:rPr>
              <a:t>available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0" y="8077199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1999" y="533399"/>
                </a:moveTo>
                <a:lnTo>
                  <a:pt x="0" y="5333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533399"/>
                </a:lnTo>
                <a:close/>
              </a:path>
            </a:pathLst>
          </a:custGeom>
          <a:solidFill>
            <a:srgbClr val="1D3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Cybersecurity</a:t>
            </a:r>
            <a:r>
              <a:rPr spc="-30" dirty="0"/>
              <a:t> </a:t>
            </a:r>
            <a:r>
              <a:rPr spc="-10" dirty="0"/>
              <a:t>Training</a:t>
            </a:r>
            <a:r>
              <a:rPr spc="-25" dirty="0"/>
              <a:t> </a:t>
            </a:r>
            <a:r>
              <a:rPr spc="-10" dirty="0"/>
              <a:t>Series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8839200"/>
            <a:chOff x="0" y="0"/>
            <a:chExt cx="12192000" cy="8839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88391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9599" y="914399"/>
              <a:ext cx="914400" cy="38100"/>
            </a:xfrm>
            <a:custGeom>
              <a:avLst/>
              <a:gdLst/>
              <a:ahLst/>
              <a:cxnLst/>
              <a:rect l="l" t="t" r="r" b="b"/>
              <a:pathLst>
                <a:path w="914400" h="38100">
                  <a:moveTo>
                    <a:pt x="9143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914399" y="0"/>
                  </a:lnTo>
                  <a:lnTo>
                    <a:pt x="914399" y="380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Company</a:t>
            </a:r>
            <a:r>
              <a:rPr spc="-60" dirty="0"/>
              <a:t> </a:t>
            </a:r>
            <a:r>
              <a:rPr dirty="0"/>
              <a:t>Policies</a:t>
            </a:r>
            <a:r>
              <a:rPr spc="-55" dirty="0"/>
              <a:t> </a:t>
            </a:r>
            <a:r>
              <a:rPr dirty="0"/>
              <a:t>&amp;</a:t>
            </a:r>
            <a:r>
              <a:rPr spc="-55" dirty="0"/>
              <a:t> </a:t>
            </a:r>
            <a:r>
              <a:rPr dirty="0"/>
              <a:t>Security</a:t>
            </a:r>
            <a:r>
              <a:rPr spc="-55" dirty="0"/>
              <a:t> </a:t>
            </a:r>
            <a:r>
              <a:rPr spc="-10" dirty="0"/>
              <a:t>Guidelines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09599" y="1647824"/>
            <a:ext cx="5295900" cy="6086475"/>
            <a:chOff x="609599" y="1647824"/>
            <a:chExt cx="5295900" cy="6086475"/>
          </a:xfrm>
        </p:grpSpPr>
        <p:sp>
          <p:nvSpPr>
            <p:cNvPr id="7" name="object 7"/>
            <p:cNvSpPr/>
            <p:nvPr/>
          </p:nvSpPr>
          <p:spPr>
            <a:xfrm>
              <a:off x="628649" y="6667499"/>
              <a:ext cx="5276850" cy="1066800"/>
            </a:xfrm>
            <a:custGeom>
              <a:avLst/>
              <a:gdLst/>
              <a:ahLst/>
              <a:cxnLst/>
              <a:rect l="l" t="t" r="r" b="b"/>
              <a:pathLst>
                <a:path w="5276850" h="1066800">
                  <a:moveTo>
                    <a:pt x="5205652" y="1066798"/>
                  </a:moveTo>
                  <a:lnTo>
                    <a:pt x="53397" y="1066798"/>
                  </a:lnTo>
                  <a:lnTo>
                    <a:pt x="49680" y="1066310"/>
                  </a:lnTo>
                  <a:lnTo>
                    <a:pt x="14085" y="1040942"/>
                  </a:lnTo>
                  <a:lnTo>
                    <a:pt x="366" y="1000557"/>
                  </a:lnTo>
                  <a:lnTo>
                    <a:pt x="0" y="995602"/>
                  </a:lnTo>
                  <a:lnTo>
                    <a:pt x="0" y="990599"/>
                  </a:lnTo>
                  <a:lnTo>
                    <a:pt x="0" y="71195"/>
                  </a:lnTo>
                  <a:lnTo>
                    <a:pt x="11716" y="29703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205652" y="0"/>
                  </a:lnTo>
                  <a:lnTo>
                    <a:pt x="5247143" y="15620"/>
                  </a:lnTo>
                  <a:lnTo>
                    <a:pt x="5272963" y="51660"/>
                  </a:lnTo>
                  <a:lnTo>
                    <a:pt x="5276849" y="71195"/>
                  </a:lnTo>
                  <a:lnTo>
                    <a:pt x="5276849" y="995602"/>
                  </a:lnTo>
                  <a:lnTo>
                    <a:pt x="5261227" y="1037093"/>
                  </a:lnTo>
                  <a:lnTo>
                    <a:pt x="5225187" y="1062912"/>
                  </a:lnTo>
                  <a:lnTo>
                    <a:pt x="5210608" y="1066310"/>
                  </a:lnTo>
                  <a:lnTo>
                    <a:pt x="5205652" y="1066798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599" y="6667776"/>
              <a:ext cx="70485" cy="1066800"/>
            </a:xfrm>
            <a:custGeom>
              <a:avLst/>
              <a:gdLst/>
              <a:ahLst/>
              <a:cxnLst/>
              <a:rect l="l" t="t" r="r" b="b"/>
              <a:pathLst>
                <a:path w="70484" h="1066800">
                  <a:moveTo>
                    <a:pt x="70450" y="1066244"/>
                  </a:moveTo>
                  <a:lnTo>
                    <a:pt x="33857" y="1053690"/>
                  </a:lnTo>
                  <a:lnTo>
                    <a:pt x="5800" y="1019481"/>
                  </a:lnTo>
                  <a:lnTo>
                    <a:pt x="0" y="9903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8"/>
                  </a:lnTo>
                  <a:lnTo>
                    <a:pt x="41000" y="46760"/>
                  </a:lnTo>
                  <a:lnTo>
                    <a:pt x="38100" y="75922"/>
                  </a:lnTo>
                  <a:lnTo>
                    <a:pt x="38100" y="990322"/>
                  </a:lnTo>
                  <a:lnTo>
                    <a:pt x="44514" y="1032662"/>
                  </a:lnTo>
                  <a:lnTo>
                    <a:pt x="66287" y="1064587"/>
                  </a:lnTo>
                  <a:lnTo>
                    <a:pt x="70450" y="1066244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8162" y="1647824"/>
              <a:ext cx="47625" cy="4467225"/>
            </a:xfrm>
            <a:custGeom>
              <a:avLst/>
              <a:gdLst/>
              <a:ahLst/>
              <a:cxnLst/>
              <a:rect l="l" t="t" r="r" b="b"/>
              <a:pathLst>
                <a:path w="47625" h="4467225">
                  <a:moveTo>
                    <a:pt x="47625" y="4440263"/>
                  </a:moveTo>
                  <a:lnTo>
                    <a:pt x="26974" y="4419600"/>
                  </a:lnTo>
                  <a:lnTo>
                    <a:pt x="20662" y="4419600"/>
                  </a:lnTo>
                  <a:lnTo>
                    <a:pt x="0" y="4440263"/>
                  </a:lnTo>
                  <a:lnTo>
                    <a:pt x="0" y="4446575"/>
                  </a:lnTo>
                  <a:lnTo>
                    <a:pt x="20662" y="4467225"/>
                  </a:lnTo>
                  <a:lnTo>
                    <a:pt x="26974" y="4467225"/>
                  </a:lnTo>
                  <a:lnTo>
                    <a:pt x="47625" y="4446575"/>
                  </a:lnTo>
                  <a:lnTo>
                    <a:pt x="47625" y="4443412"/>
                  </a:lnTo>
                  <a:lnTo>
                    <a:pt x="47625" y="4440263"/>
                  </a:lnTo>
                  <a:close/>
                </a:path>
                <a:path w="47625" h="4467225">
                  <a:moveTo>
                    <a:pt x="47625" y="4135463"/>
                  </a:moveTo>
                  <a:lnTo>
                    <a:pt x="26974" y="4114800"/>
                  </a:lnTo>
                  <a:lnTo>
                    <a:pt x="20662" y="4114800"/>
                  </a:lnTo>
                  <a:lnTo>
                    <a:pt x="0" y="4135463"/>
                  </a:lnTo>
                  <a:lnTo>
                    <a:pt x="0" y="4141774"/>
                  </a:lnTo>
                  <a:lnTo>
                    <a:pt x="20662" y="4162425"/>
                  </a:lnTo>
                  <a:lnTo>
                    <a:pt x="26974" y="4162425"/>
                  </a:lnTo>
                  <a:lnTo>
                    <a:pt x="47625" y="4141774"/>
                  </a:lnTo>
                  <a:lnTo>
                    <a:pt x="47625" y="4138612"/>
                  </a:lnTo>
                  <a:lnTo>
                    <a:pt x="47625" y="4135463"/>
                  </a:lnTo>
                  <a:close/>
                </a:path>
                <a:path w="47625" h="4467225">
                  <a:moveTo>
                    <a:pt x="47625" y="3830663"/>
                  </a:moveTo>
                  <a:lnTo>
                    <a:pt x="26974" y="3810000"/>
                  </a:lnTo>
                  <a:lnTo>
                    <a:pt x="20662" y="3810000"/>
                  </a:lnTo>
                  <a:lnTo>
                    <a:pt x="0" y="3830663"/>
                  </a:lnTo>
                  <a:lnTo>
                    <a:pt x="0" y="3836974"/>
                  </a:lnTo>
                  <a:lnTo>
                    <a:pt x="20662" y="3857625"/>
                  </a:lnTo>
                  <a:lnTo>
                    <a:pt x="26974" y="3857625"/>
                  </a:lnTo>
                  <a:lnTo>
                    <a:pt x="47625" y="3836974"/>
                  </a:lnTo>
                  <a:lnTo>
                    <a:pt x="47625" y="3833812"/>
                  </a:lnTo>
                  <a:lnTo>
                    <a:pt x="47625" y="3830663"/>
                  </a:lnTo>
                  <a:close/>
                </a:path>
                <a:path w="47625" h="4467225">
                  <a:moveTo>
                    <a:pt x="47625" y="3525863"/>
                  </a:moveTo>
                  <a:lnTo>
                    <a:pt x="26974" y="3505200"/>
                  </a:lnTo>
                  <a:lnTo>
                    <a:pt x="20662" y="3505200"/>
                  </a:lnTo>
                  <a:lnTo>
                    <a:pt x="0" y="3525863"/>
                  </a:lnTo>
                  <a:lnTo>
                    <a:pt x="0" y="3532174"/>
                  </a:lnTo>
                  <a:lnTo>
                    <a:pt x="20662" y="3552825"/>
                  </a:lnTo>
                  <a:lnTo>
                    <a:pt x="26974" y="3552825"/>
                  </a:lnTo>
                  <a:lnTo>
                    <a:pt x="47625" y="3532174"/>
                  </a:lnTo>
                  <a:lnTo>
                    <a:pt x="47625" y="3529012"/>
                  </a:lnTo>
                  <a:lnTo>
                    <a:pt x="47625" y="3525863"/>
                  </a:lnTo>
                  <a:close/>
                </a:path>
                <a:path w="47625" h="4467225">
                  <a:moveTo>
                    <a:pt x="47625" y="3221063"/>
                  </a:moveTo>
                  <a:lnTo>
                    <a:pt x="26974" y="3200400"/>
                  </a:lnTo>
                  <a:lnTo>
                    <a:pt x="20662" y="3200400"/>
                  </a:lnTo>
                  <a:lnTo>
                    <a:pt x="0" y="3221063"/>
                  </a:lnTo>
                  <a:lnTo>
                    <a:pt x="0" y="3227374"/>
                  </a:lnTo>
                  <a:lnTo>
                    <a:pt x="20662" y="3248025"/>
                  </a:lnTo>
                  <a:lnTo>
                    <a:pt x="26974" y="3248025"/>
                  </a:lnTo>
                  <a:lnTo>
                    <a:pt x="47625" y="3227374"/>
                  </a:lnTo>
                  <a:lnTo>
                    <a:pt x="47625" y="3224212"/>
                  </a:lnTo>
                  <a:lnTo>
                    <a:pt x="47625" y="3221063"/>
                  </a:lnTo>
                  <a:close/>
                </a:path>
                <a:path w="47625" h="4467225">
                  <a:moveTo>
                    <a:pt x="47625" y="2154263"/>
                  </a:moveTo>
                  <a:lnTo>
                    <a:pt x="26974" y="2133600"/>
                  </a:lnTo>
                  <a:lnTo>
                    <a:pt x="20662" y="2133600"/>
                  </a:lnTo>
                  <a:lnTo>
                    <a:pt x="0" y="2154263"/>
                  </a:lnTo>
                  <a:lnTo>
                    <a:pt x="0" y="2160574"/>
                  </a:lnTo>
                  <a:lnTo>
                    <a:pt x="20662" y="2181225"/>
                  </a:lnTo>
                  <a:lnTo>
                    <a:pt x="26974" y="2181225"/>
                  </a:lnTo>
                  <a:lnTo>
                    <a:pt x="47625" y="2160574"/>
                  </a:lnTo>
                  <a:lnTo>
                    <a:pt x="47625" y="2157412"/>
                  </a:lnTo>
                  <a:lnTo>
                    <a:pt x="47625" y="2154263"/>
                  </a:lnTo>
                  <a:close/>
                </a:path>
                <a:path w="47625" h="4467225">
                  <a:moveTo>
                    <a:pt x="47625" y="1620862"/>
                  </a:moveTo>
                  <a:lnTo>
                    <a:pt x="26974" y="1600200"/>
                  </a:lnTo>
                  <a:lnTo>
                    <a:pt x="20662" y="1600200"/>
                  </a:lnTo>
                  <a:lnTo>
                    <a:pt x="0" y="1620862"/>
                  </a:lnTo>
                  <a:lnTo>
                    <a:pt x="0" y="1627174"/>
                  </a:lnTo>
                  <a:lnTo>
                    <a:pt x="20662" y="1647825"/>
                  </a:lnTo>
                  <a:lnTo>
                    <a:pt x="26974" y="1647825"/>
                  </a:lnTo>
                  <a:lnTo>
                    <a:pt x="47625" y="1627174"/>
                  </a:lnTo>
                  <a:lnTo>
                    <a:pt x="47625" y="1624012"/>
                  </a:lnTo>
                  <a:lnTo>
                    <a:pt x="47625" y="1620862"/>
                  </a:lnTo>
                  <a:close/>
                </a:path>
                <a:path w="47625" h="4467225">
                  <a:moveTo>
                    <a:pt x="47625" y="1087462"/>
                  </a:moveTo>
                  <a:lnTo>
                    <a:pt x="26974" y="1066800"/>
                  </a:lnTo>
                  <a:lnTo>
                    <a:pt x="20662" y="1066800"/>
                  </a:lnTo>
                  <a:lnTo>
                    <a:pt x="0" y="1087462"/>
                  </a:lnTo>
                  <a:lnTo>
                    <a:pt x="0" y="1093774"/>
                  </a:lnTo>
                  <a:lnTo>
                    <a:pt x="20662" y="1114425"/>
                  </a:lnTo>
                  <a:lnTo>
                    <a:pt x="26974" y="1114425"/>
                  </a:lnTo>
                  <a:lnTo>
                    <a:pt x="47625" y="1093774"/>
                  </a:lnTo>
                  <a:lnTo>
                    <a:pt x="47625" y="1090612"/>
                  </a:lnTo>
                  <a:lnTo>
                    <a:pt x="47625" y="1087462"/>
                  </a:lnTo>
                  <a:close/>
                </a:path>
                <a:path w="47625" h="4467225">
                  <a:moveTo>
                    <a:pt x="47625" y="554062"/>
                  </a:moveTo>
                  <a:lnTo>
                    <a:pt x="26974" y="533400"/>
                  </a:lnTo>
                  <a:lnTo>
                    <a:pt x="20662" y="533400"/>
                  </a:lnTo>
                  <a:lnTo>
                    <a:pt x="0" y="554062"/>
                  </a:lnTo>
                  <a:lnTo>
                    <a:pt x="0" y="560374"/>
                  </a:lnTo>
                  <a:lnTo>
                    <a:pt x="20662" y="581025"/>
                  </a:lnTo>
                  <a:lnTo>
                    <a:pt x="26974" y="581025"/>
                  </a:lnTo>
                  <a:lnTo>
                    <a:pt x="47625" y="560374"/>
                  </a:lnTo>
                  <a:lnTo>
                    <a:pt x="47625" y="557212"/>
                  </a:lnTo>
                  <a:lnTo>
                    <a:pt x="47625" y="554062"/>
                  </a:lnTo>
                  <a:close/>
                </a:path>
                <a:path w="47625" h="44672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3524" y="6857999"/>
              <a:ext cx="160801" cy="17118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96899" y="1177925"/>
            <a:ext cx="5202555" cy="639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Corporate Security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Policies</a:t>
            </a:r>
            <a:endParaRPr sz="1500">
              <a:latin typeface="DejaVu Sans"/>
              <a:cs typeface="DejaVu Sans"/>
            </a:endParaRPr>
          </a:p>
          <a:p>
            <a:pPr marL="202565" marR="440055">
              <a:lnSpc>
                <a:spcPct val="125000"/>
              </a:lnSpc>
              <a:spcBef>
                <a:spcPts val="84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Data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Classification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Policy: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Guidelines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handling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sensitive,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confidential,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public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data</a:t>
            </a:r>
            <a:endParaRPr sz="1200">
              <a:latin typeface="DejaVu Sans"/>
              <a:cs typeface="DejaVu Sans"/>
            </a:endParaRPr>
          </a:p>
          <a:p>
            <a:pPr marL="202565" marR="554990">
              <a:lnSpc>
                <a:spcPct val="125000"/>
              </a:lnSpc>
              <a:spcBef>
                <a:spcPts val="60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Acceptable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Use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Policy: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Rules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proper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use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of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company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IT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resources</a:t>
            </a:r>
            <a:endParaRPr sz="1200">
              <a:latin typeface="DejaVu Sans"/>
              <a:cs typeface="DejaVu Sans"/>
            </a:endParaRPr>
          </a:p>
          <a:p>
            <a:pPr marL="202565" marR="182880">
              <a:lnSpc>
                <a:spcPct val="125000"/>
              </a:lnSpc>
              <a:spcBef>
                <a:spcPts val="60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Email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Security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Policy: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Guidelines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safe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email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communication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attachment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handling</a:t>
            </a:r>
            <a:endParaRPr sz="1200">
              <a:latin typeface="DejaVu Sans"/>
              <a:cs typeface="DejaVu Sans"/>
            </a:endParaRPr>
          </a:p>
          <a:p>
            <a:pPr marL="202565" marR="387985">
              <a:lnSpc>
                <a:spcPct val="125000"/>
              </a:lnSpc>
              <a:spcBef>
                <a:spcPts val="600"/>
              </a:spcBef>
            </a:pP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Remote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Work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Security: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Security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requirements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when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working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outside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the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office</a:t>
            </a:r>
            <a:endParaRPr sz="1200">
              <a:latin typeface="DejaVu Sans"/>
              <a:cs typeface="DejaVu Sans"/>
            </a:endParaRPr>
          </a:p>
          <a:p>
            <a:pPr marL="202565" marR="53340">
              <a:lnSpc>
                <a:spcPct val="125000"/>
              </a:lnSpc>
              <a:spcBef>
                <a:spcPts val="60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Incident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Response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Plan: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Procedures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reporting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addressing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security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incidents</a:t>
            </a:r>
            <a:endParaRPr sz="12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Your</a:t>
            </a:r>
            <a:r>
              <a:rPr sz="1500" b="1" spc="-6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Security</a:t>
            </a:r>
            <a:r>
              <a:rPr sz="1500" b="1" spc="-5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Responsibilities</a:t>
            </a:r>
            <a:endParaRPr sz="1500">
              <a:latin typeface="DejaVu Sans"/>
              <a:cs typeface="DejaVu Sans"/>
            </a:endParaRPr>
          </a:p>
          <a:p>
            <a:pPr marL="202565" marR="272415">
              <a:lnSpc>
                <a:spcPct val="166700"/>
              </a:lnSpc>
              <a:spcBef>
                <a:spcPts val="24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Report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all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suspicious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emails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the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security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team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immediately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Complete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security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awareness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training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annually</a:t>
            </a:r>
            <a:endParaRPr sz="1200">
              <a:latin typeface="DejaVu Sans"/>
              <a:cs typeface="DejaVu Sans"/>
            </a:endParaRPr>
          </a:p>
          <a:p>
            <a:pPr marL="202565" marR="5080">
              <a:lnSpc>
                <a:spcPct val="166700"/>
              </a:lnSpc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Use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approved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company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systems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all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business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communications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Follow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clean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desk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policy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sensitive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information</a:t>
            </a:r>
            <a:endParaRPr sz="1200">
              <a:latin typeface="DejaVu Sans"/>
              <a:cs typeface="DejaVu Sans"/>
            </a:endParaRPr>
          </a:p>
          <a:p>
            <a:pPr marL="202565" marR="201930">
              <a:lnSpc>
                <a:spcPct val="125000"/>
              </a:lnSpc>
              <a:spcBef>
                <a:spcPts val="60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Lock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your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computer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(Win+L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/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Cmd+Ctrl+Q)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when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leaving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your desk</a:t>
            </a:r>
            <a:endParaRPr sz="12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2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200">
              <a:latin typeface="DejaVu Sans"/>
              <a:cs typeface="DejaVu Sans"/>
            </a:endParaRPr>
          </a:p>
          <a:p>
            <a:pPr marL="240665" marR="956944" indent="307340">
              <a:lnSpc>
                <a:spcPct val="129600"/>
              </a:lnSpc>
            </a:pP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Policy documents are available on </a:t>
            </a:r>
            <a:r>
              <a:rPr sz="1350" b="1" spc="-25" dirty="0">
                <a:solidFill>
                  <a:srgbClr val="1D3A8A"/>
                </a:solidFill>
                <a:latin typeface="DejaVu Sans"/>
                <a:cs typeface="DejaVu Sans"/>
              </a:rPr>
              <a:t>the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company </a:t>
            </a:r>
            <a:r>
              <a:rPr sz="1350" b="1" spc="-10" dirty="0">
                <a:solidFill>
                  <a:srgbClr val="1D3A8A"/>
                </a:solidFill>
                <a:latin typeface="DejaVu Sans"/>
                <a:cs typeface="DejaVu Sans"/>
              </a:rPr>
              <a:t>intranet</a:t>
            </a:r>
            <a:endParaRPr sz="1350">
              <a:latin typeface="DejaVu Sans"/>
              <a:cs typeface="DejaVu Sans"/>
            </a:endParaRPr>
          </a:p>
          <a:p>
            <a:pPr marL="240665">
              <a:lnSpc>
                <a:spcPct val="100000"/>
              </a:lnSpc>
              <a:spcBef>
                <a:spcPts val="705"/>
              </a:spcBef>
            </a:pP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Visit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the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Security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Portal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for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the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complete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policy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library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and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latest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updates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286498" y="1181099"/>
            <a:ext cx="5295900" cy="1676400"/>
            <a:chOff x="6286498" y="1181099"/>
            <a:chExt cx="5295900" cy="1676400"/>
          </a:xfrm>
        </p:grpSpPr>
        <p:sp>
          <p:nvSpPr>
            <p:cNvPr id="13" name="object 13"/>
            <p:cNvSpPr/>
            <p:nvPr/>
          </p:nvSpPr>
          <p:spPr>
            <a:xfrm>
              <a:off x="6286498" y="1181099"/>
              <a:ext cx="5295900" cy="1676400"/>
            </a:xfrm>
            <a:custGeom>
              <a:avLst/>
              <a:gdLst/>
              <a:ahLst/>
              <a:cxnLst/>
              <a:rect l="l" t="t" r="r" b="b"/>
              <a:pathLst>
                <a:path w="5295900" h="1676400">
                  <a:moveTo>
                    <a:pt x="5224703" y="1676399"/>
                  </a:moveTo>
                  <a:lnTo>
                    <a:pt x="71196" y="1676399"/>
                  </a:lnTo>
                  <a:lnTo>
                    <a:pt x="66241" y="1675911"/>
                  </a:lnTo>
                  <a:lnTo>
                    <a:pt x="29705" y="1660777"/>
                  </a:lnTo>
                  <a:lnTo>
                    <a:pt x="3885" y="1624737"/>
                  </a:lnTo>
                  <a:lnTo>
                    <a:pt x="0" y="1605203"/>
                  </a:lnTo>
                  <a:lnTo>
                    <a:pt x="0" y="1600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224703" y="0"/>
                  </a:lnTo>
                  <a:lnTo>
                    <a:pt x="5266192" y="15621"/>
                  </a:lnTo>
                  <a:lnTo>
                    <a:pt x="5292012" y="51661"/>
                  </a:lnTo>
                  <a:lnTo>
                    <a:pt x="5295899" y="71196"/>
                  </a:lnTo>
                  <a:lnTo>
                    <a:pt x="5295899" y="1605203"/>
                  </a:lnTo>
                  <a:lnTo>
                    <a:pt x="5280276" y="1646694"/>
                  </a:lnTo>
                  <a:lnTo>
                    <a:pt x="5244237" y="1672513"/>
                  </a:lnTo>
                  <a:lnTo>
                    <a:pt x="5229657" y="1675911"/>
                  </a:lnTo>
                  <a:lnTo>
                    <a:pt x="5224703" y="1676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6999" y="17906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399" y="380999"/>
                  </a:moveTo>
                  <a:lnTo>
                    <a:pt x="108159" y="374439"/>
                  </a:lnTo>
                  <a:lnTo>
                    <a:pt x="67730" y="355315"/>
                  </a:lnTo>
                  <a:lnTo>
                    <a:pt x="34591" y="325282"/>
                  </a:lnTo>
                  <a:lnTo>
                    <a:pt x="11600" y="286920"/>
                  </a:lnTo>
                  <a:lnTo>
                    <a:pt x="732" y="243537"/>
                  </a:lnTo>
                  <a:lnTo>
                    <a:pt x="0" y="228599"/>
                  </a:lnTo>
                  <a:lnTo>
                    <a:pt x="0" y="152399"/>
                  </a:lnTo>
                  <a:lnTo>
                    <a:pt x="6560" y="108159"/>
                  </a:lnTo>
                  <a:lnTo>
                    <a:pt x="25683" y="67730"/>
                  </a:lnTo>
                  <a:lnTo>
                    <a:pt x="55717" y="34591"/>
                  </a:lnTo>
                  <a:lnTo>
                    <a:pt x="94078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0" y="29995"/>
                  </a:lnTo>
                  <a:lnTo>
                    <a:pt x="274802" y="61607"/>
                  </a:lnTo>
                  <a:lnTo>
                    <a:pt x="295894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799" y="228599"/>
                  </a:lnTo>
                  <a:lnTo>
                    <a:pt x="298238" y="272839"/>
                  </a:lnTo>
                  <a:lnTo>
                    <a:pt x="279114" y="313268"/>
                  </a:lnTo>
                  <a:lnTo>
                    <a:pt x="249081" y="346407"/>
                  </a:lnTo>
                  <a:lnTo>
                    <a:pt x="210719" y="369399"/>
                  </a:lnTo>
                  <a:lnTo>
                    <a:pt x="167337" y="380267"/>
                  </a:lnTo>
                  <a:lnTo>
                    <a:pt x="152399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199" y="1895474"/>
              <a:ext cx="152399" cy="1523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476999" y="22859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399" y="380999"/>
                  </a:moveTo>
                  <a:lnTo>
                    <a:pt x="108159" y="374438"/>
                  </a:lnTo>
                  <a:lnTo>
                    <a:pt x="67730" y="355315"/>
                  </a:lnTo>
                  <a:lnTo>
                    <a:pt x="34591" y="325282"/>
                  </a:lnTo>
                  <a:lnTo>
                    <a:pt x="11600" y="286920"/>
                  </a:lnTo>
                  <a:lnTo>
                    <a:pt x="732" y="243537"/>
                  </a:lnTo>
                  <a:lnTo>
                    <a:pt x="0" y="228599"/>
                  </a:lnTo>
                  <a:lnTo>
                    <a:pt x="0" y="152399"/>
                  </a:lnTo>
                  <a:lnTo>
                    <a:pt x="6560" y="108159"/>
                  </a:lnTo>
                  <a:lnTo>
                    <a:pt x="25683" y="67731"/>
                  </a:lnTo>
                  <a:lnTo>
                    <a:pt x="55717" y="34591"/>
                  </a:lnTo>
                  <a:lnTo>
                    <a:pt x="94078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0" y="29995"/>
                  </a:lnTo>
                  <a:lnTo>
                    <a:pt x="274802" y="61607"/>
                  </a:lnTo>
                  <a:lnTo>
                    <a:pt x="295894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799" y="228599"/>
                  </a:lnTo>
                  <a:lnTo>
                    <a:pt x="298238" y="272839"/>
                  </a:lnTo>
                  <a:lnTo>
                    <a:pt x="279114" y="313268"/>
                  </a:lnTo>
                  <a:lnTo>
                    <a:pt x="249081" y="346407"/>
                  </a:lnTo>
                  <a:lnTo>
                    <a:pt x="210719" y="369398"/>
                  </a:lnTo>
                  <a:lnTo>
                    <a:pt x="167337" y="380267"/>
                  </a:lnTo>
                  <a:lnTo>
                    <a:pt x="152399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3199" y="2390774"/>
              <a:ext cx="147637" cy="15239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883400" y="1377950"/>
            <a:ext cx="3681729" cy="1189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How</a:t>
            </a:r>
            <a:r>
              <a:rPr sz="1350" b="1" spc="-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to</a:t>
            </a:r>
            <a:r>
              <a:rPr sz="1350" b="1" spc="-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Access</a:t>
            </a:r>
            <a:r>
              <a:rPr sz="1350" b="1" spc="-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Policy</a:t>
            </a:r>
            <a:r>
              <a:rPr sz="1350" b="1" spc="-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spc="-10" dirty="0">
                <a:solidFill>
                  <a:srgbClr val="1D40AF"/>
                </a:solidFill>
                <a:latin typeface="DejaVu Sans"/>
                <a:cs typeface="DejaVu Sans"/>
              </a:rPr>
              <a:t>Documents</a:t>
            </a:r>
            <a:endParaRPr sz="1350">
              <a:latin typeface="DejaVu Sans"/>
              <a:cs typeface="DejaVu Sans"/>
            </a:endParaRPr>
          </a:p>
          <a:p>
            <a:pPr marL="12700" marR="5080">
              <a:lnSpc>
                <a:spcPts val="3900"/>
              </a:lnSpc>
              <a:spcBef>
                <a:spcPts val="85"/>
              </a:spcBef>
            </a:pPr>
            <a:r>
              <a:rPr sz="1200" dirty="0">
                <a:latin typeface="DejaVu Sans"/>
                <a:cs typeface="DejaVu Sans"/>
              </a:rPr>
              <a:t>Company</a:t>
            </a:r>
            <a:r>
              <a:rPr sz="1200" spc="-3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Intranet</a:t>
            </a:r>
            <a:r>
              <a:rPr sz="1200" spc="-3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&gt;</a:t>
            </a:r>
            <a:r>
              <a:rPr sz="1200" spc="-3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Departments</a:t>
            </a:r>
            <a:r>
              <a:rPr sz="1200" spc="-3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&gt;</a:t>
            </a:r>
            <a:r>
              <a:rPr sz="1200" spc="-3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IT</a:t>
            </a:r>
            <a:r>
              <a:rPr sz="1200" spc="-30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Security </a:t>
            </a:r>
            <a:r>
              <a:rPr sz="1200" dirty="0">
                <a:latin typeface="DejaVu Sans"/>
                <a:cs typeface="DejaVu Sans"/>
              </a:rPr>
              <a:t>Security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Policy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Handbook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(PDF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available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offline)</a:t>
            </a:r>
            <a:endParaRPr sz="1200">
              <a:latin typeface="DejaVu Sans"/>
              <a:cs typeface="DejaVu San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86498" y="3086099"/>
            <a:ext cx="5295899" cy="224789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7237164" y="3282950"/>
            <a:ext cx="339471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Security</a:t>
            </a:r>
            <a:r>
              <a:rPr sz="1350" b="1" spc="-40" dirty="0">
                <a:solidFill>
                  <a:srgbClr val="1D40AF"/>
                </a:solidFill>
                <a:latin typeface="DejaVu Sans"/>
                <a:cs typeface="DejaVu Sans"/>
              </a:rPr>
              <a:t> Team</a:t>
            </a:r>
            <a:r>
              <a:rPr sz="1350" b="1" spc="-3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Contact</a:t>
            </a:r>
            <a:r>
              <a:rPr sz="1350" b="1" spc="-4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spc="-10" dirty="0">
                <a:solidFill>
                  <a:srgbClr val="1D40AF"/>
                </a:solidFill>
                <a:latin typeface="DejaVu Sans"/>
                <a:cs typeface="DejaVu Sans"/>
              </a:rPr>
              <a:t>Information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97700" y="3754573"/>
            <a:ext cx="1586865" cy="466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dirty="0">
                <a:latin typeface="DejaVu Sans"/>
                <a:cs typeface="DejaVu Sans"/>
              </a:rPr>
              <a:t>Security </a:t>
            </a:r>
            <a:r>
              <a:rPr sz="1200" b="1" spc="-10" dirty="0">
                <a:latin typeface="DejaVu Sans"/>
                <a:cs typeface="DejaVu Sans"/>
              </a:rPr>
              <a:t>Helpdesk</a:t>
            </a: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50" dirty="0">
                <a:latin typeface="DejaVu Sans"/>
                <a:cs typeface="DejaVu Sans"/>
              </a:rPr>
              <a:t>Extension: </a:t>
            </a:r>
            <a:r>
              <a:rPr sz="1050" spc="-20" dirty="0">
                <a:latin typeface="DejaVu Sans"/>
                <a:cs typeface="DejaVu Sans"/>
              </a:rPr>
              <a:t>5555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531349" y="3754573"/>
            <a:ext cx="1614170" cy="466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dirty="0">
                <a:latin typeface="DejaVu Sans"/>
                <a:cs typeface="DejaVu Sans"/>
              </a:rPr>
              <a:t>Report</a:t>
            </a:r>
            <a:r>
              <a:rPr sz="1200" b="1" spc="-50" dirty="0">
                <a:latin typeface="DejaVu Sans"/>
                <a:cs typeface="DejaVu Sans"/>
              </a:rPr>
              <a:t> </a:t>
            </a:r>
            <a:r>
              <a:rPr sz="1200" b="1" spc="-10" dirty="0">
                <a:latin typeface="DejaVu Sans"/>
                <a:cs typeface="DejaVu Sans"/>
              </a:rPr>
              <a:t>Phishing</a:t>
            </a: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50" spc="-10" dirty="0">
                <a:latin typeface="DejaVu Sans"/>
                <a:cs typeface="DejaVu Sans"/>
                <a:hlinkClick r:id="rId7"/>
              </a:rPr>
              <a:t>security@company.com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97700" y="4554673"/>
            <a:ext cx="1463675" cy="466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dirty="0">
                <a:latin typeface="DejaVu Sans"/>
                <a:cs typeface="DejaVu Sans"/>
              </a:rPr>
              <a:t>Urgent </a:t>
            </a:r>
            <a:r>
              <a:rPr sz="1200" b="1" spc="-10" dirty="0">
                <a:latin typeface="DejaVu Sans"/>
                <a:cs typeface="DejaVu Sans"/>
              </a:rPr>
              <a:t>Incidents</a:t>
            </a: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50" dirty="0">
                <a:latin typeface="DejaVu Sans"/>
                <a:cs typeface="DejaVu Sans"/>
              </a:rPr>
              <a:t>1-800-555-</a:t>
            </a:r>
            <a:r>
              <a:rPr sz="1050" spc="-10" dirty="0">
                <a:latin typeface="DejaVu Sans"/>
                <a:cs typeface="DejaVu Sans"/>
              </a:rPr>
              <a:t>SECURITY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569449" y="4554673"/>
            <a:ext cx="1343025" cy="466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dirty="0">
                <a:latin typeface="DejaVu Sans"/>
                <a:cs typeface="DejaVu Sans"/>
              </a:rPr>
              <a:t>CISO</a:t>
            </a:r>
            <a:r>
              <a:rPr sz="1200" b="1" spc="-35" dirty="0">
                <a:latin typeface="DejaVu Sans"/>
                <a:cs typeface="DejaVu Sans"/>
              </a:rPr>
              <a:t> </a:t>
            </a:r>
            <a:r>
              <a:rPr sz="1200" b="1" spc="-10" dirty="0">
                <a:latin typeface="DejaVu Sans"/>
                <a:cs typeface="DejaVu Sans"/>
              </a:rPr>
              <a:t>Office</a:t>
            </a: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50" spc="-10" dirty="0">
                <a:latin typeface="DejaVu Sans"/>
                <a:cs typeface="DejaVu Sans"/>
                <a:hlinkClick r:id="rId8"/>
              </a:rPr>
              <a:t>ciso@company.com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286499" y="5562599"/>
            <a:ext cx="5295900" cy="2286000"/>
            <a:chOff x="6286499" y="5562599"/>
            <a:chExt cx="5295900" cy="2286000"/>
          </a:xfrm>
        </p:grpSpPr>
        <p:sp>
          <p:nvSpPr>
            <p:cNvPr id="26" name="object 26"/>
            <p:cNvSpPr/>
            <p:nvPr/>
          </p:nvSpPr>
          <p:spPr>
            <a:xfrm>
              <a:off x="6305548" y="5562599"/>
              <a:ext cx="5276850" cy="2286000"/>
            </a:xfrm>
            <a:custGeom>
              <a:avLst/>
              <a:gdLst/>
              <a:ahLst/>
              <a:cxnLst/>
              <a:rect l="l" t="t" r="r" b="b"/>
              <a:pathLst>
                <a:path w="5276850" h="2286000">
                  <a:moveTo>
                    <a:pt x="5205653" y="2285999"/>
                  </a:moveTo>
                  <a:lnTo>
                    <a:pt x="53397" y="2285999"/>
                  </a:lnTo>
                  <a:lnTo>
                    <a:pt x="49681" y="2285510"/>
                  </a:lnTo>
                  <a:lnTo>
                    <a:pt x="14085" y="2260143"/>
                  </a:lnTo>
                  <a:lnTo>
                    <a:pt x="365" y="2219757"/>
                  </a:lnTo>
                  <a:lnTo>
                    <a:pt x="0" y="2214802"/>
                  </a:lnTo>
                  <a:lnTo>
                    <a:pt x="0" y="22097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5205653" y="0"/>
                  </a:lnTo>
                  <a:lnTo>
                    <a:pt x="5247142" y="15621"/>
                  </a:lnTo>
                  <a:lnTo>
                    <a:pt x="5272962" y="51661"/>
                  </a:lnTo>
                  <a:lnTo>
                    <a:pt x="5276849" y="71196"/>
                  </a:lnTo>
                  <a:lnTo>
                    <a:pt x="5276849" y="2214802"/>
                  </a:lnTo>
                  <a:lnTo>
                    <a:pt x="5261226" y="2256294"/>
                  </a:lnTo>
                  <a:lnTo>
                    <a:pt x="5225187" y="2282113"/>
                  </a:lnTo>
                  <a:lnTo>
                    <a:pt x="5210607" y="2285511"/>
                  </a:lnTo>
                  <a:lnTo>
                    <a:pt x="5205653" y="2285999"/>
                  </a:lnTo>
                  <a:close/>
                </a:path>
              </a:pathLst>
            </a:custGeom>
            <a:solidFill>
              <a:srgbClr val="FE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286499" y="5562876"/>
              <a:ext cx="70485" cy="2286000"/>
            </a:xfrm>
            <a:custGeom>
              <a:avLst/>
              <a:gdLst/>
              <a:ahLst/>
              <a:cxnLst/>
              <a:rect l="l" t="t" r="r" b="b"/>
              <a:pathLst>
                <a:path w="70485" h="2286000">
                  <a:moveTo>
                    <a:pt x="70450" y="2285444"/>
                  </a:moveTo>
                  <a:lnTo>
                    <a:pt x="33857" y="2272890"/>
                  </a:lnTo>
                  <a:lnTo>
                    <a:pt x="5800" y="2238681"/>
                  </a:lnTo>
                  <a:lnTo>
                    <a:pt x="0" y="22095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0"/>
                  </a:lnTo>
                  <a:lnTo>
                    <a:pt x="38100" y="75922"/>
                  </a:lnTo>
                  <a:lnTo>
                    <a:pt x="38100" y="2209522"/>
                  </a:lnTo>
                  <a:lnTo>
                    <a:pt x="44515" y="2251863"/>
                  </a:lnTo>
                  <a:lnTo>
                    <a:pt x="66287" y="2283788"/>
                  </a:lnTo>
                  <a:lnTo>
                    <a:pt x="70450" y="2285444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498976" y="5759450"/>
            <a:ext cx="4567555" cy="187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991B1B"/>
                </a:solidFill>
                <a:latin typeface="DejaVu Sans"/>
                <a:cs typeface="DejaVu Sans"/>
              </a:rPr>
              <a:t>In Case of Security </a:t>
            </a:r>
            <a:r>
              <a:rPr sz="1350" b="1" spc="-10" dirty="0">
                <a:solidFill>
                  <a:srgbClr val="991B1B"/>
                </a:solidFill>
                <a:latin typeface="DejaVu Sans"/>
                <a:cs typeface="DejaVu Sans"/>
              </a:rPr>
              <a:t>Emergency</a:t>
            </a:r>
            <a:endParaRPr sz="1350">
              <a:latin typeface="DejaVu Sans"/>
              <a:cs typeface="DejaVu Sans"/>
            </a:endParaRPr>
          </a:p>
          <a:p>
            <a:pPr marL="15875" marR="5080">
              <a:lnSpc>
                <a:spcPct val="125000"/>
              </a:lnSpc>
              <a:spcBef>
                <a:spcPts val="645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If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you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suspect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your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account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has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been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compromised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or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your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device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infected:</a:t>
            </a:r>
            <a:endParaRPr sz="1200">
              <a:latin typeface="DejaVu Sans"/>
              <a:cs typeface="DejaVu Sans"/>
            </a:endParaRPr>
          </a:p>
          <a:p>
            <a:pPr marL="207010" indent="-19431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207010" algn="l"/>
              </a:tabLst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Disconnect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from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the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network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immediately</a:t>
            </a:r>
            <a:endParaRPr sz="1200">
              <a:latin typeface="DejaVu Sans"/>
              <a:cs typeface="DejaVu Sans"/>
            </a:endParaRPr>
          </a:p>
          <a:p>
            <a:pPr marL="207010" indent="-19431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207010" algn="l"/>
              </a:tabLst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Call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the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Security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Incident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Response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Team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(SIRT)</a:t>
            </a:r>
            <a:endParaRPr sz="1200">
              <a:latin typeface="DejaVu Sans"/>
              <a:cs typeface="DejaVu Sans"/>
            </a:endParaRPr>
          </a:p>
          <a:p>
            <a:pPr marL="207010" indent="-19431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207010" algn="l"/>
              </a:tabLst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Do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not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shut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down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your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computer</a:t>
            </a:r>
            <a:endParaRPr sz="1200">
              <a:latin typeface="DejaVu Sans"/>
              <a:cs typeface="DejaVu Sans"/>
            </a:endParaRPr>
          </a:p>
          <a:p>
            <a:pPr marL="207010" indent="-19431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207010" algn="l"/>
              </a:tabLst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Document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what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happened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8331199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1999" y="533399"/>
                </a:moveTo>
                <a:lnTo>
                  <a:pt x="0" y="5333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533399"/>
                </a:lnTo>
                <a:close/>
              </a:path>
            </a:pathLst>
          </a:custGeom>
          <a:solidFill>
            <a:srgbClr val="1D3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Cybersecurity</a:t>
            </a:r>
            <a:r>
              <a:rPr spc="-30" dirty="0"/>
              <a:t> </a:t>
            </a:r>
            <a:r>
              <a:rPr spc="-10" dirty="0"/>
              <a:t>Training</a:t>
            </a:r>
            <a:r>
              <a:rPr spc="-25" dirty="0"/>
              <a:t> </a:t>
            </a:r>
            <a:r>
              <a:rPr spc="-10" dirty="0"/>
              <a:t>Series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7277100"/>
            <a:chOff x="0" y="0"/>
            <a:chExt cx="12192000" cy="7277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72770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9599" y="914399"/>
              <a:ext cx="914400" cy="38100"/>
            </a:xfrm>
            <a:custGeom>
              <a:avLst/>
              <a:gdLst/>
              <a:ahLst/>
              <a:cxnLst/>
              <a:rect l="l" t="t" r="r" b="b"/>
              <a:pathLst>
                <a:path w="914400" h="38100">
                  <a:moveTo>
                    <a:pt x="9143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914399" y="0"/>
                  </a:lnTo>
                  <a:lnTo>
                    <a:pt x="914399" y="380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Summary</a:t>
            </a:r>
            <a:r>
              <a:rPr spc="-60" dirty="0"/>
              <a:t> </a:t>
            </a:r>
            <a:r>
              <a:rPr dirty="0"/>
              <a:t>&amp;</a:t>
            </a:r>
            <a:r>
              <a:rPr spc="-60" dirty="0"/>
              <a:t> </a:t>
            </a:r>
            <a:r>
              <a:rPr dirty="0"/>
              <a:t>Key</a:t>
            </a:r>
            <a:r>
              <a:rPr spc="-60" dirty="0"/>
              <a:t> </a:t>
            </a:r>
            <a:r>
              <a:rPr spc="-30" dirty="0"/>
              <a:t>Takeaways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09599" y="1638299"/>
            <a:ext cx="5334000" cy="3429000"/>
            <a:chOff x="609599" y="1638299"/>
            <a:chExt cx="5334000" cy="3429000"/>
          </a:xfrm>
        </p:grpSpPr>
        <p:sp>
          <p:nvSpPr>
            <p:cNvPr id="7" name="object 7"/>
            <p:cNvSpPr/>
            <p:nvPr/>
          </p:nvSpPr>
          <p:spPr>
            <a:xfrm>
              <a:off x="609599" y="4305299"/>
              <a:ext cx="5334000" cy="762000"/>
            </a:xfrm>
            <a:custGeom>
              <a:avLst/>
              <a:gdLst/>
              <a:ahLst/>
              <a:cxnLst/>
              <a:rect l="l" t="t" r="r" b="b"/>
              <a:pathLst>
                <a:path w="5334000" h="762000">
                  <a:moveTo>
                    <a:pt x="5262802" y="761999"/>
                  </a:moveTo>
                  <a:lnTo>
                    <a:pt x="71196" y="761999"/>
                  </a:lnTo>
                  <a:lnTo>
                    <a:pt x="66241" y="761511"/>
                  </a:lnTo>
                  <a:lnTo>
                    <a:pt x="29705" y="746377"/>
                  </a:lnTo>
                  <a:lnTo>
                    <a:pt x="3885" y="710337"/>
                  </a:lnTo>
                  <a:lnTo>
                    <a:pt x="0" y="690803"/>
                  </a:lnTo>
                  <a:lnTo>
                    <a:pt x="0" y="685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262802" y="0"/>
                  </a:lnTo>
                  <a:lnTo>
                    <a:pt x="5304293" y="15621"/>
                  </a:lnTo>
                  <a:lnTo>
                    <a:pt x="5330113" y="51661"/>
                  </a:lnTo>
                  <a:lnTo>
                    <a:pt x="5333999" y="71196"/>
                  </a:lnTo>
                  <a:lnTo>
                    <a:pt x="5333999" y="690803"/>
                  </a:lnTo>
                  <a:lnTo>
                    <a:pt x="5318377" y="732293"/>
                  </a:lnTo>
                  <a:lnTo>
                    <a:pt x="5282337" y="758113"/>
                  </a:lnTo>
                  <a:lnTo>
                    <a:pt x="5267757" y="761511"/>
                  </a:lnTo>
                  <a:lnTo>
                    <a:pt x="5262802" y="7619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599" y="1638299"/>
              <a:ext cx="152399" cy="1523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599" y="2209799"/>
              <a:ext cx="152399" cy="1523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599" y="2781299"/>
              <a:ext cx="152399" cy="1523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599" y="3352799"/>
              <a:ext cx="152399" cy="1523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599" y="3924299"/>
              <a:ext cx="152399" cy="1523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99" y="4495799"/>
              <a:ext cx="152399" cy="133349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Remember</a:t>
            </a:r>
            <a:r>
              <a:rPr spc="-15" dirty="0"/>
              <a:t>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Key</a:t>
            </a:r>
            <a:r>
              <a:rPr spc="-15" dirty="0"/>
              <a:t> </a:t>
            </a:r>
            <a:r>
              <a:rPr spc="-10" dirty="0"/>
              <a:t>Points</a:t>
            </a:r>
          </a:p>
          <a:p>
            <a:pPr marL="278765" marR="391160">
              <a:lnSpc>
                <a:spcPct val="125000"/>
              </a:lnSpc>
              <a:spcBef>
                <a:spcPts val="1140"/>
              </a:spcBef>
            </a:pP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Phishing</a:t>
            </a:r>
            <a:r>
              <a:rPr sz="1200" b="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attacks</a:t>
            </a:r>
            <a:r>
              <a:rPr sz="1200" b="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are</a:t>
            </a:r>
            <a:r>
              <a:rPr sz="1200" b="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constantly</a:t>
            </a:r>
            <a:r>
              <a:rPr sz="1200" b="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evolving</a:t>
            </a:r>
            <a:r>
              <a:rPr sz="1200" b="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b="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becoming</a:t>
            </a:r>
            <a:r>
              <a:rPr sz="1200" b="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spc="-20" dirty="0">
                <a:solidFill>
                  <a:srgbClr val="374050"/>
                </a:solidFill>
                <a:latin typeface="DejaVu Sans"/>
                <a:cs typeface="DejaVu Sans"/>
              </a:rPr>
              <a:t>more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sophisticated</a:t>
            </a:r>
            <a:r>
              <a:rPr sz="1200" b="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with</a:t>
            </a:r>
            <a:r>
              <a:rPr sz="1200" b="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AI</a:t>
            </a:r>
            <a:r>
              <a:rPr sz="1200" b="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b="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QR</a:t>
            </a:r>
            <a:r>
              <a:rPr sz="1200" b="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spc="-10" dirty="0">
                <a:solidFill>
                  <a:srgbClr val="374050"/>
                </a:solidFill>
                <a:latin typeface="DejaVu Sans"/>
                <a:cs typeface="DejaVu Sans"/>
              </a:rPr>
              <a:t>codes</a:t>
            </a:r>
            <a:endParaRPr sz="1200">
              <a:latin typeface="DejaVu Sans"/>
              <a:cs typeface="DejaVu Sans"/>
            </a:endParaRPr>
          </a:p>
          <a:p>
            <a:pPr marL="278765" marR="210185">
              <a:lnSpc>
                <a:spcPct val="125000"/>
              </a:lnSpc>
              <a:spcBef>
                <a:spcPts val="900"/>
              </a:spcBef>
            </a:pP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Always</a:t>
            </a:r>
            <a:r>
              <a:rPr sz="1200" b="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verify</a:t>
            </a:r>
            <a:r>
              <a:rPr sz="1200" b="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sender</a:t>
            </a:r>
            <a:r>
              <a:rPr sz="1200" b="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addresses,</a:t>
            </a:r>
            <a:r>
              <a:rPr sz="1200" b="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check</a:t>
            </a:r>
            <a:r>
              <a:rPr sz="1200" b="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200" b="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grammar</a:t>
            </a:r>
            <a:r>
              <a:rPr sz="1200" b="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errors,</a:t>
            </a:r>
            <a:r>
              <a:rPr sz="1200" b="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spc="-25" dirty="0">
                <a:solidFill>
                  <a:srgbClr val="374050"/>
                </a:solidFill>
                <a:latin typeface="DejaVu Sans"/>
                <a:cs typeface="DejaVu Sans"/>
              </a:rPr>
              <a:t>and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be</a:t>
            </a:r>
            <a:r>
              <a:rPr sz="1200" b="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suspicious</a:t>
            </a:r>
            <a:r>
              <a:rPr sz="1200" b="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of</a:t>
            </a:r>
            <a:r>
              <a:rPr sz="1200" b="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urgency</a:t>
            </a:r>
            <a:r>
              <a:rPr sz="1200" b="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spc="-10" dirty="0">
                <a:solidFill>
                  <a:srgbClr val="374050"/>
                </a:solidFill>
                <a:latin typeface="DejaVu Sans"/>
                <a:cs typeface="DejaVu Sans"/>
              </a:rPr>
              <a:t>tactics</a:t>
            </a:r>
            <a:endParaRPr sz="1200">
              <a:latin typeface="DejaVu Sans"/>
              <a:cs typeface="DejaVu Sans"/>
            </a:endParaRPr>
          </a:p>
          <a:p>
            <a:pPr marL="278765" marR="5080">
              <a:lnSpc>
                <a:spcPct val="125000"/>
              </a:lnSpc>
              <a:spcBef>
                <a:spcPts val="900"/>
              </a:spcBef>
            </a:pP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Inspect</a:t>
            </a:r>
            <a:r>
              <a:rPr sz="1200" b="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URLs</a:t>
            </a:r>
            <a:r>
              <a:rPr sz="1200" b="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before</a:t>
            </a:r>
            <a:r>
              <a:rPr sz="1200" b="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clicking</a:t>
            </a:r>
            <a:r>
              <a:rPr sz="1200" b="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-</a:t>
            </a:r>
            <a:r>
              <a:rPr sz="1200" b="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look</a:t>
            </a:r>
            <a:r>
              <a:rPr sz="1200" b="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200" b="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HTTPS</a:t>
            </a:r>
            <a:r>
              <a:rPr sz="1200" b="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b="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verify</a:t>
            </a:r>
            <a:r>
              <a:rPr sz="1200" b="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spc="-10" dirty="0">
                <a:solidFill>
                  <a:srgbClr val="374050"/>
                </a:solidFill>
                <a:latin typeface="DejaVu Sans"/>
                <a:cs typeface="DejaVu Sans"/>
              </a:rPr>
              <a:t>legitimate domains</a:t>
            </a:r>
            <a:endParaRPr sz="1200">
              <a:latin typeface="DejaVu Sans"/>
              <a:cs typeface="DejaVu Sans"/>
            </a:endParaRPr>
          </a:p>
          <a:p>
            <a:pPr marL="278765" marR="78105">
              <a:lnSpc>
                <a:spcPct val="125000"/>
              </a:lnSpc>
              <a:spcBef>
                <a:spcPts val="900"/>
              </a:spcBef>
            </a:pP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Never</a:t>
            </a:r>
            <a:r>
              <a:rPr sz="1200" b="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provide</a:t>
            </a:r>
            <a:r>
              <a:rPr sz="1200" b="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sensitive</a:t>
            </a:r>
            <a:r>
              <a:rPr sz="1200" b="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information</a:t>
            </a:r>
            <a:r>
              <a:rPr sz="1200" b="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in</a:t>
            </a:r>
            <a:r>
              <a:rPr sz="1200" b="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response</a:t>
            </a:r>
            <a:r>
              <a:rPr sz="1200" b="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200" b="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an</a:t>
            </a:r>
            <a:r>
              <a:rPr sz="1200" b="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spc="-10" dirty="0">
                <a:solidFill>
                  <a:srgbClr val="374050"/>
                </a:solidFill>
                <a:latin typeface="DejaVu Sans"/>
                <a:cs typeface="DejaVu Sans"/>
              </a:rPr>
              <a:t>unsolicited request</a:t>
            </a:r>
            <a:endParaRPr sz="1200">
              <a:latin typeface="DejaVu Sans"/>
              <a:cs typeface="DejaVu Sans"/>
            </a:endParaRPr>
          </a:p>
          <a:p>
            <a:pPr marL="278765">
              <a:lnSpc>
                <a:spcPct val="100000"/>
              </a:lnSpc>
              <a:spcBef>
                <a:spcPts val="1260"/>
              </a:spcBef>
            </a:pP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Report</a:t>
            </a:r>
            <a:r>
              <a:rPr sz="1200" b="0" spc="-6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suspicious</a:t>
            </a:r>
            <a:r>
              <a:rPr sz="1200" b="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emails</a:t>
            </a:r>
            <a:r>
              <a:rPr sz="1200" b="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immediately</a:t>
            </a:r>
            <a:r>
              <a:rPr sz="1200" b="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using</a:t>
            </a:r>
            <a:r>
              <a:rPr sz="1200" b="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proper</a:t>
            </a:r>
            <a:r>
              <a:rPr sz="1200" b="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spc="-10" dirty="0">
                <a:solidFill>
                  <a:srgbClr val="374050"/>
                </a:solidFill>
                <a:latin typeface="DejaVu Sans"/>
                <a:cs typeface="DejaVu Sans"/>
              </a:rPr>
              <a:t>channels</a:t>
            </a:r>
            <a:endParaRPr sz="12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1200">
              <a:latin typeface="DejaVu Sans"/>
              <a:cs typeface="DejaVu Sans"/>
            </a:endParaRPr>
          </a:p>
          <a:p>
            <a:pPr marL="164465" marR="184785" indent="281305">
              <a:lnSpc>
                <a:spcPct val="125000"/>
              </a:lnSpc>
            </a:pPr>
            <a:r>
              <a:rPr sz="1200" dirty="0">
                <a:solidFill>
                  <a:srgbClr val="1D3A8A"/>
                </a:solidFill>
              </a:rPr>
              <a:t>Organizations</a:t>
            </a:r>
            <a:r>
              <a:rPr sz="1200" spc="-40" dirty="0">
                <a:solidFill>
                  <a:srgbClr val="1D3A8A"/>
                </a:solidFill>
              </a:rPr>
              <a:t> </a:t>
            </a:r>
            <a:r>
              <a:rPr sz="1200" dirty="0">
                <a:solidFill>
                  <a:srgbClr val="1D3A8A"/>
                </a:solidFill>
              </a:rPr>
              <a:t>with</a:t>
            </a:r>
            <a:r>
              <a:rPr sz="1200" spc="-40" dirty="0">
                <a:solidFill>
                  <a:srgbClr val="1D3A8A"/>
                </a:solidFill>
              </a:rPr>
              <a:t> </a:t>
            </a:r>
            <a:r>
              <a:rPr sz="1200" dirty="0">
                <a:solidFill>
                  <a:srgbClr val="1D3A8A"/>
                </a:solidFill>
              </a:rPr>
              <a:t>trained</a:t>
            </a:r>
            <a:r>
              <a:rPr sz="1200" spc="-40" dirty="0">
                <a:solidFill>
                  <a:srgbClr val="1D3A8A"/>
                </a:solidFill>
              </a:rPr>
              <a:t> </a:t>
            </a:r>
            <a:r>
              <a:rPr sz="1200" dirty="0">
                <a:solidFill>
                  <a:srgbClr val="1D3A8A"/>
                </a:solidFill>
              </a:rPr>
              <a:t>employees</a:t>
            </a:r>
            <a:r>
              <a:rPr sz="1200" spc="-40" dirty="0">
                <a:solidFill>
                  <a:srgbClr val="1D3A8A"/>
                </a:solidFill>
              </a:rPr>
              <a:t> </a:t>
            </a:r>
            <a:r>
              <a:rPr sz="1200" dirty="0">
                <a:solidFill>
                  <a:srgbClr val="1D3A8A"/>
                </a:solidFill>
              </a:rPr>
              <a:t>experience</a:t>
            </a:r>
            <a:r>
              <a:rPr sz="1200" spc="-40" dirty="0">
                <a:solidFill>
                  <a:srgbClr val="1D3A8A"/>
                </a:solidFill>
              </a:rPr>
              <a:t> </a:t>
            </a:r>
            <a:r>
              <a:rPr sz="1200" spc="-25" dirty="0">
                <a:solidFill>
                  <a:srgbClr val="1D3A8A"/>
                </a:solidFill>
              </a:rPr>
              <a:t>86% </a:t>
            </a:r>
            <a:r>
              <a:rPr sz="1200" dirty="0">
                <a:solidFill>
                  <a:srgbClr val="1D3A8A"/>
                </a:solidFill>
              </a:rPr>
              <a:t>fewer phishing </a:t>
            </a:r>
            <a:r>
              <a:rPr sz="1200" spc="-10" dirty="0">
                <a:solidFill>
                  <a:srgbClr val="1D3A8A"/>
                </a:solidFill>
              </a:rPr>
              <a:t>incidents</a:t>
            </a:r>
            <a:endParaRPr sz="1200"/>
          </a:p>
        </p:txBody>
      </p:sp>
      <p:grpSp>
        <p:nvGrpSpPr>
          <p:cNvPr id="15" name="object 15"/>
          <p:cNvGrpSpPr/>
          <p:nvPr/>
        </p:nvGrpSpPr>
        <p:grpSpPr>
          <a:xfrm>
            <a:off x="6248399" y="1600199"/>
            <a:ext cx="5334000" cy="3695700"/>
            <a:chOff x="6248399" y="1600199"/>
            <a:chExt cx="5334000" cy="3695700"/>
          </a:xfrm>
        </p:grpSpPr>
        <p:sp>
          <p:nvSpPr>
            <p:cNvPr id="16" name="object 16"/>
            <p:cNvSpPr/>
            <p:nvPr/>
          </p:nvSpPr>
          <p:spPr>
            <a:xfrm>
              <a:off x="6262686" y="1600199"/>
              <a:ext cx="5320030" cy="952500"/>
            </a:xfrm>
            <a:custGeom>
              <a:avLst/>
              <a:gdLst/>
              <a:ahLst/>
              <a:cxnLst/>
              <a:rect l="l" t="t" r="r" b="b"/>
              <a:pathLst>
                <a:path w="5320030" h="952500">
                  <a:moveTo>
                    <a:pt x="5248515" y="952499"/>
                  </a:moveTo>
                  <a:lnTo>
                    <a:pt x="57847" y="952499"/>
                  </a:lnTo>
                  <a:lnTo>
                    <a:pt x="53821" y="952011"/>
                  </a:lnTo>
                  <a:lnTo>
                    <a:pt x="15259" y="926643"/>
                  </a:lnTo>
                  <a:lnTo>
                    <a:pt x="396" y="886258"/>
                  </a:lnTo>
                  <a:lnTo>
                    <a:pt x="0" y="881303"/>
                  </a:lnTo>
                  <a:lnTo>
                    <a:pt x="0" y="876299"/>
                  </a:lnTo>
                  <a:lnTo>
                    <a:pt x="0" y="71196"/>
                  </a:lnTo>
                  <a:lnTo>
                    <a:pt x="12692" y="29705"/>
                  </a:lnTo>
                  <a:lnTo>
                    <a:pt x="41975" y="3885"/>
                  </a:lnTo>
                  <a:lnTo>
                    <a:pt x="57847" y="0"/>
                  </a:lnTo>
                  <a:lnTo>
                    <a:pt x="5248515" y="0"/>
                  </a:lnTo>
                  <a:lnTo>
                    <a:pt x="5290005" y="15621"/>
                  </a:lnTo>
                  <a:lnTo>
                    <a:pt x="5315824" y="51661"/>
                  </a:lnTo>
                  <a:lnTo>
                    <a:pt x="5319711" y="71196"/>
                  </a:lnTo>
                  <a:lnTo>
                    <a:pt x="5319711" y="881303"/>
                  </a:lnTo>
                  <a:lnTo>
                    <a:pt x="5304089" y="922794"/>
                  </a:lnTo>
                  <a:lnTo>
                    <a:pt x="5268049" y="948613"/>
                  </a:lnTo>
                  <a:lnTo>
                    <a:pt x="5253470" y="952011"/>
                  </a:lnTo>
                  <a:lnTo>
                    <a:pt x="5248515" y="952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48399" y="1600577"/>
              <a:ext cx="69215" cy="951865"/>
            </a:xfrm>
            <a:custGeom>
              <a:avLst/>
              <a:gdLst/>
              <a:ahLst/>
              <a:cxnLst/>
              <a:rect l="l" t="t" r="r" b="b"/>
              <a:pathLst>
                <a:path w="69214" h="951864">
                  <a:moveTo>
                    <a:pt x="68698" y="951744"/>
                  </a:moveTo>
                  <a:lnTo>
                    <a:pt x="27882" y="934855"/>
                  </a:lnTo>
                  <a:lnTo>
                    <a:pt x="3262" y="898009"/>
                  </a:lnTo>
                  <a:lnTo>
                    <a:pt x="0" y="875922"/>
                  </a:lnTo>
                  <a:lnTo>
                    <a:pt x="0" y="75822"/>
                  </a:lnTo>
                  <a:lnTo>
                    <a:pt x="12829" y="33479"/>
                  </a:lnTo>
                  <a:lnTo>
                    <a:pt x="47038" y="5422"/>
                  </a:lnTo>
                  <a:lnTo>
                    <a:pt x="68698" y="0"/>
                  </a:lnTo>
                  <a:lnTo>
                    <a:pt x="63809" y="1555"/>
                  </a:lnTo>
                  <a:lnTo>
                    <a:pt x="52140" y="9289"/>
                  </a:lnTo>
                  <a:lnTo>
                    <a:pt x="32199" y="46661"/>
                  </a:lnTo>
                  <a:lnTo>
                    <a:pt x="28575" y="75822"/>
                  </a:lnTo>
                  <a:lnTo>
                    <a:pt x="28575" y="875922"/>
                  </a:lnTo>
                  <a:lnTo>
                    <a:pt x="36593" y="918264"/>
                  </a:lnTo>
                  <a:lnTo>
                    <a:pt x="63809" y="950188"/>
                  </a:lnTo>
                  <a:lnTo>
                    <a:pt x="68698" y="951744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62686" y="2705099"/>
              <a:ext cx="5320030" cy="762000"/>
            </a:xfrm>
            <a:custGeom>
              <a:avLst/>
              <a:gdLst/>
              <a:ahLst/>
              <a:cxnLst/>
              <a:rect l="l" t="t" r="r" b="b"/>
              <a:pathLst>
                <a:path w="5320030" h="762000">
                  <a:moveTo>
                    <a:pt x="5248515" y="761999"/>
                  </a:moveTo>
                  <a:lnTo>
                    <a:pt x="57847" y="761999"/>
                  </a:lnTo>
                  <a:lnTo>
                    <a:pt x="53821" y="761511"/>
                  </a:lnTo>
                  <a:lnTo>
                    <a:pt x="15259" y="736143"/>
                  </a:lnTo>
                  <a:lnTo>
                    <a:pt x="396" y="695758"/>
                  </a:lnTo>
                  <a:lnTo>
                    <a:pt x="0" y="690803"/>
                  </a:lnTo>
                  <a:lnTo>
                    <a:pt x="0" y="685799"/>
                  </a:lnTo>
                  <a:lnTo>
                    <a:pt x="0" y="71196"/>
                  </a:lnTo>
                  <a:lnTo>
                    <a:pt x="12692" y="29705"/>
                  </a:lnTo>
                  <a:lnTo>
                    <a:pt x="41975" y="3885"/>
                  </a:lnTo>
                  <a:lnTo>
                    <a:pt x="57847" y="0"/>
                  </a:lnTo>
                  <a:lnTo>
                    <a:pt x="5248515" y="0"/>
                  </a:lnTo>
                  <a:lnTo>
                    <a:pt x="5290005" y="15621"/>
                  </a:lnTo>
                  <a:lnTo>
                    <a:pt x="5315824" y="51661"/>
                  </a:lnTo>
                  <a:lnTo>
                    <a:pt x="5319711" y="71196"/>
                  </a:lnTo>
                  <a:lnTo>
                    <a:pt x="5319711" y="690803"/>
                  </a:lnTo>
                  <a:lnTo>
                    <a:pt x="5304089" y="732294"/>
                  </a:lnTo>
                  <a:lnTo>
                    <a:pt x="5268049" y="758113"/>
                  </a:lnTo>
                  <a:lnTo>
                    <a:pt x="5253470" y="761511"/>
                  </a:lnTo>
                  <a:lnTo>
                    <a:pt x="5248515" y="761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48399" y="2705477"/>
              <a:ext cx="69215" cy="761365"/>
            </a:xfrm>
            <a:custGeom>
              <a:avLst/>
              <a:gdLst/>
              <a:ahLst/>
              <a:cxnLst/>
              <a:rect l="l" t="t" r="r" b="b"/>
              <a:pathLst>
                <a:path w="69214" h="761364">
                  <a:moveTo>
                    <a:pt x="68698" y="761244"/>
                  </a:moveTo>
                  <a:lnTo>
                    <a:pt x="27882" y="744355"/>
                  </a:lnTo>
                  <a:lnTo>
                    <a:pt x="3262" y="707508"/>
                  </a:lnTo>
                  <a:lnTo>
                    <a:pt x="0" y="685422"/>
                  </a:lnTo>
                  <a:lnTo>
                    <a:pt x="0" y="75822"/>
                  </a:lnTo>
                  <a:lnTo>
                    <a:pt x="12829" y="33479"/>
                  </a:lnTo>
                  <a:lnTo>
                    <a:pt x="47038" y="5422"/>
                  </a:lnTo>
                  <a:lnTo>
                    <a:pt x="68698" y="0"/>
                  </a:lnTo>
                  <a:lnTo>
                    <a:pt x="63809" y="1555"/>
                  </a:lnTo>
                  <a:lnTo>
                    <a:pt x="52140" y="9289"/>
                  </a:lnTo>
                  <a:lnTo>
                    <a:pt x="32199" y="46661"/>
                  </a:lnTo>
                  <a:lnTo>
                    <a:pt x="28575" y="75822"/>
                  </a:lnTo>
                  <a:lnTo>
                    <a:pt x="28575" y="685422"/>
                  </a:lnTo>
                  <a:lnTo>
                    <a:pt x="36593" y="727764"/>
                  </a:lnTo>
                  <a:lnTo>
                    <a:pt x="63809" y="759688"/>
                  </a:lnTo>
                  <a:lnTo>
                    <a:pt x="68698" y="761244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62686" y="3619499"/>
              <a:ext cx="5320030" cy="762000"/>
            </a:xfrm>
            <a:custGeom>
              <a:avLst/>
              <a:gdLst/>
              <a:ahLst/>
              <a:cxnLst/>
              <a:rect l="l" t="t" r="r" b="b"/>
              <a:pathLst>
                <a:path w="5320030" h="762000">
                  <a:moveTo>
                    <a:pt x="5248515" y="761999"/>
                  </a:moveTo>
                  <a:lnTo>
                    <a:pt x="57847" y="761999"/>
                  </a:lnTo>
                  <a:lnTo>
                    <a:pt x="53821" y="761511"/>
                  </a:lnTo>
                  <a:lnTo>
                    <a:pt x="15259" y="736143"/>
                  </a:lnTo>
                  <a:lnTo>
                    <a:pt x="396" y="695758"/>
                  </a:lnTo>
                  <a:lnTo>
                    <a:pt x="0" y="690803"/>
                  </a:lnTo>
                  <a:lnTo>
                    <a:pt x="0" y="685799"/>
                  </a:lnTo>
                  <a:lnTo>
                    <a:pt x="0" y="71196"/>
                  </a:lnTo>
                  <a:lnTo>
                    <a:pt x="12692" y="29704"/>
                  </a:lnTo>
                  <a:lnTo>
                    <a:pt x="41975" y="3885"/>
                  </a:lnTo>
                  <a:lnTo>
                    <a:pt x="57847" y="0"/>
                  </a:lnTo>
                  <a:lnTo>
                    <a:pt x="5248515" y="0"/>
                  </a:lnTo>
                  <a:lnTo>
                    <a:pt x="5290005" y="15621"/>
                  </a:lnTo>
                  <a:lnTo>
                    <a:pt x="5315824" y="51661"/>
                  </a:lnTo>
                  <a:lnTo>
                    <a:pt x="5319711" y="71196"/>
                  </a:lnTo>
                  <a:lnTo>
                    <a:pt x="5319711" y="690803"/>
                  </a:lnTo>
                  <a:lnTo>
                    <a:pt x="5304089" y="732293"/>
                  </a:lnTo>
                  <a:lnTo>
                    <a:pt x="5268049" y="758113"/>
                  </a:lnTo>
                  <a:lnTo>
                    <a:pt x="5253470" y="761511"/>
                  </a:lnTo>
                  <a:lnTo>
                    <a:pt x="5248515" y="761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48399" y="3619877"/>
              <a:ext cx="69215" cy="761365"/>
            </a:xfrm>
            <a:custGeom>
              <a:avLst/>
              <a:gdLst/>
              <a:ahLst/>
              <a:cxnLst/>
              <a:rect l="l" t="t" r="r" b="b"/>
              <a:pathLst>
                <a:path w="69214" h="761364">
                  <a:moveTo>
                    <a:pt x="68698" y="761244"/>
                  </a:moveTo>
                  <a:lnTo>
                    <a:pt x="27882" y="744355"/>
                  </a:lnTo>
                  <a:lnTo>
                    <a:pt x="3262" y="707508"/>
                  </a:lnTo>
                  <a:lnTo>
                    <a:pt x="0" y="685422"/>
                  </a:lnTo>
                  <a:lnTo>
                    <a:pt x="0" y="75822"/>
                  </a:lnTo>
                  <a:lnTo>
                    <a:pt x="12829" y="33479"/>
                  </a:lnTo>
                  <a:lnTo>
                    <a:pt x="47038" y="5422"/>
                  </a:lnTo>
                  <a:lnTo>
                    <a:pt x="68698" y="0"/>
                  </a:lnTo>
                  <a:lnTo>
                    <a:pt x="63809" y="1555"/>
                  </a:lnTo>
                  <a:lnTo>
                    <a:pt x="52140" y="9289"/>
                  </a:lnTo>
                  <a:lnTo>
                    <a:pt x="32199" y="46661"/>
                  </a:lnTo>
                  <a:lnTo>
                    <a:pt x="28575" y="75822"/>
                  </a:lnTo>
                  <a:lnTo>
                    <a:pt x="28575" y="685422"/>
                  </a:lnTo>
                  <a:lnTo>
                    <a:pt x="36593" y="727764"/>
                  </a:lnTo>
                  <a:lnTo>
                    <a:pt x="63809" y="759688"/>
                  </a:lnTo>
                  <a:lnTo>
                    <a:pt x="68698" y="761244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62686" y="4533899"/>
              <a:ext cx="5320030" cy="762000"/>
            </a:xfrm>
            <a:custGeom>
              <a:avLst/>
              <a:gdLst/>
              <a:ahLst/>
              <a:cxnLst/>
              <a:rect l="l" t="t" r="r" b="b"/>
              <a:pathLst>
                <a:path w="5320030" h="762000">
                  <a:moveTo>
                    <a:pt x="5248515" y="761999"/>
                  </a:moveTo>
                  <a:lnTo>
                    <a:pt x="57847" y="761999"/>
                  </a:lnTo>
                  <a:lnTo>
                    <a:pt x="53821" y="761511"/>
                  </a:lnTo>
                  <a:lnTo>
                    <a:pt x="15259" y="736142"/>
                  </a:lnTo>
                  <a:lnTo>
                    <a:pt x="396" y="695758"/>
                  </a:lnTo>
                  <a:lnTo>
                    <a:pt x="0" y="690803"/>
                  </a:lnTo>
                  <a:lnTo>
                    <a:pt x="0" y="685799"/>
                  </a:lnTo>
                  <a:lnTo>
                    <a:pt x="0" y="71196"/>
                  </a:lnTo>
                  <a:lnTo>
                    <a:pt x="12692" y="29704"/>
                  </a:lnTo>
                  <a:lnTo>
                    <a:pt x="41975" y="3885"/>
                  </a:lnTo>
                  <a:lnTo>
                    <a:pt x="57847" y="0"/>
                  </a:lnTo>
                  <a:lnTo>
                    <a:pt x="5248515" y="0"/>
                  </a:lnTo>
                  <a:lnTo>
                    <a:pt x="5290005" y="15621"/>
                  </a:lnTo>
                  <a:lnTo>
                    <a:pt x="5315824" y="51661"/>
                  </a:lnTo>
                  <a:lnTo>
                    <a:pt x="5319711" y="71196"/>
                  </a:lnTo>
                  <a:lnTo>
                    <a:pt x="5319711" y="690803"/>
                  </a:lnTo>
                  <a:lnTo>
                    <a:pt x="5304089" y="732293"/>
                  </a:lnTo>
                  <a:lnTo>
                    <a:pt x="5268049" y="758113"/>
                  </a:lnTo>
                  <a:lnTo>
                    <a:pt x="5253470" y="761511"/>
                  </a:lnTo>
                  <a:lnTo>
                    <a:pt x="5248515" y="761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48399" y="4534277"/>
              <a:ext cx="69215" cy="761365"/>
            </a:xfrm>
            <a:custGeom>
              <a:avLst/>
              <a:gdLst/>
              <a:ahLst/>
              <a:cxnLst/>
              <a:rect l="l" t="t" r="r" b="b"/>
              <a:pathLst>
                <a:path w="69214" h="761364">
                  <a:moveTo>
                    <a:pt x="68698" y="761244"/>
                  </a:moveTo>
                  <a:lnTo>
                    <a:pt x="27882" y="744355"/>
                  </a:lnTo>
                  <a:lnTo>
                    <a:pt x="3262" y="707508"/>
                  </a:lnTo>
                  <a:lnTo>
                    <a:pt x="0" y="685422"/>
                  </a:lnTo>
                  <a:lnTo>
                    <a:pt x="0" y="75822"/>
                  </a:lnTo>
                  <a:lnTo>
                    <a:pt x="12829" y="33479"/>
                  </a:lnTo>
                  <a:lnTo>
                    <a:pt x="47038" y="5422"/>
                  </a:lnTo>
                  <a:lnTo>
                    <a:pt x="68698" y="0"/>
                  </a:lnTo>
                  <a:lnTo>
                    <a:pt x="63809" y="1555"/>
                  </a:lnTo>
                  <a:lnTo>
                    <a:pt x="52140" y="9289"/>
                  </a:lnTo>
                  <a:lnTo>
                    <a:pt x="32199" y="46661"/>
                  </a:lnTo>
                  <a:lnTo>
                    <a:pt x="28575" y="75822"/>
                  </a:lnTo>
                  <a:lnTo>
                    <a:pt x="28575" y="685422"/>
                  </a:lnTo>
                  <a:lnTo>
                    <a:pt x="36593" y="727764"/>
                  </a:lnTo>
                  <a:lnTo>
                    <a:pt x="63809" y="759688"/>
                  </a:lnTo>
                  <a:lnTo>
                    <a:pt x="68698" y="761244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2207" y="1781174"/>
              <a:ext cx="142934" cy="15216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67474" y="2886074"/>
              <a:ext cx="152399" cy="15239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72237" y="3809988"/>
              <a:ext cx="142874" cy="13337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67474" y="4714874"/>
              <a:ext cx="133349" cy="152399"/>
            </a:xfrm>
            <a:prstGeom prst="rect">
              <a:avLst/>
            </a:prstGeom>
          </p:spPr>
        </p:pic>
      </p:grpSp>
      <p:sp>
        <p:nvSpPr>
          <p:cNvPr id="28" name="object 28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Your</a:t>
            </a:r>
            <a:r>
              <a:rPr spc="-60" dirty="0"/>
              <a:t> </a:t>
            </a:r>
            <a:r>
              <a:rPr dirty="0"/>
              <a:t>Action</a:t>
            </a:r>
            <a:r>
              <a:rPr spc="-55" dirty="0"/>
              <a:t> </a:t>
            </a:r>
            <a:r>
              <a:rPr spc="-10" dirty="0"/>
              <a:t>Items</a:t>
            </a:r>
          </a:p>
          <a:p>
            <a:pPr>
              <a:lnSpc>
                <a:spcPct val="100000"/>
              </a:lnSpc>
              <a:spcBef>
                <a:spcPts val="950"/>
              </a:spcBef>
            </a:pPr>
            <a:endParaRPr spc="-10" dirty="0"/>
          </a:p>
          <a:p>
            <a:pPr marL="459740">
              <a:lnSpc>
                <a:spcPct val="100000"/>
              </a:lnSpc>
            </a:pPr>
            <a:r>
              <a:rPr sz="1200" dirty="0">
                <a:solidFill>
                  <a:srgbClr val="1D3A8A"/>
                </a:solidFill>
              </a:rPr>
              <a:t>Enable</a:t>
            </a:r>
            <a:r>
              <a:rPr sz="1200" spc="-45" dirty="0">
                <a:solidFill>
                  <a:srgbClr val="1D3A8A"/>
                </a:solidFill>
              </a:rPr>
              <a:t> </a:t>
            </a:r>
            <a:r>
              <a:rPr sz="1200" spc="-10" dirty="0">
                <a:solidFill>
                  <a:srgbClr val="1D3A8A"/>
                </a:solidFill>
              </a:rPr>
              <a:t>Multi-Factor</a:t>
            </a:r>
            <a:r>
              <a:rPr sz="1200" spc="-40" dirty="0">
                <a:solidFill>
                  <a:srgbClr val="1D3A8A"/>
                </a:solidFill>
              </a:rPr>
              <a:t> </a:t>
            </a:r>
            <a:r>
              <a:rPr sz="1200" spc="-10" dirty="0">
                <a:solidFill>
                  <a:srgbClr val="1D3A8A"/>
                </a:solidFill>
              </a:rPr>
              <a:t>Authentication</a:t>
            </a:r>
            <a:endParaRPr sz="1200"/>
          </a:p>
          <a:p>
            <a:pPr marL="231140" marR="5080">
              <a:lnSpc>
                <a:spcPct val="119000"/>
              </a:lnSpc>
              <a:spcBef>
                <a:spcPts val="425"/>
              </a:spcBef>
            </a:pP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Set</a:t>
            </a:r>
            <a:r>
              <a:rPr sz="1050" b="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up</a:t>
            </a:r>
            <a:r>
              <a:rPr sz="1050" b="0" spc="-10" dirty="0">
                <a:solidFill>
                  <a:srgbClr val="374050"/>
                </a:solidFill>
                <a:latin typeface="DejaVu Sans"/>
                <a:cs typeface="DejaVu Sans"/>
              </a:rPr>
              <a:t> MFA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on</a:t>
            </a:r>
            <a:r>
              <a:rPr sz="1050" b="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all</a:t>
            </a:r>
            <a:r>
              <a:rPr sz="1050" b="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your</a:t>
            </a:r>
            <a:r>
              <a:rPr sz="1050" b="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accounts,</a:t>
            </a:r>
            <a:r>
              <a:rPr sz="1050" b="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especially</a:t>
            </a:r>
            <a:r>
              <a:rPr sz="1050" b="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050" b="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email</a:t>
            </a:r>
            <a:r>
              <a:rPr sz="1050" b="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050" b="0" spc="-10" dirty="0">
                <a:solidFill>
                  <a:srgbClr val="374050"/>
                </a:solidFill>
                <a:latin typeface="DejaVu Sans"/>
                <a:cs typeface="DejaVu Sans"/>
              </a:rPr>
              <a:t> financial services</a:t>
            </a:r>
            <a:endParaRPr sz="10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0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0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050">
              <a:latin typeface="DejaVu Sans"/>
              <a:cs typeface="DejaVu Sans"/>
            </a:endParaRPr>
          </a:p>
          <a:p>
            <a:pPr marL="459740">
              <a:lnSpc>
                <a:spcPct val="100000"/>
              </a:lnSpc>
            </a:pPr>
            <a:r>
              <a:rPr sz="1200" dirty="0">
                <a:solidFill>
                  <a:srgbClr val="1D3A8A"/>
                </a:solidFill>
              </a:rPr>
              <a:t>Use</a:t>
            </a:r>
            <a:r>
              <a:rPr sz="1200" spc="-35" dirty="0">
                <a:solidFill>
                  <a:srgbClr val="1D3A8A"/>
                </a:solidFill>
              </a:rPr>
              <a:t> </a:t>
            </a:r>
            <a:r>
              <a:rPr sz="1200" dirty="0">
                <a:solidFill>
                  <a:srgbClr val="1D3A8A"/>
                </a:solidFill>
              </a:rPr>
              <a:t>a</a:t>
            </a:r>
            <a:r>
              <a:rPr sz="1200" spc="-35" dirty="0">
                <a:solidFill>
                  <a:srgbClr val="1D3A8A"/>
                </a:solidFill>
              </a:rPr>
              <a:t> </a:t>
            </a:r>
            <a:r>
              <a:rPr sz="1200" dirty="0">
                <a:solidFill>
                  <a:srgbClr val="1D3A8A"/>
                </a:solidFill>
              </a:rPr>
              <a:t>Password</a:t>
            </a:r>
            <a:r>
              <a:rPr sz="1200" spc="-30" dirty="0">
                <a:solidFill>
                  <a:srgbClr val="1D3A8A"/>
                </a:solidFill>
              </a:rPr>
              <a:t> </a:t>
            </a:r>
            <a:r>
              <a:rPr sz="1200" spc="-10" dirty="0">
                <a:solidFill>
                  <a:srgbClr val="1D3A8A"/>
                </a:solidFill>
              </a:rPr>
              <a:t>Manager</a:t>
            </a:r>
            <a:endParaRPr sz="1200"/>
          </a:p>
          <a:p>
            <a:pPr marL="231140">
              <a:lnSpc>
                <a:spcPct val="100000"/>
              </a:lnSpc>
              <a:spcBef>
                <a:spcPts val="660"/>
              </a:spcBef>
            </a:pP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Create</a:t>
            </a:r>
            <a:r>
              <a:rPr sz="1050" b="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strong,</a:t>
            </a:r>
            <a:r>
              <a:rPr sz="1050" b="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unique</a:t>
            </a:r>
            <a:r>
              <a:rPr sz="1050" b="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passwords</a:t>
            </a:r>
            <a:r>
              <a:rPr sz="1050" b="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050" b="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each</a:t>
            </a:r>
            <a:r>
              <a:rPr sz="1050" b="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of</a:t>
            </a:r>
            <a:r>
              <a:rPr sz="1050" b="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your</a:t>
            </a:r>
            <a:r>
              <a:rPr sz="1050" b="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spc="-10" dirty="0">
                <a:solidFill>
                  <a:srgbClr val="374050"/>
                </a:solidFill>
                <a:latin typeface="DejaVu Sans"/>
                <a:cs typeface="DejaVu Sans"/>
              </a:rPr>
              <a:t>accounts</a:t>
            </a:r>
            <a:endParaRPr sz="10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0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0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1050">
              <a:latin typeface="DejaVu Sans"/>
              <a:cs typeface="DejaVu Sans"/>
            </a:endParaRPr>
          </a:p>
          <a:p>
            <a:pPr marL="459740">
              <a:lnSpc>
                <a:spcPct val="100000"/>
              </a:lnSpc>
            </a:pPr>
            <a:r>
              <a:rPr sz="1200" dirty="0">
                <a:solidFill>
                  <a:srgbClr val="1D3A8A"/>
                </a:solidFill>
              </a:rPr>
              <a:t>Keep</a:t>
            </a:r>
            <a:r>
              <a:rPr sz="1200" spc="-60" dirty="0">
                <a:solidFill>
                  <a:srgbClr val="1D3A8A"/>
                </a:solidFill>
              </a:rPr>
              <a:t> </a:t>
            </a:r>
            <a:r>
              <a:rPr sz="1200" dirty="0">
                <a:solidFill>
                  <a:srgbClr val="1D3A8A"/>
                </a:solidFill>
              </a:rPr>
              <a:t>Software</a:t>
            </a:r>
            <a:r>
              <a:rPr sz="1200" spc="-55" dirty="0">
                <a:solidFill>
                  <a:srgbClr val="1D3A8A"/>
                </a:solidFill>
              </a:rPr>
              <a:t> </a:t>
            </a:r>
            <a:r>
              <a:rPr sz="1200" spc="-10" dirty="0">
                <a:solidFill>
                  <a:srgbClr val="1D3A8A"/>
                </a:solidFill>
              </a:rPr>
              <a:t>Updated</a:t>
            </a:r>
            <a:endParaRPr sz="1200"/>
          </a:p>
          <a:p>
            <a:pPr marL="231140">
              <a:lnSpc>
                <a:spcPct val="100000"/>
              </a:lnSpc>
              <a:spcBef>
                <a:spcPts val="660"/>
              </a:spcBef>
            </a:pP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Enable</a:t>
            </a:r>
            <a:r>
              <a:rPr sz="1050" b="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automatic</a:t>
            </a:r>
            <a:r>
              <a:rPr sz="1050" b="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updates</a:t>
            </a:r>
            <a:r>
              <a:rPr sz="1050" b="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050" b="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your</a:t>
            </a:r>
            <a:r>
              <a:rPr sz="1050" b="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devices</a:t>
            </a:r>
            <a:r>
              <a:rPr sz="1050" b="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050" b="0" spc="-10" dirty="0">
                <a:solidFill>
                  <a:srgbClr val="374050"/>
                </a:solidFill>
                <a:latin typeface="DejaVu Sans"/>
                <a:cs typeface="DejaVu Sans"/>
              </a:rPr>
              <a:t> applications</a:t>
            </a:r>
            <a:endParaRPr sz="10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0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0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050">
              <a:latin typeface="DejaVu Sans"/>
              <a:cs typeface="DejaVu Sans"/>
            </a:endParaRPr>
          </a:p>
          <a:p>
            <a:pPr marL="44069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1D3A8A"/>
                </a:solidFill>
              </a:rPr>
              <a:t>Report</a:t>
            </a:r>
            <a:r>
              <a:rPr sz="1200" spc="-25" dirty="0">
                <a:solidFill>
                  <a:srgbClr val="1D3A8A"/>
                </a:solidFill>
              </a:rPr>
              <a:t> </a:t>
            </a:r>
            <a:r>
              <a:rPr sz="1200" dirty="0">
                <a:solidFill>
                  <a:srgbClr val="1D3A8A"/>
                </a:solidFill>
              </a:rPr>
              <a:t>Suspicious</a:t>
            </a:r>
            <a:r>
              <a:rPr sz="1200" spc="-25" dirty="0">
                <a:solidFill>
                  <a:srgbClr val="1D3A8A"/>
                </a:solidFill>
              </a:rPr>
              <a:t> </a:t>
            </a:r>
            <a:r>
              <a:rPr sz="1200" spc="-10" dirty="0">
                <a:solidFill>
                  <a:srgbClr val="1D3A8A"/>
                </a:solidFill>
              </a:rPr>
              <a:t>Activity</a:t>
            </a:r>
            <a:endParaRPr sz="1200"/>
          </a:p>
          <a:p>
            <a:pPr marL="231140">
              <a:lnSpc>
                <a:spcPct val="100000"/>
              </a:lnSpc>
              <a:spcBef>
                <a:spcPts val="660"/>
              </a:spcBef>
            </a:pP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Use</a:t>
            </a:r>
            <a:r>
              <a:rPr sz="1050" b="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the</a:t>
            </a:r>
            <a:r>
              <a:rPr sz="1050" b="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phishing</a:t>
            </a:r>
            <a:r>
              <a:rPr sz="1050" b="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report</a:t>
            </a:r>
            <a:r>
              <a:rPr sz="1050" b="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button</a:t>
            </a:r>
            <a:r>
              <a:rPr sz="1050" b="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or</a:t>
            </a:r>
            <a:r>
              <a:rPr sz="1050" b="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contact</a:t>
            </a:r>
            <a:r>
              <a:rPr sz="1050" b="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IT</a:t>
            </a:r>
            <a:r>
              <a:rPr sz="1050" b="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Security</a:t>
            </a:r>
            <a:r>
              <a:rPr sz="1050" b="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spc="-10" dirty="0">
                <a:solidFill>
                  <a:srgbClr val="374050"/>
                </a:solidFill>
                <a:latin typeface="DejaVu Sans"/>
                <a:cs typeface="DejaVu Sans"/>
              </a:rPr>
              <a:t>immediately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09599" y="5524499"/>
            <a:ext cx="10972800" cy="762000"/>
            <a:chOff x="609599" y="5524499"/>
            <a:chExt cx="10972800" cy="762000"/>
          </a:xfrm>
        </p:grpSpPr>
        <p:sp>
          <p:nvSpPr>
            <p:cNvPr id="30" name="object 30"/>
            <p:cNvSpPr/>
            <p:nvPr/>
          </p:nvSpPr>
          <p:spPr>
            <a:xfrm>
              <a:off x="609599" y="5524499"/>
              <a:ext cx="10972800" cy="762000"/>
            </a:xfrm>
            <a:custGeom>
              <a:avLst/>
              <a:gdLst/>
              <a:ahLst/>
              <a:cxnLst/>
              <a:rect l="l" t="t" r="r" b="b"/>
              <a:pathLst>
                <a:path w="10972800" h="762000">
                  <a:moveTo>
                    <a:pt x="10901602" y="761999"/>
                  </a:moveTo>
                  <a:lnTo>
                    <a:pt x="71196" y="761999"/>
                  </a:lnTo>
                  <a:lnTo>
                    <a:pt x="66241" y="761511"/>
                  </a:lnTo>
                  <a:lnTo>
                    <a:pt x="29705" y="746377"/>
                  </a:lnTo>
                  <a:lnTo>
                    <a:pt x="3885" y="710337"/>
                  </a:lnTo>
                  <a:lnTo>
                    <a:pt x="0" y="690803"/>
                  </a:lnTo>
                  <a:lnTo>
                    <a:pt x="0" y="685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0901602" y="0"/>
                  </a:lnTo>
                  <a:lnTo>
                    <a:pt x="10943091" y="15621"/>
                  </a:lnTo>
                  <a:lnTo>
                    <a:pt x="10968911" y="51661"/>
                  </a:lnTo>
                  <a:lnTo>
                    <a:pt x="10972798" y="71196"/>
                  </a:lnTo>
                  <a:lnTo>
                    <a:pt x="10972798" y="690803"/>
                  </a:lnTo>
                  <a:lnTo>
                    <a:pt x="10957175" y="732293"/>
                  </a:lnTo>
                  <a:lnTo>
                    <a:pt x="10921136" y="758113"/>
                  </a:lnTo>
                  <a:lnTo>
                    <a:pt x="10906556" y="761511"/>
                  </a:lnTo>
                  <a:lnTo>
                    <a:pt x="10901602" y="761999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61987" y="5734049"/>
              <a:ext cx="10668000" cy="342900"/>
            </a:xfrm>
            <a:custGeom>
              <a:avLst/>
              <a:gdLst/>
              <a:ahLst/>
              <a:cxnLst/>
              <a:rect l="l" t="t" r="r" b="b"/>
              <a:pathLst>
                <a:path w="10668000" h="342900">
                  <a:moveTo>
                    <a:pt x="125018" y="67310"/>
                  </a:moveTo>
                  <a:lnTo>
                    <a:pt x="102933" y="34239"/>
                  </a:lnTo>
                  <a:lnTo>
                    <a:pt x="86296" y="28575"/>
                  </a:lnTo>
                  <a:lnTo>
                    <a:pt x="74447" y="28575"/>
                  </a:lnTo>
                  <a:lnTo>
                    <a:pt x="41389" y="50673"/>
                  </a:lnTo>
                  <a:lnTo>
                    <a:pt x="35725" y="67310"/>
                  </a:lnTo>
                  <a:lnTo>
                    <a:pt x="35725" y="79146"/>
                  </a:lnTo>
                  <a:lnTo>
                    <a:pt x="57823" y="112217"/>
                  </a:lnTo>
                  <a:lnTo>
                    <a:pt x="74447" y="117881"/>
                  </a:lnTo>
                  <a:lnTo>
                    <a:pt x="86296" y="117881"/>
                  </a:lnTo>
                  <a:lnTo>
                    <a:pt x="119354" y="95783"/>
                  </a:lnTo>
                  <a:lnTo>
                    <a:pt x="125018" y="79146"/>
                  </a:lnTo>
                  <a:lnTo>
                    <a:pt x="125018" y="67310"/>
                  </a:lnTo>
                  <a:close/>
                </a:path>
                <a:path w="10668000" h="342900">
                  <a:moveTo>
                    <a:pt x="131381" y="207175"/>
                  </a:moveTo>
                  <a:lnTo>
                    <a:pt x="121323" y="196189"/>
                  </a:lnTo>
                  <a:lnTo>
                    <a:pt x="113753" y="183464"/>
                  </a:lnTo>
                  <a:lnTo>
                    <a:pt x="108915" y="169113"/>
                  </a:lnTo>
                  <a:lnTo>
                    <a:pt x="107213" y="153593"/>
                  </a:lnTo>
                  <a:lnTo>
                    <a:pt x="107213" y="149352"/>
                  </a:lnTo>
                  <a:lnTo>
                    <a:pt x="107556" y="145173"/>
                  </a:lnTo>
                  <a:lnTo>
                    <a:pt x="108280" y="141147"/>
                  </a:lnTo>
                  <a:lnTo>
                    <a:pt x="102349" y="138823"/>
                  </a:lnTo>
                  <a:lnTo>
                    <a:pt x="96189" y="137121"/>
                  </a:lnTo>
                  <a:lnTo>
                    <a:pt x="89814" y="136093"/>
                  </a:lnTo>
                  <a:lnTo>
                    <a:pt x="83388" y="135737"/>
                  </a:lnTo>
                  <a:lnTo>
                    <a:pt x="59550" y="135737"/>
                  </a:lnTo>
                  <a:lnTo>
                    <a:pt x="36385" y="140423"/>
                  </a:lnTo>
                  <a:lnTo>
                    <a:pt x="17449" y="153187"/>
                  </a:lnTo>
                  <a:lnTo>
                    <a:pt x="4686" y="172110"/>
                  </a:lnTo>
                  <a:lnTo>
                    <a:pt x="0" y="195287"/>
                  </a:lnTo>
                  <a:lnTo>
                    <a:pt x="0" y="201752"/>
                  </a:lnTo>
                  <a:lnTo>
                    <a:pt x="2628" y="204444"/>
                  </a:lnTo>
                  <a:lnTo>
                    <a:pt x="5359" y="207175"/>
                  </a:lnTo>
                  <a:lnTo>
                    <a:pt x="131381" y="207175"/>
                  </a:lnTo>
                  <a:close/>
                </a:path>
                <a:path w="10668000" h="342900">
                  <a:moveTo>
                    <a:pt x="232181" y="157111"/>
                  </a:moveTo>
                  <a:lnTo>
                    <a:pt x="229336" y="136093"/>
                  </a:lnTo>
                  <a:lnTo>
                    <a:pt x="226758" y="129844"/>
                  </a:lnTo>
                  <a:lnTo>
                    <a:pt x="195859" y="102755"/>
                  </a:lnTo>
                  <a:lnTo>
                    <a:pt x="182118" y="100012"/>
                  </a:lnTo>
                  <a:lnTo>
                    <a:pt x="175082" y="100012"/>
                  </a:lnTo>
                  <a:lnTo>
                    <a:pt x="138226" y="118198"/>
                  </a:lnTo>
                  <a:lnTo>
                    <a:pt x="125018" y="157111"/>
                  </a:lnTo>
                  <a:lnTo>
                    <a:pt x="125361" y="160604"/>
                  </a:lnTo>
                  <a:lnTo>
                    <a:pt x="145910" y="196189"/>
                  </a:lnTo>
                  <a:lnTo>
                    <a:pt x="175082" y="207175"/>
                  </a:lnTo>
                  <a:lnTo>
                    <a:pt x="182118" y="207175"/>
                  </a:lnTo>
                  <a:lnTo>
                    <a:pt x="218973" y="188988"/>
                  </a:lnTo>
                  <a:lnTo>
                    <a:pt x="231838" y="160604"/>
                  </a:lnTo>
                  <a:lnTo>
                    <a:pt x="232181" y="157111"/>
                  </a:lnTo>
                  <a:close/>
                </a:path>
                <a:path w="10668000" h="342900">
                  <a:moveTo>
                    <a:pt x="285750" y="299427"/>
                  </a:moveTo>
                  <a:lnTo>
                    <a:pt x="279908" y="270471"/>
                  </a:lnTo>
                  <a:lnTo>
                    <a:pt x="263956" y="246824"/>
                  </a:lnTo>
                  <a:lnTo>
                    <a:pt x="240309" y="230886"/>
                  </a:lnTo>
                  <a:lnTo>
                    <a:pt x="211366" y="225031"/>
                  </a:lnTo>
                  <a:lnTo>
                    <a:pt x="145834" y="225031"/>
                  </a:lnTo>
                  <a:lnTo>
                    <a:pt x="116890" y="230886"/>
                  </a:lnTo>
                  <a:lnTo>
                    <a:pt x="93243" y="246824"/>
                  </a:lnTo>
                  <a:lnTo>
                    <a:pt x="77292" y="270471"/>
                  </a:lnTo>
                  <a:lnTo>
                    <a:pt x="71437" y="299427"/>
                  </a:lnTo>
                  <a:lnTo>
                    <a:pt x="71437" y="307632"/>
                  </a:lnTo>
                  <a:lnTo>
                    <a:pt x="78143" y="314325"/>
                  </a:lnTo>
                  <a:lnTo>
                    <a:pt x="279120" y="314325"/>
                  </a:lnTo>
                  <a:lnTo>
                    <a:pt x="285750" y="307632"/>
                  </a:lnTo>
                  <a:lnTo>
                    <a:pt x="285750" y="299427"/>
                  </a:lnTo>
                  <a:close/>
                </a:path>
                <a:path w="10668000" h="342900">
                  <a:moveTo>
                    <a:pt x="330403" y="67310"/>
                  </a:moveTo>
                  <a:lnTo>
                    <a:pt x="308317" y="34239"/>
                  </a:lnTo>
                  <a:lnTo>
                    <a:pt x="291680" y="28575"/>
                  </a:lnTo>
                  <a:lnTo>
                    <a:pt x="279831" y="28575"/>
                  </a:lnTo>
                  <a:lnTo>
                    <a:pt x="246773" y="50673"/>
                  </a:lnTo>
                  <a:lnTo>
                    <a:pt x="241109" y="67310"/>
                  </a:lnTo>
                  <a:lnTo>
                    <a:pt x="241109" y="79146"/>
                  </a:lnTo>
                  <a:lnTo>
                    <a:pt x="263194" y="112217"/>
                  </a:lnTo>
                  <a:lnTo>
                    <a:pt x="279831" y="117881"/>
                  </a:lnTo>
                  <a:lnTo>
                    <a:pt x="291680" y="117881"/>
                  </a:lnTo>
                  <a:lnTo>
                    <a:pt x="324739" y="95783"/>
                  </a:lnTo>
                  <a:lnTo>
                    <a:pt x="330403" y="79146"/>
                  </a:lnTo>
                  <a:lnTo>
                    <a:pt x="330403" y="67310"/>
                  </a:lnTo>
                  <a:close/>
                </a:path>
                <a:path w="10668000" h="342900">
                  <a:moveTo>
                    <a:pt x="357187" y="195287"/>
                  </a:moveTo>
                  <a:lnTo>
                    <a:pt x="352513" y="172110"/>
                  </a:lnTo>
                  <a:lnTo>
                    <a:pt x="339750" y="153187"/>
                  </a:lnTo>
                  <a:lnTo>
                    <a:pt x="320814" y="140423"/>
                  </a:lnTo>
                  <a:lnTo>
                    <a:pt x="297649" y="135737"/>
                  </a:lnTo>
                  <a:lnTo>
                    <a:pt x="273812" y="135737"/>
                  </a:lnTo>
                  <a:lnTo>
                    <a:pt x="267246" y="136093"/>
                  </a:lnTo>
                  <a:lnTo>
                    <a:pt x="260883" y="137121"/>
                  </a:lnTo>
                  <a:lnTo>
                    <a:pt x="254762" y="138823"/>
                  </a:lnTo>
                  <a:lnTo>
                    <a:pt x="248920" y="141147"/>
                  </a:lnTo>
                  <a:lnTo>
                    <a:pt x="249580" y="145173"/>
                  </a:lnTo>
                  <a:lnTo>
                    <a:pt x="249986" y="149352"/>
                  </a:lnTo>
                  <a:lnTo>
                    <a:pt x="249986" y="153593"/>
                  </a:lnTo>
                  <a:lnTo>
                    <a:pt x="248297" y="169113"/>
                  </a:lnTo>
                  <a:lnTo>
                    <a:pt x="243471" y="183464"/>
                  </a:lnTo>
                  <a:lnTo>
                    <a:pt x="235902" y="196189"/>
                  </a:lnTo>
                  <a:lnTo>
                    <a:pt x="225818" y="207175"/>
                  </a:lnTo>
                  <a:lnTo>
                    <a:pt x="351840" y="207175"/>
                  </a:lnTo>
                  <a:lnTo>
                    <a:pt x="354596" y="204444"/>
                  </a:lnTo>
                  <a:lnTo>
                    <a:pt x="357187" y="201752"/>
                  </a:lnTo>
                  <a:lnTo>
                    <a:pt x="357187" y="195287"/>
                  </a:lnTo>
                  <a:close/>
                </a:path>
                <a:path w="10668000" h="342900">
                  <a:moveTo>
                    <a:pt x="10668000" y="33058"/>
                  </a:moveTo>
                  <a:lnTo>
                    <a:pt x="10639819" y="977"/>
                  </a:lnTo>
                  <a:lnTo>
                    <a:pt x="10634955" y="0"/>
                  </a:lnTo>
                  <a:lnTo>
                    <a:pt x="9415183" y="0"/>
                  </a:lnTo>
                  <a:lnTo>
                    <a:pt x="9383090" y="28194"/>
                  </a:lnTo>
                  <a:lnTo>
                    <a:pt x="9382125" y="33058"/>
                  </a:lnTo>
                  <a:lnTo>
                    <a:pt x="9382125" y="304800"/>
                  </a:lnTo>
                  <a:lnTo>
                    <a:pt x="9382125" y="309854"/>
                  </a:lnTo>
                  <a:lnTo>
                    <a:pt x="9410319" y="341934"/>
                  </a:lnTo>
                  <a:lnTo>
                    <a:pt x="9415183" y="342900"/>
                  </a:lnTo>
                  <a:lnTo>
                    <a:pt x="10634955" y="342900"/>
                  </a:lnTo>
                  <a:lnTo>
                    <a:pt x="10667035" y="314718"/>
                  </a:lnTo>
                  <a:lnTo>
                    <a:pt x="10668000" y="309854"/>
                  </a:lnTo>
                  <a:lnTo>
                    <a:pt x="10668000" y="330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96524" y="5838824"/>
              <a:ext cx="133376" cy="133350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0491141" y="5807074"/>
            <a:ext cx="79946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10" dirty="0">
                <a:solidFill>
                  <a:srgbClr val="1C4ED8"/>
                </a:solidFill>
                <a:latin typeface="DejaVu Sans"/>
                <a:cs typeface="DejaVu Sans"/>
                <a:hlinkClick r:id="rId10" action="ppaction://hlinksldjump"/>
              </a:rPr>
              <a:t>Resources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58887" y="5619296"/>
            <a:ext cx="4615180" cy="50673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500" b="1" dirty="0">
                <a:solidFill>
                  <a:srgbClr val="FFFFFF"/>
                </a:solidFill>
                <a:latin typeface="DejaVu Sans"/>
                <a:cs typeface="DejaVu Sans"/>
              </a:rPr>
              <a:t>Security Is Everyone's </a:t>
            </a:r>
            <a:r>
              <a:rPr sz="1500" b="1" spc="-10" dirty="0">
                <a:solidFill>
                  <a:srgbClr val="FFFFFF"/>
                </a:solidFill>
                <a:latin typeface="DejaVu Sans"/>
                <a:cs typeface="DejaVu Sans"/>
              </a:rPr>
              <a:t>Responsibility</a:t>
            </a:r>
            <a:endParaRPr sz="15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050" spc="-25" dirty="0">
                <a:solidFill>
                  <a:srgbClr val="FFFFFF"/>
                </a:solidFill>
                <a:latin typeface="DejaVu Sans"/>
                <a:cs typeface="DejaVu Sans"/>
              </a:rPr>
              <a:t>Your</a:t>
            </a:r>
            <a:r>
              <a:rPr sz="1050" spc="-3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FFFFFF"/>
                </a:solidFill>
                <a:latin typeface="DejaVu Sans"/>
                <a:cs typeface="DejaVu Sans"/>
              </a:rPr>
              <a:t>vigilance</a:t>
            </a:r>
            <a:r>
              <a:rPr sz="1050" spc="-2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FFFFFF"/>
                </a:solidFill>
                <a:latin typeface="DejaVu Sans"/>
                <a:cs typeface="DejaVu Sans"/>
              </a:rPr>
              <a:t>protects</a:t>
            </a:r>
            <a:r>
              <a:rPr sz="1050" spc="-3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FFFFFF"/>
                </a:solidFill>
                <a:latin typeface="DejaVu Sans"/>
                <a:cs typeface="DejaVu Sans"/>
              </a:rPr>
              <a:t>not</a:t>
            </a:r>
            <a:r>
              <a:rPr sz="1050" spc="-2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FFFFFF"/>
                </a:solidFill>
                <a:latin typeface="DejaVu Sans"/>
                <a:cs typeface="DejaVu Sans"/>
              </a:rPr>
              <a:t>just</a:t>
            </a:r>
            <a:r>
              <a:rPr sz="1050" spc="-3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FFFFFF"/>
                </a:solidFill>
                <a:latin typeface="DejaVu Sans"/>
                <a:cs typeface="DejaVu Sans"/>
              </a:rPr>
              <a:t>yourself,</a:t>
            </a:r>
            <a:r>
              <a:rPr sz="1050" spc="-2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FFFFFF"/>
                </a:solidFill>
                <a:latin typeface="DejaVu Sans"/>
                <a:cs typeface="DejaVu Sans"/>
              </a:rPr>
              <a:t>but</a:t>
            </a:r>
            <a:r>
              <a:rPr sz="1050" spc="-3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FFFFFF"/>
                </a:solidFill>
                <a:latin typeface="DejaVu Sans"/>
                <a:cs typeface="DejaVu Sans"/>
              </a:rPr>
              <a:t>your</a:t>
            </a:r>
            <a:r>
              <a:rPr sz="1050" spc="-2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FFFFFF"/>
                </a:solidFill>
                <a:latin typeface="DejaVu Sans"/>
                <a:cs typeface="DejaVu Sans"/>
              </a:rPr>
              <a:t>entire</a:t>
            </a:r>
            <a:r>
              <a:rPr sz="1050" spc="-2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DejaVu Sans"/>
                <a:cs typeface="DejaVu Sans"/>
              </a:rPr>
              <a:t>organization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6667499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1999" y="533399"/>
                </a:moveTo>
                <a:lnTo>
                  <a:pt x="0" y="5333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533399"/>
                </a:lnTo>
                <a:close/>
              </a:path>
            </a:pathLst>
          </a:custGeom>
          <a:solidFill>
            <a:srgbClr val="1D3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68299" y="6827663"/>
            <a:ext cx="2553335" cy="2032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b="1" dirty="0">
                <a:solidFill>
                  <a:srgbClr val="FFFFFF"/>
                </a:solidFill>
                <a:latin typeface="DejaVu Sans"/>
                <a:cs typeface="DejaVu Sans"/>
              </a:rPr>
              <a:t>Cybersecurity</a:t>
            </a:r>
            <a:r>
              <a:rPr sz="1200" b="1" spc="-3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DejaVu Sans"/>
                <a:cs typeface="DejaVu Sans"/>
              </a:rPr>
              <a:t>Training</a:t>
            </a:r>
            <a:r>
              <a:rPr sz="1200" b="1" spc="-2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DejaVu Sans"/>
                <a:cs typeface="DejaVu Sans"/>
              </a:rPr>
              <a:t>Series</a:t>
            </a:r>
            <a:endParaRPr sz="12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486399" y="1066799"/>
              <a:ext cx="1219200" cy="38100"/>
            </a:xfrm>
            <a:custGeom>
              <a:avLst/>
              <a:gdLst/>
              <a:ahLst/>
              <a:cxnLst/>
              <a:rect l="l" t="t" r="r" b="b"/>
              <a:pathLst>
                <a:path w="1219200" h="38100">
                  <a:moveTo>
                    <a:pt x="12191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1219199" y="0"/>
                  </a:lnTo>
                  <a:lnTo>
                    <a:pt x="1219199" y="380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808729">
              <a:lnSpc>
                <a:spcPct val="100000"/>
              </a:lnSpc>
              <a:spcBef>
                <a:spcPts val="100"/>
              </a:spcBef>
            </a:pPr>
            <a:r>
              <a:rPr sz="2700" spc="-35" dirty="0"/>
              <a:t>Table</a:t>
            </a:r>
            <a:r>
              <a:rPr sz="2700" spc="-100" dirty="0"/>
              <a:t> </a:t>
            </a:r>
            <a:r>
              <a:rPr sz="2700" dirty="0"/>
              <a:t>of</a:t>
            </a:r>
            <a:r>
              <a:rPr sz="2700" spc="-95" dirty="0"/>
              <a:t> </a:t>
            </a:r>
            <a:r>
              <a:rPr sz="2700" spc="-10" dirty="0"/>
              <a:t>Contents</a:t>
            </a:r>
            <a:endParaRPr sz="2700"/>
          </a:p>
        </p:txBody>
      </p:sp>
      <p:sp>
        <p:nvSpPr>
          <p:cNvPr id="6" name="object 6"/>
          <p:cNvSpPr/>
          <p:nvPr/>
        </p:nvSpPr>
        <p:spPr>
          <a:xfrm>
            <a:off x="761999" y="156209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59" y="298239"/>
                </a:lnTo>
                <a:lnTo>
                  <a:pt x="67730" y="279115"/>
                </a:lnTo>
                <a:lnTo>
                  <a:pt x="34591" y="249082"/>
                </a:lnTo>
                <a:lnTo>
                  <a:pt x="11600" y="210720"/>
                </a:lnTo>
                <a:lnTo>
                  <a:pt x="732" y="167337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5"/>
                </a:lnTo>
                <a:lnTo>
                  <a:pt x="29995" y="61607"/>
                </a:lnTo>
                <a:lnTo>
                  <a:pt x="61607" y="29995"/>
                </a:lnTo>
                <a:lnTo>
                  <a:pt x="101066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3" y="8904"/>
                </a:lnTo>
                <a:lnTo>
                  <a:pt x="243192" y="29995"/>
                </a:lnTo>
                <a:lnTo>
                  <a:pt x="274804" y="61607"/>
                </a:lnTo>
                <a:lnTo>
                  <a:pt x="295895" y="101065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5" y="203733"/>
                </a:lnTo>
                <a:lnTo>
                  <a:pt x="274804" y="243192"/>
                </a:lnTo>
                <a:lnTo>
                  <a:pt x="243192" y="274804"/>
                </a:lnTo>
                <a:lnTo>
                  <a:pt x="203733" y="295895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1C4E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3182" y="1597025"/>
            <a:ext cx="122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DejaVu Sans"/>
                <a:cs typeface="DejaVu Sans"/>
              </a:rPr>
              <a:t>1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61999" y="1628775"/>
            <a:ext cx="590550" cy="657225"/>
            <a:chOff x="761999" y="1628775"/>
            <a:chExt cx="590550" cy="6572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1099" y="1628775"/>
              <a:ext cx="171449" cy="17144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61999" y="1981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9"/>
                  </a:lnTo>
                  <a:lnTo>
                    <a:pt x="67730" y="279115"/>
                  </a:lnTo>
                  <a:lnTo>
                    <a:pt x="34591" y="249082"/>
                  </a:lnTo>
                  <a:lnTo>
                    <a:pt x="11600" y="210720"/>
                  </a:lnTo>
                  <a:lnTo>
                    <a:pt x="732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5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6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3" y="8904"/>
                  </a:lnTo>
                  <a:lnTo>
                    <a:pt x="243192" y="29995"/>
                  </a:lnTo>
                  <a:lnTo>
                    <a:pt x="274804" y="61607"/>
                  </a:lnTo>
                  <a:lnTo>
                    <a:pt x="295895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5" y="203733"/>
                  </a:lnTo>
                  <a:lnTo>
                    <a:pt x="274804" y="243192"/>
                  </a:lnTo>
                  <a:lnTo>
                    <a:pt x="243192" y="274804"/>
                  </a:lnTo>
                  <a:lnTo>
                    <a:pt x="203733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416049" y="1587500"/>
            <a:ext cx="27374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D3A8A"/>
                </a:solidFill>
                <a:latin typeface="DejaVu Sans"/>
                <a:cs typeface="DejaVu Sans"/>
              </a:rPr>
              <a:t>Introduction</a:t>
            </a:r>
            <a:r>
              <a:rPr sz="1350" spc="-2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D3A8A"/>
                </a:solidFill>
                <a:latin typeface="DejaVu Sans"/>
                <a:cs typeface="DejaVu Sans"/>
              </a:rPr>
              <a:t>to</a:t>
            </a:r>
            <a:r>
              <a:rPr sz="1350" spc="-1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D3A8A"/>
                </a:solidFill>
                <a:latin typeface="DejaVu Sans"/>
                <a:cs typeface="DejaVu Sans"/>
              </a:rPr>
              <a:t>phishing</a:t>
            </a:r>
            <a:r>
              <a:rPr sz="1350" spc="-10" dirty="0">
                <a:solidFill>
                  <a:srgbClr val="1D3A8A"/>
                </a:solidFill>
                <a:latin typeface="DejaVu Sans"/>
                <a:cs typeface="DejaVu Sans"/>
              </a:rPr>
              <a:t> threats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3182" y="2016125"/>
            <a:ext cx="122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DejaVu Sans"/>
                <a:cs typeface="DejaVu Sans"/>
              </a:rPr>
              <a:t>2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61999" y="2058590"/>
            <a:ext cx="590550" cy="647065"/>
            <a:chOff x="761999" y="2058590"/>
            <a:chExt cx="590550" cy="64706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1099" y="2058590"/>
              <a:ext cx="171449" cy="15001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61999" y="24002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9"/>
                  </a:lnTo>
                  <a:lnTo>
                    <a:pt x="67730" y="279115"/>
                  </a:lnTo>
                  <a:lnTo>
                    <a:pt x="34591" y="249082"/>
                  </a:lnTo>
                  <a:lnTo>
                    <a:pt x="11600" y="210720"/>
                  </a:lnTo>
                  <a:lnTo>
                    <a:pt x="732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5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6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3" y="8904"/>
                  </a:lnTo>
                  <a:lnTo>
                    <a:pt x="243192" y="29995"/>
                  </a:lnTo>
                  <a:lnTo>
                    <a:pt x="274804" y="61607"/>
                  </a:lnTo>
                  <a:lnTo>
                    <a:pt x="295895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5" y="203733"/>
                  </a:lnTo>
                  <a:lnTo>
                    <a:pt x="274804" y="243192"/>
                  </a:lnTo>
                  <a:lnTo>
                    <a:pt x="243192" y="274803"/>
                  </a:lnTo>
                  <a:lnTo>
                    <a:pt x="203733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416049" y="2006600"/>
            <a:ext cx="254508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D3A8A"/>
                </a:solidFill>
                <a:latin typeface="DejaVu Sans"/>
                <a:cs typeface="DejaVu Sans"/>
              </a:rPr>
              <a:t>Phishing statistics and </a:t>
            </a:r>
            <a:r>
              <a:rPr sz="1350" spc="-10" dirty="0">
                <a:solidFill>
                  <a:srgbClr val="1D3A8A"/>
                </a:solidFill>
                <a:latin typeface="DejaVu Sans"/>
                <a:cs typeface="DejaVu Sans"/>
              </a:rPr>
              <a:t>trends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3182" y="2435225"/>
            <a:ext cx="122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DejaVu Sans"/>
                <a:cs typeface="DejaVu Sans"/>
              </a:rPr>
              <a:t>3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61999" y="2488406"/>
            <a:ext cx="590550" cy="636270"/>
            <a:chOff x="761999" y="2488406"/>
            <a:chExt cx="590550" cy="636270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1099" y="2488406"/>
              <a:ext cx="171449" cy="12858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61999" y="2819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9"/>
                  </a:lnTo>
                  <a:lnTo>
                    <a:pt x="67730" y="279115"/>
                  </a:lnTo>
                  <a:lnTo>
                    <a:pt x="34591" y="249082"/>
                  </a:lnTo>
                  <a:lnTo>
                    <a:pt x="11600" y="210720"/>
                  </a:lnTo>
                  <a:lnTo>
                    <a:pt x="732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5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6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3" y="8904"/>
                  </a:lnTo>
                  <a:lnTo>
                    <a:pt x="243192" y="29995"/>
                  </a:lnTo>
                  <a:lnTo>
                    <a:pt x="274804" y="61607"/>
                  </a:lnTo>
                  <a:lnTo>
                    <a:pt x="295895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5" y="203733"/>
                  </a:lnTo>
                  <a:lnTo>
                    <a:pt x="274804" y="243192"/>
                  </a:lnTo>
                  <a:lnTo>
                    <a:pt x="243192" y="274803"/>
                  </a:lnTo>
                  <a:lnTo>
                    <a:pt x="203733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416049" y="2425700"/>
            <a:ext cx="246126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D3A8A"/>
                </a:solidFill>
                <a:latin typeface="DejaVu Sans"/>
                <a:cs typeface="DejaVu Sans"/>
              </a:rPr>
              <a:t>Recognizing</a:t>
            </a:r>
            <a:r>
              <a:rPr sz="1350" spc="-35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D3A8A"/>
                </a:solidFill>
                <a:latin typeface="DejaVu Sans"/>
                <a:cs typeface="DejaVu Sans"/>
              </a:rPr>
              <a:t>phishing</a:t>
            </a:r>
            <a:r>
              <a:rPr sz="1350" spc="-3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spc="-10" dirty="0">
                <a:solidFill>
                  <a:srgbClr val="1D3A8A"/>
                </a:solidFill>
                <a:latin typeface="DejaVu Sans"/>
                <a:cs typeface="DejaVu Sans"/>
              </a:rPr>
              <a:t>emails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3182" y="2854325"/>
            <a:ext cx="122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DejaVu Sans"/>
                <a:cs typeface="DejaVu Sans"/>
              </a:rPr>
              <a:t>4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61999" y="2886074"/>
            <a:ext cx="590550" cy="657225"/>
            <a:chOff x="761999" y="2886074"/>
            <a:chExt cx="590550" cy="657225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1099" y="2886074"/>
              <a:ext cx="171449" cy="17144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61999" y="32384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9"/>
                  </a:lnTo>
                  <a:lnTo>
                    <a:pt x="67730" y="279115"/>
                  </a:lnTo>
                  <a:lnTo>
                    <a:pt x="34591" y="249081"/>
                  </a:lnTo>
                  <a:lnTo>
                    <a:pt x="11600" y="210720"/>
                  </a:lnTo>
                  <a:lnTo>
                    <a:pt x="732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6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6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3" y="8904"/>
                  </a:lnTo>
                  <a:lnTo>
                    <a:pt x="243192" y="29995"/>
                  </a:lnTo>
                  <a:lnTo>
                    <a:pt x="274804" y="61607"/>
                  </a:lnTo>
                  <a:lnTo>
                    <a:pt x="295895" y="101066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5" y="203733"/>
                  </a:lnTo>
                  <a:lnTo>
                    <a:pt x="274804" y="243191"/>
                  </a:lnTo>
                  <a:lnTo>
                    <a:pt x="243192" y="274803"/>
                  </a:lnTo>
                  <a:lnTo>
                    <a:pt x="203733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416049" y="2844800"/>
            <a:ext cx="216471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D3A8A"/>
                </a:solidFill>
                <a:latin typeface="DejaVu Sans"/>
                <a:cs typeface="DejaVu Sans"/>
              </a:rPr>
              <a:t>Identifying</a:t>
            </a:r>
            <a:r>
              <a:rPr sz="1350" spc="-65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D3A8A"/>
                </a:solidFill>
                <a:latin typeface="DejaVu Sans"/>
                <a:cs typeface="DejaVu Sans"/>
              </a:rPr>
              <a:t>fake</a:t>
            </a:r>
            <a:r>
              <a:rPr sz="1350" spc="-6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spc="-10" dirty="0">
                <a:solidFill>
                  <a:srgbClr val="1D3A8A"/>
                </a:solidFill>
                <a:latin typeface="DejaVu Sans"/>
                <a:cs typeface="DejaVu Sans"/>
              </a:rPr>
              <a:t>websites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53182" y="3273425"/>
            <a:ext cx="122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DejaVu Sans"/>
                <a:cs typeface="DejaVu Sans"/>
              </a:rPr>
              <a:t>5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61999" y="3305175"/>
            <a:ext cx="569595" cy="657225"/>
            <a:chOff x="761999" y="3305175"/>
            <a:chExt cx="569595" cy="657225"/>
          </a:xfrm>
        </p:grpSpPr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1099" y="3305175"/>
              <a:ext cx="150018" cy="17144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61999" y="3657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8"/>
                  </a:lnTo>
                  <a:lnTo>
                    <a:pt x="67730" y="279115"/>
                  </a:lnTo>
                  <a:lnTo>
                    <a:pt x="34591" y="249081"/>
                  </a:lnTo>
                  <a:lnTo>
                    <a:pt x="11600" y="210720"/>
                  </a:lnTo>
                  <a:lnTo>
                    <a:pt x="732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5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6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3" y="8904"/>
                  </a:lnTo>
                  <a:lnTo>
                    <a:pt x="243192" y="29995"/>
                  </a:lnTo>
                  <a:lnTo>
                    <a:pt x="274804" y="61606"/>
                  </a:lnTo>
                  <a:lnTo>
                    <a:pt x="295895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5" y="203733"/>
                  </a:lnTo>
                  <a:lnTo>
                    <a:pt x="274804" y="243192"/>
                  </a:lnTo>
                  <a:lnTo>
                    <a:pt x="243192" y="274803"/>
                  </a:lnTo>
                  <a:lnTo>
                    <a:pt x="203733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394618" y="3263900"/>
            <a:ext cx="223393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D3A8A"/>
                </a:solidFill>
                <a:latin typeface="DejaVu Sans"/>
                <a:cs typeface="DejaVu Sans"/>
              </a:rPr>
              <a:t>Social engineering </a:t>
            </a:r>
            <a:r>
              <a:rPr sz="1350" spc="-10" dirty="0">
                <a:solidFill>
                  <a:srgbClr val="1D3A8A"/>
                </a:solidFill>
                <a:latin typeface="DejaVu Sans"/>
                <a:cs typeface="DejaVu Sans"/>
              </a:rPr>
              <a:t>tactics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53182" y="3692525"/>
            <a:ext cx="122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DejaVu Sans"/>
                <a:cs typeface="DejaVu Sans"/>
              </a:rPr>
              <a:t>6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61999" y="3724275"/>
            <a:ext cx="590550" cy="657225"/>
            <a:chOff x="761999" y="3724275"/>
            <a:chExt cx="590550" cy="657225"/>
          </a:xfrm>
        </p:grpSpPr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81099" y="3724275"/>
              <a:ext cx="171449" cy="16073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61999" y="40766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8"/>
                  </a:lnTo>
                  <a:lnTo>
                    <a:pt x="67730" y="279115"/>
                  </a:lnTo>
                  <a:lnTo>
                    <a:pt x="34591" y="249082"/>
                  </a:lnTo>
                  <a:lnTo>
                    <a:pt x="11600" y="210720"/>
                  </a:lnTo>
                  <a:lnTo>
                    <a:pt x="732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5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6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3" y="8904"/>
                  </a:lnTo>
                  <a:lnTo>
                    <a:pt x="243192" y="29995"/>
                  </a:lnTo>
                  <a:lnTo>
                    <a:pt x="274804" y="61607"/>
                  </a:lnTo>
                  <a:lnTo>
                    <a:pt x="295895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5" y="203733"/>
                  </a:lnTo>
                  <a:lnTo>
                    <a:pt x="274804" y="243192"/>
                  </a:lnTo>
                  <a:lnTo>
                    <a:pt x="243192" y="274803"/>
                  </a:lnTo>
                  <a:lnTo>
                    <a:pt x="203733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416049" y="3683000"/>
            <a:ext cx="210756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D3A8A"/>
                </a:solidFill>
                <a:latin typeface="DejaVu Sans"/>
                <a:cs typeface="DejaVu Sans"/>
              </a:rPr>
              <a:t>Real</a:t>
            </a:r>
            <a:r>
              <a:rPr sz="1350" spc="-25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D3A8A"/>
                </a:solidFill>
                <a:latin typeface="DejaVu Sans"/>
                <a:cs typeface="DejaVu Sans"/>
              </a:rPr>
              <a:t>attack</a:t>
            </a:r>
            <a:r>
              <a:rPr sz="1350" spc="-2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D3A8A"/>
                </a:solidFill>
                <a:latin typeface="DejaVu Sans"/>
                <a:cs typeface="DejaVu Sans"/>
              </a:rPr>
              <a:t>case</a:t>
            </a:r>
            <a:r>
              <a:rPr sz="1350" spc="-2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spc="-10" dirty="0">
                <a:solidFill>
                  <a:srgbClr val="1D3A8A"/>
                </a:solidFill>
                <a:latin typeface="DejaVu Sans"/>
                <a:cs typeface="DejaVu Sans"/>
              </a:rPr>
              <a:t>studies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53182" y="4111625"/>
            <a:ext cx="122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DejaVu Sans"/>
                <a:cs typeface="DejaVu Sans"/>
              </a:rPr>
              <a:t>7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186424" y="1562099"/>
            <a:ext cx="5519420" cy="2752725"/>
            <a:chOff x="1186424" y="1562099"/>
            <a:chExt cx="5519420" cy="2752725"/>
          </a:xfrm>
        </p:grpSpPr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6424" y="4143374"/>
              <a:ext cx="160801" cy="17118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400799" y="15620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9"/>
                  </a:lnTo>
                  <a:lnTo>
                    <a:pt x="67730" y="279115"/>
                  </a:lnTo>
                  <a:lnTo>
                    <a:pt x="34591" y="249082"/>
                  </a:lnTo>
                  <a:lnTo>
                    <a:pt x="11600" y="210720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5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1" y="29995"/>
                  </a:lnTo>
                  <a:lnTo>
                    <a:pt x="274803" y="61607"/>
                  </a:lnTo>
                  <a:lnTo>
                    <a:pt x="295895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5" y="203733"/>
                  </a:lnTo>
                  <a:lnTo>
                    <a:pt x="274803" y="243192"/>
                  </a:lnTo>
                  <a:lnTo>
                    <a:pt x="243191" y="274804"/>
                  </a:lnTo>
                  <a:lnTo>
                    <a:pt x="203732" y="295895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416049" y="4102100"/>
            <a:ext cx="199199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D3A8A"/>
                </a:solidFill>
                <a:latin typeface="DejaVu Sans"/>
                <a:cs typeface="DejaVu Sans"/>
              </a:rPr>
              <a:t>Security best </a:t>
            </a:r>
            <a:r>
              <a:rPr sz="1350" spc="-10" dirty="0">
                <a:solidFill>
                  <a:srgbClr val="1D3A8A"/>
                </a:solidFill>
                <a:latin typeface="DejaVu Sans"/>
                <a:cs typeface="DejaVu Sans"/>
              </a:rPr>
              <a:t>practices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491981" y="1597025"/>
            <a:ext cx="122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DejaVu Sans"/>
                <a:cs typeface="DejaVu Sans"/>
              </a:rPr>
              <a:t>8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400799" y="1628775"/>
            <a:ext cx="590550" cy="657225"/>
            <a:chOff x="6400799" y="1628775"/>
            <a:chExt cx="590550" cy="657225"/>
          </a:xfrm>
        </p:grpSpPr>
        <p:pic>
          <p:nvPicPr>
            <p:cNvPr id="44" name="object 4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19899" y="1628775"/>
              <a:ext cx="171449" cy="171449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400799" y="1981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9"/>
                  </a:lnTo>
                  <a:lnTo>
                    <a:pt x="67730" y="279115"/>
                  </a:lnTo>
                  <a:lnTo>
                    <a:pt x="34591" y="249082"/>
                  </a:lnTo>
                  <a:lnTo>
                    <a:pt x="11600" y="210720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5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1" y="29995"/>
                  </a:lnTo>
                  <a:lnTo>
                    <a:pt x="274803" y="61607"/>
                  </a:lnTo>
                  <a:lnTo>
                    <a:pt x="295895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5" y="203733"/>
                  </a:lnTo>
                  <a:lnTo>
                    <a:pt x="274803" y="243192"/>
                  </a:lnTo>
                  <a:lnTo>
                    <a:pt x="243191" y="274804"/>
                  </a:lnTo>
                  <a:lnTo>
                    <a:pt x="203732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054850" y="1587500"/>
            <a:ext cx="135890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D3A8A"/>
                </a:solidFill>
                <a:latin typeface="DejaVu Sans"/>
                <a:cs typeface="DejaVu Sans"/>
              </a:rPr>
              <a:t>Interactive </a:t>
            </a:r>
            <a:r>
              <a:rPr sz="1350" spc="-20" dirty="0">
                <a:solidFill>
                  <a:srgbClr val="1D3A8A"/>
                </a:solidFill>
                <a:latin typeface="DejaVu Sans"/>
                <a:cs typeface="DejaVu Sans"/>
              </a:rPr>
              <a:t>quiz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491981" y="2016125"/>
            <a:ext cx="122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DejaVu Sans"/>
                <a:cs typeface="DejaVu Sans"/>
              </a:rPr>
              <a:t>9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6400799" y="2058590"/>
            <a:ext cx="591185" cy="647065"/>
            <a:chOff x="6400799" y="2058590"/>
            <a:chExt cx="591185" cy="647065"/>
          </a:xfrm>
        </p:grpSpPr>
        <p:pic>
          <p:nvPicPr>
            <p:cNvPr id="49" name="object 4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19297" y="2058590"/>
              <a:ext cx="172655" cy="150018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400799" y="24002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9"/>
                  </a:lnTo>
                  <a:lnTo>
                    <a:pt x="67730" y="279115"/>
                  </a:lnTo>
                  <a:lnTo>
                    <a:pt x="34591" y="249082"/>
                  </a:lnTo>
                  <a:lnTo>
                    <a:pt x="11600" y="210720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5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1" y="29995"/>
                  </a:lnTo>
                  <a:lnTo>
                    <a:pt x="274803" y="61607"/>
                  </a:lnTo>
                  <a:lnTo>
                    <a:pt x="295895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5" y="203733"/>
                  </a:lnTo>
                  <a:lnTo>
                    <a:pt x="274803" y="243192"/>
                  </a:lnTo>
                  <a:lnTo>
                    <a:pt x="243191" y="274803"/>
                  </a:lnTo>
                  <a:lnTo>
                    <a:pt x="203732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054850" y="2006600"/>
            <a:ext cx="186563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D3A8A"/>
                </a:solidFill>
                <a:latin typeface="DejaVu Sans"/>
                <a:cs typeface="DejaVu Sans"/>
              </a:rPr>
              <a:t>What</a:t>
            </a:r>
            <a:r>
              <a:rPr sz="1350" spc="-5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D3A8A"/>
                </a:solidFill>
                <a:latin typeface="DejaVu Sans"/>
                <a:cs typeface="DejaVu Sans"/>
              </a:rPr>
              <a:t>to</a:t>
            </a:r>
            <a:r>
              <a:rPr sz="1350" spc="-5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D3A8A"/>
                </a:solidFill>
                <a:latin typeface="DejaVu Sans"/>
                <a:cs typeface="DejaVu Sans"/>
              </a:rPr>
              <a:t>do</a:t>
            </a:r>
            <a:r>
              <a:rPr sz="1350" spc="-5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D3A8A"/>
                </a:solidFill>
                <a:latin typeface="DejaVu Sans"/>
                <a:cs typeface="DejaVu Sans"/>
              </a:rPr>
              <a:t>if</a:t>
            </a:r>
            <a:r>
              <a:rPr sz="1350" spc="-5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spc="-10" dirty="0">
                <a:solidFill>
                  <a:srgbClr val="1D3A8A"/>
                </a:solidFill>
                <a:latin typeface="DejaVu Sans"/>
                <a:cs typeface="DejaVu Sans"/>
              </a:rPr>
              <a:t>phished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443463" y="2435225"/>
            <a:ext cx="21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FFFF"/>
                </a:solidFill>
                <a:latin typeface="DejaVu Sans"/>
                <a:cs typeface="DejaVu Sans"/>
              </a:rPr>
              <a:t>10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400799" y="2466974"/>
            <a:ext cx="569595" cy="657225"/>
            <a:chOff x="6400799" y="2466974"/>
            <a:chExt cx="569595" cy="657225"/>
          </a:xfrm>
        </p:grpSpPr>
        <p:pic>
          <p:nvPicPr>
            <p:cNvPr id="54" name="object 5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19899" y="2466974"/>
              <a:ext cx="150018" cy="171449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6400799" y="2819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9"/>
                  </a:lnTo>
                  <a:lnTo>
                    <a:pt x="67730" y="279115"/>
                  </a:lnTo>
                  <a:lnTo>
                    <a:pt x="34591" y="249082"/>
                  </a:lnTo>
                  <a:lnTo>
                    <a:pt x="11600" y="210720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5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1" y="29995"/>
                  </a:lnTo>
                  <a:lnTo>
                    <a:pt x="274803" y="61607"/>
                  </a:lnTo>
                  <a:lnTo>
                    <a:pt x="295895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5" y="203733"/>
                  </a:lnTo>
                  <a:lnTo>
                    <a:pt x="274803" y="243192"/>
                  </a:lnTo>
                  <a:lnTo>
                    <a:pt x="243191" y="274803"/>
                  </a:lnTo>
                  <a:lnTo>
                    <a:pt x="203732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7033418" y="2425700"/>
            <a:ext cx="26231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D3A8A"/>
                </a:solidFill>
                <a:latin typeface="DejaVu Sans"/>
                <a:cs typeface="DejaVu Sans"/>
              </a:rPr>
              <a:t>Reporting</a:t>
            </a:r>
            <a:r>
              <a:rPr sz="1350" spc="-25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D3A8A"/>
                </a:solidFill>
                <a:latin typeface="DejaVu Sans"/>
                <a:cs typeface="DejaVu Sans"/>
              </a:rPr>
              <a:t>&amp;</a:t>
            </a:r>
            <a:r>
              <a:rPr sz="1350" spc="-2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D3A8A"/>
                </a:solidFill>
                <a:latin typeface="DejaVu Sans"/>
                <a:cs typeface="DejaVu Sans"/>
              </a:rPr>
              <a:t>incident</a:t>
            </a:r>
            <a:r>
              <a:rPr sz="1350" spc="-2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spc="-10" dirty="0">
                <a:solidFill>
                  <a:srgbClr val="1D3A8A"/>
                </a:solidFill>
                <a:latin typeface="DejaVu Sans"/>
                <a:cs typeface="DejaVu Sans"/>
              </a:rPr>
              <a:t>response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443463" y="2854325"/>
            <a:ext cx="21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FFFF"/>
                </a:solidFill>
                <a:latin typeface="DejaVu Sans"/>
                <a:cs typeface="DejaVu Sans"/>
              </a:rPr>
              <a:t>11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400799" y="2886074"/>
            <a:ext cx="591185" cy="657225"/>
            <a:chOff x="6400799" y="2886074"/>
            <a:chExt cx="591185" cy="657225"/>
          </a:xfrm>
        </p:grpSpPr>
        <p:pic>
          <p:nvPicPr>
            <p:cNvPr id="59" name="object 5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19899" y="2886074"/>
              <a:ext cx="171483" cy="169809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6400799" y="32384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9"/>
                  </a:lnTo>
                  <a:lnTo>
                    <a:pt x="67730" y="279115"/>
                  </a:lnTo>
                  <a:lnTo>
                    <a:pt x="34591" y="249081"/>
                  </a:lnTo>
                  <a:lnTo>
                    <a:pt x="11600" y="210720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6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1" y="29995"/>
                  </a:lnTo>
                  <a:lnTo>
                    <a:pt x="274803" y="61607"/>
                  </a:lnTo>
                  <a:lnTo>
                    <a:pt x="295895" y="101066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5" y="203733"/>
                  </a:lnTo>
                  <a:lnTo>
                    <a:pt x="274803" y="243191"/>
                  </a:lnTo>
                  <a:lnTo>
                    <a:pt x="243191" y="274803"/>
                  </a:lnTo>
                  <a:lnTo>
                    <a:pt x="203732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7054850" y="2844800"/>
            <a:ext cx="231013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D3A8A"/>
                </a:solidFill>
                <a:latin typeface="DejaVu Sans"/>
                <a:cs typeface="DejaVu Sans"/>
              </a:rPr>
              <a:t>Multi-factor </a:t>
            </a:r>
            <a:r>
              <a:rPr sz="1350" spc="-10" dirty="0">
                <a:solidFill>
                  <a:srgbClr val="1D3A8A"/>
                </a:solidFill>
                <a:latin typeface="DejaVu Sans"/>
                <a:cs typeface="DejaVu Sans"/>
              </a:rPr>
              <a:t>authentication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443463" y="3273425"/>
            <a:ext cx="21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FFFF"/>
                </a:solidFill>
                <a:latin typeface="DejaVu Sans"/>
                <a:cs typeface="DejaVu Sans"/>
              </a:rPr>
              <a:t>12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6400799" y="3305175"/>
            <a:ext cx="590550" cy="657225"/>
            <a:chOff x="6400799" y="3305175"/>
            <a:chExt cx="590550" cy="657225"/>
          </a:xfrm>
        </p:grpSpPr>
        <p:pic>
          <p:nvPicPr>
            <p:cNvPr id="64" name="object 6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19899" y="3305175"/>
              <a:ext cx="171449" cy="171449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6400799" y="3657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8"/>
                  </a:lnTo>
                  <a:lnTo>
                    <a:pt x="67730" y="279115"/>
                  </a:lnTo>
                  <a:lnTo>
                    <a:pt x="34591" y="249081"/>
                  </a:lnTo>
                  <a:lnTo>
                    <a:pt x="11600" y="210720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5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1" y="29995"/>
                  </a:lnTo>
                  <a:lnTo>
                    <a:pt x="274803" y="61606"/>
                  </a:lnTo>
                  <a:lnTo>
                    <a:pt x="295895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5" y="203733"/>
                  </a:lnTo>
                  <a:lnTo>
                    <a:pt x="274803" y="243192"/>
                  </a:lnTo>
                  <a:lnTo>
                    <a:pt x="243191" y="274803"/>
                  </a:lnTo>
                  <a:lnTo>
                    <a:pt x="203732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7054850" y="3263900"/>
            <a:ext cx="156527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D3A8A"/>
                </a:solidFill>
                <a:latin typeface="DejaVu Sans"/>
                <a:cs typeface="DejaVu Sans"/>
              </a:rPr>
              <a:t>Password</a:t>
            </a:r>
            <a:r>
              <a:rPr sz="1350" spc="-10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spc="-10" dirty="0">
                <a:solidFill>
                  <a:srgbClr val="1D3A8A"/>
                </a:solidFill>
                <a:latin typeface="DejaVu Sans"/>
                <a:cs typeface="DejaVu Sans"/>
              </a:rPr>
              <a:t>security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443463" y="3692525"/>
            <a:ext cx="21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FFFF"/>
                </a:solidFill>
                <a:latin typeface="DejaVu Sans"/>
                <a:cs typeface="DejaVu Sans"/>
              </a:rPr>
              <a:t>13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6400799" y="3724275"/>
            <a:ext cx="548005" cy="657225"/>
            <a:chOff x="6400799" y="3724275"/>
            <a:chExt cx="548005" cy="657225"/>
          </a:xfrm>
        </p:grpSpPr>
        <p:pic>
          <p:nvPicPr>
            <p:cNvPr id="69" name="object 6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19899" y="3724275"/>
              <a:ext cx="128587" cy="171449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6400799" y="40766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8"/>
                  </a:lnTo>
                  <a:lnTo>
                    <a:pt x="67730" y="279115"/>
                  </a:lnTo>
                  <a:lnTo>
                    <a:pt x="34591" y="249082"/>
                  </a:lnTo>
                  <a:lnTo>
                    <a:pt x="11600" y="210720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5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1" y="29995"/>
                  </a:lnTo>
                  <a:lnTo>
                    <a:pt x="274803" y="61607"/>
                  </a:lnTo>
                  <a:lnTo>
                    <a:pt x="295895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5" y="203733"/>
                  </a:lnTo>
                  <a:lnTo>
                    <a:pt x="274803" y="243192"/>
                  </a:lnTo>
                  <a:lnTo>
                    <a:pt x="243191" y="274803"/>
                  </a:lnTo>
                  <a:lnTo>
                    <a:pt x="203732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7011987" y="3683000"/>
            <a:ext cx="154178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D3A8A"/>
                </a:solidFill>
                <a:latin typeface="DejaVu Sans"/>
                <a:cs typeface="DejaVu Sans"/>
              </a:rPr>
              <a:t>Company </a:t>
            </a:r>
            <a:r>
              <a:rPr sz="1350" spc="-10" dirty="0">
                <a:solidFill>
                  <a:srgbClr val="1D3A8A"/>
                </a:solidFill>
                <a:latin typeface="DejaVu Sans"/>
                <a:cs typeface="DejaVu Sans"/>
              </a:rPr>
              <a:t>policies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443463" y="4111625"/>
            <a:ext cx="21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FFFF"/>
                </a:solidFill>
                <a:latin typeface="DejaVu Sans"/>
                <a:cs typeface="DejaVu Sans"/>
              </a:rPr>
              <a:t>14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0" y="4143375"/>
            <a:ext cx="12192000" cy="2638424"/>
            <a:chOff x="0" y="4143375"/>
            <a:chExt cx="12192000" cy="2638424"/>
          </a:xfrm>
        </p:grpSpPr>
        <p:pic>
          <p:nvPicPr>
            <p:cNvPr id="74" name="object 7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25257" y="4143375"/>
              <a:ext cx="117865" cy="171449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4410062" y="5467350"/>
              <a:ext cx="3367404" cy="286385"/>
            </a:xfrm>
            <a:custGeom>
              <a:avLst/>
              <a:gdLst/>
              <a:ahLst/>
              <a:cxnLst/>
              <a:rect l="l" t="t" r="r" b="b"/>
              <a:pathLst>
                <a:path w="3367404" h="286385">
                  <a:moveTo>
                    <a:pt x="250037" y="142875"/>
                  </a:moveTo>
                  <a:lnTo>
                    <a:pt x="247230" y="128993"/>
                  </a:lnTo>
                  <a:lnTo>
                    <a:pt x="239560" y="117640"/>
                  </a:lnTo>
                  <a:lnTo>
                    <a:pt x="228206" y="109969"/>
                  </a:lnTo>
                  <a:lnTo>
                    <a:pt x="214312" y="107162"/>
                  </a:lnTo>
                  <a:lnTo>
                    <a:pt x="205384" y="107162"/>
                  </a:lnTo>
                  <a:lnTo>
                    <a:pt x="205384" y="80378"/>
                  </a:lnTo>
                  <a:lnTo>
                    <a:pt x="199072" y="49098"/>
                  </a:lnTo>
                  <a:lnTo>
                    <a:pt x="190055" y="35725"/>
                  </a:lnTo>
                  <a:lnTo>
                    <a:pt x="181838" y="23545"/>
                  </a:lnTo>
                  <a:lnTo>
                    <a:pt x="169672" y="15354"/>
                  </a:lnTo>
                  <a:lnTo>
                    <a:pt x="169672" y="80378"/>
                  </a:lnTo>
                  <a:lnTo>
                    <a:pt x="169672" y="107162"/>
                  </a:lnTo>
                  <a:lnTo>
                    <a:pt x="80378" y="107162"/>
                  </a:lnTo>
                  <a:lnTo>
                    <a:pt x="80378" y="80378"/>
                  </a:lnTo>
                  <a:lnTo>
                    <a:pt x="83883" y="62992"/>
                  </a:lnTo>
                  <a:lnTo>
                    <a:pt x="93446" y="48793"/>
                  </a:lnTo>
                  <a:lnTo>
                    <a:pt x="107632" y="39230"/>
                  </a:lnTo>
                  <a:lnTo>
                    <a:pt x="125018" y="35725"/>
                  </a:lnTo>
                  <a:lnTo>
                    <a:pt x="142405" y="39230"/>
                  </a:lnTo>
                  <a:lnTo>
                    <a:pt x="156591" y="48793"/>
                  </a:lnTo>
                  <a:lnTo>
                    <a:pt x="166166" y="62992"/>
                  </a:lnTo>
                  <a:lnTo>
                    <a:pt x="169672" y="80378"/>
                  </a:lnTo>
                  <a:lnTo>
                    <a:pt x="169672" y="15354"/>
                  </a:lnTo>
                  <a:lnTo>
                    <a:pt x="156298" y="6324"/>
                  </a:lnTo>
                  <a:lnTo>
                    <a:pt x="125018" y="0"/>
                  </a:lnTo>
                  <a:lnTo>
                    <a:pt x="93751" y="6324"/>
                  </a:lnTo>
                  <a:lnTo>
                    <a:pt x="68199" y="23545"/>
                  </a:lnTo>
                  <a:lnTo>
                    <a:pt x="50977" y="49098"/>
                  </a:lnTo>
                  <a:lnTo>
                    <a:pt x="44653" y="80378"/>
                  </a:lnTo>
                  <a:lnTo>
                    <a:pt x="44653" y="107162"/>
                  </a:lnTo>
                  <a:lnTo>
                    <a:pt x="35725" y="107162"/>
                  </a:lnTo>
                  <a:lnTo>
                    <a:pt x="21831" y="109969"/>
                  </a:lnTo>
                  <a:lnTo>
                    <a:pt x="10477" y="117640"/>
                  </a:lnTo>
                  <a:lnTo>
                    <a:pt x="2819" y="128993"/>
                  </a:lnTo>
                  <a:lnTo>
                    <a:pt x="0" y="142875"/>
                  </a:lnTo>
                  <a:lnTo>
                    <a:pt x="0" y="250037"/>
                  </a:lnTo>
                  <a:lnTo>
                    <a:pt x="2819" y="263931"/>
                  </a:lnTo>
                  <a:lnTo>
                    <a:pt x="10477" y="275285"/>
                  </a:lnTo>
                  <a:lnTo>
                    <a:pt x="21831" y="282943"/>
                  </a:lnTo>
                  <a:lnTo>
                    <a:pt x="35725" y="285750"/>
                  </a:lnTo>
                  <a:lnTo>
                    <a:pt x="214312" y="285750"/>
                  </a:lnTo>
                  <a:lnTo>
                    <a:pt x="228206" y="282943"/>
                  </a:lnTo>
                  <a:lnTo>
                    <a:pt x="239560" y="275285"/>
                  </a:lnTo>
                  <a:lnTo>
                    <a:pt x="247230" y="263931"/>
                  </a:lnTo>
                  <a:lnTo>
                    <a:pt x="250037" y="250037"/>
                  </a:lnTo>
                  <a:lnTo>
                    <a:pt x="250037" y="142875"/>
                  </a:lnTo>
                  <a:close/>
                </a:path>
                <a:path w="3367404" h="286385">
                  <a:moveTo>
                    <a:pt x="991196" y="78143"/>
                  </a:moveTo>
                  <a:lnTo>
                    <a:pt x="969822" y="46215"/>
                  </a:lnTo>
                  <a:lnTo>
                    <a:pt x="955484" y="40144"/>
                  </a:lnTo>
                  <a:lnTo>
                    <a:pt x="955484" y="78917"/>
                  </a:lnTo>
                  <a:lnTo>
                    <a:pt x="950747" y="121018"/>
                  </a:lnTo>
                  <a:lnTo>
                    <a:pt x="935062" y="168173"/>
                  </a:lnTo>
                  <a:lnTo>
                    <a:pt x="905027" y="213029"/>
                  </a:lnTo>
                  <a:lnTo>
                    <a:pt x="857250" y="248246"/>
                  </a:lnTo>
                  <a:lnTo>
                    <a:pt x="857250" y="37287"/>
                  </a:lnTo>
                  <a:lnTo>
                    <a:pt x="955484" y="78917"/>
                  </a:lnTo>
                  <a:lnTo>
                    <a:pt x="955484" y="40144"/>
                  </a:lnTo>
                  <a:lnTo>
                    <a:pt x="948778" y="37287"/>
                  </a:lnTo>
                  <a:lnTo>
                    <a:pt x="864730" y="1625"/>
                  </a:lnTo>
                  <a:lnTo>
                    <a:pt x="862393" y="558"/>
                  </a:lnTo>
                  <a:lnTo>
                    <a:pt x="859828" y="0"/>
                  </a:lnTo>
                  <a:lnTo>
                    <a:pt x="854684" y="0"/>
                  </a:lnTo>
                  <a:lnTo>
                    <a:pt x="852119" y="558"/>
                  </a:lnTo>
                  <a:lnTo>
                    <a:pt x="849833" y="1625"/>
                  </a:lnTo>
                  <a:lnTo>
                    <a:pt x="744689" y="46215"/>
                  </a:lnTo>
                  <a:lnTo>
                    <a:pt x="736155" y="51333"/>
                  </a:lnTo>
                  <a:lnTo>
                    <a:pt x="729373" y="58635"/>
                  </a:lnTo>
                  <a:lnTo>
                    <a:pt x="724903" y="67716"/>
                  </a:lnTo>
                  <a:lnTo>
                    <a:pt x="723315" y="78143"/>
                  </a:lnTo>
                  <a:lnTo>
                    <a:pt x="723379" y="78917"/>
                  </a:lnTo>
                  <a:lnTo>
                    <a:pt x="737704" y="160147"/>
                  </a:lnTo>
                  <a:lnTo>
                    <a:pt x="759104" y="205549"/>
                  </a:lnTo>
                  <a:lnTo>
                    <a:pt x="793229" y="247396"/>
                  </a:lnTo>
                  <a:lnTo>
                    <a:pt x="842518" y="280847"/>
                  </a:lnTo>
                  <a:lnTo>
                    <a:pt x="857250" y="284187"/>
                  </a:lnTo>
                  <a:lnTo>
                    <a:pt x="864768" y="283362"/>
                  </a:lnTo>
                  <a:lnTo>
                    <a:pt x="871994" y="280847"/>
                  </a:lnTo>
                  <a:lnTo>
                    <a:pt x="920026" y="248246"/>
                  </a:lnTo>
                  <a:lnTo>
                    <a:pt x="921283" y="247396"/>
                  </a:lnTo>
                  <a:lnTo>
                    <a:pt x="955408" y="205549"/>
                  </a:lnTo>
                  <a:lnTo>
                    <a:pt x="976807" y="160147"/>
                  </a:lnTo>
                  <a:lnTo>
                    <a:pt x="987933" y="116065"/>
                  </a:lnTo>
                  <a:lnTo>
                    <a:pt x="991196" y="78143"/>
                  </a:lnTo>
                  <a:close/>
                </a:path>
                <a:path w="3367404" h="286385">
                  <a:moveTo>
                    <a:pt x="1653781" y="66751"/>
                  </a:moveTo>
                  <a:lnTo>
                    <a:pt x="1639138" y="27851"/>
                  </a:lnTo>
                  <a:lnTo>
                    <a:pt x="1605356" y="3644"/>
                  </a:lnTo>
                  <a:lnTo>
                    <a:pt x="1587042" y="0"/>
                  </a:lnTo>
                  <a:lnTo>
                    <a:pt x="1577657" y="0"/>
                  </a:lnTo>
                  <a:lnTo>
                    <a:pt x="1538757" y="14655"/>
                  </a:lnTo>
                  <a:lnTo>
                    <a:pt x="1514551" y="48437"/>
                  </a:lnTo>
                  <a:lnTo>
                    <a:pt x="1510906" y="66751"/>
                  </a:lnTo>
                  <a:lnTo>
                    <a:pt x="1510906" y="76136"/>
                  </a:lnTo>
                  <a:lnTo>
                    <a:pt x="1525549" y="115036"/>
                  </a:lnTo>
                  <a:lnTo>
                    <a:pt x="1559344" y="139242"/>
                  </a:lnTo>
                  <a:lnTo>
                    <a:pt x="1577657" y="142875"/>
                  </a:lnTo>
                  <a:lnTo>
                    <a:pt x="1587042" y="142875"/>
                  </a:lnTo>
                  <a:lnTo>
                    <a:pt x="1625930" y="128231"/>
                  </a:lnTo>
                  <a:lnTo>
                    <a:pt x="1650136" y="94449"/>
                  </a:lnTo>
                  <a:lnTo>
                    <a:pt x="1653781" y="76136"/>
                  </a:lnTo>
                  <a:lnTo>
                    <a:pt x="1653781" y="66751"/>
                  </a:lnTo>
                  <a:close/>
                </a:path>
                <a:path w="3367404" h="286385">
                  <a:moveTo>
                    <a:pt x="1693748" y="285483"/>
                  </a:moveTo>
                  <a:lnTo>
                    <a:pt x="1667052" y="259689"/>
                  </a:lnTo>
                  <a:lnTo>
                    <a:pt x="1649691" y="230441"/>
                  </a:lnTo>
                  <a:lnTo>
                    <a:pt x="1639989" y="200812"/>
                  </a:lnTo>
                  <a:lnTo>
                    <a:pt x="1636204" y="173748"/>
                  </a:lnTo>
                  <a:lnTo>
                    <a:pt x="1629371" y="171983"/>
                  </a:lnTo>
                  <a:lnTo>
                    <a:pt x="1622374" y="170700"/>
                  </a:lnTo>
                  <a:lnTo>
                    <a:pt x="1615211" y="169926"/>
                  </a:lnTo>
                  <a:lnTo>
                    <a:pt x="1607908" y="169672"/>
                  </a:lnTo>
                  <a:lnTo>
                    <a:pt x="1556842" y="169672"/>
                  </a:lnTo>
                  <a:lnTo>
                    <a:pt x="1518107" y="177482"/>
                  </a:lnTo>
                  <a:lnTo>
                    <a:pt x="1486471" y="198805"/>
                  </a:lnTo>
                  <a:lnTo>
                    <a:pt x="1465148" y="230441"/>
                  </a:lnTo>
                  <a:lnTo>
                    <a:pt x="1457325" y="269176"/>
                  </a:lnTo>
                  <a:lnTo>
                    <a:pt x="1457325" y="278333"/>
                  </a:lnTo>
                  <a:lnTo>
                    <a:pt x="1464640" y="285648"/>
                  </a:lnTo>
                  <a:lnTo>
                    <a:pt x="1692744" y="285648"/>
                  </a:lnTo>
                  <a:lnTo>
                    <a:pt x="1693748" y="285483"/>
                  </a:lnTo>
                  <a:close/>
                </a:path>
                <a:path w="3367404" h="286385">
                  <a:moveTo>
                    <a:pt x="1814512" y="159740"/>
                  </a:moveTo>
                  <a:lnTo>
                    <a:pt x="1811172" y="154825"/>
                  </a:lnTo>
                  <a:lnTo>
                    <a:pt x="1806092" y="152755"/>
                  </a:lnTo>
                  <a:lnTo>
                    <a:pt x="1787398" y="145288"/>
                  </a:lnTo>
                  <a:lnTo>
                    <a:pt x="1787398" y="174129"/>
                  </a:lnTo>
                  <a:lnTo>
                    <a:pt x="1783511" y="196532"/>
                  </a:lnTo>
                  <a:lnTo>
                    <a:pt x="1774228" y="219608"/>
                  </a:lnTo>
                  <a:lnTo>
                    <a:pt x="1758226" y="240842"/>
                  </a:lnTo>
                  <a:lnTo>
                    <a:pt x="1734146" y="257683"/>
                  </a:lnTo>
                  <a:lnTo>
                    <a:pt x="1734146" y="152819"/>
                  </a:lnTo>
                  <a:lnTo>
                    <a:pt x="1787398" y="174129"/>
                  </a:lnTo>
                  <a:lnTo>
                    <a:pt x="1787398" y="145288"/>
                  </a:lnTo>
                  <a:lnTo>
                    <a:pt x="1735937" y="124688"/>
                  </a:lnTo>
                  <a:lnTo>
                    <a:pt x="1732368" y="124688"/>
                  </a:lnTo>
                  <a:lnTo>
                    <a:pt x="1657134" y="154825"/>
                  </a:lnTo>
                  <a:lnTo>
                    <a:pt x="1653781" y="159740"/>
                  </a:lnTo>
                  <a:lnTo>
                    <a:pt x="1653781" y="165201"/>
                  </a:lnTo>
                  <a:lnTo>
                    <a:pt x="1668614" y="228727"/>
                  </a:lnTo>
                  <a:lnTo>
                    <a:pt x="1691627" y="260350"/>
                  </a:lnTo>
                  <a:lnTo>
                    <a:pt x="1729016" y="284746"/>
                  </a:lnTo>
                  <a:lnTo>
                    <a:pt x="1732305" y="286143"/>
                  </a:lnTo>
                  <a:lnTo>
                    <a:pt x="1736051" y="286143"/>
                  </a:lnTo>
                  <a:lnTo>
                    <a:pt x="1776704" y="260350"/>
                  </a:lnTo>
                  <a:lnTo>
                    <a:pt x="1799704" y="228727"/>
                  </a:lnTo>
                  <a:lnTo>
                    <a:pt x="1814512" y="165201"/>
                  </a:lnTo>
                  <a:lnTo>
                    <a:pt x="1814512" y="159740"/>
                  </a:lnTo>
                  <a:close/>
                </a:path>
                <a:path w="3367404" h="286385">
                  <a:moveTo>
                    <a:pt x="2552700" y="196456"/>
                  </a:moveTo>
                  <a:lnTo>
                    <a:pt x="2549893" y="182562"/>
                  </a:lnTo>
                  <a:lnTo>
                    <a:pt x="2542235" y="171208"/>
                  </a:lnTo>
                  <a:lnTo>
                    <a:pt x="2530881" y="163550"/>
                  </a:lnTo>
                  <a:lnTo>
                    <a:pt x="2516987" y="160743"/>
                  </a:lnTo>
                  <a:lnTo>
                    <a:pt x="2516987" y="212547"/>
                  </a:lnTo>
                  <a:lnTo>
                    <a:pt x="2516987" y="216090"/>
                  </a:lnTo>
                  <a:lnTo>
                    <a:pt x="2505367" y="227711"/>
                  </a:lnTo>
                  <a:lnTo>
                    <a:pt x="2501811" y="227711"/>
                  </a:lnTo>
                  <a:lnTo>
                    <a:pt x="2490203" y="216090"/>
                  </a:lnTo>
                  <a:lnTo>
                    <a:pt x="2490203" y="212547"/>
                  </a:lnTo>
                  <a:lnTo>
                    <a:pt x="2501811" y="200926"/>
                  </a:lnTo>
                  <a:lnTo>
                    <a:pt x="2505367" y="200926"/>
                  </a:lnTo>
                  <a:lnTo>
                    <a:pt x="2516987" y="212547"/>
                  </a:lnTo>
                  <a:lnTo>
                    <a:pt x="2516987" y="160743"/>
                  </a:lnTo>
                  <a:lnTo>
                    <a:pt x="2472334" y="160743"/>
                  </a:lnTo>
                  <a:lnTo>
                    <a:pt x="2472334" y="212547"/>
                  </a:lnTo>
                  <a:lnTo>
                    <a:pt x="2472334" y="216090"/>
                  </a:lnTo>
                  <a:lnTo>
                    <a:pt x="2460726" y="227711"/>
                  </a:lnTo>
                  <a:lnTo>
                    <a:pt x="2457170" y="227711"/>
                  </a:lnTo>
                  <a:lnTo>
                    <a:pt x="2445550" y="216090"/>
                  </a:lnTo>
                  <a:lnTo>
                    <a:pt x="2445550" y="212547"/>
                  </a:lnTo>
                  <a:lnTo>
                    <a:pt x="2457170" y="200926"/>
                  </a:lnTo>
                  <a:lnTo>
                    <a:pt x="2460726" y="200926"/>
                  </a:lnTo>
                  <a:lnTo>
                    <a:pt x="2472334" y="212547"/>
                  </a:lnTo>
                  <a:lnTo>
                    <a:pt x="2472334" y="160743"/>
                  </a:lnTo>
                  <a:lnTo>
                    <a:pt x="2302675" y="160743"/>
                  </a:lnTo>
                  <a:lnTo>
                    <a:pt x="2288781" y="163550"/>
                  </a:lnTo>
                  <a:lnTo>
                    <a:pt x="2277427" y="171208"/>
                  </a:lnTo>
                  <a:lnTo>
                    <a:pt x="2269769" y="182562"/>
                  </a:lnTo>
                  <a:lnTo>
                    <a:pt x="2266950" y="196456"/>
                  </a:lnTo>
                  <a:lnTo>
                    <a:pt x="2266950" y="232181"/>
                  </a:lnTo>
                  <a:lnTo>
                    <a:pt x="2269769" y="246075"/>
                  </a:lnTo>
                  <a:lnTo>
                    <a:pt x="2277427" y="257429"/>
                  </a:lnTo>
                  <a:lnTo>
                    <a:pt x="2288781" y="265087"/>
                  </a:lnTo>
                  <a:lnTo>
                    <a:pt x="2302675" y="267893"/>
                  </a:lnTo>
                  <a:lnTo>
                    <a:pt x="2516987" y="267893"/>
                  </a:lnTo>
                  <a:lnTo>
                    <a:pt x="2530881" y="265087"/>
                  </a:lnTo>
                  <a:lnTo>
                    <a:pt x="2542235" y="257429"/>
                  </a:lnTo>
                  <a:lnTo>
                    <a:pt x="2549893" y="246075"/>
                  </a:lnTo>
                  <a:lnTo>
                    <a:pt x="2552700" y="232181"/>
                  </a:lnTo>
                  <a:lnTo>
                    <a:pt x="2552700" y="227711"/>
                  </a:lnTo>
                  <a:lnTo>
                    <a:pt x="2552700" y="200926"/>
                  </a:lnTo>
                  <a:lnTo>
                    <a:pt x="2552700" y="196456"/>
                  </a:lnTo>
                  <a:close/>
                </a:path>
                <a:path w="3367404" h="286385">
                  <a:moveTo>
                    <a:pt x="2552700" y="53581"/>
                  </a:moveTo>
                  <a:lnTo>
                    <a:pt x="2549893" y="39687"/>
                  </a:lnTo>
                  <a:lnTo>
                    <a:pt x="2542235" y="28333"/>
                  </a:lnTo>
                  <a:lnTo>
                    <a:pt x="2530881" y="20675"/>
                  </a:lnTo>
                  <a:lnTo>
                    <a:pt x="2516987" y="17868"/>
                  </a:lnTo>
                  <a:lnTo>
                    <a:pt x="2512517" y="17868"/>
                  </a:lnTo>
                  <a:lnTo>
                    <a:pt x="2512517" y="69672"/>
                  </a:lnTo>
                  <a:lnTo>
                    <a:pt x="2512517" y="73215"/>
                  </a:lnTo>
                  <a:lnTo>
                    <a:pt x="2500909" y="84836"/>
                  </a:lnTo>
                  <a:lnTo>
                    <a:pt x="2497353" y="84836"/>
                  </a:lnTo>
                  <a:lnTo>
                    <a:pt x="2485733" y="73215"/>
                  </a:lnTo>
                  <a:lnTo>
                    <a:pt x="2485733" y="69672"/>
                  </a:lnTo>
                  <a:lnTo>
                    <a:pt x="2497353" y="58051"/>
                  </a:lnTo>
                  <a:lnTo>
                    <a:pt x="2500909" y="58051"/>
                  </a:lnTo>
                  <a:lnTo>
                    <a:pt x="2512517" y="69672"/>
                  </a:lnTo>
                  <a:lnTo>
                    <a:pt x="2512517" y="17868"/>
                  </a:lnTo>
                  <a:lnTo>
                    <a:pt x="2472334" y="17868"/>
                  </a:lnTo>
                  <a:lnTo>
                    <a:pt x="2472334" y="69672"/>
                  </a:lnTo>
                  <a:lnTo>
                    <a:pt x="2472334" y="73215"/>
                  </a:lnTo>
                  <a:lnTo>
                    <a:pt x="2460726" y="84836"/>
                  </a:lnTo>
                  <a:lnTo>
                    <a:pt x="2457170" y="84836"/>
                  </a:lnTo>
                  <a:lnTo>
                    <a:pt x="2445550" y="73215"/>
                  </a:lnTo>
                  <a:lnTo>
                    <a:pt x="2445550" y="69672"/>
                  </a:lnTo>
                  <a:lnTo>
                    <a:pt x="2457170" y="58051"/>
                  </a:lnTo>
                  <a:lnTo>
                    <a:pt x="2460726" y="58051"/>
                  </a:lnTo>
                  <a:lnTo>
                    <a:pt x="2472334" y="69672"/>
                  </a:lnTo>
                  <a:lnTo>
                    <a:pt x="2472334" y="17868"/>
                  </a:lnTo>
                  <a:lnTo>
                    <a:pt x="2302675" y="17868"/>
                  </a:lnTo>
                  <a:lnTo>
                    <a:pt x="2288781" y="20675"/>
                  </a:lnTo>
                  <a:lnTo>
                    <a:pt x="2277427" y="28333"/>
                  </a:lnTo>
                  <a:lnTo>
                    <a:pt x="2269769" y="39687"/>
                  </a:lnTo>
                  <a:lnTo>
                    <a:pt x="2266950" y="53581"/>
                  </a:lnTo>
                  <a:lnTo>
                    <a:pt x="2266950" y="89306"/>
                  </a:lnTo>
                  <a:lnTo>
                    <a:pt x="2269769" y="103200"/>
                  </a:lnTo>
                  <a:lnTo>
                    <a:pt x="2277427" y="114554"/>
                  </a:lnTo>
                  <a:lnTo>
                    <a:pt x="2288781" y="122212"/>
                  </a:lnTo>
                  <a:lnTo>
                    <a:pt x="2302675" y="125018"/>
                  </a:lnTo>
                  <a:lnTo>
                    <a:pt x="2516987" y="125018"/>
                  </a:lnTo>
                  <a:lnTo>
                    <a:pt x="2530881" y="122212"/>
                  </a:lnTo>
                  <a:lnTo>
                    <a:pt x="2542235" y="114554"/>
                  </a:lnTo>
                  <a:lnTo>
                    <a:pt x="2549893" y="103200"/>
                  </a:lnTo>
                  <a:lnTo>
                    <a:pt x="2552700" y="89306"/>
                  </a:lnTo>
                  <a:lnTo>
                    <a:pt x="2552700" y="84836"/>
                  </a:lnTo>
                  <a:lnTo>
                    <a:pt x="2552700" y="58051"/>
                  </a:lnTo>
                  <a:lnTo>
                    <a:pt x="2552700" y="53581"/>
                  </a:lnTo>
                  <a:close/>
                </a:path>
                <a:path w="3367404" h="286385">
                  <a:moveTo>
                    <a:pt x="3171977" y="111404"/>
                  </a:moveTo>
                  <a:lnTo>
                    <a:pt x="3171926" y="102920"/>
                  </a:lnTo>
                  <a:lnTo>
                    <a:pt x="3161538" y="92430"/>
                  </a:lnTo>
                  <a:lnTo>
                    <a:pt x="3153054" y="92430"/>
                  </a:lnTo>
                  <a:lnTo>
                    <a:pt x="3121025" y="124460"/>
                  </a:lnTo>
                  <a:lnTo>
                    <a:pt x="3115780" y="129654"/>
                  </a:lnTo>
                  <a:lnTo>
                    <a:pt x="3115780" y="138137"/>
                  </a:lnTo>
                  <a:lnTo>
                    <a:pt x="3147809" y="170167"/>
                  </a:lnTo>
                  <a:lnTo>
                    <a:pt x="3152952" y="175361"/>
                  </a:lnTo>
                  <a:lnTo>
                    <a:pt x="3161487" y="175361"/>
                  </a:lnTo>
                  <a:lnTo>
                    <a:pt x="3166732" y="170167"/>
                  </a:lnTo>
                  <a:lnTo>
                    <a:pt x="3171977" y="164922"/>
                  </a:lnTo>
                  <a:lnTo>
                    <a:pt x="3171926" y="156438"/>
                  </a:lnTo>
                  <a:lnTo>
                    <a:pt x="3149435" y="133946"/>
                  </a:lnTo>
                  <a:lnTo>
                    <a:pt x="3166732" y="116598"/>
                  </a:lnTo>
                  <a:lnTo>
                    <a:pt x="3171977" y="111404"/>
                  </a:lnTo>
                  <a:close/>
                </a:path>
                <a:path w="3367404" h="286385">
                  <a:moveTo>
                    <a:pt x="3261271" y="138137"/>
                  </a:moveTo>
                  <a:lnTo>
                    <a:pt x="3261220" y="129654"/>
                  </a:lnTo>
                  <a:lnTo>
                    <a:pt x="3223996" y="92430"/>
                  </a:lnTo>
                  <a:lnTo>
                    <a:pt x="3215678" y="92430"/>
                  </a:lnTo>
                  <a:lnTo>
                    <a:pt x="3205073" y="102920"/>
                  </a:lnTo>
                  <a:lnTo>
                    <a:pt x="3205073" y="111404"/>
                  </a:lnTo>
                  <a:lnTo>
                    <a:pt x="3227628" y="133946"/>
                  </a:lnTo>
                  <a:lnTo>
                    <a:pt x="3210318" y="151257"/>
                  </a:lnTo>
                  <a:lnTo>
                    <a:pt x="3205073" y="156438"/>
                  </a:lnTo>
                  <a:lnTo>
                    <a:pt x="3205137" y="164922"/>
                  </a:lnTo>
                  <a:lnTo>
                    <a:pt x="3215462" y="175361"/>
                  </a:lnTo>
                  <a:lnTo>
                    <a:pt x="3224047" y="175361"/>
                  </a:lnTo>
                  <a:lnTo>
                    <a:pt x="3261271" y="138137"/>
                  </a:lnTo>
                  <a:close/>
                </a:path>
                <a:path w="3367404" h="286385">
                  <a:moveTo>
                    <a:pt x="3331375" y="53581"/>
                  </a:moveTo>
                  <a:lnTo>
                    <a:pt x="3328568" y="39687"/>
                  </a:lnTo>
                  <a:lnTo>
                    <a:pt x="3320897" y="28333"/>
                  </a:lnTo>
                  <a:lnTo>
                    <a:pt x="3309543" y="20675"/>
                  </a:lnTo>
                  <a:lnTo>
                    <a:pt x="3295650" y="17868"/>
                  </a:lnTo>
                  <a:lnTo>
                    <a:pt x="3081337" y="17868"/>
                  </a:lnTo>
                  <a:lnTo>
                    <a:pt x="3067456" y="20675"/>
                  </a:lnTo>
                  <a:lnTo>
                    <a:pt x="3056090" y="28333"/>
                  </a:lnTo>
                  <a:lnTo>
                    <a:pt x="3048431" y="39687"/>
                  </a:lnTo>
                  <a:lnTo>
                    <a:pt x="3045625" y="53581"/>
                  </a:lnTo>
                  <a:lnTo>
                    <a:pt x="3045625" y="196456"/>
                  </a:lnTo>
                  <a:lnTo>
                    <a:pt x="3081337" y="196456"/>
                  </a:lnTo>
                  <a:lnTo>
                    <a:pt x="3081337" y="53581"/>
                  </a:lnTo>
                  <a:lnTo>
                    <a:pt x="3295650" y="53581"/>
                  </a:lnTo>
                  <a:lnTo>
                    <a:pt x="3295650" y="196456"/>
                  </a:lnTo>
                  <a:lnTo>
                    <a:pt x="3331375" y="196456"/>
                  </a:lnTo>
                  <a:lnTo>
                    <a:pt x="3331375" y="53581"/>
                  </a:lnTo>
                  <a:close/>
                </a:path>
                <a:path w="3367404" h="286385">
                  <a:moveTo>
                    <a:pt x="3367087" y="219113"/>
                  </a:moveTo>
                  <a:lnTo>
                    <a:pt x="3362299" y="214312"/>
                  </a:lnTo>
                  <a:lnTo>
                    <a:pt x="3014700" y="214312"/>
                  </a:lnTo>
                  <a:lnTo>
                    <a:pt x="3009900" y="219113"/>
                  </a:lnTo>
                  <a:lnTo>
                    <a:pt x="3009900" y="225031"/>
                  </a:lnTo>
                  <a:lnTo>
                    <a:pt x="3013278" y="241719"/>
                  </a:lnTo>
                  <a:lnTo>
                    <a:pt x="3022460" y="255333"/>
                  </a:lnTo>
                  <a:lnTo>
                    <a:pt x="3036087" y="264528"/>
                  </a:lnTo>
                  <a:lnTo>
                    <a:pt x="3052762" y="267893"/>
                  </a:lnTo>
                  <a:lnTo>
                    <a:pt x="3324225" y="267893"/>
                  </a:lnTo>
                  <a:lnTo>
                    <a:pt x="3340912" y="264528"/>
                  </a:lnTo>
                  <a:lnTo>
                    <a:pt x="3354540" y="255333"/>
                  </a:lnTo>
                  <a:lnTo>
                    <a:pt x="3363722" y="241719"/>
                  </a:lnTo>
                  <a:lnTo>
                    <a:pt x="3367087" y="225031"/>
                  </a:lnTo>
                  <a:lnTo>
                    <a:pt x="3367087" y="219113"/>
                  </a:lnTo>
                  <a:close/>
                </a:path>
              </a:pathLst>
            </a:custGeom>
            <a:solidFill>
              <a:srgbClr val="1C4ED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0" y="6248399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1999" y="533399"/>
                  </a:moveTo>
                  <a:lnTo>
                    <a:pt x="0" y="5333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533399"/>
                  </a:lnTo>
                  <a:close/>
                </a:path>
              </a:pathLst>
            </a:custGeom>
            <a:solidFill>
              <a:srgbClr val="1D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7011987" y="4102100"/>
            <a:ext cx="130302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D3A8A"/>
                </a:solidFill>
                <a:latin typeface="DejaVu Sans"/>
                <a:cs typeface="DejaVu Sans"/>
              </a:rPr>
              <a:t>Key</a:t>
            </a:r>
            <a:r>
              <a:rPr sz="1350" spc="-8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spc="-10" dirty="0">
                <a:solidFill>
                  <a:srgbClr val="1D3A8A"/>
                </a:solidFill>
                <a:latin typeface="DejaVu Sans"/>
                <a:cs typeface="DejaVu Sans"/>
              </a:rPr>
              <a:t>takeaways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68299" y="6408563"/>
            <a:ext cx="2553335" cy="2032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b="1" dirty="0">
                <a:solidFill>
                  <a:srgbClr val="FFFFFF"/>
                </a:solidFill>
                <a:latin typeface="DejaVu Sans"/>
                <a:cs typeface="DejaVu Sans"/>
              </a:rPr>
              <a:t>Cybersecurity</a:t>
            </a:r>
            <a:r>
              <a:rPr sz="1200" b="1" spc="-3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DejaVu Sans"/>
                <a:cs typeface="DejaVu Sans"/>
              </a:rPr>
              <a:t>Training</a:t>
            </a:r>
            <a:r>
              <a:rPr sz="1200" b="1" spc="-2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DejaVu Sans"/>
                <a:cs typeface="DejaVu Sans"/>
              </a:rPr>
              <a:t>Series</a:t>
            </a:r>
            <a:endParaRPr sz="1200">
              <a:latin typeface="DejaVu Sans"/>
              <a:cs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7086600"/>
            <a:chOff x="0" y="0"/>
            <a:chExt cx="12192000" cy="7086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70865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9599" y="914399"/>
              <a:ext cx="914400" cy="38100"/>
            </a:xfrm>
            <a:custGeom>
              <a:avLst/>
              <a:gdLst/>
              <a:ahLst/>
              <a:cxnLst/>
              <a:rect l="l" t="t" r="r" b="b"/>
              <a:pathLst>
                <a:path w="914400" h="38100">
                  <a:moveTo>
                    <a:pt x="9143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914399" y="0"/>
                  </a:lnTo>
                  <a:lnTo>
                    <a:pt x="914399" y="380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50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dirty="0"/>
              <a:t>Phishing?</a:t>
            </a:r>
            <a:r>
              <a:rPr spc="-45" dirty="0"/>
              <a:t> </a:t>
            </a:r>
            <a:r>
              <a:rPr dirty="0"/>
              <a:t>Introduction</a:t>
            </a:r>
            <a:r>
              <a:rPr spc="-45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Email</a:t>
            </a:r>
            <a:r>
              <a:rPr spc="-45" dirty="0"/>
              <a:t> </a:t>
            </a:r>
            <a:r>
              <a:rPr spc="-10" dirty="0"/>
              <a:t>Threats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09599" y="3171824"/>
            <a:ext cx="5295900" cy="2657475"/>
            <a:chOff x="609599" y="3171824"/>
            <a:chExt cx="5295900" cy="2657475"/>
          </a:xfrm>
        </p:grpSpPr>
        <p:sp>
          <p:nvSpPr>
            <p:cNvPr id="7" name="object 7"/>
            <p:cNvSpPr/>
            <p:nvPr/>
          </p:nvSpPr>
          <p:spPr>
            <a:xfrm>
              <a:off x="628649" y="4762500"/>
              <a:ext cx="5276850" cy="1066800"/>
            </a:xfrm>
            <a:custGeom>
              <a:avLst/>
              <a:gdLst/>
              <a:ahLst/>
              <a:cxnLst/>
              <a:rect l="l" t="t" r="r" b="b"/>
              <a:pathLst>
                <a:path w="5276850" h="1066800">
                  <a:moveTo>
                    <a:pt x="5205652" y="1066799"/>
                  </a:moveTo>
                  <a:lnTo>
                    <a:pt x="53397" y="1066799"/>
                  </a:lnTo>
                  <a:lnTo>
                    <a:pt x="49680" y="1066311"/>
                  </a:lnTo>
                  <a:lnTo>
                    <a:pt x="14085" y="1040942"/>
                  </a:lnTo>
                  <a:lnTo>
                    <a:pt x="366" y="1000557"/>
                  </a:lnTo>
                  <a:lnTo>
                    <a:pt x="0" y="995602"/>
                  </a:lnTo>
                  <a:lnTo>
                    <a:pt x="0" y="990599"/>
                  </a:lnTo>
                  <a:lnTo>
                    <a:pt x="0" y="71195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5205652" y="0"/>
                  </a:lnTo>
                  <a:lnTo>
                    <a:pt x="5247143" y="15620"/>
                  </a:lnTo>
                  <a:lnTo>
                    <a:pt x="5272963" y="51661"/>
                  </a:lnTo>
                  <a:lnTo>
                    <a:pt x="5276849" y="71195"/>
                  </a:lnTo>
                  <a:lnTo>
                    <a:pt x="5276849" y="995602"/>
                  </a:lnTo>
                  <a:lnTo>
                    <a:pt x="5261227" y="1037093"/>
                  </a:lnTo>
                  <a:lnTo>
                    <a:pt x="5225187" y="1062913"/>
                  </a:lnTo>
                  <a:lnTo>
                    <a:pt x="5210608" y="1066311"/>
                  </a:lnTo>
                  <a:lnTo>
                    <a:pt x="5205652" y="10667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599" y="4762777"/>
              <a:ext cx="70485" cy="1066800"/>
            </a:xfrm>
            <a:custGeom>
              <a:avLst/>
              <a:gdLst/>
              <a:ahLst/>
              <a:cxnLst/>
              <a:rect l="l" t="t" r="r" b="b"/>
              <a:pathLst>
                <a:path w="70484" h="1066800">
                  <a:moveTo>
                    <a:pt x="70450" y="1066244"/>
                  </a:moveTo>
                  <a:lnTo>
                    <a:pt x="33857" y="1053691"/>
                  </a:lnTo>
                  <a:lnTo>
                    <a:pt x="5800" y="1019482"/>
                  </a:lnTo>
                  <a:lnTo>
                    <a:pt x="0" y="9903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990322"/>
                  </a:lnTo>
                  <a:lnTo>
                    <a:pt x="44514" y="1032664"/>
                  </a:lnTo>
                  <a:lnTo>
                    <a:pt x="66287" y="1064588"/>
                  </a:lnTo>
                  <a:lnTo>
                    <a:pt x="70450" y="1066244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8162" y="3171824"/>
              <a:ext cx="47625" cy="1266825"/>
            </a:xfrm>
            <a:custGeom>
              <a:avLst/>
              <a:gdLst/>
              <a:ahLst/>
              <a:cxnLst/>
              <a:rect l="l" t="t" r="r" b="b"/>
              <a:pathLst>
                <a:path w="47625" h="1266825">
                  <a:moveTo>
                    <a:pt x="47625" y="1239862"/>
                  </a:moveTo>
                  <a:lnTo>
                    <a:pt x="26974" y="1219200"/>
                  </a:lnTo>
                  <a:lnTo>
                    <a:pt x="20662" y="1219200"/>
                  </a:lnTo>
                  <a:lnTo>
                    <a:pt x="0" y="1239862"/>
                  </a:lnTo>
                  <a:lnTo>
                    <a:pt x="0" y="1246174"/>
                  </a:lnTo>
                  <a:lnTo>
                    <a:pt x="20662" y="1266825"/>
                  </a:lnTo>
                  <a:lnTo>
                    <a:pt x="26974" y="1266825"/>
                  </a:lnTo>
                  <a:lnTo>
                    <a:pt x="47625" y="1246174"/>
                  </a:lnTo>
                  <a:lnTo>
                    <a:pt x="47625" y="1243012"/>
                  </a:lnTo>
                  <a:lnTo>
                    <a:pt x="47625" y="1239862"/>
                  </a:lnTo>
                  <a:close/>
                </a:path>
                <a:path w="47625" h="1266825">
                  <a:moveTo>
                    <a:pt x="47625" y="935062"/>
                  </a:moveTo>
                  <a:lnTo>
                    <a:pt x="26974" y="914400"/>
                  </a:lnTo>
                  <a:lnTo>
                    <a:pt x="20662" y="914400"/>
                  </a:lnTo>
                  <a:lnTo>
                    <a:pt x="0" y="935062"/>
                  </a:lnTo>
                  <a:lnTo>
                    <a:pt x="0" y="941374"/>
                  </a:lnTo>
                  <a:lnTo>
                    <a:pt x="20662" y="962025"/>
                  </a:lnTo>
                  <a:lnTo>
                    <a:pt x="26974" y="962025"/>
                  </a:lnTo>
                  <a:lnTo>
                    <a:pt x="47625" y="941374"/>
                  </a:lnTo>
                  <a:lnTo>
                    <a:pt x="47625" y="938212"/>
                  </a:lnTo>
                  <a:lnTo>
                    <a:pt x="47625" y="935062"/>
                  </a:lnTo>
                  <a:close/>
                </a:path>
                <a:path w="47625" h="1266825">
                  <a:moveTo>
                    <a:pt x="47625" y="630262"/>
                  </a:moveTo>
                  <a:lnTo>
                    <a:pt x="26974" y="609600"/>
                  </a:lnTo>
                  <a:lnTo>
                    <a:pt x="20662" y="609600"/>
                  </a:lnTo>
                  <a:lnTo>
                    <a:pt x="0" y="630262"/>
                  </a:lnTo>
                  <a:lnTo>
                    <a:pt x="0" y="636574"/>
                  </a:lnTo>
                  <a:lnTo>
                    <a:pt x="20662" y="657225"/>
                  </a:lnTo>
                  <a:lnTo>
                    <a:pt x="26974" y="657225"/>
                  </a:lnTo>
                  <a:lnTo>
                    <a:pt x="47625" y="636574"/>
                  </a:lnTo>
                  <a:lnTo>
                    <a:pt x="47625" y="633412"/>
                  </a:lnTo>
                  <a:lnTo>
                    <a:pt x="47625" y="630262"/>
                  </a:lnTo>
                  <a:close/>
                </a:path>
                <a:path w="47625" h="1266825">
                  <a:moveTo>
                    <a:pt x="47625" y="325462"/>
                  </a:moveTo>
                  <a:lnTo>
                    <a:pt x="26974" y="304800"/>
                  </a:lnTo>
                  <a:lnTo>
                    <a:pt x="20662" y="304800"/>
                  </a:lnTo>
                  <a:lnTo>
                    <a:pt x="0" y="325462"/>
                  </a:lnTo>
                  <a:lnTo>
                    <a:pt x="0" y="331774"/>
                  </a:lnTo>
                  <a:lnTo>
                    <a:pt x="20662" y="352425"/>
                  </a:lnTo>
                  <a:lnTo>
                    <a:pt x="26974" y="352425"/>
                  </a:lnTo>
                  <a:lnTo>
                    <a:pt x="47625" y="331774"/>
                  </a:lnTo>
                  <a:lnTo>
                    <a:pt x="47625" y="328612"/>
                  </a:lnTo>
                  <a:lnTo>
                    <a:pt x="47625" y="325462"/>
                  </a:lnTo>
                  <a:close/>
                </a:path>
                <a:path w="47625" h="12668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96899" y="1177925"/>
            <a:ext cx="5227955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Definition</a:t>
            </a:r>
            <a:endParaRPr sz="1500">
              <a:latin typeface="DejaVu Sans"/>
              <a:cs typeface="DejaVu Sans"/>
            </a:endParaRPr>
          </a:p>
          <a:p>
            <a:pPr marL="12700" marR="5080">
              <a:lnSpc>
                <a:spcPct val="125000"/>
              </a:lnSpc>
              <a:spcBef>
                <a:spcPts val="84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Phishing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is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form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of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social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engineering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attack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that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uses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deceptive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emails,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messages,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or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websites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trick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users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into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revealing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sensitive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information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or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installing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malware.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Attackers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masquerade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as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trusted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entities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manipulate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victims.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spc="-15" dirty="0"/>
              <a:t> </a:t>
            </a:r>
            <a:r>
              <a:rPr dirty="0"/>
              <a:t>Human</a:t>
            </a:r>
            <a:r>
              <a:rPr spc="-10" dirty="0"/>
              <a:t> </a:t>
            </a:r>
            <a:r>
              <a:rPr dirty="0"/>
              <a:t>Vigilance</a:t>
            </a:r>
            <a:r>
              <a:rPr spc="-10" dirty="0"/>
              <a:t> </a:t>
            </a:r>
            <a:r>
              <a:rPr dirty="0"/>
              <a:t>is</a:t>
            </a:r>
            <a:r>
              <a:rPr spc="-10" dirty="0"/>
              <a:t> Essential</a:t>
            </a:r>
          </a:p>
          <a:p>
            <a:pPr marL="202565" marR="899794">
              <a:lnSpc>
                <a:spcPct val="166700"/>
              </a:lnSpc>
              <a:spcBef>
                <a:spcPts val="240"/>
              </a:spcBef>
            </a:pP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Email</a:t>
            </a:r>
            <a:r>
              <a:rPr sz="1200" b="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filters</a:t>
            </a:r>
            <a:r>
              <a:rPr sz="1200" b="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miss</a:t>
            </a:r>
            <a:r>
              <a:rPr sz="1200" b="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sophisticated</a:t>
            </a:r>
            <a:r>
              <a:rPr sz="1200" b="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phishing</a:t>
            </a:r>
            <a:r>
              <a:rPr sz="1200" b="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spc="-10" dirty="0">
                <a:solidFill>
                  <a:srgbClr val="374050"/>
                </a:solidFill>
                <a:latin typeface="DejaVu Sans"/>
                <a:cs typeface="DejaVu Sans"/>
              </a:rPr>
              <a:t>attempts Attackers</a:t>
            </a:r>
            <a:r>
              <a:rPr sz="1200" b="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constantly</a:t>
            </a:r>
            <a:r>
              <a:rPr sz="1200" b="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evolve</a:t>
            </a:r>
            <a:r>
              <a:rPr sz="1200" b="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their</a:t>
            </a:r>
            <a:r>
              <a:rPr sz="1200" b="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spc="-10" dirty="0">
                <a:solidFill>
                  <a:srgbClr val="374050"/>
                </a:solidFill>
                <a:latin typeface="DejaVu Sans"/>
                <a:cs typeface="DejaVu Sans"/>
              </a:rPr>
              <a:t>tactics</a:t>
            </a:r>
            <a:endParaRPr sz="1200">
              <a:latin typeface="DejaVu Sans"/>
              <a:cs typeface="DejaVu Sans"/>
            </a:endParaRPr>
          </a:p>
          <a:p>
            <a:pPr marL="202565" marR="519430">
              <a:lnSpc>
                <a:spcPct val="166700"/>
              </a:lnSpc>
            </a:pPr>
            <a:r>
              <a:rPr sz="1200" b="0" spc="-25" dirty="0">
                <a:solidFill>
                  <a:srgbClr val="374050"/>
                </a:solidFill>
                <a:latin typeface="DejaVu Sans"/>
                <a:cs typeface="DejaVu Sans"/>
              </a:rPr>
              <a:t>Technology</a:t>
            </a:r>
            <a:r>
              <a:rPr sz="1200" b="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alone</a:t>
            </a:r>
            <a:r>
              <a:rPr sz="1200" b="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cannot</a:t>
            </a:r>
            <a:r>
              <a:rPr sz="1200" b="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identify</a:t>
            </a:r>
            <a:r>
              <a:rPr sz="1200" b="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all</a:t>
            </a:r>
            <a:r>
              <a:rPr sz="1200" b="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social</a:t>
            </a:r>
            <a:r>
              <a:rPr sz="1200" b="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spc="-10" dirty="0">
                <a:solidFill>
                  <a:srgbClr val="374050"/>
                </a:solidFill>
                <a:latin typeface="DejaVu Sans"/>
                <a:cs typeface="DejaVu Sans"/>
              </a:rPr>
              <a:t>engineering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Human</a:t>
            </a:r>
            <a:r>
              <a:rPr sz="1200" b="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judgment</a:t>
            </a:r>
            <a:r>
              <a:rPr sz="1200" b="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is</a:t>
            </a:r>
            <a:r>
              <a:rPr sz="1200" b="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the</a:t>
            </a:r>
            <a:r>
              <a:rPr sz="1200" b="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last</a:t>
            </a:r>
            <a:r>
              <a:rPr sz="1200" b="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line</a:t>
            </a:r>
            <a:r>
              <a:rPr sz="1200" b="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of</a:t>
            </a:r>
            <a:r>
              <a:rPr sz="1200" b="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spc="-10" dirty="0">
                <a:solidFill>
                  <a:srgbClr val="374050"/>
                </a:solidFill>
                <a:latin typeface="DejaVu Sans"/>
                <a:cs typeface="DejaVu Sans"/>
              </a:rPr>
              <a:t>defense</a:t>
            </a:r>
            <a:endParaRPr sz="1200">
              <a:latin typeface="DejaVu Sans"/>
              <a:cs typeface="DejaVu Sans"/>
            </a:endParaRPr>
          </a:p>
          <a:p>
            <a:pPr marL="202565">
              <a:lnSpc>
                <a:spcPct val="100000"/>
              </a:lnSpc>
              <a:spcBef>
                <a:spcPts val="960"/>
              </a:spcBef>
            </a:pPr>
            <a:r>
              <a:rPr sz="1200" b="0" spc="-25" dirty="0">
                <a:solidFill>
                  <a:srgbClr val="374050"/>
                </a:solidFill>
                <a:latin typeface="DejaVu Sans"/>
                <a:cs typeface="DejaVu Sans"/>
              </a:rPr>
              <a:t>Trained</a:t>
            </a:r>
            <a:r>
              <a:rPr sz="1200" b="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employees</a:t>
            </a:r>
            <a:r>
              <a:rPr sz="1200" b="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are</a:t>
            </a:r>
            <a:r>
              <a:rPr sz="1200" b="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your</a:t>
            </a:r>
            <a:r>
              <a:rPr sz="1200" b="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spc="-10" dirty="0">
                <a:solidFill>
                  <a:srgbClr val="374050"/>
                </a:solidFill>
                <a:latin typeface="DejaVu Sans"/>
                <a:cs typeface="DejaVu Sans"/>
              </a:rPr>
              <a:t>organization's</a:t>
            </a:r>
            <a:r>
              <a:rPr sz="1200" b="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security</a:t>
            </a:r>
            <a:r>
              <a:rPr sz="1200" b="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spc="-10" dirty="0">
                <a:solidFill>
                  <a:srgbClr val="374050"/>
                </a:solidFill>
                <a:latin typeface="DejaVu Sans"/>
                <a:cs typeface="DejaVu Sans"/>
              </a:rPr>
              <a:t>perimeter</a:t>
            </a:r>
            <a:endParaRPr sz="1200">
              <a:latin typeface="DejaVu Sans"/>
              <a:cs typeface="DejaVu San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7597" y="4963715"/>
            <a:ext cx="172655" cy="15001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25500" y="4860289"/>
            <a:ext cx="4289425" cy="808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7340">
              <a:lnSpc>
                <a:spcPct val="129600"/>
              </a:lnSpc>
              <a:spcBef>
                <a:spcPts val="100"/>
              </a:spcBef>
            </a:pP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68%</a:t>
            </a:r>
            <a:r>
              <a:rPr sz="1350" b="1" spc="-1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of</a:t>
            </a:r>
            <a:r>
              <a:rPr sz="1350" b="1" spc="-1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data</a:t>
            </a:r>
            <a:r>
              <a:rPr sz="1350" b="1" spc="-1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breaches</a:t>
            </a:r>
            <a:r>
              <a:rPr sz="1350" b="1" spc="-1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involve</a:t>
            </a:r>
            <a:r>
              <a:rPr sz="1350" b="1" spc="-1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the</a:t>
            </a:r>
            <a:r>
              <a:rPr sz="1350" b="1" spc="-10" dirty="0">
                <a:solidFill>
                  <a:srgbClr val="1D3A8A"/>
                </a:solidFill>
                <a:latin typeface="DejaVu Sans"/>
                <a:cs typeface="DejaVu Sans"/>
              </a:rPr>
              <a:t> human element</a:t>
            </a:r>
            <a:endParaRPr sz="13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Source:</a:t>
            </a:r>
            <a:r>
              <a:rPr sz="1050" spc="-3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Verizon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Data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Breach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Investigations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Report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2024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86498" y="4991099"/>
            <a:ext cx="1219200" cy="1104900"/>
          </a:xfrm>
          <a:custGeom>
            <a:avLst/>
            <a:gdLst/>
            <a:ahLst/>
            <a:cxnLst/>
            <a:rect l="l" t="t" r="r" b="b"/>
            <a:pathLst>
              <a:path w="1219200" h="1104900">
                <a:moveTo>
                  <a:pt x="1148003" y="1104899"/>
                </a:moveTo>
                <a:lnTo>
                  <a:pt x="71196" y="1104899"/>
                </a:lnTo>
                <a:lnTo>
                  <a:pt x="66241" y="1104410"/>
                </a:lnTo>
                <a:lnTo>
                  <a:pt x="29705" y="1089277"/>
                </a:lnTo>
                <a:lnTo>
                  <a:pt x="3885" y="1053237"/>
                </a:lnTo>
                <a:lnTo>
                  <a:pt x="0" y="1033703"/>
                </a:lnTo>
                <a:lnTo>
                  <a:pt x="0" y="10286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1148003" y="0"/>
                </a:lnTo>
                <a:lnTo>
                  <a:pt x="1189495" y="15620"/>
                </a:lnTo>
                <a:lnTo>
                  <a:pt x="1215314" y="51660"/>
                </a:lnTo>
                <a:lnTo>
                  <a:pt x="1219199" y="71196"/>
                </a:lnTo>
                <a:lnTo>
                  <a:pt x="1219199" y="1033703"/>
                </a:lnTo>
                <a:lnTo>
                  <a:pt x="1203578" y="1075193"/>
                </a:lnTo>
                <a:lnTo>
                  <a:pt x="1167537" y="1101013"/>
                </a:lnTo>
                <a:lnTo>
                  <a:pt x="1152959" y="1104410"/>
                </a:lnTo>
                <a:lnTo>
                  <a:pt x="1148003" y="1104899"/>
                </a:lnTo>
                <a:close/>
              </a:path>
            </a:pathLst>
          </a:custGeom>
          <a:solidFill>
            <a:srgbClr val="1C4E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496000" y="4993639"/>
            <a:ext cx="800100" cy="94741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1800" b="1" spc="-25" dirty="0">
                <a:solidFill>
                  <a:srgbClr val="FFFFFF"/>
                </a:solidFill>
                <a:latin typeface="DejaVu Sans"/>
                <a:cs typeface="DejaVu Sans"/>
              </a:rPr>
              <a:t>64%</a:t>
            </a:r>
            <a:endParaRPr sz="1800">
              <a:latin typeface="DejaVu Sans"/>
              <a:cs typeface="DejaVu Sans"/>
            </a:endParaRPr>
          </a:p>
          <a:p>
            <a:pPr marL="12700" marR="5080" algn="ctr">
              <a:lnSpc>
                <a:spcPct val="111100"/>
              </a:lnSpc>
              <a:spcBef>
                <a:spcPts val="420"/>
              </a:spcBef>
            </a:pP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of </a:t>
            </a:r>
            <a:r>
              <a:rPr sz="900" spc="-10" dirty="0">
                <a:solidFill>
                  <a:srgbClr val="FFFFFF"/>
                </a:solidFill>
                <a:latin typeface="DejaVu Sans"/>
                <a:cs typeface="DejaVu Sans"/>
              </a:rPr>
              <a:t>businesses </a:t>
            </a: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report</a:t>
            </a:r>
            <a:r>
              <a:rPr sz="900" spc="-5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spc="-25" dirty="0">
                <a:solidFill>
                  <a:srgbClr val="FFFFFF"/>
                </a:solidFill>
                <a:latin typeface="DejaVu Sans"/>
                <a:cs typeface="DejaVu Sans"/>
              </a:rPr>
              <a:t>BEC </a:t>
            </a:r>
            <a:r>
              <a:rPr sz="900" spc="-10" dirty="0">
                <a:solidFill>
                  <a:srgbClr val="FFFFFF"/>
                </a:solidFill>
                <a:latin typeface="DejaVu Sans"/>
                <a:cs typeface="DejaVu Sans"/>
              </a:rPr>
              <a:t>attacks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324848" y="4991099"/>
            <a:ext cx="1219200" cy="1104900"/>
          </a:xfrm>
          <a:custGeom>
            <a:avLst/>
            <a:gdLst/>
            <a:ahLst/>
            <a:cxnLst/>
            <a:rect l="l" t="t" r="r" b="b"/>
            <a:pathLst>
              <a:path w="1219200" h="1104900">
                <a:moveTo>
                  <a:pt x="1148003" y="1104899"/>
                </a:moveTo>
                <a:lnTo>
                  <a:pt x="71196" y="1104899"/>
                </a:lnTo>
                <a:lnTo>
                  <a:pt x="66241" y="1104410"/>
                </a:lnTo>
                <a:lnTo>
                  <a:pt x="29704" y="1089277"/>
                </a:lnTo>
                <a:lnTo>
                  <a:pt x="3884" y="1053237"/>
                </a:lnTo>
                <a:lnTo>
                  <a:pt x="0" y="1033703"/>
                </a:lnTo>
                <a:lnTo>
                  <a:pt x="0" y="1028699"/>
                </a:lnTo>
                <a:lnTo>
                  <a:pt x="0" y="71196"/>
                </a:lnTo>
                <a:lnTo>
                  <a:pt x="15621" y="29705"/>
                </a:lnTo>
                <a:lnTo>
                  <a:pt x="51660" y="3885"/>
                </a:lnTo>
                <a:lnTo>
                  <a:pt x="71196" y="0"/>
                </a:lnTo>
                <a:lnTo>
                  <a:pt x="1148003" y="0"/>
                </a:lnTo>
                <a:lnTo>
                  <a:pt x="1189494" y="15620"/>
                </a:lnTo>
                <a:lnTo>
                  <a:pt x="1215313" y="51660"/>
                </a:lnTo>
                <a:lnTo>
                  <a:pt x="1219199" y="71196"/>
                </a:lnTo>
                <a:lnTo>
                  <a:pt x="1219199" y="1033703"/>
                </a:lnTo>
                <a:lnTo>
                  <a:pt x="1203577" y="1075193"/>
                </a:lnTo>
                <a:lnTo>
                  <a:pt x="1167537" y="1101013"/>
                </a:lnTo>
                <a:lnTo>
                  <a:pt x="1152958" y="1104410"/>
                </a:lnTo>
                <a:lnTo>
                  <a:pt x="1148003" y="1104899"/>
                </a:lnTo>
                <a:close/>
              </a:path>
            </a:pathLst>
          </a:custGeom>
          <a:solidFill>
            <a:srgbClr val="1C4E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525867" y="4993639"/>
            <a:ext cx="817244" cy="94741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1800" b="1" spc="-10" dirty="0">
                <a:solidFill>
                  <a:srgbClr val="FFFFFF"/>
                </a:solidFill>
                <a:latin typeface="DejaVu Sans"/>
                <a:cs typeface="DejaVu Sans"/>
              </a:rPr>
              <a:t>$4.8M</a:t>
            </a:r>
            <a:endParaRPr sz="1800">
              <a:latin typeface="DejaVu Sans"/>
              <a:cs typeface="DejaVu Sans"/>
            </a:endParaRPr>
          </a:p>
          <a:p>
            <a:pPr marL="37465" marR="29845" algn="ctr">
              <a:lnSpc>
                <a:spcPct val="111100"/>
              </a:lnSpc>
              <a:spcBef>
                <a:spcPts val="420"/>
              </a:spcBef>
            </a:pP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average</a:t>
            </a:r>
            <a:r>
              <a:rPr sz="900" spc="-4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spc="-20" dirty="0">
                <a:solidFill>
                  <a:srgbClr val="FFFFFF"/>
                </a:solidFill>
                <a:latin typeface="DejaVu Sans"/>
                <a:cs typeface="DejaVu Sans"/>
              </a:rPr>
              <a:t>cost </a:t>
            </a: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per</a:t>
            </a:r>
            <a:r>
              <a:rPr sz="900" spc="-1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DejaVu Sans"/>
                <a:cs typeface="DejaVu Sans"/>
              </a:rPr>
              <a:t>phishing breach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363197" y="4991099"/>
            <a:ext cx="1219200" cy="1104900"/>
          </a:xfrm>
          <a:custGeom>
            <a:avLst/>
            <a:gdLst/>
            <a:ahLst/>
            <a:cxnLst/>
            <a:rect l="l" t="t" r="r" b="b"/>
            <a:pathLst>
              <a:path w="1219200" h="1104900">
                <a:moveTo>
                  <a:pt x="1148004" y="1104899"/>
                </a:moveTo>
                <a:lnTo>
                  <a:pt x="71197" y="1104899"/>
                </a:lnTo>
                <a:lnTo>
                  <a:pt x="66242" y="1104410"/>
                </a:lnTo>
                <a:lnTo>
                  <a:pt x="29705" y="1089277"/>
                </a:lnTo>
                <a:lnTo>
                  <a:pt x="3884" y="1053237"/>
                </a:lnTo>
                <a:lnTo>
                  <a:pt x="0" y="1033703"/>
                </a:lnTo>
                <a:lnTo>
                  <a:pt x="1" y="10286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7" y="0"/>
                </a:lnTo>
                <a:lnTo>
                  <a:pt x="1148004" y="0"/>
                </a:lnTo>
                <a:lnTo>
                  <a:pt x="1189493" y="15620"/>
                </a:lnTo>
                <a:lnTo>
                  <a:pt x="1215312" y="51660"/>
                </a:lnTo>
                <a:lnTo>
                  <a:pt x="1219199" y="71196"/>
                </a:lnTo>
                <a:lnTo>
                  <a:pt x="1219199" y="1033703"/>
                </a:lnTo>
                <a:lnTo>
                  <a:pt x="1203577" y="1075193"/>
                </a:lnTo>
                <a:lnTo>
                  <a:pt x="1167537" y="1101013"/>
                </a:lnTo>
                <a:lnTo>
                  <a:pt x="1152958" y="1104410"/>
                </a:lnTo>
                <a:lnTo>
                  <a:pt x="1148004" y="1104899"/>
                </a:lnTo>
                <a:close/>
              </a:path>
            </a:pathLst>
          </a:custGeom>
          <a:solidFill>
            <a:srgbClr val="1C4E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591303" y="4993639"/>
            <a:ext cx="763270" cy="94741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1800" b="1" spc="-25" dirty="0">
                <a:solidFill>
                  <a:srgbClr val="FFFFFF"/>
                </a:solidFill>
                <a:latin typeface="DejaVu Sans"/>
                <a:cs typeface="DejaVu Sans"/>
              </a:rPr>
              <a:t>94%</a:t>
            </a:r>
            <a:endParaRPr sz="1800">
              <a:latin typeface="DejaVu Sans"/>
              <a:cs typeface="DejaVu Sans"/>
            </a:endParaRPr>
          </a:p>
          <a:p>
            <a:pPr marL="12065" marR="5080" indent="-635" algn="ctr">
              <a:lnSpc>
                <a:spcPct val="111100"/>
              </a:lnSpc>
              <a:spcBef>
                <a:spcPts val="420"/>
              </a:spcBef>
            </a:pP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of </a:t>
            </a:r>
            <a:r>
              <a:rPr sz="900" spc="-10" dirty="0">
                <a:solidFill>
                  <a:srgbClr val="FFFFFF"/>
                </a:solidFill>
                <a:latin typeface="DejaVu Sans"/>
                <a:cs typeface="DejaVu Sans"/>
              </a:rPr>
              <a:t>malware </a:t>
            </a: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delivered</a:t>
            </a:r>
            <a:r>
              <a:rPr sz="900" spc="-5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spc="-25" dirty="0">
                <a:solidFill>
                  <a:srgbClr val="FFFFFF"/>
                </a:solidFill>
                <a:latin typeface="DejaVu Sans"/>
                <a:cs typeface="DejaVu Sans"/>
              </a:rPr>
              <a:t>via </a:t>
            </a:r>
            <a:r>
              <a:rPr sz="900" spc="-10" dirty="0">
                <a:solidFill>
                  <a:srgbClr val="FFFFFF"/>
                </a:solidFill>
                <a:latin typeface="DejaVu Sans"/>
                <a:cs typeface="DejaVu Sans"/>
              </a:rPr>
              <a:t>email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00849" y="1181099"/>
            <a:ext cx="4267200" cy="3581400"/>
          </a:xfrm>
          <a:custGeom>
            <a:avLst/>
            <a:gdLst/>
            <a:ahLst/>
            <a:cxnLst/>
            <a:rect l="l" t="t" r="r" b="b"/>
            <a:pathLst>
              <a:path w="4267200" h="3581400">
                <a:moveTo>
                  <a:pt x="4196003" y="3581399"/>
                </a:moveTo>
                <a:lnTo>
                  <a:pt x="71196" y="3581399"/>
                </a:lnTo>
                <a:lnTo>
                  <a:pt x="66241" y="3580911"/>
                </a:lnTo>
                <a:lnTo>
                  <a:pt x="29705" y="3565777"/>
                </a:lnTo>
                <a:lnTo>
                  <a:pt x="3885" y="3529737"/>
                </a:lnTo>
                <a:lnTo>
                  <a:pt x="0" y="3510202"/>
                </a:lnTo>
                <a:lnTo>
                  <a:pt x="0" y="35051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4196003" y="0"/>
                </a:lnTo>
                <a:lnTo>
                  <a:pt x="4237492" y="15621"/>
                </a:lnTo>
                <a:lnTo>
                  <a:pt x="4263313" y="51661"/>
                </a:lnTo>
                <a:lnTo>
                  <a:pt x="4267199" y="71196"/>
                </a:lnTo>
                <a:lnTo>
                  <a:pt x="4267199" y="3510202"/>
                </a:lnTo>
                <a:lnTo>
                  <a:pt x="4251576" y="3551693"/>
                </a:lnTo>
                <a:lnTo>
                  <a:pt x="4215537" y="3577513"/>
                </a:lnTo>
                <a:lnTo>
                  <a:pt x="4200957" y="3580911"/>
                </a:lnTo>
                <a:lnTo>
                  <a:pt x="4196003" y="3581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486898" y="1377950"/>
            <a:ext cx="289496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Anatomy</a:t>
            </a:r>
            <a:r>
              <a:rPr sz="1350" b="1" spc="-2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of</a:t>
            </a:r>
            <a:r>
              <a:rPr sz="1350" b="1" spc="-2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a</a:t>
            </a:r>
            <a:r>
              <a:rPr sz="1350" b="1" spc="-2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Phishing</a:t>
            </a:r>
            <a:r>
              <a:rPr sz="1350" b="1" spc="-2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spc="-10" dirty="0">
                <a:solidFill>
                  <a:srgbClr val="1D40AF"/>
                </a:solidFill>
                <a:latin typeface="DejaVu Sans"/>
                <a:cs typeface="DejaVu Sans"/>
              </a:rPr>
              <a:t>Attack</a:t>
            </a:r>
            <a:endParaRPr sz="1350">
              <a:latin typeface="DejaVu Sans"/>
              <a:cs typeface="DejaVu San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1790699"/>
            <a:ext cx="12192000" cy="5219700"/>
            <a:chOff x="0" y="1790699"/>
            <a:chExt cx="12192000" cy="5219700"/>
          </a:xfrm>
        </p:grpSpPr>
        <p:sp>
          <p:nvSpPr>
            <p:cNvPr id="23" name="object 23"/>
            <p:cNvSpPr/>
            <p:nvPr/>
          </p:nvSpPr>
          <p:spPr>
            <a:xfrm>
              <a:off x="6991349" y="17906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399" y="380999"/>
                  </a:moveTo>
                  <a:lnTo>
                    <a:pt x="108158" y="374439"/>
                  </a:lnTo>
                  <a:lnTo>
                    <a:pt x="67730" y="355315"/>
                  </a:lnTo>
                  <a:lnTo>
                    <a:pt x="34590" y="325282"/>
                  </a:lnTo>
                  <a:lnTo>
                    <a:pt x="11599" y="286920"/>
                  </a:lnTo>
                  <a:lnTo>
                    <a:pt x="731" y="243537"/>
                  </a:lnTo>
                  <a:lnTo>
                    <a:pt x="0" y="228599"/>
                  </a:lnTo>
                  <a:lnTo>
                    <a:pt x="0" y="152399"/>
                  </a:lnTo>
                  <a:lnTo>
                    <a:pt x="6559" y="108159"/>
                  </a:lnTo>
                  <a:lnTo>
                    <a:pt x="25683" y="67730"/>
                  </a:lnTo>
                  <a:lnTo>
                    <a:pt x="55716" y="34591"/>
                  </a:lnTo>
                  <a:lnTo>
                    <a:pt x="94077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159887" y="183"/>
                  </a:lnTo>
                  <a:lnTo>
                    <a:pt x="203733" y="8904"/>
                  </a:lnTo>
                  <a:lnTo>
                    <a:pt x="243191" y="29995"/>
                  </a:lnTo>
                  <a:lnTo>
                    <a:pt x="274803" y="61607"/>
                  </a:lnTo>
                  <a:lnTo>
                    <a:pt x="295894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799" y="228599"/>
                  </a:lnTo>
                  <a:lnTo>
                    <a:pt x="298238" y="272839"/>
                  </a:lnTo>
                  <a:lnTo>
                    <a:pt x="279115" y="313268"/>
                  </a:lnTo>
                  <a:lnTo>
                    <a:pt x="249082" y="346407"/>
                  </a:lnTo>
                  <a:lnTo>
                    <a:pt x="210720" y="369399"/>
                  </a:lnTo>
                  <a:lnTo>
                    <a:pt x="167338" y="380267"/>
                  </a:lnTo>
                  <a:lnTo>
                    <a:pt x="152399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67550" y="1914524"/>
              <a:ext cx="152399" cy="11429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219949" y="2285999"/>
              <a:ext cx="19050" cy="190500"/>
            </a:xfrm>
            <a:custGeom>
              <a:avLst/>
              <a:gdLst/>
              <a:ahLst/>
              <a:cxnLst/>
              <a:rect l="l" t="t" r="r" b="b"/>
              <a:pathLst>
                <a:path w="19050" h="190500">
                  <a:moveTo>
                    <a:pt x="19049" y="190499"/>
                  </a:moveTo>
                  <a:lnTo>
                    <a:pt x="0" y="190499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190499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91349" y="2590799"/>
              <a:ext cx="247650" cy="381000"/>
            </a:xfrm>
            <a:custGeom>
              <a:avLst/>
              <a:gdLst/>
              <a:ahLst/>
              <a:cxnLst/>
              <a:rect l="l" t="t" r="r" b="b"/>
              <a:pathLst>
                <a:path w="247650" h="381000">
                  <a:moveTo>
                    <a:pt x="131955" y="380999"/>
                  </a:moveTo>
                  <a:lnTo>
                    <a:pt x="115694" y="380999"/>
                  </a:lnTo>
                  <a:lnTo>
                    <a:pt x="107642" y="380206"/>
                  </a:lnTo>
                  <a:lnTo>
                    <a:pt x="68927" y="368462"/>
                  </a:lnTo>
                  <a:lnTo>
                    <a:pt x="30518" y="338983"/>
                  </a:lnTo>
                  <a:lnTo>
                    <a:pt x="6314" y="297048"/>
                  </a:lnTo>
                  <a:lnTo>
                    <a:pt x="0" y="265305"/>
                  </a:lnTo>
                  <a:lnTo>
                    <a:pt x="0" y="257174"/>
                  </a:lnTo>
                  <a:lnTo>
                    <a:pt x="0" y="115694"/>
                  </a:lnTo>
                  <a:lnTo>
                    <a:pt x="12536" y="68927"/>
                  </a:lnTo>
                  <a:lnTo>
                    <a:pt x="42016" y="30517"/>
                  </a:lnTo>
                  <a:lnTo>
                    <a:pt x="83950" y="6313"/>
                  </a:lnTo>
                  <a:lnTo>
                    <a:pt x="115694" y="0"/>
                  </a:lnTo>
                  <a:lnTo>
                    <a:pt x="131955" y="0"/>
                  </a:lnTo>
                  <a:lnTo>
                    <a:pt x="178722" y="12536"/>
                  </a:lnTo>
                  <a:lnTo>
                    <a:pt x="217131" y="42016"/>
                  </a:lnTo>
                  <a:lnTo>
                    <a:pt x="241335" y="83950"/>
                  </a:lnTo>
                  <a:lnTo>
                    <a:pt x="247649" y="115694"/>
                  </a:lnTo>
                  <a:lnTo>
                    <a:pt x="247649" y="265305"/>
                  </a:lnTo>
                  <a:lnTo>
                    <a:pt x="235112" y="312071"/>
                  </a:lnTo>
                  <a:lnTo>
                    <a:pt x="205633" y="350481"/>
                  </a:lnTo>
                  <a:lnTo>
                    <a:pt x="163698" y="374684"/>
                  </a:lnTo>
                  <a:lnTo>
                    <a:pt x="140007" y="380206"/>
                  </a:lnTo>
                  <a:lnTo>
                    <a:pt x="131955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67550" y="2705099"/>
              <a:ext cx="95249" cy="13468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219949" y="3086099"/>
              <a:ext cx="19050" cy="190500"/>
            </a:xfrm>
            <a:custGeom>
              <a:avLst/>
              <a:gdLst/>
              <a:ahLst/>
              <a:cxnLst/>
              <a:rect l="l" t="t" r="r" b="b"/>
              <a:pathLst>
                <a:path w="19050" h="190500">
                  <a:moveTo>
                    <a:pt x="19049" y="190499"/>
                  </a:moveTo>
                  <a:lnTo>
                    <a:pt x="0" y="190499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190499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991349" y="3390899"/>
              <a:ext cx="285750" cy="381000"/>
            </a:xfrm>
            <a:custGeom>
              <a:avLst/>
              <a:gdLst/>
              <a:ahLst/>
              <a:cxnLst/>
              <a:rect l="l" t="t" r="r" b="b"/>
              <a:pathLst>
                <a:path w="285750" h="381000">
                  <a:moveTo>
                    <a:pt x="142874" y="380999"/>
                  </a:moveTo>
                  <a:lnTo>
                    <a:pt x="101399" y="374849"/>
                  </a:lnTo>
                  <a:lnTo>
                    <a:pt x="63497" y="356920"/>
                  </a:lnTo>
                  <a:lnTo>
                    <a:pt x="32429" y="328764"/>
                  </a:lnTo>
                  <a:lnTo>
                    <a:pt x="10874" y="292800"/>
                  </a:lnTo>
                  <a:lnTo>
                    <a:pt x="685" y="252129"/>
                  </a:lnTo>
                  <a:lnTo>
                    <a:pt x="0" y="238124"/>
                  </a:lnTo>
                  <a:lnTo>
                    <a:pt x="0" y="142874"/>
                  </a:lnTo>
                  <a:lnTo>
                    <a:pt x="6149" y="101399"/>
                  </a:lnTo>
                  <a:lnTo>
                    <a:pt x="24078" y="63497"/>
                  </a:lnTo>
                  <a:lnTo>
                    <a:pt x="52234" y="32429"/>
                  </a:lnTo>
                  <a:lnTo>
                    <a:pt x="88198" y="10875"/>
                  </a:lnTo>
                  <a:lnTo>
                    <a:pt x="128870" y="686"/>
                  </a:lnTo>
                  <a:lnTo>
                    <a:pt x="142874" y="0"/>
                  </a:lnTo>
                  <a:lnTo>
                    <a:pt x="149893" y="171"/>
                  </a:lnTo>
                  <a:lnTo>
                    <a:pt x="190998" y="8347"/>
                  </a:lnTo>
                  <a:lnTo>
                    <a:pt x="227991" y="28120"/>
                  </a:lnTo>
                  <a:lnTo>
                    <a:pt x="257627" y="57756"/>
                  </a:lnTo>
                  <a:lnTo>
                    <a:pt x="277400" y="94748"/>
                  </a:lnTo>
                  <a:lnTo>
                    <a:pt x="285578" y="135855"/>
                  </a:lnTo>
                  <a:lnTo>
                    <a:pt x="285749" y="142874"/>
                  </a:lnTo>
                  <a:lnTo>
                    <a:pt x="285749" y="238124"/>
                  </a:lnTo>
                  <a:lnTo>
                    <a:pt x="279598" y="279599"/>
                  </a:lnTo>
                  <a:lnTo>
                    <a:pt x="261669" y="317501"/>
                  </a:lnTo>
                  <a:lnTo>
                    <a:pt x="233513" y="348569"/>
                  </a:lnTo>
                  <a:lnTo>
                    <a:pt x="197549" y="370123"/>
                  </a:lnTo>
                  <a:lnTo>
                    <a:pt x="156878" y="380313"/>
                  </a:lnTo>
                  <a:lnTo>
                    <a:pt x="142874" y="3809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67550" y="3495674"/>
              <a:ext cx="133349" cy="15239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219949" y="3886199"/>
              <a:ext cx="19050" cy="190500"/>
            </a:xfrm>
            <a:custGeom>
              <a:avLst/>
              <a:gdLst/>
              <a:ahLst/>
              <a:cxnLst/>
              <a:rect l="l" t="t" r="r" b="b"/>
              <a:pathLst>
                <a:path w="19050" h="190500">
                  <a:moveTo>
                    <a:pt x="19049" y="190499"/>
                  </a:moveTo>
                  <a:lnTo>
                    <a:pt x="0" y="190499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190499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91349" y="41909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399" y="380999"/>
                  </a:moveTo>
                  <a:lnTo>
                    <a:pt x="108158" y="374438"/>
                  </a:lnTo>
                  <a:lnTo>
                    <a:pt x="67730" y="355315"/>
                  </a:lnTo>
                  <a:lnTo>
                    <a:pt x="34590" y="325282"/>
                  </a:lnTo>
                  <a:lnTo>
                    <a:pt x="11599" y="286920"/>
                  </a:lnTo>
                  <a:lnTo>
                    <a:pt x="731" y="243537"/>
                  </a:lnTo>
                  <a:lnTo>
                    <a:pt x="0" y="228599"/>
                  </a:lnTo>
                  <a:lnTo>
                    <a:pt x="0" y="152399"/>
                  </a:lnTo>
                  <a:lnTo>
                    <a:pt x="6559" y="108159"/>
                  </a:lnTo>
                  <a:lnTo>
                    <a:pt x="25683" y="67730"/>
                  </a:lnTo>
                  <a:lnTo>
                    <a:pt x="55716" y="34591"/>
                  </a:lnTo>
                  <a:lnTo>
                    <a:pt x="94077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159887" y="183"/>
                  </a:lnTo>
                  <a:lnTo>
                    <a:pt x="203733" y="8904"/>
                  </a:lnTo>
                  <a:lnTo>
                    <a:pt x="243191" y="29995"/>
                  </a:lnTo>
                  <a:lnTo>
                    <a:pt x="274803" y="61606"/>
                  </a:lnTo>
                  <a:lnTo>
                    <a:pt x="295894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799" y="228599"/>
                  </a:lnTo>
                  <a:lnTo>
                    <a:pt x="298238" y="272839"/>
                  </a:lnTo>
                  <a:lnTo>
                    <a:pt x="279115" y="313268"/>
                  </a:lnTo>
                  <a:lnTo>
                    <a:pt x="249082" y="346407"/>
                  </a:lnTo>
                  <a:lnTo>
                    <a:pt x="210720" y="369398"/>
                  </a:lnTo>
                  <a:lnTo>
                    <a:pt x="167338" y="380267"/>
                  </a:lnTo>
                  <a:lnTo>
                    <a:pt x="152399" y="3809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67550" y="4295774"/>
              <a:ext cx="152399" cy="15332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0" y="6476999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1999" y="533399"/>
                  </a:moveTo>
                  <a:lnTo>
                    <a:pt x="0" y="5333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533399"/>
                  </a:lnTo>
                  <a:close/>
                </a:path>
              </a:pathLst>
            </a:custGeom>
            <a:solidFill>
              <a:srgbClr val="1D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397750" y="1863725"/>
            <a:ext cx="2102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DejaVu Sans"/>
                <a:cs typeface="DejaVu Sans"/>
              </a:rPr>
              <a:t>1.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Deceptive</a:t>
            </a:r>
            <a:r>
              <a:rPr sz="1200" spc="-4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Message</a:t>
            </a:r>
            <a:r>
              <a:rPr sz="1200" spc="-40" dirty="0">
                <a:latin typeface="DejaVu Sans"/>
                <a:cs typeface="DejaVu Sans"/>
              </a:rPr>
              <a:t> </a:t>
            </a:r>
            <a:r>
              <a:rPr sz="1200" spc="-20" dirty="0">
                <a:latin typeface="DejaVu Sans"/>
                <a:cs typeface="DejaVu Sans"/>
              </a:rPr>
              <a:t>Sent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68299" y="6637163"/>
            <a:ext cx="2553335" cy="2032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b="1" dirty="0">
                <a:solidFill>
                  <a:srgbClr val="FFFFFF"/>
                </a:solidFill>
                <a:latin typeface="DejaVu Sans"/>
                <a:cs typeface="DejaVu Sans"/>
              </a:rPr>
              <a:t>Cybersecurity</a:t>
            </a:r>
            <a:r>
              <a:rPr sz="1200" b="1" spc="-3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DejaVu Sans"/>
                <a:cs typeface="DejaVu Sans"/>
              </a:rPr>
              <a:t>Training</a:t>
            </a:r>
            <a:r>
              <a:rPr sz="1200" b="1" spc="-2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DejaVu Sans"/>
                <a:cs typeface="DejaVu Sans"/>
              </a:rPr>
              <a:t>Series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40600" y="2663825"/>
            <a:ext cx="2315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DejaVu Sans"/>
                <a:cs typeface="DejaVu Sans"/>
              </a:rPr>
              <a:t>2.</a:t>
            </a:r>
            <a:r>
              <a:rPr sz="1200" spc="-2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User</a:t>
            </a:r>
            <a:r>
              <a:rPr sz="1200" spc="-2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Interacts</a:t>
            </a:r>
            <a:r>
              <a:rPr sz="1200" spc="-2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with</a:t>
            </a:r>
            <a:r>
              <a:rPr sz="1200" spc="-25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Content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78700" y="3463925"/>
            <a:ext cx="2605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DejaVu Sans"/>
                <a:cs typeface="DejaVu Sans"/>
              </a:rPr>
              <a:t>3.</a:t>
            </a:r>
            <a:r>
              <a:rPr sz="1200" spc="15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Credentials/Data</a:t>
            </a:r>
            <a:r>
              <a:rPr sz="1200" spc="15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Compromised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397750" y="4264025"/>
            <a:ext cx="24371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DejaVu Sans"/>
                <a:cs typeface="DejaVu Sans"/>
              </a:rPr>
              <a:t>4.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Attack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Executed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&amp;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Expanded</a:t>
            </a:r>
            <a:endParaRPr sz="12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8039100"/>
            <a:chOff x="0" y="0"/>
            <a:chExt cx="12192000" cy="8039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80390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9599" y="914399"/>
              <a:ext cx="914400" cy="38100"/>
            </a:xfrm>
            <a:custGeom>
              <a:avLst/>
              <a:gdLst/>
              <a:ahLst/>
              <a:cxnLst/>
              <a:rect l="l" t="t" r="r" b="b"/>
              <a:pathLst>
                <a:path w="914400" h="38100">
                  <a:moveTo>
                    <a:pt x="9143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914399" y="0"/>
                  </a:lnTo>
                  <a:lnTo>
                    <a:pt x="914399" y="380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Phishing</a:t>
            </a:r>
            <a:r>
              <a:rPr spc="-55" dirty="0"/>
              <a:t> </a:t>
            </a:r>
            <a:r>
              <a:rPr dirty="0"/>
              <a:t>by</a:t>
            </a:r>
            <a:r>
              <a:rPr spc="-5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Numbers:</a:t>
            </a:r>
            <a:r>
              <a:rPr spc="-55" dirty="0"/>
              <a:t> </a:t>
            </a:r>
            <a:r>
              <a:rPr dirty="0"/>
              <a:t>Current</a:t>
            </a:r>
            <a:r>
              <a:rPr spc="-55" dirty="0"/>
              <a:t> </a:t>
            </a:r>
            <a:r>
              <a:rPr dirty="0"/>
              <a:t>Statistics</a:t>
            </a:r>
            <a:r>
              <a:rPr spc="-50" dirty="0"/>
              <a:t> </a:t>
            </a:r>
            <a:r>
              <a:rPr dirty="0"/>
              <a:t>&amp;</a:t>
            </a:r>
            <a:r>
              <a:rPr spc="-55" dirty="0"/>
              <a:t> </a:t>
            </a:r>
            <a:r>
              <a:rPr spc="-10" dirty="0"/>
              <a:t>Trends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09599" y="2362199"/>
            <a:ext cx="5295900" cy="4686300"/>
            <a:chOff x="609599" y="2362199"/>
            <a:chExt cx="5295900" cy="4686300"/>
          </a:xfrm>
        </p:grpSpPr>
        <p:sp>
          <p:nvSpPr>
            <p:cNvPr id="7" name="object 7"/>
            <p:cNvSpPr/>
            <p:nvPr/>
          </p:nvSpPr>
          <p:spPr>
            <a:xfrm>
              <a:off x="628649" y="2362199"/>
              <a:ext cx="5276850" cy="762000"/>
            </a:xfrm>
            <a:custGeom>
              <a:avLst/>
              <a:gdLst/>
              <a:ahLst/>
              <a:cxnLst/>
              <a:rect l="l" t="t" r="r" b="b"/>
              <a:pathLst>
                <a:path w="5276850" h="762000">
                  <a:moveTo>
                    <a:pt x="5205652" y="761999"/>
                  </a:moveTo>
                  <a:lnTo>
                    <a:pt x="53397" y="761999"/>
                  </a:lnTo>
                  <a:lnTo>
                    <a:pt x="49680" y="761511"/>
                  </a:lnTo>
                  <a:lnTo>
                    <a:pt x="14085" y="736143"/>
                  </a:lnTo>
                  <a:lnTo>
                    <a:pt x="366" y="695758"/>
                  </a:lnTo>
                  <a:lnTo>
                    <a:pt x="0" y="690803"/>
                  </a:lnTo>
                  <a:lnTo>
                    <a:pt x="0" y="6857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205652" y="0"/>
                  </a:lnTo>
                  <a:lnTo>
                    <a:pt x="5247143" y="15621"/>
                  </a:lnTo>
                  <a:lnTo>
                    <a:pt x="5272963" y="51661"/>
                  </a:lnTo>
                  <a:lnTo>
                    <a:pt x="5276849" y="71196"/>
                  </a:lnTo>
                  <a:lnTo>
                    <a:pt x="5276849" y="690803"/>
                  </a:lnTo>
                  <a:lnTo>
                    <a:pt x="5261227" y="732294"/>
                  </a:lnTo>
                  <a:lnTo>
                    <a:pt x="5225187" y="758113"/>
                  </a:lnTo>
                  <a:lnTo>
                    <a:pt x="5210608" y="761511"/>
                  </a:lnTo>
                  <a:lnTo>
                    <a:pt x="5205652" y="7619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599" y="2362477"/>
              <a:ext cx="70485" cy="762000"/>
            </a:xfrm>
            <a:custGeom>
              <a:avLst/>
              <a:gdLst/>
              <a:ahLst/>
              <a:cxnLst/>
              <a:rect l="l" t="t" r="r" b="b"/>
              <a:pathLst>
                <a:path w="70484" h="762000">
                  <a:moveTo>
                    <a:pt x="70450" y="761444"/>
                  </a:moveTo>
                  <a:lnTo>
                    <a:pt x="33857" y="748891"/>
                  </a:lnTo>
                  <a:lnTo>
                    <a:pt x="5800" y="714682"/>
                  </a:lnTo>
                  <a:lnTo>
                    <a:pt x="0" y="6855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685522"/>
                  </a:lnTo>
                  <a:lnTo>
                    <a:pt x="44514" y="727864"/>
                  </a:lnTo>
                  <a:lnTo>
                    <a:pt x="66287" y="759788"/>
                  </a:lnTo>
                  <a:lnTo>
                    <a:pt x="70450" y="761444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599" y="5105399"/>
              <a:ext cx="5295900" cy="1943100"/>
            </a:xfrm>
            <a:custGeom>
              <a:avLst/>
              <a:gdLst/>
              <a:ahLst/>
              <a:cxnLst/>
              <a:rect l="l" t="t" r="r" b="b"/>
              <a:pathLst>
                <a:path w="5295900" h="1943100">
                  <a:moveTo>
                    <a:pt x="5224702" y="1943099"/>
                  </a:moveTo>
                  <a:lnTo>
                    <a:pt x="71196" y="1943099"/>
                  </a:lnTo>
                  <a:lnTo>
                    <a:pt x="66241" y="1942611"/>
                  </a:lnTo>
                  <a:lnTo>
                    <a:pt x="29705" y="1927477"/>
                  </a:lnTo>
                  <a:lnTo>
                    <a:pt x="3885" y="1891437"/>
                  </a:lnTo>
                  <a:lnTo>
                    <a:pt x="0" y="1871903"/>
                  </a:lnTo>
                  <a:lnTo>
                    <a:pt x="0" y="1866899"/>
                  </a:lnTo>
                  <a:lnTo>
                    <a:pt x="0" y="71196"/>
                  </a:lnTo>
                  <a:lnTo>
                    <a:pt x="15621" y="29703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224702" y="0"/>
                  </a:lnTo>
                  <a:lnTo>
                    <a:pt x="5266193" y="15621"/>
                  </a:lnTo>
                  <a:lnTo>
                    <a:pt x="5292013" y="51660"/>
                  </a:lnTo>
                  <a:lnTo>
                    <a:pt x="5295899" y="71196"/>
                  </a:lnTo>
                  <a:lnTo>
                    <a:pt x="5295899" y="1871903"/>
                  </a:lnTo>
                  <a:lnTo>
                    <a:pt x="5280277" y="1913393"/>
                  </a:lnTo>
                  <a:lnTo>
                    <a:pt x="5244237" y="1939214"/>
                  </a:lnTo>
                  <a:lnTo>
                    <a:pt x="5229658" y="1942611"/>
                  </a:lnTo>
                  <a:lnTo>
                    <a:pt x="5224702" y="19430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7009" y="2563452"/>
              <a:ext cx="145256" cy="16784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96899" y="1177925"/>
            <a:ext cx="5269865" cy="104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Alarming Growth in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Phishing</a:t>
            </a:r>
            <a:endParaRPr sz="1500">
              <a:latin typeface="DejaVu Sans"/>
              <a:cs typeface="DejaVu Sans"/>
            </a:endParaRPr>
          </a:p>
          <a:p>
            <a:pPr marL="12700" marR="5080">
              <a:lnSpc>
                <a:spcPct val="125000"/>
              </a:lnSpc>
              <a:spcBef>
                <a:spcPts val="84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Phishing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attacks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have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exploded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recent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years,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particularly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with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the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rise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of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AI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tools.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The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overall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volume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of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phishing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has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reached</a:t>
            </a: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unprecedented</a:t>
            </a:r>
            <a:r>
              <a:rPr sz="1200" spc="-9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levels.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5500" y="2456996"/>
            <a:ext cx="4248785" cy="50673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525"/>
              </a:spcBef>
            </a:pPr>
            <a:r>
              <a:rPr sz="1500" b="1" dirty="0">
                <a:solidFill>
                  <a:srgbClr val="DB2525"/>
                </a:solidFill>
                <a:latin typeface="DejaVu Sans"/>
                <a:cs typeface="DejaVu Sans"/>
              </a:rPr>
              <a:t>4,151% </a:t>
            </a:r>
            <a:r>
              <a:rPr sz="1500" b="1" spc="-10" dirty="0">
                <a:solidFill>
                  <a:srgbClr val="DB2525"/>
                </a:solidFill>
                <a:latin typeface="DejaVu Sans"/>
                <a:cs typeface="DejaVu Sans"/>
              </a:rPr>
              <a:t>Increase</a:t>
            </a:r>
            <a:endParaRPr sz="15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in phishing attacks since ChatGPT's launch in 2022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(SlashNext)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8162" y="3819524"/>
            <a:ext cx="47625" cy="962025"/>
          </a:xfrm>
          <a:custGeom>
            <a:avLst/>
            <a:gdLst/>
            <a:ahLst/>
            <a:cxnLst/>
            <a:rect l="l" t="t" r="r" b="b"/>
            <a:pathLst>
              <a:path w="47625" h="962025">
                <a:moveTo>
                  <a:pt x="47625" y="935062"/>
                </a:moveTo>
                <a:lnTo>
                  <a:pt x="26974" y="914400"/>
                </a:lnTo>
                <a:lnTo>
                  <a:pt x="20662" y="914400"/>
                </a:lnTo>
                <a:lnTo>
                  <a:pt x="0" y="935062"/>
                </a:lnTo>
                <a:lnTo>
                  <a:pt x="0" y="941374"/>
                </a:lnTo>
                <a:lnTo>
                  <a:pt x="20662" y="962025"/>
                </a:lnTo>
                <a:lnTo>
                  <a:pt x="26974" y="962025"/>
                </a:lnTo>
                <a:lnTo>
                  <a:pt x="47625" y="941374"/>
                </a:lnTo>
                <a:lnTo>
                  <a:pt x="47625" y="938212"/>
                </a:lnTo>
                <a:lnTo>
                  <a:pt x="47625" y="935062"/>
                </a:lnTo>
                <a:close/>
              </a:path>
              <a:path w="47625" h="962025">
                <a:moveTo>
                  <a:pt x="47625" y="630262"/>
                </a:moveTo>
                <a:lnTo>
                  <a:pt x="26974" y="609600"/>
                </a:lnTo>
                <a:lnTo>
                  <a:pt x="20662" y="609600"/>
                </a:lnTo>
                <a:lnTo>
                  <a:pt x="0" y="630262"/>
                </a:lnTo>
                <a:lnTo>
                  <a:pt x="0" y="636574"/>
                </a:lnTo>
                <a:lnTo>
                  <a:pt x="20662" y="657225"/>
                </a:lnTo>
                <a:lnTo>
                  <a:pt x="26974" y="657225"/>
                </a:lnTo>
                <a:lnTo>
                  <a:pt x="47625" y="636574"/>
                </a:lnTo>
                <a:lnTo>
                  <a:pt x="47625" y="633412"/>
                </a:lnTo>
                <a:lnTo>
                  <a:pt x="47625" y="630262"/>
                </a:lnTo>
                <a:close/>
              </a:path>
              <a:path w="47625" h="962025">
                <a:moveTo>
                  <a:pt x="47625" y="325462"/>
                </a:moveTo>
                <a:lnTo>
                  <a:pt x="26974" y="304800"/>
                </a:lnTo>
                <a:lnTo>
                  <a:pt x="20662" y="304800"/>
                </a:lnTo>
                <a:lnTo>
                  <a:pt x="0" y="325462"/>
                </a:lnTo>
                <a:lnTo>
                  <a:pt x="0" y="331774"/>
                </a:lnTo>
                <a:lnTo>
                  <a:pt x="20662" y="352425"/>
                </a:lnTo>
                <a:lnTo>
                  <a:pt x="26974" y="352425"/>
                </a:lnTo>
                <a:lnTo>
                  <a:pt x="47625" y="331774"/>
                </a:lnTo>
                <a:lnTo>
                  <a:pt x="47625" y="328612"/>
                </a:lnTo>
                <a:lnTo>
                  <a:pt x="47625" y="325462"/>
                </a:lnTo>
                <a:close/>
              </a:path>
              <a:path w="47625" h="962025">
                <a:moveTo>
                  <a:pt x="47625" y="20662"/>
                </a:moveTo>
                <a:lnTo>
                  <a:pt x="26974" y="0"/>
                </a:lnTo>
                <a:lnTo>
                  <a:pt x="20662" y="0"/>
                </a:lnTo>
                <a:lnTo>
                  <a:pt x="0" y="20662"/>
                </a:lnTo>
                <a:lnTo>
                  <a:pt x="0" y="26974"/>
                </a:lnTo>
                <a:lnTo>
                  <a:pt x="20662" y="47625"/>
                </a:lnTo>
                <a:lnTo>
                  <a:pt x="26974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62"/>
                </a:lnTo>
                <a:close/>
              </a:path>
            </a:pathLst>
          </a:custGeom>
          <a:solidFill>
            <a:srgbClr val="374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6899" y="3349624"/>
            <a:ext cx="4364990" cy="1503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Financial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Impact</a:t>
            </a:r>
            <a:endParaRPr sz="1500">
              <a:latin typeface="DejaVu Sans"/>
              <a:cs typeface="DejaVu Sans"/>
            </a:endParaRPr>
          </a:p>
          <a:p>
            <a:pPr marL="202565">
              <a:lnSpc>
                <a:spcPct val="100000"/>
              </a:lnSpc>
              <a:spcBef>
                <a:spcPts val="1200"/>
              </a:spcBef>
            </a:pP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$4.88M</a:t>
            </a:r>
            <a:r>
              <a:rPr sz="1200" b="1" spc="-7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average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cost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per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phishing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breach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(IBM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2024)</a:t>
            </a:r>
            <a:endParaRPr sz="1200">
              <a:latin typeface="DejaVu Sans"/>
              <a:cs typeface="DejaVu Sans"/>
            </a:endParaRPr>
          </a:p>
          <a:p>
            <a:pPr marL="202565">
              <a:lnSpc>
                <a:spcPct val="100000"/>
              </a:lnSpc>
              <a:spcBef>
                <a:spcPts val="960"/>
              </a:spcBef>
            </a:pP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$150,000</a:t>
            </a:r>
            <a:r>
              <a:rPr sz="1200" b="1" spc="-6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average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loss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per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BEC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incident</a:t>
            </a:r>
            <a:endParaRPr sz="1200">
              <a:latin typeface="DejaVu Sans"/>
              <a:cs typeface="DejaVu Sans"/>
            </a:endParaRPr>
          </a:p>
          <a:p>
            <a:pPr marL="202565" marR="5080">
              <a:lnSpc>
                <a:spcPct val="166700"/>
              </a:lnSpc>
            </a:pP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$1</a:t>
            </a:r>
            <a:r>
              <a:rPr sz="1200" b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trillion+</a:t>
            </a:r>
            <a:r>
              <a:rPr sz="1200" b="1" spc="-6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stolen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globally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by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scammers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past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year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Cost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increased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by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10%</a:t>
            </a:r>
            <a:r>
              <a:rPr sz="1200" b="1" spc="-8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from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2023-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2024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61999" y="5629274"/>
            <a:ext cx="152400" cy="1219200"/>
            <a:chOff x="761999" y="5629274"/>
            <a:chExt cx="152400" cy="121920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99" y="5629274"/>
              <a:ext cx="152399" cy="1523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99" y="5895974"/>
              <a:ext cx="152399" cy="1523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99" y="6162674"/>
              <a:ext cx="152399" cy="1523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99" y="6429374"/>
              <a:ext cx="152399" cy="1523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99" y="6696074"/>
              <a:ext cx="152399" cy="15239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49299" y="5254625"/>
            <a:ext cx="4686935" cy="1617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Emerging</a:t>
            </a:r>
            <a:r>
              <a:rPr sz="1500" b="1" spc="-4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Phishing</a:t>
            </a:r>
            <a:r>
              <a:rPr sz="1500" b="1" spc="-4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Trends</a:t>
            </a:r>
            <a:r>
              <a:rPr sz="1500" b="1" spc="-4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500" b="1" spc="-20" dirty="0">
                <a:solidFill>
                  <a:srgbClr val="1D40AF"/>
                </a:solidFill>
                <a:latin typeface="DejaVu Sans"/>
                <a:cs typeface="DejaVu Sans"/>
              </a:rPr>
              <a:t>2025</a:t>
            </a:r>
            <a:endParaRPr sz="1500">
              <a:latin typeface="DejaVu Sans"/>
              <a:cs typeface="DejaVu Sans"/>
            </a:endParaRPr>
          </a:p>
          <a:p>
            <a:pPr marL="240665">
              <a:lnSpc>
                <a:spcPct val="100000"/>
              </a:lnSpc>
              <a:spcBef>
                <a:spcPts val="900"/>
              </a:spcBef>
            </a:pP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AI-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driven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phishing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emails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with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perfect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grammar</a:t>
            </a:r>
            <a:endParaRPr sz="1200">
              <a:latin typeface="DejaVu Sans"/>
              <a:cs typeface="DejaVu Sans"/>
            </a:endParaRPr>
          </a:p>
          <a:p>
            <a:pPr marL="240665" marR="497205">
              <a:lnSpc>
                <a:spcPct val="145800"/>
              </a:lnSpc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QR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code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phishing</a:t>
            </a:r>
            <a:r>
              <a:rPr sz="120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(quishing)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up</a:t>
            </a:r>
            <a:r>
              <a:rPr sz="120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25%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year-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over-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year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80%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of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phishing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sites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now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use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HTTPS</a:t>
            </a:r>
            <a:endParaRPr sz="1200">
              <a:latin typeface="DejaVu Sans"/>
              <a:cs typeface="DejaVu Sans"/>
            </a:endParaRPr>
          </a:p>
          <a:p>
            <a:pPr marL="240665" marR="5080">
              <a:lnSpc>
                <a:spcPct val="145800"/>
              </a:lnSpc>
            </a:pP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Multi-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channel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attacks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across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email,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messaging,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social Phishing-as-a-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Service</a:t>
            </a:r>
            <a:r>
              <a:rPr sz="120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kits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up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50%</a:t>
            </a:r>
            <a:r>
              <a:rPr sz="120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on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dark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web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286498" y="1181099"/>
            <a:ext cx="5295900" cy="2705100"/>
          </a:xfrm>
          <a:custGeom>
            <a:avLst/>
            <a:gdLst/>
            <a:ahLst/>
            <a:cxnLst/>
            <a:rect l="l" t="t" r="r" b="b"/>
            <a:pathLst>
              <a:path w="5295900" h="2705100">
                <a:moveTo>
                  <a:pt x="5224703" y="2705099"/>
                </a:moveTo>
                <a:lnTo>
                  <a:pt x="71196" y="2705099"/>
                </a:lnTo>
                <a:lnTo>
                  <a:pt x="66241" y="2704611"/>
                </a:lnTo>
                <a:lnTo>
                  <a:pt x="29705" y="2689477"/>
                </a:lnTo>
                <a:lnTo>
                  <a:pt x="3885" y="2653437"/>
                </a:lnTo>
                <a:lnTo>
                  <a:pt x="0" y="2633902"/>
                </a:lnTo>
                <a:lnTo>
                  <a:pt x="0" y="26288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5224703" y="0"/>
                </a:lnTo>
                <a:lnTo>
                  <a:pt x="5266192" y="15621"/>
                </a:lnTo>
                <a:lnTo>
                  <a:pt x="5292012" y="51661"/>
                </a:lnTo>
                <a:lnTo>
                  <a:pt x="5295899" y="71196"/>
                </a:lnTo>
                <a:lnTo>
                  <a:pt x="5295899" y="2633902"/>
                </a:lnTo>
                <a:lnTo>
                  <a:pt x="5280276" y="2675394"/>
                </a:lnTo>
                <a:lnTo>
                  <a:pt x="5244237" y="2701213"/>
                </a:lnTo>
                <a:lnTo>
                  <a:pt x="5229657" y="2704611"/>
                </a:lnTo>
                <a:lnTo>
                  <a:pt x="5224703" y="2705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235527" y="1339850"/>
            <a:ext cx="33978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Phishing</a:t>
            </a:r>
            <a:r>
              <a:rPr sz="1350" b="1" spc="-4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Attack</a:t>
            </a:r>
            <a:r>
              <a:rPr sz="1350" b="1" spc="-3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Growth</a:t>
            </a:r>
            <a:r>
              <a:rPr sz="1350" b="1" spc="-3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2021-</a:t>
            </a:r>
            <a:r>
              <a:rPr sz="1350" b="1" spc="-20" dirty="0">
                <a:solidFill>
                  <a:srgbClr val="1D40AF"/>
                </a:solidFill>
                <a:latin typeface="DejaVu Sans"/>
                <a:cs typeface="DejaVu Sans"/>
              </a:rPr>
              <a:t>2025</a:t>
            </a:r>
            <a:endParaRPr sz="1350">
              <a:latin typeface="DejaVu Sans"/>
              <a:cs typeface="DejaVu San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286498" y="1676399"/>
            <a:ext cx="5295900" cy="3810000"/>
            <a:chOff x="6286498" y="1676399"/>
            <a:chExt cx="5295900" cy="3810000"/>
          </a:xfrm>
        </p:grpSpPr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38899" y="1676399"/>
              <a:ext cx="4991099" cy="182879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286498" y="4076699"/>
              <a:ext cx="5295900" cy="1409700"/>
            </a:xfrm>
            <a:custGeom>
              <a:avLst/>
              <a:gdLst/>
              <a:ahLst/>
              <a:cxnLst/>
              <a:rect l="l" t="t" r="r" b="b"/>
              <a:pathLst>
                <a:path w="5295900" h="1409700">
                  <a:moveTo>
                    <a:pt x="5224703" y="1409699"/>
                  </a:moveTo>
                  <a:lnTo>
                    <a:pt x="71196" y="1409699"/>
                  </a:lnTo>
                  <a:lnTo>
                    <a:pt x="66241" y="1409210"/>
                  </a:lnTo>
                  <a:lnTo>
                    <a:pt x="29705" y="1394077"/>
                  </a:lnTo>
                  <a:lnTo>
                    <a:pt x="3885" y="1358036"/>
                  </a:lnTo>
                  <a:lnTo>
                    <a:pt x="0" y="1338503"/>
                  </a:lnTo>
                  <a:lnTo>
                    <a:pt x="0" y="13334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224703" y="0"/>
                  </a:lnTo>
                  <a:lnTo>
                    <a:pt x="5266192" y="15621"/>
                  </a:lnTo>
                  <a:lnTo>
                    <a:pt x="5292012" y="51661"/>
                  </a:lnTo>
                  <a:lnTo>
                    <a:pt x="5295899" y="71196"/>
                  </a:lnTo>
                  <a:lnTo>
                    <a:pt x="5295899" y="1338503"/>
                  </a:lnTo>
                  <a:lnTo>
                    <a:pt x="5280276" y="1379993"/>
                  </a:lnTo>
                  <a:lnTo>
                    <a:pt x="5244237" y="1405813"/>
                  </a:lnTo>
                  <a:lnTo>
                    <a:pt x="5229657" y="1409210"/>
                  </a:lnTo>
                  <a:lnTo>
                    <a:pt x="5224703" y="1409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612211" y="3568699"/>
            <a:ext cx="2644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A7280"/>
                </a:solidFill>
                <a:latin typeface="DejaVu Sans"/>
                <a:cs typeface="DejaVu Sans"/>
              </a:rPr>
              <a:t>Source:</a:t>
            </a:r>
            <a:r>
              <a:rPr sz="900" spc="-55" dirty="0">
                <a:solidFill>
                  <a:srgbClr val="6A7280"/>
                </a:solidFill>
                <a:latin typeface="DejaVu Sans"/>
                <a:cs typeface="DejaVu Sans"/>
              </a:rPr>
              <a:t> </a:t>
            </a:r>
            <a:r>
              <a:rPr sz="900" dirty="0">
                <a:solidFill>
                  <a:srgbClr val="6A7280"/>
                </a:solidFill>
                <a:latin typeface="DejaVu Sans"/>
                <a:cs typeface="DejaVu Sans"/>
              </a:rPr>
              <a:t>Hoxhunt</a:t>
            </a:r>
            <a:r>
              <a:rPr sz="900" spc="-45" dirty="0">
                <a:solidFill>
                  <a:srgbClr val="6A7280"/>
                </a:solidFill>
                <a:latin typeface="DejaVu Sans"/>
                <a:cs typeface="DejaVu Sans"/>
              </a:rPr>
              <a:t> </a:t>
            </a:r>
            <a:r>
              <a:rPr sz="900" dirty="0">
                <a:solidFill>
                  <a:srgbClr val="6A7280"/>
                </a:solidFill>
                <a:latin typeface="DejaVu Sans"/>
                <a:cs typeface="DejaVu Sans"/>
              </a:rPr>
              <a:t>Phishing</a:t>
            </a:r>
            <a:r>
              <a:rPr sz="900" spc="-50" dirty="0">
                <a:solidFill>
                  <a:srgbClr val="6A7280"/>
                </a:solidFill>
                <a:latin typeface="DejaVu Sans"/>
                <a:cs typeface="DejaVu Sans"/>
              </a:rPr>
              <a:t> </a:t>
            </a:r>
            <a:r>
              <a:rPr sz="900" spc="-25" dirty="0">
                <a:solidFill>
                  <a:srgbClr val="6A7280"/>
                </a:solidFill>
                <a:latin typeface="DejaVu Sans"/>
                <a:cs typeface="DejaVu Sans"/>
              </a:rPr>
              <a:t>Trends</a:t>
            </a:r>
            <a:r>
              <a:rPr sz="900" spc="-45" dirty="0">
                <a:solidFill>
                  <a:srgbClr val="6A7280"/>
                </a:solidFill>
                <a:latin typeface="DejaVu Sans"/>
                <a:cs typeface="DejaVu Sans"/>
              </a:rPr>
              <a:t> </a:t>
            </a:r>
            <a:r>
              <a:rPr sz="900" dirty="0">
                <a:solidFill>
                  <a:srgbClr val="6A7280"/>
                </a:solidFill>
                <a:latin typeface="DejaVu Sans"/>
                <a:cs typeface="DejaVu Sans"/>
              </a:rPr>
              <a:t>Report</a:t>
            </a:r>
            <a:r>
              <a:rPr sz="900" spc="-50" dirty="0">
                <a:solidFill>
                  <a:srgbClr val="6A7280"/>
                </a:solidFill>
                <a:latin typeface="DejaVu Sans"/>
                <a:cs typeface="DejaVu Sans"/>
              </a:rPr>
              <a:t> </a:t>
            </a:r>
            <a:r>
              <a:rPr sz="900" spc="-20" dirty="0">
                <a:solidFill>
                  <a:srgbClr val="6A7280"/>
                </a:solidFill>
                <a:latin typeface="DejaVu Sans"/>
                <a:cs typeface="DejaVu Sans"/>
              </a:rPr>
              <a:t>2025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710140" y="4235449"/>
            <a:ext cx="244856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Most</a:t>
            </a:r>
            <a:r>
              <a:rPr sz="1350" b="1" spc="-20" dirty="0">
                <a:solidFill>
                  <a:srgbClr val="1D40AF"/>
                </a:solidFill>
                <a:latin typeface="DejaVu Sans"/>
                <a:cs typeface="DejaVu Sans"/>
              </a:rPr>
              <a:t> Targeted</a:t>
            </a:r>
            <a:r>
              <a:rPr sz="1350" b="1" spc="-1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spc="-10" dirty="0">
                <a:solidFill>
                  <a:srgbClr val="1D40AF"/>
                </a:solidFill>
                <a:latin typeface="DejaVu Sans"/>
                <a:cs typeface="DejaVu Sans"/>
              </a:rPr>
              <a:t>Industries</a:t>
            </a:r>
            <a:endParaRPr sz="1350">
              <a:latin typeface="DejaVu Sans"/>
              <a:cs typeface="DejaVu San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286498" y="4648199"/>
            <a:ext cx="2800350" cy="2028825"/>
            <a:chOff x="6286498" y="4648199"/>
            <a:chExt cx="2800350" cy="2028825"/>
          </a:xfrm>
        </p:grpSpPr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38898" y="4648199"/>
              <a:ext cx="114300" cy="11429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72548" y="4648199"/>
              <a:ext cx="114300" cy="11429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38898" y="4914899"/>
              <a:ext cx="114300" cy="11429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72548" y="4914899"/>
              <a:ext cx="114300" cy="11429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38898" y="5181599"/>
              <a:ext cx="114300" cy="11429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286498" y="5676899"/>
              <a:ext cx="1219200" cy="1000125"/>
            </a:xfrm>
            <a:custGeom>
              <a:avLst/>
              <a:gdLst/>
              <a:ahLst/>
              <a:cxnLst/>
              <a:rect l="l" t="t" r="r" b="b"/>
              <a:pathLst>
                <a:path w="1219200" h="1000125">
                  <a:moveTo>
                    <a:pt x="1148003" y="1000124"/>
                  </a:moveTo>
                  <a:lnTo>
                    <a:pt x="71196" y="1000124"/>
                  </a:lnTo>
                  <a:lnTo>
                    <a:pt x="66241" y="999637"/>
                  </a:lnTo>
                  <a:lnTo>
                    <a:pt x="29705" y="984502"/>
                  </a:lnTo>
                  <a:lnTo>
                    <a:pt x="3885" y="948461"/>
                  </a:lnTo>
                  <a:lnTo>
                    <a:pt x="0" y="928928"/>
                  </a:lnTo>
                  <a:lnTo>
                    <a:pt x="0" y="9239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148003" y="0"/>
                  </a:lnTo>
                  <a:lnTo>
                    <a:pt x="1189495" y="15621"/>
                  </a:lnTo>
                  <a:lnTo>
                    <a:pt x="1215314" y="51661"/>
                  </a:lnTo>
                  <a:lnTo>
                    <a:pt x="1219199" y="71196"/>
                  </a:lnTo>
                  <a:lnTo>
                    <a:pt x="1219199" y="928928"/>
                  </a:lnTo>
                  <a:lnTo>
                    <a:pt x="1203578" y="970419"/>
                  </a:lnTo>
                  <a:lnTo>
                    <a:pt x="1167537" y="996239"/>
                  </a:lnTo>
                  <a:lnTo>
                    <a:pt x="1152959" y="999637"/>
                  </a:lnTo>
                  <a:lnTo>
                    <a:pt x="1148003" y="1000124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810362" y="5803112"/>
              <a:ext cx="167005" cy="167005"/>
            </a:xfrm>
            <a:custGeom>
              <a:avLst/>
              <a:gdLst/>
              <a:ahLst/>
              <a:cxnLst/>
              <a:rect l="l" t="t" r="r" b="b"/>
              <a:pathLst>
                <a:path w="167004" h="167004">
                  <a:moveTo>
                    <a:pt x="79857" y="86842"/>
                  </a:moveTo>
                  <a:lnTo>
                    <a:pt x="0" y="86842"/>
                  </a:lnTo>
                  <a:lnTo>
                    <a:pt x="0" y="166687"/>
                  </a:lnTo>
                  <a:lnTo>
                    <a:pt x="79857" y="166687"/>
                  </a:lnTo>
                  <a:lnTo>
                    <a:pt x="79857" y="86842"/>
                  </a:lnTo>
                  <a:close/>
                </a:path>
                <a:path w="167004" h="167004">
                  <a:moveTo>
                    <a:pt x="79857" y="0"/>
                  </a:moveTo>
                  <a:lnTo>
                    <a:pt x="0" y="0"/>
                  </a:lnTo>
                  <a:lnTo>
                    <a:pt x="0" y="79844"/>
                  </a:lnTo>
                  <a:lnTo>
                    <a:pt x="79857" y="79844"/>
                  </a:lnTo>
                  <a:lnTo>
                    <a:pt x="79857" y="0"/>
                  </a:lnTo>
                  <a:close/>
                </a:path>
                <a:path w="167004" h="167004">
                  <a:moveTo>
                    <a:pt x="166687" y="86842"/>
                  </a:moveTo>
                  <a:lnTo>
                    <a:pt x="86842" y="86842"/>
                  </a:lnTo>
                  <a:lnTo>
                    <a:pt x="86842" y="166687"/>
                  </a:lnTo>
                  <a:lnTo>
                    <a:pt x="166687" y="166687"/>
                  </a:lnTo>
                  <a:lnTo>
                    <a:pt x="166687" y="86842"/>
                  </a:lnTo>
                  <a:close/>
                </a:path>
                <a:path w="167004" h="167004">
                  <a:moveTo>
                    <a:pt x="166687" y="0"/>
                  </a:moveTo>
                  <a:lnTo>
                    <a:pt x="86842" y="0"/>
                  </a:lnTo>
                  <a:lnTo>
                    <a:pt x="86842" y="79844"/>
                  </a:lnTo>
                  <a:lnTo>
                    <a:pt x="166687" y="79844"/>
                  </a:lnTo>
                  <a:lnTo>
                    <a:pt x="1666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9150350" y="4606924"/>
            <a:ext cx="1160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DejaVu Sans"/>
                <a:cs typeface="DejaVu Sans"/>
              </a:rPr>
              <a:t>2. </a:t>
            </a:r>
            <a:r>
              <a:rPr sz="1050" spc="-10" dirty="0">
                <a:latin typeface="DejaVu Sans"/>
                <a:cs typeface="DejaVu Sans"/>
              </a:rPr>
              <a:t>Manufacturing</a:t>
            </a:r>
            <a:endParaRPr sz="10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050" dirty="0">
                <a:latin typeface="DejaVu Sans"/>
                <a:cs typeface="DejaVu Sans"/>
              </a:rPr>
              <a:t>4. </a:t>
            </a:r>
            <a:r>
              <a:rPr sz="1050" spc="-10" dirty="0">
                <a:latin typeface="DejaVu Sans"/>
                <a:cs typeface="DejaVu Sans"/>
              </a:rPr>
              <a:t>Healthcare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16700" y="4606924"/>
            <a:ext cx="1548765" cy="71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DejaVu Sans"/>
                <a:cs typeface="DejaVu Sans"/>
              </a:rPr>
              <a:t>1.</a:t>
            </a:r>
            <a:r>
              <a:rPr sz="1050" spc="-30" dirty="0"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Finance</a:t>
            </a:r>
            <a:r>
              <a:rPr sz="1050" spc="-30" dirty="0"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&amp;</a:t>
            </a:r>
            <a:r>
              <a:rPr sz="1050" spc="-30" dirty="0">
                <a:latin typeface="DejaVu Sans"/>
                <a:cs typeface="DejaVu Sans"/>
              </a:rPr>
              <a:t> </a:t>
            </a:r>
            <a:r>
              <a:rPr sz="1050" spc="-10" dirty="0">
                <a:latin typeface="DejaVu Sans"/>
                <a:cs typeface="DejaVu Sans"/>
              </a:rPr>
              <a:t>Insurance</a:t>
            </a:r>
            <a:endParaRPr sz="10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050" dirty="0">
                <a:latin typeface="DejaVu Sans"/>
                <a:cs typeface="DejaVu Sans"/>
              </a:rPr>
              <a:t>3.</a:t>
            </a:r>
            <a:r>
              <a:rPr sz="1050" spc="-5" dirty="0"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Mining</a:t>
            </a:r>
            <a:r>
              <a:rPr sz="1050" spc="-5" dirty="0"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&amp; </a:t>
            </a:r>
            <a:r>
              <a:rPr sz="1050" spc="-10" dirty="0">
                <a:latin typeface="DejaVu Sans"/>
                <a:cs typeface="DejaVu Sans"/>
              </a:rPr>
              <a:t>Oil/Gas</a:t>
            </a:r>
            <a:endParaRPr sz="10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050" dirty="0">
                <a:latin typeface="DejaVu Sans"/>
                <a:cs typeface="DejaVu Sans"/>
              </a:rPr>
              <a:t>5.</a:t>
            </a:r>
            <a:r>
              <a:rPr sz="1050" spc="-25" dirty="0"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Retail</a:t>
            </a:r>
            <a:r>
              <a:rPr sz="1050" spc="-25" dirty="0">
                <a:latin typeface="DejaVu Sans"/>
                <a:cs typeface="DejaVu Sans"/>
              </a:rPr>
              <a:t> </a:t>
            </a:r>
            <a:r>
              <a:rPr sz="1050" spc="-10" dirty="0">
                <a:latin typeface="DejaVu Sans"/>
                <a:cs typeface="DejaVu Sans"/>
              </a:rPr>
              <a:t>Trade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87070" y="6039802"/>
            <a:ext cx="818515" cy="52070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050" b="1" spc="-10" dirty="0">
                <a:solidFill>
                  <a:srgbClr val="FFFFFF"/>
                </a:solidFill>
                <a:latin typeface="DejaVu Sans"/>
                <a:cs typeface="DejaVu Sans"/>
              </a:rPr>
              <a:t>Microsoft</a:t>
            </a:r>
            <a:endParaRPr sz="1050">
              <a:latin typeface="DejaVu Sans"/>
              <a:cs typeface="DejaVu Sans"/>
            </a:endParaRPr>
          </a:p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z="900" spc="-20" dirty="0">
                <a:solidFill>
                  <a:srgbClr val="FFFFFF"/>
                </a:solidFill>
                <a:latin typeface="DejaVu Sans"/>
                <a:cs typeface="DejaVu Sans"/>
              </a:rPr>
              <a:t>Most</a:t>
            </a:r>
            <a:endParaRPr sz="900">
              <a:latin typeface="DejaVu Sans"/>
              <a:cs typeface="DejaVu Sans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900" spc="-10" dirty="0">
                <a:solidFill>
                  <a:srgbClr val="FFFFFF"/>
                </a:solidFill>
                <a:latin typeface="DejaVu Sans"/>
                <a:cs typeface="DejaVu Sans"/>
              </a:rPr>
              <a:t>impersonated</a:t>
            </a:r>
            <a:endParaRPr sz="900">
              <a:latin typeface="DejaVu Sans"/>
              <a:cs typeface="DejaVu Sans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8324848" y="5676899"/>
            <a:ext cx="1219200" cy="1000125"/>
            <a:chOff x="8324848" y="5676899"/>
            <a:chExt cx="1219200" cy="1000125"/>
          </a:xfrm>
        </p:grpSpPr>
        <p:sp>
          <p:nvSpPr>
            <p:cNvPr id="41" name="object 41"/>
            <p:cNvSpPr/>
            <p:nvPr/>
          </p:nvSpPr>
          <p:spPr>
            <a:xfrm>
              <a:off x="8324848" y="5676899"/>
              <a:ext cx="1219200" cy="1000125"/>
            </a:xfrm>
            <a:custGeom>
              <a:avLst/>
              <a:gdLst/>
              <a:ahLst/>
              <a:cxnLst/>
              <a:rect l="l" t="t" r="r" b="b"/>
              <a:pathLst>
                <a:path w="1219200" h="1000125">
                  <a:moveTo>
                    <a:pt x="1148003" y="1000124"/>
                  </a:moveTo>
                  <a:lnTo>
                    <a:pt x="71196" y="1000124"/>
                  </a:lnTo>
                  <a:lnTo>
                    <a:pt x="66241" y="999637"/>
                  </a:lnTo>
                  <a:lnTo>
                    <a:pt x="29704" y="984502"/>
                  </a:lnTo>
                  <a:lnTo>
                    <a:pt x="3884" y="948461"/>
                  </a:lnTo>
                  <a:lnTo>
                    <a:pt x="0" y="928928"/>
                  </a:lnTo>
                  <a:lnTo>
                    <a:pt x="0" y="9239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1148003" y="0"/>
                  </a:lnTo>
                  <a:lnTo>
                    <a:pt x="1189494" y="15621"/>
                  </a:lnTo>
                  <a:lnTo>
                    <a:pt x="1215313" y="51661"/>
                  </a:lnTo>
                  <a:lnTo>
                    <a:pt x="1219199" y="71196"/>
                  </a:lnTo>
                  <a:lnTo>
                    <a:pt x="1219199" y="928928"/>
                  </a:lnTo>
                  <a:lnTo>
                    <a:pt x="1203577" y="970419"/>
                  </a:lnTo>
                  <a:lnTo>
                    <a:pt x="1167537" y="996239"/>
                  </a:lnTo>
                  <a:lnTo>
                    <a:pt x="1152958" y="999637"/>
                  </a:lnTo>
                  <a:lnTo>
                    <a:pt x="1148003" y="1000124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29674" y="5791199"/>
              <a:ext cx="215726" cy="190499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8567539" y="6039802"/>
            <a:ext cx="734060" cy="5207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065" marR="5080" algn="ctr">
              <a:lnSpc>
                <a:spcPct val="112100"/>
              </a:lnSpc>
              <a:spcBef>
                <a:spcPts val="140"/>
              </a:spcBef>
            </a:pPr>
            <a:r>
              <a:rPr sz="1050" b="1" spc="-10" dirty="0">
                <a:solidFill>
                  <a:srgbClr val="FFFFFF"/>
                </a:solidFill>
                <a:latin typeface="DejaVu Sans"/>
                <a:cs typeface="DejaVu Sans"/>
              </a:rPr>
              <a:t>DocuSign </a:t>
            </a: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2nd</a:t>
            </a:r>
            <a:r>
              <a:rPr sz="900" spc="-20" dirty="0">
                <a:solidFill>
                  <a:srgbClr val="FFFFFF"/>
                </a:solidFill>
                <a:latin typeface="DejaVu Sans"/>
                <a:cs typeface="DejaVu Sans"/>
              </a:rPr>
              <a:t> most </a:t>
            </a:r>
            <a:r>
              <a:rPr sz="900" spc="-10" dirty="0">
                <a:solidFill>
                  <a:srgbClr val="FFFFFF"/>
                </a:solidFill>
                <a:latin typeface="DejaVu Sans"/>
                <a:cs typeface="DejaVu Sans"/>
              </a:rPr>
              <a:t>targeted</a:t>
            </a:r>
            <a:endParaRPr sz="900">
              <a:latin typeface="DejaVu Sans"/>
              <a:cs typeface="DejaVu Sans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0363197" y="5676899"/>
            <a:ext cx="1219200" cy="1000125"/>
            <a:chOff x="10363197" y="5676899"/>
            <a:chExt cx="1219200" cy="1000125"/>
          </a:xfrm>
        </p:grpSpPr>
        <p:sp>
          <p:nvSpPr>
            <p:cNvPr id="45" name="object 45"/>
            <p:cNvSpPr/>
            <p:nvPr/>
          </p:nvSpPr>
          <p:spPr>
            <a:xfrm>
              <a:off x="10363197" y="5676899"/>
              <a:ext cx="1219200" cy="1000125"/>
            </a:xfrm>
            <a:custGeom>
              <a:avLst/>
              <a:gdLst/>
              <a:ahLst/>
              <a:cxnLst/>
              <a:rect l="l" t="t" r="r" b="b"/>
              <a:pathLst>
                <a:path w="1219200" h="1000125">
                  <a:moveTo>
                    <a:pt x="1148004" y="1000124"/>
                  </a:moveTo>
                  <a:lnTo>
                    <a:pt x="71197" y="1000124"/>
                  </a:lnTo>
                  <a:lnTo>
                    <a:pt x="66242" y="999637"/>
                  </a:lnTo>
                  <a:lnTo>
                    <a:pt x="29705" y="984502"/>
                  </a:lnTo>
                  <a:lnTo>
                    <a:pt x="3884" y="948461"/>
                  </a:lnTo>
                  <a:lnTo>
                    <a:pt x="0" y="928928"/>
                  </a:lnTo>
                  <a:lnTo>
                    <a:pt x="1" y="9239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7" y="0"/>
                  </a:lnTo>
                  <a:lnTo>
                    <a:pt x="1148004" y="0"/>
                  </a:lnTo>
                  <a:lnTo>
                    <a:pt x="1189493" y="15621"/>
                  </a:lnTo>
                  <a:lnTo>
                    <a:pt x="1215312" y="51661"/>
                  </a:lnTo>
                  <a:lnTo>
                    <a:pt x="1219199" y="71196"/>
                  </a:lnTo>
                  <a:lnTo>
                    <a:pt x="1219199" y="928928"/>
                  </a:lnTo>
                  <a:lnTo>
                    <a:pt x="1203577" y="970419"/>
                  </a:lnTo>
                  <a:lnTo>
                    <a:pt x="1167537" y="996239"/>
                  </a:lnTo>
                  <a:lnTo>
                    <a:pt x="1152958" y="999637"/>
                  </a:lnTo>
                  <a:lnTo>
                    <a:pt x="1148004" y="100012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58499" y="5791199"/>
              <a:ext cx="238124" cy="190499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10609757" y="6039802"/>
            <a:ext cx="726440" cy="5207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06680" marR="5080" indent="-94615">
              <a:lnSpc>
                <a:spcPct val="112100"/>
              </a:lnSpc>
              <a:spcBef>
                <a:spcPts val="140"/>
              </a:spcBef>
            </a:pPr>
            <a:r>
              <a:rPr sz="1050" b="1" dirty="0">
                <a:solidFill>
                  <a:srgbClr val="FFFFFF"/>
                </a:solidFill>
                <a:latin typeface="DejaVu Sans"/>
                <a:cs typeface="DejaVu Sans"/>
              </a:rPr>
              <a:t>HR</a:t>
            </a:r>
            <a:r>
              <a:rPr sz="1050" b="1" spc="-2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b="1" spc="-10" dirty="0">
                <a:solidFill>
                  <a:srgbClr val="FFFFFF"/>
                </a:solidFill>
                <a:latin typeface="DejaVu Sans"/>
                <a:cs typeface="DejaVu Sans"/>
              </a:rPr>
              <a:t>Depts </a:t>
            </a: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3rd</a:t>
            </a:r>
            <a:r>
              <a:rPr sz="900" spc="-4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spc="-20" dirty="0">
                <a:solidFill>
                  <a:srgbClr val="FFFFFF"/>
                </a:solidFill>
                <a:latin typeface="DejaVu Sans"/>
                <a:cs typeface="DejaVu Sans"/>
              </a:rPr>
              <a:t>most </a:t>
            </a:r>
            <a:r>
              <a:rPr sz="900" spc="-10" dirty="0">
                <a:solidFill>
                  <a:srgbClr val="FFFFFF"/>
                </a:solidFill>
                <a:latin typeface="DejaVu Sans"/>
                <a:cs typeface="DejaVu Sans"/>
              </a:rPr>
              <a:t>targeted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0" y="7429499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1999" y="533399"/>
                </a:moveTo>
                <a:lnTo>
                  <a:pt x="0" y="5333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533399"/>
                </a:lnTo>
                <a:close/>
              </a:path>
            </a:pathLst>
          </a:custGeom>
          <a:solidFill>
            <a:srgbClr val="1D3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68299" y="7589663"/>
            <a:ext cx="2553335" cy="2032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b="1" dirty="0">
                <a:solidFill>
                  <a:srgbClr val="FFFFFF"/>
                </a:solidFill>
                <a:latin typeface="DejaVu Sans"/>
                <a:cs typeface="DejaVu Sans"/>
              </a:rPr>
              <a:t>Cybersecurity</a:t>
            </a:r>
            <a:r>
              <a:rPr sz="1200" b="1" spc="-3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DejaVu Sans"/>
                <a:cs typeface="DejaVu Sans"/>
              </a:rPr>
              <a:t>Training</a:t>
            </a:r>
            <a:r>
              <a:rPr sz="1200" b="1" spc="-2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DejaVu Sans"/>
                <a:cs typeface="DejaVu Sans"/>
              </a:rPr>
              <a:t>Series</a:t>
            </a:r>
            <a:endParaRPr sz="12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9639300"/>
            <a:chOff x="0" y="0"/>
            <a:chExt cx="12192000" cy="9639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96392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9599" y="914399"/>
              <a:ext cx="914400" cy="38100"/>
            </a:xfrm>
            <a:custGeom>
              <a:avLst/>
              <a:gdLst/>
              <a:ahLst/>
              <a:cxnLst/>
              <a:rect l="l" t="t" r="r" b="b"/>
              <a:pathLst>
                <a:path w="914400" h="38100">
                  <a:moveTo>
                    <a:pt x="9143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914399" y="0"/>
                  </a:lnTo>
                  <a:lnTo>
                    <a:pt x="914399" y="380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65" dirty="0"/>
              <a:t> </a:t>
            </a:r>
            <a:r>
              <a:rPr dirty="0"/>
              <a:t>to</a:t>
            </a:r>
            <a:r>
              <a:rPr spc="-65" dirty="0"/>
              <a:t> </a:t>
            </a:r>
            <a:r>
              <a:rPr dirty="0"/>
              <a:t>Recognize</a:t>
            </a:r>
            <a:r>
              <a:rPr spc="-65" dirty="0"/>
              <a:t> </a:t>
            </a:r>
            <a:r>
              <a:rPr dirty="0"/>
              <a:t>a</a:t>
            </a:r>
            <a:r>
              <a:rPr spc="-65" dirty="0"/>
              <a:t> </a:t>
            </a:r>
            <a:r>
              <a:rPr dirty="0"/>
              <a:t>Phishing</a:t>
            </a:r>
            <a:r>
              <a:rPr spc="-65" dirty="0"/>
              <a:t> </a:t>
            </a:r>
            <a:r>
              <a:rPr spc="-10" dirty="0"/>
              <a:t>Email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6899" y="1132205"/>
            <a:ext cx="10862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Phishing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emails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try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trick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you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into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revealing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sensitive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information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or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installing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malware.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Learning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spot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these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10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warning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signs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can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protect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you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your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organization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from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falling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victim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these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attacks.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9599" y="1866899"/>
            <a:ext cx="5257800" cy="914400"/>
            <a:chOff x="609599" y="1866899"/>
            <a:chExt cx="5257800" cy="914400"/>
          </a:xfrm>
        </p:grpSpPr>
        <p:sp>
          <p:nvSpPr>
            <p:cNvPr id="8" name="object 8"/>
            <p:cNvSpPr/>
            <p:nvPr/>
          </p:nvSpPr>
          <p:spPr>
            <a:xfrm>
              <a:off x="609599" y="1866899"/>
              <a:ext cx="5257800" cy="914400"/>
            </a:xfrm>
            <a:custGeom>
              <a:avLst/>
              <a:gdLst/>
              <a:ahLst/>
              <a:cxnLst/>
              <a:rect l="l" t="t" r="r" b="b"/>
              <a:pathLst>
                <a:path w="5257800" h="914400">
                  <a:moveTo>
                    <a:pt x="5186602" y="914399"/>
                  </a:moveTo>
                  <a:lnTo>
                    <a:pt x="71196" y="914399"/>
                  </a:lnTo>
                  <a:lnTo>
                    <a:pt x="66241" y="913911"/>
                  </a:lnTo>
                  <a:lnTo>
                    <a:pt x="29705" y="898777"/>
                  </a:lnTo>
                  <a:lnTo>
                    <a:pt x="3885" y="862737"/>
                  </a:lnTo>
                  <a:lnTo>
                    <a:pt x="0" y="843203"/>
                  </a:lnTo>
                  <a:lnTo>
                    <a:pt x="0" y="838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186602" y="0"/>
                  </a:lnTo>
                  <a:lnTo>
                    <a:pt x="5228093" y="15621"/>
                  </a:lnTo>
                  <a:lnTo>
                    <a:pt x="5253913" y="51661"/>
                  </a:lnTo>
                  <a:lnTo>
                    <a:pt x="5257799" y="71196"/>
                  </a:lnTo>
                  <a:lnTo>
                    <a:pt x="5257799" y="843203"/>
                  </a:lnTo>
                  <a:lnTo>
                    <a:pt x="5242176" y="884694"/>
                  </a:lnTo>
                  <a:lnTo>
                    <a:pt x="5206137" y="910513"/>
                  </a:lnTo>
                  <a:lnTo>
                    <a:pt x="5191557" y="913911"/>
                  </a:lnTo>
                  <a:lnTo>
                    <a:pt x="5186602" y="914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999" y="2019299"/>
              <a:ext cx="342900" cy="381000"/>
            </a:xfrm>
            <a:custGeom>
              <a:avLst/>
              <a:gdLst/>
              <a:ahLst/>
              <a:cxnLst/>
              <a:rect l="l" t="t" r="r" b="b"/>
              <a:pathLst>
                <a:path w="342900" h="381000">
                  <a:moveTo>
                    <a:pt x="171449" y="380999"/>
                  </a:moveTo>
                  <a:lnTo>
                    <a:pt x="129780" y="375860"/>
                  </a:lnTo>
                  <a:lnTo>
                    <a:pt x="90627" y="360756"/>
                  </a:lnTo>
                  <a:lnTo>
                    <a:pt x="56317" y="336593"/>
                  </a:lnTo>
                  <a:lnTo>
                    <a:pt x="28894" y="304802"/>
                  </a:lnTo>
                  <a:lnTo>
                    <a:pt x="10017" y="267300"/>
                  </a:lnTo>
                  <a:lnTo>
                    <a:pt x="823" y="226355"/>
                  </a:lnTo>
                  <a:lnTo>
                    <a:pt x="0" y="209549"/>
                  </a:lnTo>
                  <a:lnTo>
                    <a:pt x="0" y="171449"/>
                  </a:lnTo>
                  <a:lnTo>
                    <a:pt x="5139" y="129780"/>
                  </a:lnTo>
                  <a:lnTo>
                    <a:pt x="20242" y="90627"/>
                  </a:lnTo>
                  <a:lnTo>
                    <a:pt x="44406" y="56317"/>
                  </a:lnTo>
                  <a:lnTo>
                    <a:pt x="76197" y="28894"/>
                  </a:lnTo>
                  <a:lnTo>
                    <a:pt x="113699" y="10017"/>
                  </a:lnTo>
                  <a:lnTo>
                    <a:pt x="154644" y="823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4" y="24385"/>
                  </a:lnTo>
                  <a:lnTo>
                    <a:pt x="292683" y="50216"/>
                  </a:lnTo>
                  <a:lnTo>
                    <a:pt x="318513" y="83314"/>
                  </a:lnTo>
                  <a:lnTo>
                    <a:pt x="335519" y="121679"/>
                  </a:lnTo>
                  <a:lnTo>
                    <a:pt x="342694" y="163027"/>
                  </a:lnTo>
                  <a:lnTo>
                    <a:pt x="342899" y="171449"/>
                  </a:lnTo>
                  <a:lnTo>
                    <a:pt x="342899" y="209549"/>
                  </a:lnTo>
                  <a:lnTo>
                    <a:pt x="337760" y="251218"/>
                  </a:lnTo>
                  <a:lnTo>
                    <a:pt x="322656" y="290371"/>
                  </a:lnTo>
                  <a:lnTo>
                    <a:pt x="298493" y="324681"/>
                  </a:lnTo>
                  <a:lnTo>
                    <a:pt x="266702" y="352105"/>
                  </a:lnTo>
                  <a:lnTo>
                    <a:pt x="229200" y="370981"/>
                  </a:lnTo>
                  <a:lnTo>
                    <a:pt x="188255" y="380176"/>
                  </a:lnTo>
                  <a:lnTo>
                    <a:pt x="171449" y="3809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199" y="2124074"/>
              <a:ext cx="188803" cy="15239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06499" y="1963873"/>
            <a:ext cx="4393565" cy="6572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Unfamiliar</a:t>
            </a:r>
            <a:r>
              <a:rPr sz="1200" b="1" spc="-5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200" b="1" spc="-25" dirty="0">
                <a:solidFill>
                  <a:srgbClr val="1D40AF"/>
                </a:solidFill>
                <a:latin typeface="DejaVu Sans"/>
                <a:cs typeface="DejaVu Sans"/>
              </a:rPr>
              <a:t>Tone</a:t>
            </a:r>
            <a:r>
              <a:rPr sz="1200" b="1" spc="-4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or</a:t>
            </a:r>
            <a:r>
              <a:rPr sz="1200" b="1" spc="-4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1D40AF"/>
                </a:solidFill>
                <a:latin typeface="DejaVu Sans"/>
                <a:cs typeface="DejaVu Sans"/>
              </a:rPr>
              <a:t>Greeting</a:t>
            </a:r>
            <a:endParaRPr sz="1200">
              <a:latin typeface="DejaVu Sans"/>
              <a:cs typeface="DejaVu Sans"/>
            </a:endParaRPr>
          </a:p>
          <a:p>
            <a:pPr marL="12700" marR="5080">
              <a:lnSpc>
                <a:spcPct val="119000"/>
              </a:lnSpc>
              <a:spcBef>
                <a:spcPts val="120"/>
              </a:spcBef>
            </a:pP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Generic</a:t>
            </a:r>
            <a:r>
              <a:rPr sz="1050" spc="-4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greetings</a:t>
            </a:r>
            <a:r>
              <a:rPr sz="1050" spc="-4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like</a:t>
            </a:r>
            <a:r>
              <a:rPr sz="1050" spc="-4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"Dear</a:t>
            </a:r>
            <a:r>
              <a:rPr sz="1050" spc="-4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User"</a:t>
            </a:r>
            <a:r>
              <a:rPr sz="1050" spc="-4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or</a:t>
            </a:r>
            <a:r>
              <a:rPr sz="1050" spc="-4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unexpected</a:t>
            </a:r>
            <a:r>
              <a:rPr sz="1050" spc="-4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formal/informal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tones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from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familiar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senders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324599" y="1866899"/>
            <a:ext cx="5257800" cy="914400"/>
            <a:chOff x="6324599" y="1866899"/>
            <a:chExt cx="5257800" cy="914400"/>
          </a:xfrm>
        </p:grpSpPr>
        <p:sp>
          <p:nvSpPr>
            <p:cNvPr id="13" name="object 13"/>
            <p:cNvSpPr/>
            <p:nvPr/>
          </p:nvSpPr>
          <p:spPr>
            <a:xfrm>
              <a:off x="6324599" y="1866899"/>
              <a:ext cx="5257800" cy="914400"/>
            </a:xfrm>
            <a:custGeom>
              <a:avLst/>
              <a:gdLst/>
              <a:ahLst/>
              <a:cxnLst/>
              <a:rect l="l" t="t" r="r" b="b"/>
              <a:pathLst>
                <a:path w="5257800" h="914400">
                  <a:moveTo>
                    <a:pt x="5186602" y="914399"/>
                  </a:moveTo>
                  <a:lnTo>
                    <a:pt x="71196" y="914399"/>
                  </a:lnTo>
                  <a:lnTo>
                    <a:pt x="66241" y="913911"/>
                  </a:lnTo>
                  <a:lnTo>
                    <a:pt x="29705" y="898777"/>
                  </a:lnTo>
                  <a:lnTo>
                    <a:pt x="3885" y="862737"/>
                  </a:lnTo>
                  <a:lnTo>
                    <a:pt x="0" y="843203"/>
                  </a:lnTo>
                  <a:lnTo>
                    <a:pt x="0" y="838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186602" y="0"/>
                  </a:lnTo>
                  <a:lnTo>
                    <a:pt x="5228092" y="15621"/>
                  </a:lnTo>
                  <a:lnTo>
                    <a:pt x="5253911" y="51661"/>
                  </a:lnTo>
                  <a:lnTo>
                    <a:pt x="5257798" y="71196"/>
                  </a:lnTo>
                  <a:lnTo>
                    <a:pt x="5257798" y="843203"/>
                  </a:lnTo>
                  <a:lnTo>
                    <a:pt x="5242176" y="884694"/>
                  </a:lnTo>
                  <a:lnTo>
                    <a:pt x="5206136" y="910513"/>
                  </a:lnTo>
                  <a:lnTo>
                    <a:pt x="5191557" y="913911"/>
                  </a:lnTo>
                  <a:lnTo>
                    <a:pt x="5186602" y="914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6999" y="2019299"/>
              <a:ext cx="323850" cy="381000"/>
            </a:xfrm>
            <a:custGeom>
              <a:avLst/>
              <a:gdLst/>
              <a:ahLst/>
              <a:cxnLst/>
              <a:rect l="l" t="t" r="r" b="b"/>
              <a:pathLst>
                <a:path w="323850" h="381000">
                  <a:moveTo>
                    <a:pt x="161924" y="380999"/>
                  </a:moveTo>
                  <a:lnTo>
                    <a:pt x="122570" y="376145"/>
                  </a:lnTo>
                  <a:lnTo>
                    <a:pt x="85592" y="361881"/>
                  </a:lnTo>
                  <a:lnTo>
                    <a:pt x="53189" y="339060"/>
                  </a:lnTo>
                  <a:lnTo>
                    <a:pt x="27288" y="309035"/>
                  </a:lnTo>
                  <a:lnTo>
                    <a:pt x="9460" y="273616"/>
                  </a:lnTo>
                  <a:lnTo>
                    <a:pt x="777" y="234946"/>
                  </a:lnTo>
                  <a:lnTo>
                    <a:pt x="0" y="219074"/>
                  </a:lnTo>
                  <a:lnTo>
                    <a:pt x="0" y="161924"/>
                  </a:lnTo>
                  <a:lnTo>
                    <a:pt x="4853" y="122570"/>
                  </a:lnTo>
                  <a:lnTo>
                    <a:pt x="19118" y="85592"/>
                  </a:lnTo>
                  <a:lnTo>
                    <a:pt x="41939" y="53188"/>
                  </a:lnTo>
                  <a:lnTo>
                    <a:pt x="71964" y="27289"/>
                  </a:lnTo>
                  <a:lnTo>
                    <a:pt x="107382" y="9461"/>
                  </a:lnTo>
                  <a:lnTo>
                    <a:pt x="146053" y="777"/>
                  </a:lnTo>
                  <a:lnTo>
                    <a:pt x="161924" y="0"/>
                  </a:lnTo>
                  <a:lnTo>
                    <a:pt x="169879" y="194"/>
                  </a:lnTo>
                  <a:lnTo>
                    <a:pt x="208929" y="6970"/>
                  </a:lnTo>
                  <a:lnTo>
                    <a:pt x="245162" y="23031"/>
                  </a:lnTo>
                  <a:lnTo>
                    <a:pt x="276423" y="47426"/>
                  </a:lnTo>
                  <a:lnTo>
                    <a:pt x="300817" y="78686"/>
                  </a:lnTo>
                  <a:lnTo>
                    <a:pt x="316878" y="114919"/>
                  </a:lnTo>
                  <a:lnTo>
                    <a:pt x="323655" y="153969"/>
                  </a:lnTo>
                  <a:lnTo>
                    <a:pt x="323849" y="161924"/>
                  </a:lnTo>
                  <a:lnTo>
                    <a:pt x="323849" y="219074"/>
                  </a:lnTo>
                  <a:lnTo>
                    <a:pt x="318995" y="258428"/>
                  </a:lnTo>
                  <a:lnTo>
                    <a:pt x="304731" y="295406"/>
                  </a:lnTo>
                  <a:lnTo>
                    <a:pt x="281910" y="327810"/>
                  </a:lnTo>
                  <a:lnTo>
                    <a:pt x="251885" y="353710"/>
                  </a:lnTo>
                  <a:lnTo>
                    <a:pt x="216466" y="371538"/>
                  </a:lnTo>
                  <a:lnTo>
                    <a:pt x="177796" y="380221"/>
                  </a:lnTo>
                  <a:lnTo>
                    <a:pt x="161924" y="3809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1919" y="2124074"/>
              <a:ext cx="173652" cy="153322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6902450" y="1963873"/>
            <a:ext cx="4128135" cy="6572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Grammar</a:t>
            </a:r>
            <a:r>
              <a:rPr sz="1200" b="1" spc="-3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and</a:t>
            </a:r>
            <a:r>
              <a:rPr sz="1200" b="1" spc="-2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Spelling</a:t>
            </a:r>
            <a:r>
              <a:rPr sz="1200" b="1" spc="-3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1D40AF"/>
                </a:solidFill>
                <a:latin typeface="DejaVu Sans"/>
                <a:cs typeface="DejaVu Sans"/>
              </a:rPr>
              <a:t>Errors</a:t>
            </a:r>
            <a:endParaRPr sz="1200">
              <a:latin typeface="DejaVu Sans"/>
              <a:cs typeface="DejaVu Sans"/>
            </a:endParaRPr>
          </a:p>
          <a:p>
            <a:pPr marL="12700" marR="5080">
              <a:lnSpc>
                <a:spcPct val="119000"/>
              </a:lnSpc>
              <a:spcBef>
                <a:spcPts val="120"/>
              </a:spcBef>
            </a:pP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Poor</a:t>
            </a:r>
            <a:r>
              <a:rPr sz="1050" spc="-3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grammar,</a:t>
            </a:r>
            <a:r>
              <a:rPr sz="1050" spc="-3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misspelled</a:t>
            </a:r>
            <a:r>
              <a:rPr sz="1050" spc="-3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words,</a:t>
            </a:r>
            <a:r>
              <a:rPr sz="1050" spc="-3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and</a:t>
            </a:r>
            <a:r>
              <a:rPr sz="1050" spc="-3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awkward</a:t>
            </a:r>
            <a:r>
              <a:rPr sz="1050" spc="-3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phrasing</a:t>
            </a:r>
            <a:r>
              <a:rPr sz="1050" spc="-3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that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legitimate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organizations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would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catch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9599" y="3009899"/>
            <a:ext cx="5257800" cy="914400"/>
            <a:chOff x="609599" y="3009899"/>
            <a:chExt cx="5257800" cy="914400"/>
          </a:xfrm>
        </p:grpSpPr>
        <p:sp>
          <p:nvSpPr>
            <p:cNvPr id="18" name="object 18"/>
            <p:cNvSpPr/>
            <p:nvPr/>
          </p:nvSpPr>
          <p:spPr>
            <a:xfrm>
              <a:off x="609599" y="3009899"/>
              <a:ext cx="5257800" cy="914400"/>
            </a:xfrm>
            <a:custGeom>
              <a:avLst/>
              <a:gdLst/>
              <a:ahLst/>
              <a:cxnLst/>
              <a:rect l="l" t="t" r="r" b="b"/>
              <a:pathLst>
                <a:path w="5257800" h="914400">
                  <a:moveTo>
                    <a:pt x="5186602" y="914399"/>
                  </a:moveTo>
                  <a:lnTo>
                    <a:pt x="71196" y="914399"/>
                  </a:lnTo>
                  <a:lnTo>
                    <a:pt x="66241" y="913911"/>
                  </a:lnTo>
                  <a:lnTo>
                    <a:pt x="29705" y="898777"/>
                  </a:lnTo>
                  <a:lnTo>
                    <a:pt x="3885" y="862737"/>
                  </a:lnTo>
                  <a:lnTo>
                    <a:pt x="0" y="843203"/>
                  </a:lnTo>
                  <a:lnTo>
                    <a:pt x="0" y="838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186602" y="0"/>
                  </a:lnTo>
                  <a:lnTo>
                    <a:pt x="5228093" y="15621"/>
                  </a:lnTo>
                  <a:lnTo>
                    <a:pt x="5253913" y="51661"/>
                  </a:lnTo>
                  <a:lnTo>
                    <a:pt x="5257799" y="71196"/>
                  </a:lnTo>
                  <a:lnTo>
                    <a:pt x="5257799" y="843203"/>
                  </a:lnTo>
                  <a:lnTo>
                    <a:pt x="5242176" y="884694"/>
                  </a:lnTo>
                  <a:lnTo>
                    <a:pt x="5206137" y="910513"/>
                  </a:lnTo>
                  <a:lnTo>
                    <a:pt x="5191557" y="913911"/>
                  </a:lnTo>
                  <a:lnTo>
                    <a:pt x="5186602" y="914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1999" y="3162299"/>
              <a:ext cx="342900" cy="381000"/>
            </a:xfrm>
            <a:custGeom>
              <a:avLst/>
              <a:gdLst/>
              <a:ahLst/>
              <a:cxnLst/>
              <a:rect l="l" t="t" r="r" b="b"/>
              <a:pathLst>
                <a:path w="342900" h="381000">
                  <a:moveTo>
                    <a:pt x="171449" y="380999"/>
                  </a:moveTo>
                  <a:lnTo>
                    <a:pt x="129780" y="375860"/>
                  </a:lnTo>
                  <a:lnTo>
                    <a:pt x="90627" y="360756"/>
                  </a:lnTo>
                  <a:lnTo>
                    <a:pt x="56317" y="336593"/>
                  </a:lnTo>
                  <a:lnTo>
                    <a:pt x="28894" y="304801"/>
                  </a:lnTo>
                  <a:lnTo>
                    <a:pt x="10017" y="267300"/>
                  </a:lnTo>
                  <a:lnTo>
                    <a:pt x="823" y="226355"/>
                  </a:lnTo>
                  <a:lnTo>
                    <a:pt x="0" y="209549"/>
                  </a:lnTo>
                  <a:lnTo>
                    <a:pt x="0" y="171449"/>
                  </a:lnTo>
                  <a:lnTo>
                    <a:pt x="5139" y="129780"/>
                  </a:lnTo>
                  <a:lnTo>
                    <a:pt x="20242" y="90627"/>
                  </a:lnTo>
                  <a:lnTo>
                    <a:pt x="44406" y="56317"/>
                  </a:lnTo>
                  <a:lnTo>
                    <a:pt x="76197" y="28894"/>
                  </a:lnTo>
                  <a:lnTo>
                    <a:pt x="113699" y="10017"/>
                  </a:lnTo>
                  <a:lnTo>
                    <a:pt x="154644" y="823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4" y="24386"/>
                  </a:lnTo>
                  <a:lnTo>
                    <a:pt x="292683" y="50216"/>
                  </a:lnTo>
                  <a:lnTo>
                    <a:pt x="318513" y="83314"/>
                  </a:lnTo>
                  <a:lnTo>
                    <a:pt x="335519" y="121679"/>
                  </a:lnTo>
                  <a:lnTo>
                    <a:pt x="342694" y="163026"/>
                  </a:lnTo>
                  <a:lnTo>
                    <a:pt x="342899" y="171449"/>
                  </a:lnTo>
                  <a:lnTo>
                    <a:pt x="342899" y="209549"/>
                  </a:lnTo>
                  <a:lnTo>
                    <a:pt x="337760" y="251218"/>
                  </a:lnTo>
                  <a:lnTo>
                    <a:pt x="322656" y="290371"/>
                  </a:lnTo>
                  <a:lnTo>
                    <a:pt x="298493" y="324681"/>
                  </a:lnTo>
                  <a:lnTo>
                    <a:pt x="266702" y="352104"/>
                  </a:lnTo>
                  <a:lnTo>
                    <a:pt x="229200" y="370981"/>
                  </a:lnTo>
                  <a:lnTo>
                    <a:pt x="188255" y="380176"/>
                  </a:lnTo>
                  <a:lnTo>
                    <a:pt x="171449" y="3809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3507" y="3273425"/>
              <a:ext cx="179883" cy="139697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206499" y="3106873"/>
            <a:ext cx="4192904" cy="6572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Suspicious</a:t>
            </a:r>
            <a:r>
              <a:rPr sz="1200" b="1" spc="-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URLs</a:t>
            </a:r>
            <a:r>
              <a:rPr sz="1200" b="1" spc="-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&amp;</a:t>
            </a:r>
            <a:r>
              <a:rPr sz="1200" b="1" spc="-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1D40AF"/>
                </a:solidFill>
                <a:latin typeface="DejaVu Sans"/>
                <a:cs typeface="DejaVu Sans"/>
              </a:rPr>
              <a:t>Domains</a:t>
            </a:r>
            <a:endParaRPr sz="1200">
              <a:latin typeface="DejaVu Sans"/>
              <a:cs typeface="DejaVu Sans"/>
            </a:endParaRPr>
          </a:p>
          <a:p>
            <a:pPr marL="12700" marR="5080">
              <a:lnSpc>
                <a:spcPct val="119000"/>
              </a:lnSpc>
              <a:spcBef>
                <a:spcPts val="120"/>
              </a:spcBef>
            </a:pP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Mismatched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or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slightly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altered</a:t>
            </a:r>
            <a:r>
              <a:rPr sz="1050" spc="-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domain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names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(paypa1.com</a:t>
            </a:r>
            <a:r>
              <a:rPr sz="1050" spc="-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vs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paypal.com)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or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strange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URL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paths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324599" y="3009899"/>
            <a:ext cx="5257800" cy="914400"/>
            <a:chOff x="6324599" y="3009899"/>
            <a:chExt cx="5257800" cy="914400"/>
          </a:xfrm>
        </p:grpSpPr>
        <p:sp>
          <p:nvSpPr>
            <p:cNvPr id="23" name="object 23"/>
            <p:cNvSpPr/>
            <p:nvPr/>
          </p:nvSpPr>
          <p:spPr>
            <a:xfrm>
              <a:off x="6324599" y="3009899"/>
              <a:ext cx="5257800" cy="914400"/>
            </a:xfrm>
            <a:custGeom>
              <a:avLst/>
              <a:gdLst/>
              <a:ahLst/>
              <a:cxnLst/>
              <a:rect l="l" t="t" r="r" b="b"/>
              <a:pathLst>
                <a:path w="5257800" h="914400">
                  <a:moveTo>
                    <a:pt x="5186602" y="914399"/>
                  </a:moveTo>
                  <a:lnTo>
                    <a:pt x="71196" y="914399"/>
                  </a:lnTo>
                  <a:lnTo>
                    <a:pt x="66241" y="913911"/>
                  </a:lnTo>
                  <a:lnTo>
                    <a:pt x="29705" y="898777"/>
                  </a:lnTo>
                  <a:lnTo>
                    <a:pt x="3885" y="862737"/>
                  </a:lnTo>
                  <a:lnTo>
                    <a:pt x="0" y="843203"/>
                  </a:lnTo>
                  <a:lnTo>
                    <a:pt x="0" y="838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186602" y="0"/>
                  </a:lnTo>
                  <a:lnTo>
                    <a:pt x="5228092" y="15621"/>
                  </a:lnTo>
                  <a:lnTo>
                    <a:pt x="5253911" y="51661"/>
                  </a:lnTo>
                  <a:lnTo>
                    <a:pt x="5257798" y="71196"/>
                  </a:lnTo>
                  <a:lnTo>
                    <a:pt x="5257798" y="843203"/>
                  </a:lnTo>
                  <a:lnTo>
                    <a:pt x="5242176" y="884694"/>
                  </a:lnTo>
                  <a:lnTo>
                    <a:pt x="5206136" y="910513"/>
                  </a:lnTo>
                  <a:lnTo>
                    <a:pt x="5191557" y="913911"/>
                  </a:lnTo>
                  <a:lnTo>
                    <a:pt x="5186602" y="914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76999" y="31622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399" y="380999"/>
                  </a:moveTo>
                  <a:lnTo>
                    <a:pt x="108159" y="374439"/>
                  </a:lnTo>
                  <a:lnTo>
                    <a:pt x="67730" y="355315"/>
                  </a:lnTo>
                  <a:lnTo>
                    <a:pt x="34591" y="325281"/>
                  </a:lnTo>
                  <a:lnTo>
                    <a:pt x="11600" y="286920"/>
                  </a:lnTo>
                  <a:lnTo>
                    <a:pt x="732" y="243537"/>
                  </a:lnTo>
                  <a:lnTo>
                    <a:pt x="0" y="228599"/>
                  </a:lnTo>
                  <a:lnTo>
                    <a:pt x="0" y="152399"/>
                  </a:lnTo>
                  <a:lnTo>
                    <a:pt x="6560" y="108159"/>
                  </a:lnTo>
                  <a:lnTo>
                    <a:pt x="25683" y="67730"/>
                  </a:lnTo>
                  <a:lnTo>
                    <a:pt x="55717" y="34591"/>
                  </a:lnTo>
                  <a:lnTo>
                    <a:pt x="94078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0" y="29995"/>
                  </a:lnTo>
                  <a:lnTo>
                    <a:pt x="274802" y="61607"/>
                  </a:lnTo>
                  <a:lnTo>
                    <a:pt x="295894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799" y="228599"/>
                  </a:lnTo>
                  <a:lnTo>
                    <a:pt x="298238" y="272839"/>
                  </a:lnTo>
                  <a:lnTo>
                    <a:pt x="279114" y="313268"/>
                  </a:lnTo>
                  <a:lnTo>
                    <a:pt x="249081" y="346407"/>
                  </a:lnTo>
                  <a:lnTo>
                    <a:pt x="210719" y="369398"/>
                  </a:lnTo>
                  <a:lnTo>
                    <a:pt x="167337" y="380267"/>
                  </a:lnTo>
                  <a:lnTo>
                    <a:pt x="152399" y="3809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52664" y="3276599"/>
              <a:ext cx="153471" cy="13334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6883400" y="3106873"/>
            <a:ext cx="4389755" cy="6572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Urgency</a:t>
            </a:r>
            <a:r>
              <a:rPr sz="1200" b="1" spc="-3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or</a:t>
            </a:r>
            <a:r>
              <a:rPr sz="1200" b="1" spc="-3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1D40AF"/>
                </a:solidFill>
                <a:latin typeface="DejaVu Sans"/>
                <a:cs typeface="DejaVu Sans"/>
              </a:rPr>
              <a:t>Threats</a:t>
            </a:r>
            <a:endParaRPr sz="1200">
              <a:latin typeface="DejaVu Sans"/>
              <a:cs typeface="DejaVu Sans"/>
            </a:endParaRPr>
          </a:p>
          <a:p>
            <a:pPr marL="12700" marR="5080">
              <a:lnSpc>
                <a:spcPct val="119000"/>
              </a:lnSpc>
              <a:spcBef>
                <a:spcPts val="120"/>
              </a:spcBef>
            </a:pP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Messages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creating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panic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with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"Act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Now!"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or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"Account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Suspension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Imminent"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to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pressure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quick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action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09599" y="4152900"/>
            <a:ext cx="5257800" cy="914400"/>
            <a:chOff x="609599" y="4152900"/>
            <a:chExt cx="5257800" cy="914400"/>
          </a:xfrm>
        </p:grpSpPr>
        <p:sp>
          <p:nvSpPr>
            <p:cNvPr id="28" name="object 28"/>
            <p:cNvSpPr/>
            <p:nvPr/>
          </p:nvSpPr>
          <p:spPr>
            <a:xfrm>
              <a:off x="609599" y="4152900"/>
              <a:ext cx="5257800" cy="914400"/>
            </a:xfrm>
            <a:custGeom>
              <a:avLst/>
              <a:gdLst/>
              <a:ahLst/>
              <a:cxnLst/>
              <a:rect l="l" t="t" r="r" b="b"/>
              <a:pathLst>
                <a:path w="5257800" h="914400">
                  <a:moveTo>
                    <a:pt x="5186602" y="914399"/>
                  </a:moveTo>
                  <a:lnTo>
                    <a:pt x="71196" y="914399"/>
                  </a:lnTo>
                  <a:lnTo>
                    <a:pt x="66241" y="913910"/>
                  </a:lnTo>
                  <a:lnTo>
                    <a:pt x="29705" y="898777"/>
                  </a:lnTo>
                  <a:lnTo>
                    <a:pt x="3885" y="862737"/>
                  </a:lnTo>
                  <a:lnTo>
                    <a:pt x="0" y="843202"/>
                  </a:lnTo>
                  <a:lnTo>
                    <a:pt x="0" y="8381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4"/>
                  </a:lnTo>
                  <a:lnTo>
                    <a:pt x="71196" y="0"/>
                  </a:lnTo>
                  <a:lnTo>
                    <a:pt x="5186602" y="0"/>
                  </a:lnTo>
                  <a:lnTo>
                    <a:pt x="5228093" y="15621"/>
                  </a:lnTo>
                  <a:lnTo>
                    <a:pt x="5253913" y="51661"/>
                  </a:lnTo>
                  <a:lnTo>
                    <a:pt x="5257799" y="71196"/>
                  </a:lnTo>
                  <a:lnTo>
                    <a:pt x="5257799" y="843202"/>
                  </a:lnTo>
                  <a:lnTo>
                    <a:pt x="5242176" y="884693"/>
                  </a:lnTo>
                  <a:lnTo>
                    <a:pt x="5206137" y="910513"/>
                  </a:lnTo>
                  <a:lnTo>
                    <a:pt x="5191557" y="913910"/>
                  </a:lnTo>
                  <a:lnTo>
                    <a:pt x="5186602" y="914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1999" y="4305299"/>
              <a:ext cx="285750" cy="381000"/>
            </a:xfrm>
            <a:custGeom>
              <a:avLst/>
              <a:gdLst/>
              <a:ahLst/>
              <a:cxnLst/>
              <a:rect l="l" t="t" r="r" b="b"/>
              <a:pathLst>
                <a:path w="285750" h="381000">
                  <a:moveTo>
                    <a:pt x="142874" y="380999"/>
                  </a:moveTo>
                  <a:lnTo>
                    <a:pt x="101399" y="374848"/>
                  </a:lnTo>
                  <a:lnTo>
                    <a:pt x="63497" y="356920"/>
                  </a:lnTo>
                  <a:lnTo>
                    <a:pt x="32429" y="328764"/>
                  </a:lnTo>
                  <a:lnTo>
                    <a:pt x="10875" y="292800"/>
                  </a:lnTo>
                  <a:lnTo>
                    <a:pt x="686" y="252129"/>
                  </a:lnTo>
                  <a:lnTo>
                    <a:pt x="0" y="238124"/>
                  </a:lnTo>
                  <a:lnTo>
                    <a:pt x="0" y="142874"/>
                  </a:lnTo>
                  <a:lnTo>
                    <a:pt x="6150" y="101399"/>
                  </a:lnTo>
                  <a:lnTo>
                    <a:pt x="24078" y="63497"/>
                  </a:lnTo>
                  <a:lnTo>
                    <a:pt x="52234" y="32429"/>
                  </a:lnTo>
                  <a:lnTo>
                    <a:pt x="88198" y="10875"/>
                  </a:lnTo>
                  <a:lnTo>
                    <a:pt x="128870" y="686"/>
                  </a:lnTo>
                  <a:lnTo>
                    <a:pt x="142874" y="0"/>
                  </a:lnTo>
                  <a:lnTo>
                    <a:pt x="149894" y="171"/>
                  </a:lnTo>
                  <a:lnTo>
                    <a:pt x="191000" y="8348"/>
                  </a:lnTo>
                  <a:lnTo>
                    <a:pt x="227992" y="28120"/>
                  </a:lnTo>
                  <a:lnTo>
                    <a:pt x="257628" y="57756"/>
                  </a:lnTo>
                  <a:lnTo>
                    <a:pt x="277401" y="94749"/>
                  </a:lnTo>
                  <a:lnTo>
                    <a:pt x="285578" y="135855"/>
                  </a:lnTo>
                  <a:lnTo>
                    <a:pt x="285749" y="142874"/>
                  </a:lnTo>
                  <a:lnTo>
                    <a:pt x="285749" y="238124"/>
                  </a:lnTo>
                  <a:lnTo>
                    <a:pt x="279599" y="279599"/>
                  </a:lnTo>
                  <a:lnTo>
                    <a:pt x="261671" y="317501"/>
                  </a:lnTo>
                  <a:lnTo>
                    <a:pt x="233514" y="348569"/>
                  </a:lnTo>
                  <a:lnTo>
                    <a:pt x="197550" y="370123"/>
                  </a:lnTo>
                  <a:lnTo>
                    <a:pt x="156879" y="380313"/>
                  </a:lnTo>
                  <a:lnTo>
                    <a:pt x="142874" y="3809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9450" y="4412895"/>
              <a:ext cx="131712" cy="148329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149350" y="4249873"/>
            <a:ext cx="4427220" cy="6572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Suspicious </a:t>
            </a:r>
            <a:r>
              <a:rPr sz="1200" b="1" spc="-10" dirty="0">
                <a:solidFill>
                  <a:srgbClr val="1D40AF"/>
                </a:solidFill>
                <a:latin typeface="DejaVu Sans"/>
                <a:cs typeface="DejaVu Sans"/>
              </a:rPr>
              <a:t>Attachments</a:t>
            </a: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Unexpected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file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attachments,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especially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with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extensions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like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.exe,</a:t>
            </a:r>
            <a:endParaRPr sz="10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.zip,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or</a:t>
            </a:r>
            <a:r>
              <a:rPr sz="1050" spc="-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.scr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324599" y="4152900"/>
            <a:ext cx="5257800" cy="914400"/>
            <a:chOff x="6324599" y="4152900"/>
            <a:chExt cx="5257800" cy="914400"/>
          </a:xfrm>
        </p:grpSpPr>
        <p:sp>
          <p:nvSpPr>
            <p:cNvPr id="33" name="object 33"/>
            <p:cNvSpPr/>
            <p:nvPr/>
          </p:nvSpPr>
          <p:spPr>
            <a:xfrm>
              <a:off x="6324599" y="4152900"/>
              <a:ext cx="5257800" cy="914400"/>
            </a:xfrm>
            <a:custGeom>
              <a:avLst/>
              <a:gdLst/>
              <a:ahLst/>
              <a:cxnLst/>
              <a:rect l="l" t="t" r="r" b="b"/>
              <a:pathLst>
                <a:path w="5257800" h="914400">
                  <a:moveTo>
                    <a:pt x="5186602" y="914399"/>
                  </a:moveTo>
                  <a:lnTo>
                    <a:pt x="71196" y="914399"/>
                  </a:lnTo>
                  <a:lnTo>
                    <a:pt x="66241" y="913910"/>
                  </a:lnTo>
                  <a:lnTo>
                    <a:pt x="29705" y="898777"/>
                  </a:lnTo>
                  <a:lnTo>
                    <a:pt x="3885" y="862737"/>
                  </a:lnTo>
                  <a:lnTo>
                    <a:pt x="0" y="843202"/>
                  </a:lnTo>
                  <a:lnTo>
                    <a:pt x="0" y="8381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4"/>
                  </a:lnTo>
                  <a:lnTo>
                    <a:pt x="71196" y="0"/>
                  </a:lnTo>
                  <a:lnTo>
                    <a:pt x="5186602" y="0"/>
                  </a:lnTo>
                  <a:lnTo>
                    <a:pt x="5228092" y="15621"/>
                  </a:lnTo>
                  <a:lnTo>
                    <a:pt x="5253911" y="51661"/>
                  </a:lnTo>
                  <a:lnTo>
                    <a:pt x="5257798" y="71196"/>
                  </a:lnTo>
                  <a:lnTo>
                    <a:pt x="5257798" y="843202"/>
                  </a:lnTo>
                  <a:lnTo>
                    <a:pt x="5242176" y="884693"/>
                  </a:lnTo>
                  <a:lnTo>
                    <a:pt x="5206136" y="910513"/>
                  </a:lnTo>
                  <a:lnTo>
                    <a:pt x="5191557" y="913910"/>
                  </a:lnTo>
                  <a:lnTo>
                    <a:pt x="5186602" y="914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76999" y="43052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399" y="380999"/>
                  </a:moveTo>
                  <a:lnTo>
                    <a:pt x="108159" y="374439"/>
                  </a:lnTo>
                  <a:lnTo>
                    <a:pt x="67730" y="355315"/>
                  </a:lnTo>
                  <a:lnTo>
                    <a:pt x="34591" y="325282"/>
                  </a:lnTo>
                  <a:lnTo>
                    <a:pt x="11600" y="286920"/>
                  </a:lnTo>
                  <a:lnTo>
                    <a:pt x="732" y="243537"/>
                  </a:lnTo>
                  <a:lnTo>
                    <a:pt x="0" y="228599"/>
                  </a:lnTo>
                  <a:lnTo>
                    <a:pt x="0" y="152399"/>
                  </a:lnTo>
                  <a:lnTo>
                    <a:pt x="6560" y="108159"/>
                  </a:lnTo>
                  <a:lnTo>
                    <a:pt x="25683" y="67730"/>
                  </a:lnTo>
                  <a:lnTo>
                    <a:pt x="55717" y="34591"/>
                  </a:lnTo>
                  <a:lnTo>
                    <a:pt x="94078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0" y="29995"/>
                  </a:lnTo>
                  <a:lnTo>
                    <a:pt x="274802" y="61607"/>
                  </a:lnTo>
                  <a:lnTo>
                    <a:pt x="295894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799" y="228599"/>
                  </a:lnTo>
                  <a:lnTo>
                    <a:pt x="298238" y="272839"/>
                  </a:lnTo>
                  <a:lnTo>
                    <a:pt x="279114" y="313268"/>
                  </a:lnTo>
                  <a:lnTo>
                    <a:pt x="249081" y="346407"/>
                  </a:lnTo>
                  <a:lnTo>
                    <a:pt x="210719" y="369398"/>
                  </a:lnTo>
                  <a:lnTo>
                    <a:pt x="167337" y="380267"/>
                  </a:lnTo>
                  <a:lnTo>
                    <a:pt x="152399" y="3809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53199" y="4410074"/>
              <a:ext cx="152399" cy="152399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6883400" y="4249873"/>
            <a:ext cx="4484370" cy="6572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Unusual </a:t>
            </a:r>
            <a:r>
              <a:rPr sz="1200" b="1" spc="-10" dirty="0">
                <a:solidFill>
                  <a:srgbClr val="1D40AF"/>
                </a:solidFill>
                <a:latin typeface="DejaVu Sans"/>
                <a:cs typeface="DejaVu Sans"/>
              </a:rPr>
              <a:t>Requests</a:t>
            </a:r>
            <a:endParaRPr sz="1200">
              <a:latin typeface="DejaVu Sans"/>
              <a:cs typeface="DejaVu Sans"/>
            </a:endParaRPr>
          </a:p>
          <a:p>
            <a:pPr marL="12700" marR="5080">
              <a:lnSpc>
                <a:spcPct val="119000"/>
              </a:lnSpc>
              <a:spcBef>
                <a:spcPts val="120"/>
              </a:spcBef>
            </a:pP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Requests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that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deviate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from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normal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processes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or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ask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you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to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bypass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standard</a:t>
            </a:r>
            <a:r>
              <a:rPr sz="1050" spc="-3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security</a:t>
            </a:r>
            <a:r>
              <a:rPr sz="1050" spc="-3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procedures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09599" y="5295899"/>
            <a:ext cx="5257800" cy="914400"/>
            <a:chOff x="609599" y="5295899"/>
            <a:chExt cx="5257800" cy="914400"/>
          </a:xfrm>
        </p:grpSpPr>
        <p:sp>
          <p:nvSpPr>
            <p:cNvPr id="38" name="object 38"/>
            <p:cNvSpPr/>
            <p:nvPr/>
          </p:nvSpPr>
          <p:spPr>
            <a:xfrm>
              <a:off x="609599" y="5295899"/>
              <a:ext cx="5257800" cy="914400"/>
            </a:xfrm>
            <a:custGeom>
              <a:avLst/>
              <a:gdLst/>
              <a:ahLst/>
              <a:cxnLst/>
              <a:rect l="l" t="t" r="r" b="b"/>
              <a:pathLst>
                <a:path w="5257800" h="914400">
                  <a:moveTo>
                    <a:pt x="5186602" y="914399"/>
                  </a:moveTo>
                  <a:lnTo>
                    <a:pt x="71196" y="914399"/>
                  </a:lnTo>
                  <a:lnTo>
                    <a:pt x="66241" y="913911"/>
                  </a:lnTo>
                  <a:lnTo>
                    <a:pt x="29705" y="898777"/>
                  </a:lnTo>
                  <a:lnTo>
                    <a:pt x="3885" y="862737"/>
                  </a:lnTo>
                  <a:lnTo>
                    <a:pt x="0" y="843202"/>
                  </a:lnTo>
                  <a:lnTo>
                    <a:pt x="0" y="838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186602" y="0"/>
                  </a:lnTo>
                  <a:lnTo>
                    <a:pt x="5228093" y="15621"/>
                  </a:lnTo>
                  <a:lnTo>
                    <a:pt x="5253913" y="51661"/>
                  </a:lnTo>
                  <a:lnTo>
                    <a:pt x="5257799" y="71196"/>
                  </a:lnTo>
                  <a:lnTo>
                    <a:pt x="5257799" y="843202"/>
                  </a:lnTo>
                  <a:lnTo>
                    <a:pt x="5242176" y="884694"/>
                  </a:lnTo>
                  <a:lnTo>
                    <a:pt x="5206137" y="910513"/>
                  </a:lnTo>
                  <a:lnTo>
                    <a:pt x="5191557" y="913911"/>
                  </a:lnTo>
                  <a:lnTo>
                    <a:pt x="5186602" y="914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61999" y="54482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399" y="380999"/>
                  </a:moveTo>
                  <a:lnTo>
                    <a:pt x="108159" y="374438"/>
                  </a:lnTo>
                  <a:lnTo>
                    <a:pt x="67730" y="355314"/>
                  </a:lnTo>
                  <a:lnTo>
                    <a:pt x="34591" y="325281"/>
                  </a:lnTo>
                  <a:lnTo>
                    <a:pt x="11600" y="286919"/>
                  </a:lnTo>
                  <a:lnTo>
                    <a:pt x="732" y="243537"/>
                  </a:lnTo>
                  <a:lnTo>
                    <a:pt x="0" y="228599"/>
                  </a:lnTo>
                  <a:lnTo>
                    <a:pt x="0" y="152399"/>
                  </a:lnTo>
                  <a:lnTo>
                    <a:pt x="6560" y="108159"/>
                  </a:lnTo>
                  <a:lnTo>
                    <a:pt x="25683" y="67730"/>
                  </a:lnTo>
                  <a:lnTo>
                    <a:pt x="55717" y="34591"/>
                  </a:lnTo>
                  <a:lnTo>
                    <a:pt x="94078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3" y="8904"/>
                  </a:lnTo>
                  <a:lnTo>
                    <a:pt x="243192" y="29995"/>
                  </a:lnTo>
                  <a:lnTo>
                    <a:pt x="274804" y="61607"/>
                  </a:lnTo>
                  <a:lnTo>
                    <a:pt x="295895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799" y="228599"/>
                  </a:lnTo>
                  <a:lnTo>
                    <a:pt x="298239" y="272838"/>
                  </a:lnTo>
                  <a:lnTo>
                    <a:pt x="279115" y="313268"/>
                  </a:lnTo>
                  <a:lnTo>
                    <a:pt x="249082" y="346406"/>
                  </a:lnTo>
                  <a:lnTo>
                    <a:pt x="210720" y="369398"/>
                  </a:lnTo>
                  <a:lnTo>
                    <a:pt x="167337" y="380267"/>
                  </a:lnTo>
                  <a:lnTo>
                    <a:pt x="152399" y="3809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8199" y="5553074"/>
              <a:ext cx="152399" cy="152399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1168399" y="5392873"/>
            <a:ext cx="4358640" cy="6572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Short</a:t>
            </a:r>
            <a:r>
              <a:rPr sz="1200" b="1" spc="-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&amp;</a:t>
            </a:r>
            <a:r>
              <a:rPr sz="1200" b="1" spc="-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Ambiguous</a:t>
            </a:r>
            <a:r>
              <a:rPr sz="1200" b="1" spc="-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1D40AF"/>
                </a:solidFill>
                <a:latin typeface="DejaVu Sans"/>
                <a:cs typeface="DejaVu Sans"/>
              </a:rPr>
              <a:t>Content</a:t>
            </a:r>
            <a:endParaRPr sz="1200">
              <a:latin typeface="DejaVu Sans"/>
              <a:cs typeface="DejaVu Sans"/>
            </a:endParaRPr>
          </a:p>
          <a:p>
            <a:pPr marL="12700" marR="5080">
              <a:lnSpc>
                <a:spcPct val="119000"/>
              </a:lnSpc>
              <a:spcBef>
                <a:spcPts val="120"/>
              </a:spcBef>
            </a:pP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Vague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messages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with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minimal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details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trying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to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pique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curiosity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or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create</a:t>
            </a:r>
            <a:r>
              <a:rPr sz="1050" spc="-6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confusion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324599" y="5295899"/>
            <a:ext cx="5257800" cy="914400"/>
            <a:chOff x="6324599" y="5295899"/>
            <a:chExt cx="5257800" cy="914400"/>
          </a:xfrm>
        </p:grpSpPr>
        <p:sp>
          <p:nvSpPr>
            <p:cNvPr id="43" name="object 43"/>
            <p:cNvSpPr/>
            <p:nvPr/>
          </p:nvSpPr>
          <p:spPr>
            <a:xfrm>
              <a:off x="6324599" y="5295899"/>
              <a:ext cx="5257800" cy="914400"/>
            </a:xfrm>
            <a:custGeom>
              <a:avLst/>
              <a:gdLst/>
              <a:ahLst/>
              <a:cxnLst/>
              <a:rect l="l" t="t" r="r" b="b"/>
              <a:pathLst>
                <a:path w="5257800" h="914400">
                  <a:moveTo>
                    <a:pt x="5186602" y="914399"/>
                  </a:moveTo>
                  <a:lnTo>
                    <a:pt x="71196" y="914399"/>
                  </a:lnTo>
                  <a:lnTo>
                    <a:pt x="66241" y="913911"/>
                  </a:lnTo>
                  <a:lnTo>
                    <a:pt x="29705" y="898777"/>
                  </a:lnTo>
                  <a:lnTo>
                    <a:pt x="3885" y="862737"/>
                  </a:lnTo>
                  <a:lnTo>
                    <a:pt x="0" y="843202"/>
                  </a:lnTo>
                  <a:lnTo>
                    <a:pt x="0" y="838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186602" y="0"/>
                  </a:lnTo>
                  <a:lnTo>
                    <a:pt x="5228092" y="15621"/>
                  </a:lnTo>
                  <a:lnTo>
                    <a:pt x="5253911" y="51661"/>
                  </a:lnTo>
                  <a:lnTo>
                    <a:pt x="5257798" y="71196"/>
                  </a:lnTo>
                  <a:lnTo>
                    <a:pt x="5257798" y="843202"/>
                  </a:lnTo>
                  <a:lnTo>
                    <a:pt x="5242176" y="884694"/>
                  </a:lnTo>
                  <a:lnTo>
                    <a:pt x="5206136" y="910513"/>
                  </a:lnTo>
                  <a:lnTo>
                    <a:pt x="5191557" y="913911"/>
                  </a:lnTo>
                  <a:lnTo>
                    <a:pt x="5186602" y="914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476999" y="5448299"/>
              <a:ext cx="342900" cy="381000"/>
            </a:xfrm>
            <a:custGeom>
              <a:avLst/>
              <a:gdLst/>
              <a:ahLst/>
              <a:cxnLst/>
              <a:rect l="l" t="t" r="r" b="b"/>
              <a:pathLst>
                <a:path w="342900" h="381000">
                  <a:moveTo>
                    <a:pt x="171449" y="380999"/>
                  </a:moveTo>
                  <a:lnTo>
                    <a:pt x="129779" y="375859"/>
                  </a:lnTo>
                  <a:lnTo>
                    <a:pt x="90627" y="360756"/>
                  </a:lnTo>
                  <a:lnTo>
                    <a:pt x="56317" y="336593"/>
                  </a:lnTo>
                  <a:lnTo>
                    <a:pt x="28893" y="304801"/>
                  </a:lnTo>
                  <a:lnTo>
                    <a:pt x="10017" y="267299"/>
                  </a:lnTo>
                  <a:lnTo>
                    <a:pt x="823" y="226354"/>
                  </a:lnTo>
                  <a:lnTo>
                    <a:pt x="0" y="209549"/>
                  </a:lnTo>
                  <a:lnTo>
                    <a:pt x="0" y="171449"/>
                  </a:lnTo>
                  <a:lnTo>
                    <a:pt x="5138" y="129780"/>
                  </a:lnTo>
                  <a:lnTo>
                    <a:pt x="20242" y="90627"/>
                  </a:lnTo>
                  <a:lnTo>
                    <a:pt x="44405" y="56317"/>
                  </a:lnTo>
                  <a:lnTo>
                    <a:pt x="76197" y="28894"/>
                  </a:lnTo>
                  <a:lnTo>
                    <a:pt x="113698" y="10017"/>
                  </a:lnTo>
                  <a:lnTo>
                    <a:pt x="154644" y="824"/>
                  </a:lnTo>
                  <a:lnTo>
                    <a:pt x="171449" y="0"/>
                  </a:lnTo>
                  <a:lnTo>
                    <a:pt x="179872" y="206"/>
                  </a:lnTo>
                  <a:lnTo>
                    <a:pt x="221218" y="7380"/>
                  </a:lnTo>
                  <a:lnTo>
                    <a:pt x="259584" y="24385"/>
                  </a:lnTo>
                  <a:lnTo>
                    <a:pt x="292683" y="50216"/>
                  </a:lnTo>
                  <a:lnTo>
                    <a:pt x="318513" y="83314"/>
                  </a:lnTo>
                  <a:lnTo>
                    <a:pt x="335518" y="121679"/>
                  </a:lnTo>
                  <a:lnTo>
                    <a:pt x="342693" y="163026"/>
                  </a:lnTo>
                  <a:lnTo>
                    <a:pt x="342899" y="171449"/>
                  </a:lnTo>
                  <a:lnTo>
                    <a:pt x="342899" y="209549"/>
                  </a:lnTo>
                  <a:lnTo>
                    <a:pt x="337760" y="251218"/>
                  </a:lnTo>
                  <a:lnTo>
                    <a:pt x="322656" y="290371"/>
                  </a:lnTo>
                  <a:lnTo>
                    <a:pt x="298493" y="324681"/>
                  </a:lnTo>
                  <a:lnTo>
                    <a:pt x="266701" y="352104"/>
                  </a:lnTo>
                  <a:lnTo>
                    <a:pt x="229199" y="370981"/>
                  </a:lnTo>
                  <a:lnTo>
                    <a:pt x="188255" y="380175"/>
                  </a:lnTo>
                  <a:lnTo>
                    <a:pt x="171449" y="3809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52783" y="5553074"/>
              <a:ext cx="191303" cy="152399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6921500" y="5392873"/>
            <a:ext cx="4460875" cy="6572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Unsolicited</a:t>
            </a:r>
            <a:r>
              <a:rPr sz="1200" b="1" spc="-8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1D40AF"/>
                </a:solidFill>
                <a:latin typeface="DejaVu Sans"/>
                <a:cs typeface="DejaVu Sans"/>
              </a:rPr>
              <a:t>Communication</a:t>
            </a:r>
            <a:endParaRPr sz="1200">
              <a:latin typeface="DejaVu Sans"/>
              <a:cs typeface="DejaVu Sans"/>
            </a:endParaRPr>
          </a:p>
          <a:p>
            <a:pPr marL="12700" marR="5080">
              <a:lnSpc>
                <a:spcPct val="119000"/>
              </a:lnSpc>
              <a:spcBef>
                <a:spcPts val="120"/>
              </a:spcBef>
            </a:pP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Messages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about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accounts,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prizes,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or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issues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you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did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not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sign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up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for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or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initiate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09599" y="6438899"/>
            <a:ext cx="5257800" cy="914400"/>
            <a:chOff x="609599" y="6438899"/>
            <a:chExt cx="5257800" cy="914400"/>
          </a:xfrm>
        </p:grpSpPr>
        <p:sp>
          <p:nvSpPr>
            <p:cNvPr id="48" name="object 48"/>
            <p:cNvSpPr/>
            <p:nvPr/>
          </p:nvSpPr>
          <p:spPr>
            <a:xfrm>
              <a:off x="609599" y="6438899"/>
              <a:ext cx="5257800" cy="914400"/>
            </a:xfrm>
            <a:custGeom>
              <a:avLst/>
              <a:gdLst/>
              <a:ahLst/>
              <a:cxnLst/>
              <a:rect l="l" t="t" r="r" b="b"/>
              <a:pathLst>
                <a:path w="5257800" h="914400">
                  <a:moveTo>
                    <a:pt x="5186602" y="914399"/>
                  </a:moveTo>
                  <a:lnTo>
                    <a:pt x="71196" y="914399"/>
                  </a:lnTo>
                  <a:lnTo>
                    <a:pt x="66241" y="913912"/>
                  </a:lnTo>
                  <a:lnTo>
                    <a:pt x="29705" y="898777"/>
                  </a:lnTo>
                  <a:lnTo>
                    <a:pt x="3885" y="862737"/>
                  </a:lnTo>
                  <a:lnTo>
                    <a:pt x="0" y="843203"/>
                  </a:lnTo>
                  <a:lnTo>
                    <a:pt x="0" y="838199"/>
                  </a:lnTo>
                  <a:lnTo>
                    <a:pt x="0" y="71196"/>
                  </a:lnTo>
                  <a:lnTo>
                    <a:pt x="15621" y="29703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186602" y="0"/>
                  </a:lnTo>
                  <a:lnTo>
                    <a:pt x="5228093" y="15621"/>
                  </a:lnTo>
                  <a:lnTo>
                    <a:pt x="5253913" y="51661"/>
                  </a:lnTo>
                  <a:lnTo>
                    <a:pt x="5257799" y="71196"/>
                  </a:lnTo>
                  <a:lnTo>
                    <a:pt x="5257799" y="843203"/>
                  </a:lnTo>
                  <a:lnTo>
                    <a:pt x="5242176" y="884694"/>
                  </a:lnTo>
                  <a:lnTo>
                    <a:pt x="5206137" y="910514"/>
                  </a:lnTo>
                  <a:lnTo>
                    <a:pt x="5191557" y="913912"/>
                  </a:lnTo>
                  <a:lnTo>
                    <a:pt x="5186602" y="914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61999" y="65912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399" y="380999"/>
                  </a:moveTo>
                  <a:lnTo>
                    <a:pt x="108159" y="374438"/>
                  </a:lnTo>
                  <a:lnTo>
                    <a:pt x="67730" y="355315"/>
                  </a:lnTo>
                  <a:lnTo>
                    <a:pt x="34591" y="325281"/>
                  </a:lnTo>
                  <a:lnTo>
                    <a:pt x="11600" y="286920"/>
                  </a:lnTo>
                  <a:lnTo>
                    <a:pt x="732" y="243537"/>
                  </a:lnTo>
                  <a:lnTo>
                    <a:pt x="0" y="228599"/>
                  </a:lnTo>
                  <a:lnTo>
                    <a:pt x="0" y="152399"/>
                  </a:lnTo>
                  <a:lnTo>
                    <a:pt x="6560" y="108158"/>
                  </a:lnTo>
                  <a:lnTo>
                    <a:pt x="25683" y="67730"/>
                  </a:lnTo>
                  <a:lnTo>
                    <a:pt x="55717" y="34591"/>
                  </a:lnTo>
                  <a:lnTo>
                    <a:pt x="94078" y="11599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3" y="8903"/>
                  </a:lnTo>
                  <a:lnTo>
                    <a:pt x="243192" y="29995"/>
                  </a:lnTo>
                  <a:lnTo>
                    <a:pt x="274804" y="61606"/>
                  </a:lnTo>
                  <a:lnTo>
                    <a:pt x="295895" y="101064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799" y="228599"/>
                  </a:lnTo>
                  <a:lnTo>
                    <a:pt x="298239" y="272839"/>
                  </a:lnTo>
                  <a:lnTo>
                    <a:pt x="279115" y="313268"/>
                  </a:lnTo>
                  <a:lnTo>
                    <a:pt x="249082" y="346407"/>
                  </a:lnTo>
                  <a:lnTo>
                    <a:pt x="210720" y="369398"/>
                  </a:lnTo>
                  <a:lnTo>
                    <a:pt x="167337" y="380267"/>
                  </a:lnTo>
                  <a:lnTo>
                    <a:pt x="152399" y="3809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8199" y="6696074"/>
              <a:ext cx="152399" cy="152399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1168399" y="6535873"/>
            <a:ext cx="4500880" cy="6572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Requests for Sensitive </a:t>
            </a:r>
            <a:r>
              <a:rPr sz="1200" b="1" spc="-20" dirty="0">
                <a:solidFill>
                  <a:srgbClr val="1D40AF"/>
                </a:solidFill>
                <a:latin typeface="DejaVu Sans"/>
                <a:cs typeface="DejaVu Sans"/>
              </a:rPr>
              <a:t>Data</a:t>
            </a:r>
            <a:endParaRPr sz="1200">
              <a:latin typeface="DejaVu Sans"/>
              <a:cs typeface="DejaVu Sans"/>
            </a:endParaRPr>
          </a:p>
          <a:p>
            <a:pPr marL="12700" marR="5080">
              <a:lnSpc>
                <a:spcPct val="119000"/>
              </a:lnSpc>
              <a:spcBef>
                <a:spcPts val="120"/>
              </a:spcBef>
            </a:pP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Asking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for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credentials,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financial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details,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or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personal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information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via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email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6324599" y="6438899"/>
            <a:ext cx="5257800" cy="914400"/>
            <a:chOff x="6324599" y="6438899"/>
            <a:chExt cx="5257800" cy="914400"/>
          </a:xfrm>
        </p:grpSpPr>
        <p:sp>
          <p:nvSpPr>
            <p:cNvPr id="53" name="object 53"/>
            <p:cNvSpPr/>
            <p:nvPr/>
          </p:nvSpPr>
          <p:spPr>
            <a:xfrm>
              <a:off x="6324599" y="6438899"/>
              <a:ext cx="5257800" cy="914400"/>
            </a:xfrm>
            <a:custGeom>
              <a:avLst/>
              <a:gdLst/>
              <a:ahLst/>
              <a:cxnLst/>
              <a:rect l="l" t="t" r="r" b="b"/>
              <a:pathLst>
                <a:path w="5257800" h="914400">
                  <a:moveTo>
                    <a:pt x="5186602" y="914399"/>
                  </a:moveTo>
                  <a:lnTo>
                    <a:pt x="71196" y="914399"/>
                  </a:lnTo>
                  <a:lnTo>
                    <a:pt x="66241" y="913912"/>
                  </a:lnTo>
                  <a:lnTo>
                    <a:pt x="29705" y="898777"/>
                  </a:lnTo>
                  <a:lnTo>
                    <a:pt x="3885" y="862737"/>
                  </a:lnTo>
                  <a:lnTo>
                    <a:pt x="0" y="843203"/>
                  </a:lnTo>
                  <a:lnTo>
                    <a:pt x="0" y="838199"/>
                  </a:lnTo>
                  <a:lnTo>
                    <a:pt x="0" y="71196"/>
                  </a:lnTo>
                  <a:lnTo>
                    <a:pt x="15621" y="29703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186602" y="0"/>
                  </a:lnTo>
                  <a:lnTo>
                    <a:pt x="5228092" y="15621"/>
                  </a:lnTo>
                  <a:lnTo>
                    <a:pt x="5253911" y="51661"/>
                  </a:lnTo>
                  <a:lnTo>
                    <a:pt x="5257798" y="71196"/>
                  </a:lnTo>
                  <a:lnTo>
                    <a:pt x="5257798" y="843203"/>
                  </a:lnTo>
                  <a:lnTo>
                    <a:pt x="5242176" y="884694"/>
                  </a:lnTo>
                  <a:lnTo>
                    <a:pt x="5206136" y="910514"/>
                  </a:lnTo>
                  <a:lnTo>
                    <a:pt x="5191557" y="913912"/>
                  </a:lnTo>
                  <a:lnTo>
                    <a:pt x="5186602" y="914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76999" y="65912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399" y="380999"/>
                  </a:moveTo>
                  <a:lnTo>
                    <a:pt x="108159" y="374438"/>
                  </a:lnTo>
                  <a:lnTo>
                    <a:pt x="67730" y="355315"/>
                  </a:lnTo>
                  <a:lnTo>
                    <a:pt x="34591" y="325281"/>
                  </a:lnTo>
                  <a:lnTo>
                    <a:pt x="11600" y="286920"/>
                  </a:lnTo>
                  <a:lnTo>
                    <a:pt x="732" y="243537"/>
                  </a:lnTo>
                  <a:lnTo>
                    <a:pt x="0" y="228599"/>
                  </a:lnTo>
                  <a:lnTo>
                    <a:pt x="0" y="152399"/>
                  </a:lnTo>
                  <a:lnTo>
                    <a:pt x="6560" y="108158"/>
                  </a:lnTo>
                  <a:lnTo>
                    <a:pt x="25683" y="67730"/>
                  </a:lnTo>
                  <a:lnTo>
                    <a:pt x="55717" y="34591"/>
                  </a:lnTo>
                  <a:lnTo>
                    <a:pt x="94078" y="11599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3"/>
                  </a:lnTo>
                  <a:lnTo>
                    <a:pt x="243190" y="29995"/>
                  </a:lnTo>
                  <a:lnTo>
                    <a:pt x="274802" y="61606"/>
                  </a:lnTo>
                  <a:lnTo>
                    <a:pt x="295894" y="101064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799" y="228599"/>
                  </a:lnTo>
                  <a:lnTo>
                    <a:pt x="298238" y="272839"/>
                  </a:lnTo>
                  <a:lnTo>
                    <a:pt x="279114" y="313268"/>
                  </a:lnTo>
                  <a:lnTo>
                    <a:pt x="249081" y="346407"/>
                  </a:lnTo>
                  <a:lnTo>
                    <a:pt x="210719" y="369398"/>
                  </a:lnTo>
                  <a:lnTo>
                    <a:pt x="167337" y="380267"/>
                  </a:lnTo>
                  <a:lnTo>
                    <a:pt x="152399" y="3809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53199" y="6696074"/>
              <a:ext cx="152399" cy="152399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6883400" y="6535873"/>
            <a:ext cx="4535170" cy="6572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spc="-40" dirty="0">
                <a:solidFill>
                  <a:srgbClr val="1D40AF"/>
                </a:solidFill>
                <a:latin typeface="DejaVu Sans"/>
                <a:cs typeface="DejaVu Sans"/>
              </a:rPr>
              <a:t>Too</a:t>
            </a:r>
            <a:r>
              <a:rPr sz="1200" b="1" spc="-3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Good</a:t>
            </a:r>
            <a:r>
              <a:rPr sz="1200" b="1" spc="-2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200" b="1" spc="-75" dirty="0">
                <a:solidFill>
                  <a:srgbClr val="1D40AF"/>
                </a:solidFill>
                <a:latin typeface="DejaVu Sans"/>
                <a:cs typeface="DejaVu Sans"/>
              </a:rPr>
              <a:t>To</a:t>
            </a:r>
            <a:r>
              <a:rPr sz="1200" b="1" spc="-3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Be</a:t>
            </a:r>
            <a:r>
              <a:rPr sz="1200" b="1" spc="-2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200" b="1" spc="-20" dirty="0">
                <a:solidFill>
                  <a:srgbClr val="1D40AF"/>
                </a:solidFill>
                <a:latin typeface="DejaVu Sans"/>
                <a:cs typeface="DejaVu Sans"/>
              </a:rPr>
              <a:t>True</a:t>
            </a:r>
            <a:endParaRPr sz="1200">
              <a:latin typeface="DejaVu Sans"/>
              <a:cs typeface="DejaVu Sans"/>
            </a:endParaRPr>
          </a:p>
          <a:p>
            <a:pPr marL="12700" marR="5080">
              <a:lnSpc>
                <a:spcPct val="119000"/>
              </a:lnSpc>
              <a:spcBef>
                <a:spcPts val="120"/>
              </a:spcBef>
            </a:pP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Promises</a:t>
            </a:r>
            <a:r>
              <a:rPr sz="1050" spc="-3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of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prizes,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money,</a:t>
            </a:r>
            <a:r>
              <a:rPr sz="1050" spc="-3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or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exclusive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offers</a:t>
            </a:r>
            <a:r>
              <a:rPr sz="1050" spc="-3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that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seem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unrealistic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or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overly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generous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609599" y="7581899"/>
            <a:ext cx="10972800" cy="1066800"/>
            <a:chOff x="609599" y="7581899"/>
            <a:chExt cx="10972800" cy="1066800"/>
          </a:xfrm>
        </p:grpSpPr>
        <p:sp>
          <p:nvSpPr>
            <p:cNvPr id="58" name="object 58"/>
            <p:cNvSpPr/>
            <p:nvPr/>
          </p:nvSpPr>
          <p:spPr>
            <a:xfrm>
              <a:off x="628649" y="7581899"/>
              <a:ext cx="10953750" cy="1066800"/>
            </a:xfrm>
            <a:custGeom>
              <a:avLst/>
              <a:gdLst/>
              <a:ahLst/>
              <a:cxnLst/>
              <a:rect l="l" t="t" r="r" b="b"/>
              <a:pathLst>
                <a:path w="10953750" h="1066800">
                  <a:moveTo>
                    <a:pt x="10882552" y="1066799"/>
                  </a:moveTo>
                  <a:lnTo>
                    <a:pt x="53397" y="1066799"/>
                  </a:lnTo>
                  <a:lnTo>
                    <a:pt x="49680" y="1066310"/>
                  </a:lnTo>
                  <a:lnTo>
                    <a:pt x="14085" y="1040943"/>
                  </a:lnTo>
                  <a:lnTo>
                    <a:pt x="366" y="1000558"/>
                  </a:lnTo>
                  <a:lnTo>
                    <a:pt x="0" y="995602"/>
                  </a:lnTo>
                  <a:lnTo>
                    <a:pt x="0" y="990599"/>
                  </a:lnTo>
                  <a:lnTo>
                    <a:pt x="0" y="71196"/>
                  </a:lnTo>
                  <a:lnTo>
                    <a:pt x="11716" y="29703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10882552" y="0"/>
                  </a:lnTo>
                  <a:lnTo>
                    <a:pt x="10924041" y="15621"/>
                  </a:lnTo>
                  <a:lnTo>
                    <a:pt x="10949861" y="51660"/>
                  </a:lnTo>
                  <a:lnTo>
                    <a:pt x="10953747" y="71196"/>
                  </a:lnTo>
                  <a:lnTo>
                    <a:pt x="10953747" y="995602"/>
                  </a:lnTo>
                  <a:lnTo>
                    <a:pt x="10938125" y="1037094"/>
                  </a:lnTo>
                  <a:lnTo>
                    <a:pt x="10902086" y="1062912"/>
                  </a:lnTo>
                  <a:lnTo>
                    <a:pt x="10887506" y="1066310"/>
                  </a:lnTo>
                  <a:lnTo>
                    <a:pt x="10882552" y="10667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09599" y="7582177"/>
              <a:ext cx="70485" cy="1066800"/>
            </a:xfrm>
            <a:custGeom>
              <a:avLst/>
              <a:gdLst/>
              <a:ahLst/>
              <a:cxnLst/>
              <a:rect l="l" t="t" r="r" b="b"/>
              <a:pathLst>
                <a:path w="70484" h="1066800">
                  <a:moveTo>
                    <a:pt x="70450" y="1066244"/>
                  </a:moveTo>
                  <a:lnTo>
                    <a:pt x="33857" y="1053691"/>
                  </a:lnTo>
                  <a:lnTo>
                    <a:pt x="5800" y="1019481"/>
                  </a:lnTo>
                  <a:lnTo>
                    <a:pt x="0" y="9903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0"/>
                  </a:lnTo>
                  <a:lnTo>
                    <a:pt x="38100" y="75922"/>
                  </a:lnTo>
                  <a:lnTo>
                    <a:pt x="38100" y="990322"/>
                  </a:lnTo>
                  <a:lnTo>
                    <a:pt x="44514" y="1032663"/>
                  </a:lnTo>
                  <a:lnTo>
                    <a:pt x="66287" y="1064587"/>
                  </a:lnTo>
                  <a:lnTo>
                    <a:pt x="70450" y="1066244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3557" y="7772399"/>
              <a:ext cx="117865" cy="171449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825500" y="7679689"/>
            <a:ext cx="10232390" cy="808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4160">
              <a:lnSpc>
                <a:spcPct val="129600"/>
              </a:lnSpc>
              <a:spcBef>
                <a:spcPts val="100"/>
              </a:spcBef>
            </a:pP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Always</a:t>
            </a:r>
            <a:r>
              <a:rPr sz="1350" b="1" spc="-3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verify</a:t>
            </a:r>
            <a:r>
              <a:rPr sz="1350" b="1" spc="-3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suspicious</a:t>
            </a:r>
            <a:r>
              <a:rPr sz="1350" b="1" spc="-25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emails</a:t>
            </a:r>
            <a:r>
              <a:rPr sz="1350" b="1" spc="-3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through</a:t>
            </a:r>
            <a:r>
              <a:rPr sz="1350" b="1" spc="-25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a</a:t>
            </a:r>
            <a:r>
              <a:rPr sz="1350" b="1" spc="-3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different</a:t>
            </a:r>
            <a:r>
              <a:rPr sz="1350" b="1" spc="-25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channel</a:t>
            </a:r>
            <a:r>
              <a:rPr sz="1350" b="1" spc="-3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(phone</a:t>
            </a:r>
            <a:r>
              <a:rPr sz="1350" b="1" spc="-25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call,</a:t>
            </a:r>
            <a:r>
              <a:rPr sz="1350" b="1" spc="-3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spc="-10" dirty="0">
                <a:solidFill>
                  <a:srgbClr val="1D3A8A"/>
                </a:solidFill>
                <a:latin typeface="DejaVu Sans"/>
                <a:cs typeface="DejaVu Sans"/>
              </a:rPr>
              <a:t>official</a:t>
            </a:r>
            <a:r>
              <a:rPr sz="1350" b="1" spc="-25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website)</a:t>
            </a:r>
            <a:r>
              <a:rPr sz="1350" b="1" spc="-3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before</a:t>
            </a:r>
            <a:r>
              <a:rPr sz="1350" b="1" spc="-25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spc="-10" dirty="0">
                <a:solidFill>
                  <a:srgbClr val="1D3A8A"/>
                </a:solidFill>
                <a:latin typeface="DejaVu Sans"/>
                <a:cs typeface="DejaVu Sans"/>
              </a:rPr>
              <a:t>taking action</a:t>
            </a:r>
            <a:endParaRPr sz="13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Hover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over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links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(don't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click)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to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preview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URLs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and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check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for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suspicious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domains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0" y="9131299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1999" y="533399"/>
                </a:moveTo>
                <a:lnTo>
                  <a:pt x="0" y="5333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533399"/>
                </a:lnTo>
                <a:close/>
              </a:path>
            </a:pathLst>
          </a:custGeom>
          <a:solidFill>
            <a:srgbClr val="1D3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368299" y="9189863"/>
            <a:ext cx="2553335" cy="2032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b="1" dirty="0">
                <a:solidFill>
                  <a:srgbClr val="FFFFFF"/>
                </a:solidFill>
                <a:latin typeface="DejaVu Sans"/>
                <a:cs typeface="DejaVu Sans"/>
              </a:rPr>
              <a:t>Cybersecurity</a:t>
            </a:r>
            <a:r>
              <a:rPr sz="1200" b="1" spc="-3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DejaVu Sans"/>
                <a:cs typeface="DejaVu Sans"/>
              </a:rPr>
              <a:t>Training</a:t>
            </a:r>
            <a:r>
              <a:rPr sz="1200" b="1" spc="-2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DejaVu Sans"/>
                <a:cs typeface="DejaVu Sans"/>
              </a:rPr>
              <a:t>Series</a:t>
            </a:r>
            <a:endParaRPr sz="12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8658225"/>
            <a:chOff x="0" y="0"/>
            <a:chExt cx="12192000" cy="8658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86582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9599" y="914399"/>
              <a:ext cx="914400" cy="38100"/>
            </a:xfrm>
            <a:custGeom>
              <a:avLst/>
              <a:gdLst/>
              <a:ahLst/>
              <a:cxnLst/>
              <a:rect l="l" t="t" r="r" b="b"/>
              <a:pathLst>
                <a:path w="914400" h="38100">
                  <a:moveTo>
                    <a:pt x="9143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914399" y="0"/>
                  </a:lnTo>
                  <a:lnTo>
                    <a:pt x="914399" y="380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Identifying</a:t>
            </a:r>
            <a:r>
              <a:rPr spc="-55" dirty="0"/>
              <a:t> </a:t>
            </a:r>
            <a:r>
              <a:rPr spc="-20" dirty="0"/>
              <a:t>Fake</a:t>
            </a:r>
            <a:r>
              <a:rPr spc="-50" dirty="0"/>
              <a:t> </a:t>
            </a:r>
            <a:r>
              <a:rPr dirty="0"/>
              <a:t>Websites</a:t>
            </a:r>
            <a:r>
              <a:rPr spc="-5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Domain</a:t>
            </a:r>
            <a:r>
              <a:rPr spc="-50" dirty="0"/>
              <a:t> </a:t>
            </a:r>
            <a:r>
              <a:rPr dirty="0"/>
              <a:t>Red</a:t>
            </a:r>
            <a:r>
              <a:rPr spc="-50" dirty="0"/>
              <a:t> </a:t>
            </a:r>
            <a:r>
              <a:rPr spc="-10" dirty="0"/>
              <a:t>Flags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6899" y="1132205"/>
            <a:ext cx="103530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Phishing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websites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are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designed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mimic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legitimate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sites,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but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they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contain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subtle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differences.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Use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these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5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key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methods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identify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fake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websites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protect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your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personal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company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information.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9599" y="1790699"/>
            <a:ext cx="3505200" cy="3019425"/>
            <a:chOff x="609599" y="1790699"/>
            <a:chExt cx="3505200" cy="3019425"/>
          </a:xfrm>
        </p:grpSpPr>
        <p:sp>
          <p:nvSpPr>
            <p:cNvPr id="8" name="object 8"/>
            <p:cNvSpPr/>
            <p:nvPr/>
          </p:nvSpPr>
          <p:spPr>
            <a:xfrm>
              <a:off x="609599" y="1790699"/>
              <a:ext cx="3505200" cy="3019425"/>
            </a:xfrm>
            <a:custGeom>
              <a:avLst/>
              <a:gdLst/>
              <a:ahLst/>
              <a:cxnLst/>
              <a:rect l="l" t="t" r="r" b="b"/>
              <a:pathLst>
                <a:path w="3505200" h="3019425">
                  <a:moveTo>
                    <a:pt x="3434002" y="3019424"/>
                  </a:moveTo>
                  <a:lnTo>
                    <a:pt x="71196" y="3019424"/>
                  </a:lnTo>
                  <a:lnTo>
                    <a:pt x="66241" y="3018936"/>
                  </a:lnTo>
                  <a:lnTo>
                    <a:pt x="29705" y="3003802"/>
                  </a:lnTo>
                  <a:lnTo>
                    <a:pt x="3885" y="2967762"/>
                  </a:lnTo>
                  <a:lnTo>
                    <a:pt x="0" y="2948227"/>
                  </a:lnTo>
                  <a:lnTo>
                    <a:pt x="0" y="29432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434002" y="0"/>
                  </a:lnTo>
                  <a:lnTo>
                    <a:pt x="3475493" y="15621"/>
                  </a:lnTo>
                  <a:lnTo>
                    <a:pt x="3501313" y="51661"/>
                  </a:lnTo>
                  <a:lnTo>
                    <a:pt x="3505199" y="71196"/>
                  </a:lnTo>
                  <a:lnTo>
                    <a:pt x="3505199" y="2948227"/>
                  </a:lnTo>
                  <a:lnTo>
                    <a:pt x="3489577" y="2989719"/>
                  </a:lnTo>
                  <a:lnTo>
                    <a:pt x="3453536" y="3015538"/>
                  </a:lnTo>
                  <a:lnTo>
                    <a:pt x="3438958" y="3018936"/>
                  </a:lnTo>
                  <a:lnTo>
                    <a:pt x="3434002" y="3019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0099" y="4076699"/>
              <a:ext cx="3124200" cy="542925"/>
            </a:xfrm>
            <a:custGeom>
              <a:avLst/>
              <a:gdLst/>
              <a:ahLst/>
              <a:cxnLst/>
              <a:rect l="l" t="t" r="r" b="b"/>
              <a:pathLst>
                <a:path w="3124200" h="542925">
                  <a:moveTo>
                    <a:pt x="3091151" y="542924"/>
                  </a:moveTo>
                  <a:lnTo>
                    <a:pt x="33047" y="542924"/>
                  </a:lnTo>
                  <a:lnTo>
                    <a:pt x="28187" y="541957"/>
                  </a:lnTo>
                  <a:lnTo>
                    <a:pt x="966" y="514736"/>
                  </a:lnTo>
                  <a:lnTo>
                    <a:pt x="0" y="509877"/>
                  </a:lnTo>
                  <a:lnTo>
                    <a:pt x="0" y="50482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091151" y="0"/>
                  </a:lnTo>
                  <a:lnTo>
                    <a:pt x="3123232" y="28187"/>
                  </a:lnTo>
                  <a:lnTo>
                    <a:pt x="3124199" y="33047"/>
                  </a:lnTo>
                  <a:lnTo>
                    <a:pt x="3124199" y="509877"/>
                  </a:lnTo>
                  <a:lnTo>
                    <a:pt x="3096011" y="541957"/>
                  </a:lnTo>
                  <a:lnTo>
                    <a:pt x="3091151" y="542924"/>
                  </a:lnTo>
                  <a:close/>
                </a:path>
              </a:pathLst>
            </a:custGeom>
            <a:solidFill>
              <a:srgbClr val="FE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0099" y="1981199"/>
              <a:ext cx="342900" cy="381000"/>
            </a:xfrm>
            <a:custGeom>
              <a:avLst/>
              <a:gdLst/>
              <a:ahLst/>
              <a:cxnLst/>
              <a:rect l="l" t="t" r="r" b="b"/>
              <a:pathLst>
                <a:path w="342900" h="381000">
                  <a:moveTo>
                    <a:pt x="171449" y="380999"/>
                  </a:moveTo>
                  <a:lnTo>
                    <a:pt x="129780" y="375860"/>
                  </a:lnTo>
                  <a:lnTo>
                    <a:pt x="90627" y="360756"/>
                  </a:lnTo>
                  <a:lnTo>
                    <a:pt x="56317" y="336593"/>
                  </a:lnTo>
                  <a:lnTo>
                    <a:pt x="28894" y="304802"/>
                  </a:lnTo>
                  <a:lnTo>
                    <a:pt x="10017" y="267300"/>
                  </a:lnTo>
                  <a:lnTo>
                    <a:pt x="823" y="226355"/>
                  </a:lnTo>
                  <a:lnTo>
                    <a:pt x="0" y="209549"/>
                  </a:lnTo>
                  <a:lnTo>
                    <a:pt x="0" y="171449"/>
                  </a:lnTo>
                  <a:lnTo>
                    <a:pt x="5139" y="129780"/>
                  </a:lnTo>
                  <a:lnTo>
                    <a:pt x="20242" y="90627"/>
                  </a:lnTo>
                  <a:lnTo>
                    <a:pt x="44406" y="56317"/>
                  </a:lnTo>
                  <a:lnTo>
                    <a:pt x="76197" y="28894"/>
                  </a:lnTo>
                  <a:lnTo>
                    <a:pt x="113699" y="10017"/>
                  </a:lnTo>
                  <a:lnTo>
                    <a:pt x="154644" y="823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4" y="24385"/>
                  </a:lnTo>
                  <a:lnTo>
                    <a:pt x="292683" y="50216"/>
                  </a:lnTo>
                  <a:lnTo>
                    <a:pt x="318513" y="83314"/>
                  </a:lnTo>
                  <a:lnTo>
                    <a:pt x="335519" y="121679"/>
                  </a:lnTo>
                  <a:lnTo>
                    <a:pt x="342694" y="163026"/>
                  </a:lnTo>
                  <a:lnTo>
                    <a:pt x="342899" y="171449"/>
                  </a:lnTo>
                  <a:lnTo>
                    <a:pt x="342899" y="209549"/>
                  </a:lnTo>
                  <a:lnTo>
                    <a:pt x="337760" y="251218"/>
                  </a:lnTo>
                  <a:lnTo>
                    <a:pt x="322656" y="290371"/>
                  </a:lnTo>
                  <a:lnTo>
                    <a:pt x="298493" y="324681"/>
                  </a:lnTo>
                  <a:lnTo>
                    <a:pt x="266702" y="352105"/>
                  </a:lnTo>
                  <a:lnTo>
                    <a:pt x="229200" y="370982"/>
                  </a:lnTo>
                  <a:lnTo>
                    <a:pt x="188255" y="380176"/>
                  </a:lnTo>
                  <a:lnTo>
                    <a:pt x="171449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1607" y="2092326"/>
              <a:ext cx="179883" cy="13969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44599" y="2035175"/>
            <a:ext cx="18522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1. Check the </a:t>
            </a:r>
            <a:r>
              <a:rPr sz="1500" b="1" spc="-25" dirty="0">
                <a:solidFill>
                  <a:srgbClr val="1D40AF"/>
                </a:solidFill>
                <a:latin typeface="DejaVu Sans"/>
                <a:cs typeface="DejaVu Sans"/>
              </a:rPr>
              <a:t>URL</a:t>
            </a:r>
            <a:endParaRPr sz="1500">
              <a:latin typeface="DejaVu Sans"/>
              <a:cs typeface="DejaVu San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47724" y="1790699"/>
            <a:ext cx="7000875" cy="3019425"/>
            <a:chOff x="847724" y="1790699"/>
            <a:chExt cx="7000875" cy="3019425"/>
          </a:xfrm>
        </p:grpSpPr>
        <p:sp>
          <p:nvSpPr>
            <p:cNvPr id="14" name="object 14"/>
            <p:cNvSpPr/>
            <p:nvPr/>
          </p:nvSpPr>
          <p:spPr>
            <a:xfrm>
              <a:off x="847712" y="2562236"/>
              <a:ext cx="38100" cy="1333500"/>
            </a:xfrm>
            <a:custGeom>
              <a:avLst/>
              <a:gdLst/>
              <a:ahLst/>
              <a:cxnLst/>
              <a:rect l="l" t="t" r="r" b="b"/>
              <a:pathLst>
                <a:path w="38100" h="1333500">
                  <a:moveTo>
                    <a:pt x="38100" y="1311922"/>
                  </a:moveTo>
                  <a:lnTo>
                    <a:pt x="21577" y="1295400"/>
                  </a:lnTo>
                  <a:lnTo>
                    <a:pt x="16535" y="1295400"/>
                  </a:lnTo>
                  <a:lnTo>
                    <a:pt x="0" y="1311922"/>
                  </a:lnTo>
                  <a:lnTo>
                    <a:pt x="0" y="1316964"/>
                  </a:lnTo>
                  <a:lnTo>
                    <a:pt x="16535" y="1333487"/>
                  </a:lnTo>
                  <a:lnTo>
                    <a:pt x="21577" y="1333487"/>
                  </a:lnTo>
                  <a:lnTo>
                    <a:pt x="38100" y="1316964"/>
                  </a:lnTo>
                  <a:lnTo>
                    <a:pt x="38100" y="1314450"/>
                  </a:lnTo>
                  <a:lnTo>
                    <a:pt x="38100" y="1311922"/>
                  </a:lnTo>
                  <a:close/>
                </a:path>
                <a:path w="38100" h="1333500">
                  <a:moveTo>
                    <a:pt x="38100" y="892822"/>
                  </a:moveTo>
                  <a:lnTo>
                    <a:pt x="21577" y="876300"/>
                  </a:lnTo>
                  <a:lnTo>
                    <a:pt x="16535" y="876300"/>
                  </a:lnTo>
                  <a:lnTo>
                    <a:pt x="0" y="892822"/>
                  </a:lnTo>
                  <a:lnTo>
                    <a:pt x="0" y="897864"/>
                  </a:lnTo>
                  <a:lnTo>
                    <a:pt x="16535" y="914400"/>
                  </a:lnTo>
                  <a:lnTo>
                    <a:pt x="21577" y="914400"/>
                  </a:lnTo>
                  <a:lnTo>
                    <a:pt x="38100" y="897864"/>
                  </a:lnTo>
                  <a:lnTo>
                    <a:pt x="38100" y="895350"/>
                  </a:lnTo>
                  <a:lnTo>
                    <a:pt x="38100" y="892822"/>
                  </a:lnTo>
                  <a:close/>
                </a:path>
                <a:path w="38100" h="1333500">
                  <a:moveTo>
                    <a:pt x="38100" y="473722"/>
                  </a:moveTo>
                  <a:lnTo>
                    <a:pt x="21577" y="457200"/>
                  </a:lnTo>
                  <a:lnTo>
                    <a:pt x="16535" y="457200"/>
                  </a:lnTo>
                  <a:lnTo>
                    <a:pt x="0" y="473722"/>
                  </a:lnTo>
                  <a:lnTo>
                    <a:pt x="0" y="478764"/>
                  </a:lnTo>
                  <a:lnTo>
                    <a:pt x="16535" y="495287"/>
                  </a:lnTo>
                  <a:lnTo>
                    <a:pt x="21577" y="495287"/>
                  </a:lnTo>
                  <a:lnTo>
                    <a:pt x="38100" y="478764"/>
                  </a:lnTo>
                  <a:lnTo>
                    <a:pt x="38100" y="476250"/>
                  </a:lnTo>
                  <a:lnTo>
                    <a:pt x="38100" y="473722"/>
                  </a:lnTo>
                  <a:close/>
                </a:path>
                <a:path w="38100" h="1333500">
                  <a:moveTo>
                    <a:pt x="38100" y="245122"/>
                  </a:moveTo>
                  <a:lnTo>
                    <a:pt x="21577" y="228600"/>
                  </a:lnTo>
                  <a:lnTo>
                    <a:pt x="16535" y="228600"/>
                  </a:lnTo>
                  <a:lnTo>
                    <a:pt x="0" y="245122"/>
                  </a:lnTo>
                  <a:lnTo>
                    <a:pt x="0" y="250164"/>
                  </a:lnTo>
                  <a:lnTo>
                    <a:pt x="16535" y="266687"/>
                  </a:lnTo>
                  <a:lnTo>
                    <a:pt x="21577" y="266687"/>
                  </a:lnTo>
                  <a:lnTo>
                    <a:pt x="38100" y="250164"/>
                  </a:lnTo>
                  <a:lnTo>
                    <a:pt x="38100" y="247650"/>
                  </a:lnTo>
                  <a:lnTo>
                    <a:pt x="38100" y="245122"/>
                  </a:lnTo>
                  <a:close/>
                </a:path>
                <a:path w="38100" h="1333500">
                  <a:moveTo>
                    <a:pt x="38100" y="16522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22"/>
                  </a:lnTo>
                  <a:lnTo>
                    <a:pt x="0" y="21564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64"/>
                  </a:lnTo>
                  <a:lnTo>
                    <a:pt x="38100" y="19050"/>
                  </a:lnTo>
                  <a:lnTo>
                    <a:pt x="38100" y="16522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43399" y="1790699"/>
              <a:ext cx="3505200" cy="3019425"/>
            </a:xfrm>
            <a:custGeom>
              <a:avLst/>
              <a:gdLst/>
              <a:ahLst/>
              <a:cxnLst/>
              <a:rect l="l" t="t" r="r" b="b"/>
              <a:pathLst>
                <a:path w="3505200" h="3019425">
                  <a:moveTo>
                    <a:pt x="3434002" y="3019424"/>
                  </a:moveTo>
                  <a:lnTo>
                    <a:pt x="71196" y="3019424"/>
                  </a:lnTo>
                  <a:lnTo>
                    <a:pt x="66241" y="3018936"/>
                  </a:lnTo>
                  <a:lnTo>
                    <a:pt x="29705" y="3003802"/>
                  </a:lnTo>
                  <a:lnTo>
                    <a:pt x="3885" y="2967762"/>
                  </a:lnTo>
                  <a:lnTo>
                    <a:pt x="0" y="2948227"/>
                  </a:lnTo>
                  <a:lnTo>
                    <a:pt x="0" y="29432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434002" y="0"/>
                  </a:lnTo>
                  <a:lnTo>
                    <a:pt x="3475494" y="15621"/>
                  </a:lnTo>
                  <a:lnTo>
                    <a:pt x="3501313" y="51661"/>
                  </a:lnTo>
                  <a:lnTo>
                    <a:pt x="3505199" y="71196"/>
                  </a:lnTo>
                  <a:lnTo>
                    <a:pt x="3505199" y="2948227"/>
                  </a:lnTo>
                  <a:lnTo>
                    <a:pt x="3489577" y="2989719"/>
                  </a:lnTo>
                  <a:lnTo>
                    <a:pt x="3453536" y="3015538"/>
                  </a:lnTo>
                  <a:lnTo>
                    <a:pt x="3438957" y="3018936"/>
                  </a:lnTo>
                  <a:lnTo>
                    <a:pt x="3434002" y="3019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33899" y="3695699"/>
              <a:ext cx="3124200" cy="533400"/>
            </a:xfrm>
            <a:custGeom>
              <a:avLst/>
              <a:gdLst/>
              <a:ahLst/>
              <a:cxnLst/>
              <a:rect l="l" t="t" r="r" b="b"/>
              <a:pathLst>
                <a:path w="3124200" h="533400">
                  <a:moveTo>
                    <a:pt x="3091152" y="533399"/>
                  </a:moveTo>
                  <a:lnTo>
                    <a:pt x="33047" y="533399"/>
                  </a:lnTo>
                  <a:lnTo>
                    <a:pt x="28187" y="532432"/>
                  </a:lnTo>
                  <a:lnTo>
                    <a:pt x="966" y="505211"/>
                  </a:lnTo>
                  <a:lnTo>
                    <a:pt x="0" y="500352"/>
                  </a:lnTo>
                  <a:lnTo>
                    <a:pt x="0" y="4952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091152" y="0"/>
                  </a:lnTo>
                  <a:lnTo>
                    <a:pt x="3123232" y="28186"/>
                  </a:lnTo>
                  <a:lnTo>
                    <a:pt x="3124199" y="33047"/>
                  </a:lnTo>
                  <a:lnTo>
                    <a:pt x="3124199" y="500352"/>
                  </a:lnTo>
                  <a:lnTo>
                    <a:pt x="3096011" y="532432"/>
                  </a:lnTo>
                  <a:lnTo>
                    <a:pt x="3091152" y="533399"/>
                  </a:lnTo>
                  <a:close/>
                </a:path>
              </a:pathLst>
            </a:custGeom>
            <a:solidFill>
              <a:srgbClr val="FE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33899" y="1981199"/>
              <a:ext cx="266700" cy="381000"/>
            </a:xfrm>
            <a:custGeom>
              <a:avLst/>
              <a:gdLst/>
              <a:ahLst/>
              <a:cxnLst/>
              <a:rect l="l" t="t" r="r" b="b"/>
              <a:pathLst>
                <a:path w="266700" h="381000">
                  <a:moveTo>
                    <a:pt x="133349" y="380999"/>
                  </a:moveTo>
                  <a:lnTo>
                    <a:pt x="94639" y="375259"/>
                  </a:lnTo>
                  <a:lnTo>
                    <a:pt x="59264" y="358526"/>
                  </a:lnTo>
                  <a:lnTo>
                    <a:pt x="30267" y="332247"/>
                  </a:lnTo>
                  <a:lnTo>
                    <a:pt x="10150" y="298680"/>
                  </a:lnTo>
                  <a:lnTo>
                    <a:pt x="640" y="260720"/>
                  </a:lnTo>
                  <a:lnTo>
                    <a:pt x="0" y="247649"/>
                  </a:lnTo>
                  <a:lnTo>
                    <a:pt x="0" y="133349"/>
                  </a:lnTo>
                  <a:lnTo>
                    <a:pt x="5739" y="94639"/>
                  </a:lnTo>
                  <a:lnTo>
                    <a:pt x="22472" y="59264"/>
                  </a:lnTo>
                  <a:lnTo>
                    <a:pt x="48752" y="30267"/>
                  </a:lnTo>
                  <a:lnTo>
                    <a:pt x="82318" y="10150"/>
                  </a:lnTo>
                  <a:lnTo>
                    <a:pt x="120278" y="640"/>
                  </a:lnTo>
                  <a:lnTo>
                    <a:pt x="133349" y="0"/>
                  </a:lnTo>
                  <a:lnTo>
                    <a:pt x="139901" y="160"/>
                  </a:lnTo>
                  <a:lnTo>
                    <a:pt x="178266" y="7791"/>
                  </a:lnTo>
                  <a:lnTo>
                    <a:pt x="212792" y="26245"/>
                  </a:lnTo>
                  <a:lnTo>
                    <a:pt x="240453" y="53906"/>
                  </a:lnTo>
                  <a:lnTo>
                    <a:pt x="258907" y="88432"/>
                  </a:lnTo>
                  <a:lnTo>
                    <a:pt x="266539" y="126798"/>
                  </a:lnTo>
                  <a:lnTo>
                    <a:pt x="266699" y="133349"/>
                  </a:lnTo>
                  <a:lnTo>
                    <a:pt x="266699" y="247649"/>
                  </a:lnTo>
                  <a:lnTo>
                    <a:pt x="260958" y="286359"/>
                  </a:lnTo>
                  <a:lnTo>
                    <a:pt x="244226" y="321735"/>
                  </a:lnTo>
                  <a:lnTo>
                    <a:pt x="217946" y="350732"/>
                  </a:lnTo>
                  <a:lnTo>
                    <a:pt x="184380" y="370849"/>
                  </a:lnTo>
                  <a:lnTo>
                    <a:pt x="146420" y="380359"/>
                  </a:lnTo>
                  <a:lnTo>
                    <a:pt x="133349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10099" y="2085974"/>
              <a:ext cx="114299" cy="15239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977900" y="2404745"/>
            <a:ext cx="291084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900"/>
              </a:lnSpc>
              <a:spcBef>
                <a:spcPts val="10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Look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the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padlock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icon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HTTPS</a:t>
            </a:r>
            <a:r>
              <a:rPr sz="1050" spc="50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Check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misspellings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(e.g.,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amazom.com)</a:t>
            </a:r>
            <a:endParaRPr sz="1050">
              <a:latin typeface="DejaVu Sans"/>
              <a:cs typeface="DejaVu Sans"/>
            </a:endParaRPr>
          </a:p>
          <a:p>
            <a:pPr marL="12700" marR="485140">
              <a:lnSpc>
                <a:spcPct val="119000"/>
              </a:lnSpc>
              <a:spcBef>
                <a:spcPts val="30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Watch</a:t>
            </a:r>
            <a:r>
              <a:rPr sz="105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05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numbers</a:t>
            </a:r>
            <a:r>
              <a:rPr sz="105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replacing</a:t>
            </a:r>
            <a:r>
              <a:rPr sz="105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letters (amaz0n.com)</a:t>
            </a:r>
            <a:endParaRPr sz="1050">
              <a:latin typeface="DejaVu Sans"/>
              <a:cs typeface="DejaVu Sans"/>
            </a:endParaRPr>
          </a:p>
          <a:p>
            <a:pPr marL="12700" marR="373380">
              <a:lnSpc>
                <a:spcPct val="119000"/>
              </a:lnSpc>
              <a:spcBef>
                <a:spcPts val="30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Beware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of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subdomains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(amazon.fake- site.com)</a:t>
            </a:r>
            <a:endParaRPr sz="10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Hover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over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links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before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clicking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them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3600" y="4109719"/>
            <a:ext cx="2929255" cy="425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050" b="1" dirty="0">
                <a:solidFill>
                  <a:srgbClr val="DB2525"/>
                </a:solidFill>
                <a:latin typeface="DejaVu Sans"/>
                <a:cs typeface="DejaVu Sans"/>
              </a:rPr>
              <a:t>Red</a:t>
            </a:r>
            <a:r>
              <a:rPr sz="1050" b="1" spc="-60" dirty="0">
                <a:solidFill>
                  <a:srgbClr val="DB2525"/>
                </a:solidFill>
                <a:latin typeface="DejaVu Sans"/>
                <a:cs typeface="DejaVu Sans"/>
              </a:rPr>
              <a:t> </a:t>
            </a:r>
            <a:r>
              <a:rPr sz="1050" b="1" dirty="0">
                <a:solidFill>
                  <a:srgbClr val="DB2525"/>
                </a:solidFill>
                <a:latin typeface="DejaVu Sans"/>
                <a:cs typeface="DejaVu Sans"/>
              </a:rPr>
              <a:t>flag</a:t>
            </a:r>
            <a:r>
              <a:rPr sz="1050" b="1" spc="-30" dirty="0">
                <a:solidFill>
                  <a:srgbClr val="DB2525"/>
                </a:solidFill>
                <a:latin typeface="DejaVu Sans"/>
                <a:cs typeface="DejaVu Sans"/>
              </a:rPr>
              <a:t> </a:t>
            </a:r>
            <a:r>
              <a:rPr sz="1050" b="1" dirty="0">
                <a:solidFill>
                  <a:srgbClr val="DB2525"/>
                </a:solidFill>
                <a:latin typeface="DejaVu Sans"/>
                <a:cs typeface="DejaVu Sans"/>
              </a:rPr>
              <a:t>example:</a:t>
            </a:r>
            <a:r>
              <a:rPr sz="1050" b="1" spc="-60" dirty="0">
                <a:solidFill>
                  <a:srgbClr val="DB2525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latin typeface="Liberation Mono"/>
                <a:cs typeface="Liberation Mono"/>
              </a:rPr>
              <a:t>paypa1.com</a:t>
            </a:r>
            <a:r>
              <a:rPr sz="1050" spc="-300" dirty="0">
                <a:latin typeface="Liberation Mono"/>
                <a:cs typeface="Liberation Mono"/>
              </a:rPr>
              <a:t> </a:t>
            </a:r>
            <a:r>
              <a:rPr sz="1050" dirty="0">
                <a:latin typeface="DejaVu Sans"/>
                <a:cs typeface="DejaVu Sans"/>
              </a:rPr>
              <a:t>(using</a:t>
            </a:r>
            <a:r>
              <a:rPr sz="1050" spc="-30" dirty="0">
                <a:latin typeface="DejaVu Sans"/>
                <a:cs typeface="DejaVu Sans"/>
              </a:rPr>
              <a:t> </a:t>
            </a:r>
            <a:r>
              <a:rPr sz="1050" spc="-25" dirty="0">
                <a:latin typeface="DejaVu Sans"/>
                <a:cs typeface="DejaVu Sans"/>
              </a:rPr>
              <a:t>"1" </a:t>
            </a:r>
            <a:r>
              <a:rPr sz="1050" dirty="0">
                <a:latin typeface="DejaVu Sans"/>
                <a:cs typeface="DejaVu Sans"/>
              </a:rPr>
              <a:t>instead</a:t>
            </a:r>
            <a:r>
              <a:rPr sz="1050" spc="-10" dirty="0"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of</a:t>
            </a:r>
            <a:r>
              <a:rPr sz="1050" spc="-5" dirty="0">
                <a:latin typeface="DejaVu Sans"/>
                <a:cs typeface="DejaVu Sans"/>
              </a:rPr>
              <a:t> </a:t>
            </a:r>
            <a:r>
              <a:rPr sz="1050" spc="-20" dirty="0">
                <a:latin typeface="DejaVu Sans"/>
                <a:cs typeface="DejaVu Sans"/>
              </a:rPr>
              <a:t>"l")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02199" y="2035175"/>
            <a:ext cx="23691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2. Assess the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Content</a:t>
            </a:r>
            <a:endParaRPr sz="1500">
              <a:latin typeface="DejaVu Sans"/>
              <a:cs typeface="DejaVu San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581524" y="1790699"/>
            <a:ext cx="7000875" cy="3019425"/>
            <a:chOff x="4581524" y="1790699"/>
            <a:chExt cx="7000875" cy="3019425"/>
          </a:xfrm>
        </p:grpSpPr>
        <p:sp>
          <p:nvSpPr>
            <p:cNvPr id="23" name="object 23"/>
            <p:cNvSpPr/>
            <p:nvPr/>
          </p:nvSpPr>
          <p:spPr>
            <a:xfrm>
              <a:off x="4581512" y="2562236"/>
              <a:ext cx="38100" cy="952500"/>
            </a:xfrm>
            <a:custGeom>
              <a:avLst/>
              <a:gdLst/>
              <a:ahLst/>
              <a:cxnLst/>
              <a:rect l="l" t="t" r="r" b="b"/>
              <a:pathLst>
                <a:path w="38100" h="952500">
                  <a:moveTo>
                    <a:pt x="38100" y="930922"/>
                  </a:moveTo>
                  <a:lnTo>
                    <a:pt x="21577" y="914400"/>
                  </a:lnTo>
                  <a:lnTo>
                    <a:pt x="16535" y="914400"/>
                  </a:lnTo>
                  <a:lnTo>
                    <a:pt x="0" y="930922"/>
                  </a:lnTo>
                  <a:lnTo>
                    <a:pt x="0" y="935964"/>
                  </a:lnTo>
                  <a:lnTo>
                    <a:pt x="16535" y="952487"/>
                  </a:lnTo>
                  <a:lnTo>
                    <a:pt x="21577" y="952487"/>
                  </a:lnTo>
                  <a:lnTo>
                    <a:pt x="38100" y="935964"/>
                  </a:lnTo>
                  <a:lnTo>
                    <a:pt x="38100" y="933450"/>
                  </a:lnTo>
                  <a:lnTo>
                    <a:pt x="38100" y="930922"/>
                  </a:lnTo>
                  <a:close/>
                </a:path>
                <a:path w="38100" h="952500">
                  <a:moveTo>
                    <a:pt x="38100" y="702322"/>
                  </a:moveTo>
                  <a:lnTo>
                    <a:pt x="21577" y="685800"/>
                  </a:lnTo>
                  <a:lnTo>
                    <a:pt x="16535" y="685800"/>
                  </a:lnTo>
                  <a:lnTo>
                    <a:pt x="0" y="702322"/>
                  </a:lnTo>
                  <a:lnTo>
                    <a:pt x="0" y="707364"/>
                  </a:lnTo>
                  <a:lnTo>
                    <a:pt x="16535" y="723887"/>
                  </a:lnTo>
                  <a:lnTo>
                    <a:pt x="21577" y="723887"/>
                  </a:lnTo>
                  <a:lnTo>
                    <a:pt x="38100" y="707364"/>
                  </a:lnTo>
                  <a:lnTo>
                    <a:pt x="38100" y="704850"/>
                  </a:lnTo>
                  <a:lnTo>
                    <a:pt x="38100" y="702322"/>
                  </a:lnTo>
                  <a:close/>
                </a:path>
                <a:path w="38100" h="952500">
                  <a:moveTo>
                    <a:pt x="38100" y="473722"/>
                  </a:moveTo>
                  <a:lnTo>
                    <a:pt x="21577" y="457200"/>
                  </a:lnTo>
                  <a:lnTo>
                    <a:pt x="16535" y="457200"/>
                  </a:lnTo>
                  <a:lnTo>
                    <a:pt x="0" y="473722"/>
                  </a:lnTo>
                  <a:lnTo>
                    <a:pt x="0" y="478764"/>
                  </a:lnTo>
                  <a:lnTo>
                    <a:pt x="16535" y="495287"/>
                  </a:lnTo>
                  <a:lnTo>
                    <a:pt x="21577" y="495287"/>
                  </a:lnTo>
                  <a:lnTo>
                    <a:pt x="38100" y="478764"/>
                  </a:lnTo>
                  <a:lnTo>
                    <a:pt x="38100" y="476250"/>
                  </a:lnTo>
                  <a:lnTo>
                    <a:pt x="38100" y="473722"/>
                  </a:lnTo>
                  <a:close/>
                </a:path>
                <a:path w="38100" h="952500">
                  <a:moveTo>
                    <a:pt x="38100" y="245122"/>
                  </a:moveTo>
                  <a:lnTo>
                    <a:pt x="21577" y="228600"/>
                  </a:lnTo>
                  <a:lnTo>
                    <a:pt x="16535" y="228600"/>
                  </a:lnTo>
                  <a:lnTo>
                    <a:pt x="0" y="245122"/>
                  </a:lnTo>
                  <a:lnTo>
                    <a:pt x="0" y="250164"/>
                  </a:lnTo>
                  <a:lnTo>
                    <a:pt x="16535" y="266687"/>
                  </a:lnTo>
                  <a:lnTo>
                    <a:pt x="21577" y="266687"/>
                  </a:lnTo>
                  <a:lnTo>
                    <a:pt x="38100" y="250164"/>
                  </a:lnTo>
                  <a:lnTo>
                    <a:pt x="38100" y="247650"/>
                  </a:lnTo>
                  <a:lnTo>
                    <a:pt x="38100" y="245122"/>
                  </a:lnTo>
                  <a:close/>
                </a:path>
                <a:path w="38100" h="952500">
                  <a:moveTo>
                    <a:pt x="38100" y="16522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22"/>
                  </a:lnTo>
                  <a:lnTo>
                    <a:pt x="0" y="21564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64"/>
                  </a:lnTo>
                  <a:lnTo>
                    <a:pt x="38100" y="19050"/>
                  </a:lnTo>
                  <a:lnTo>
                    <a:pt x="38100" y="16522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077198" y="1790699"/>
              <a:ext cx="3505200" cy="3019425"/>
            </a:xfrm>
            <a:custGeom>
              <a:avLst/>
              <a:gdLst/>
              <a:ahLst/>
              <a:cxnLst/>
              <a:rect l="l" t="t" r="r" b="b"/>
              <a:pathLst>
                <a:path w="3505200" h="3019425">
                  <a:moveTo>
                    <a:pt x="3434003" y="3019424"/>
                  </a:moveTo>
                  <a:lnTo>
                    <a:pt x="71196" y="3019424"/>
                  </a:lnTo>
                  <a:lnTo>
                    <a:pt x="66241" y="3018936"/>
                  </a:lnTo>
                  <a:lnTo>
                    <a:pt x="29703" y="3003802"/>
                  </a:lnTo>
                  <a:lnTo>
                    <a:pt x="3885" y="2967762"/>
                  </a:lnTo>
                  <a:lnTo>
                    <a:pt x="0" y="2948227"/>
                  </a:lnTo>
                  <a:lnTo>
                    <a:pt x="0" y="2943224"/>
                  </a:lnTo>
                  <a:lnTo>
                    <a:pt x="0" y="71196"/>
                  </a:lnTo>
                  <a:lnTo>
                    <a:pt x="15620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434003" y="0"/>
                  </a:lnTo>
                  <a:lnTo>
                    <a:pt x="3475492" y="15621"/>
                  </a:lnTo>
                  <a:lnTo>
                    <a:pt x="3501312" y="51661"/>
                  </a:lnTo>
                  <a:lnTo>
                    <a:pt x="3505199" y="71196"/>
                  </a:lnTo>
                  <a:lnTo>
                    <a:pt x="3505199" y="2948227"/>
                  </a:lnTo>
                  <a:lnTo>
                    <a:pt x="3489576" y="2989719"/>
                  </a:lnTo>
                  <a:lnTo>
                    <a:pt x="3453537" y="3015538"/>
                  </a:lnTo>
                  <a:lnTo>
                    <a:pt x="3438957" y="3018936"/>
                  </a:lnTo>
                  <a:lnTo>
                    <a:pt x="3434003" y="3019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267698" y="3695699"/>
              <a:ext cx="3124200" cy="533400"/>
            </a:xfrm>
            <a:custGeom>
              <a:avLst/>
              <a:gdLst/>
              <a:ahLst/>
              <a:cxnLst/>
              <a:rect l="l" t="t" r="r" b="b"/>
              <a:pathLst>
                <a:path w="3124200" h="533400">
                  <a:moveTo>
                    <a:pt x="3091151" y="533399"/>
                  </a:moveTo>
                  <a:lnTo>
                    <a:pt x="33047" y="533399"/>
                  </a:lnTo>
                  <a:lnTo>
                    <a:pt x="28187" y="532432"/>
                  </a:lnTo>
                  <a:lnTo>
                    <a:pt x="966" y="505211"/>
                  </a:lnTo>
                  <a:lnTo>
                    <a:pt x="0" y="500352"/>
                  </a:lnTo>
                  <a:lnTo>
                    <a:pt x="0" y="4952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091151" y="0"/>
                  </a:lnTo>
                  <a:lnTo>
                    <a:pt x="3123231" y="28186"/>
                  </a:lnTo>
                  <a:lnTo>
                    <a:pt x="3124199" y="33047"/>
                  </a:lnTo>
                  <a:lnTo>
                    <a:pt x="3124199" y="500352"/>
                  </a:lnTo>
                  <a:lnTo>
                    <a:pt x="3096010" y="532432"/>
                  </a:lnTo>
                  <a:lnTo>
                    <a:pt x="3091151" y="533399"/>
                  </a:lnTo>
                  <a:close/>
                </a:path>
              </a:pathLst>
            </a:custGeom>
            <a:solidFill>
              <a:srgbClr val="FE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267699" y="1981199"/>
              <a:ext cx="342900" cy="381000"/>
            </a:xfrm>
            <a:custGeom>
              <a:avLst/>
              <a:gdLst/>
              <a:ahLst/>
              <a:cxnLst/>
              <a:rect l="l" t="t" r="r" b="b"/>
              <a:pathLst>
                <a:path w="342900" h="381000">
                  <a:moveTo>
                    <a:pt x="171449" y="380999"/>
                  </a:moveTo>
                  <a:lnTo>
                    <a:pt x="129780" y="375860"/>
                  </a:lnTo>
                  <a:lnTo>
                    <a:pt x="90626" y="360756"/>
                  </a:lnTo>
                  <a:lnTo>
                    <a:pt x="56317" y="336593"/>
                  </a:lnTo>
                  <a:lnTo>
                    <a:pt x="28893" y="304802"/>
                  </a:lnTo>
                  <a:lnTo>
                    <a:pt x="10017" y="267300"/>
                  </a:lnTo>
                  <a:lnTo>
                    <a:pt x="823" y="226355"/>
                  </a:lnTo>
                  <a:lnTo>
                    <a:pt x="0" y="209549"/>
                  </a:lnTo>
                  <a:lnTo>
                    <a:pt x="0" y="171449"/>
                  </a:lnTo>
                  <a:lnTo>
                    <a:pt x="5138" y="129780"/>
                  </a:lnTo>
                  <a:lnTo>
                    <a:pt x="20242" y="90627"/>
                  </a:lnTo>
                  <a:lnTo>
                    <a:pt x="44405" y="56317"/>
                  </a:lnTo>
                  <a:lnTo>
                    <a:pt x="76195" y="28894"/>
                  </a:lnTo>
                  <a:lnTo>
                    <a:pt x="113698" y="10017"/>
                  </a:lnTo>
                  <a:lnTo>
                    <a:pt x="154644" y="823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8" y="7380"/>
                  </a:lnTo>
                  <a:lnTo>
                    <a:pt x="259583" y="24385"/>
                  </a:lnTo>
                  <a:lnTo>
                    <a:pt x="292683" y="50216"/>
                  </a:lnTo>
                  <a:lnTo>
                    <a:pt x="318513" y="83314"/>
                  </a:lnTo>
                  <a:lnTo>
                    <a:pt x="335518" y="121679"/>
                  </a:lnTo>
                  <a:lnTo>
                    <a:pt x="342694" y="163026"/>
                  </a:lnTo>
                  <a:lnTo>
                    <a:pt x="342899" y="171449"/>
                  </a:lnTo>
                  <a:lnTo>
                    <a:pt x="342899" y="209549"/>
                  </a:lnTo>
                  <a:lnTo>
                    <a:pt x="337760" y="251218"/>
                  </a:lnTo>
                  <a:lnTo>
                    <a:pt x="322656" y="290371"/>
                  </a:lnTo>
                  <a:lnTo>
                    <a:pt x="298493" y="324681"/>
                  </a:lnTo>
                  <a:lnTo>
                    <a:pt x="266701" y="352105"/>
                  </a:lnTo>
                  <a:lnTo>
                    <a:pt x="229199" y="370982"/>
                  </a:lnTo>
                  <a:lnTo>
                    <a:pt x="188254" y="380176"/>
                  </a:lnTo>
                  <a:lnTo>
                    <a:pt x="171449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43899" y="2085974"/>
              <a:ext cx="190499" cy="152608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4711699" y="2404745"/>
            <a:ext cx="285559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2900"/>
              </a:lnSpc>
              <a:spcBef>
                <a:spcPts val="10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Look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0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poor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grammar</a:t>
            </a:r>
            <a:r>
              <a:rPr sz="10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0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spelling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errors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Check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low-quality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images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logos</a:t>
            </a:r>
            <a:endParaRPr sz="1050">
              <a:latin typeface="DejaVu Sans"/>
              <a:cs typeface="DejaVu Sans"/>
            </a:endParaRPr>
          </a:p>
          <a:p>
            <a:pPr marL="12700" marR="252729" algn="just">
              <a:lnSpc>
                <a:spcPct val="142900"/>
              </a:lnSpc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Be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suspicious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of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unprofessional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design Verify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contact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information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is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complete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Compare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with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known</a:t>
            </a:r>
            <a:r>
              <a:rPr sz="10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legitimate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sites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97400" y="3738244"/>
            <a:ext cx="29978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b="1" dirty="0">
                <a:solidFill>
                  <a:srgbClr val="DB2525"/>
                </a:solidFill>
                <a:latin typeface="DejaVu Sans"/>
                <a:cs typeface="DejaVu Sans"/>
              </a:rPr>
              <a:t>Red</a:t>
            </a:r>
            <a:r>
              <a:rPr sz="1050" b="1" spc="-35" dirty="0">
                <a:solidFill>
                  <a:srgbClr val="DB2525"/>
                </a:solidFill>
                <a:latin typeface="DejaVu Sans"/>
                <a:cs typeface="DejaVu Sans"/>
              </a:rPr>
              <a:t> </a:t>
            </a:r>
            <a:r>
              <a:rPr sz="1050" b="1" dirty="0">
                <a:solidFill>
                  <a:srgbClr val="DB2525"/>
                </a:solidFill>
                <a:latin typeface="DejaVu Sans"/>
                <a:cs typeface="DejaVu Sans"/>
              </a:rPr>
              <a:t>flag</a:t>
            </a:r>
            <a:r>
              <a:rPr sz="1050" b="1" spc="-35" dirty="0">
                <a:solidFill>
                  <a:srgbClr val="DB2525"/>
                </a:solidFill>
                <a:latin typeface="DejaVu Sans"/>
                <a:cs typeface="DejaVu Sans"/>
              </a:rPr>
              <a:t> </a:t>
            </a:r>
            <a:r>
              <a:rPr sz="1050" b="1" dirty="0">
                <a:solidFill>
                  <a:srgbClr val="DB2525"/>
                </a:solidFill>
                <a:latin typeface="DejaVu Sans"/>
                <a:cs typeface="DejaVu Sans"/>
              </a:rPr>
              <a:t>example:</a:t>
            </a:r>
            <a:r>
              <a:rPr sz="1050" b="1" spc="-70" dirty="0">
                <a:solidFill>
                  <a:srgbClr val="DB2525"/>
                </a:solidFill>
                <a:latin typeface="DejaVu Sans"/>
                <a:cs typeface="DejaVu Sans"/>
              </a:rPr>
              <a:t> </a:t>
            </a:r>
            <a:r>
              <a:rPr sz="1050" spc="-20" dirty="0">
                <a:latin typeface="DejaVu Sans"/>
                <a:cs typeface="DejaVu Sans"/>
              </a:rPr>
              <a:t>"Your</a:t>
            </a:r>
            <a:r>
              <a:rPr sz="1050" spc="-30" dirty="0"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account</a:t>
            </a:r>
            <a:r>
              <a:rPr sz="1050" spc="-30" dirty="0"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has</a:t>
            </a:r>
            <a:r>
              <a:rPr sz="1050" spc="-35" dirty="0">
                <a:latin typeface="DejaVu Sans"/>
                <a:cs typeface="DejaVu Sans"/>
              </a:rPr>
              <a:t> </a:t>
            </a:r>
            <a:r>
              <a:rPr sz="1050" spc="-20" dirty="0">
                <a:latin typeface="DejaVu Sans"/>
                <a:cs typeface="DejaVu Sans"/>
              </a:rPr>
              <a:t>been </a:t>
            </a:r>
            <a:r>
              <a:rPr sz="1050" dirty="0">
                <a:latin typeface="DejaVu Sans"/>
                <a:cs typeface="DejaVu Sans"/>
              </a:rPr>
              <a:t>compromise,</a:t>
            </a:r>
            <a:r>
              <a:rPr sz="1050" spc="-20" dirty="0"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please</a:t>
            </a:r>
            <a:r>
              <a:rPr sz="1050" spc="-20" dirty="0"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login</a:t>
            </a:r>
            <a:r>
              <a:rPr sz="1050" spc="-20" dirty="0">
                <a:latin typeface="DejaVu Sans"/>
                <a:cs typeface="DejaVu Sans"/>
              </a:rPr>
              <a:t> </a:t>
            </a:r>
            <a:r>
              <a:rPr sz="1050" spc="-10" dirty="0">
                <a:latin typeface="DejaVu Sans"/>
                <a:cs typeface="DejaVu Sans"/>
              </a:rPr>
              <a:t>immediate"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12200" y="2035175"/>
            <a:ext cx="21431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3.</a:t>
            </a:r>
            <a:r>
              <a:rPr sz="1500" b="1" spc="-5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Verify</a:t>
            </a:r>
            <a:r>
              <a:rPr sz="1500" b="1" spc="-5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Ownership</a:t>
            </a:r>
            <a:endParaRPr sz="1500">
              <a:latin typeface="DejaVu Sans"/>
              <a:cs typeface="DejaVu San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09599" y="2562224"/>
            <a:ext cx="7743825" cy="5105400"/>
            <a:chOff x="609599" y="2562224"/>
            <a:chExt cx="7743825" cy="5105400"/>
          </a:xfrm>
        </p:grpSpPr>
        <p:sp>
          <p:nvSpPr>
            <p:cNvPr id="32" name="object 32"/>
            <p:cNvSpPr/>
            <p:nvPr/>
          </p:nvSpPr>
          <p:spPr>
            <a:xfrm>
              <a:off x="8315312" y="2562236"/>
              <a:ext cx="38100" cy="952500"/>
            </a:xfrm>
            <a:custGeom>
              <a:avLst/>
              <a:gdLst/>
              <a:ahLst/>
              <a:cxnLst/>
              <a:rect l="l" t="t" r="r" b="b"/>
              <a:pathLst>
                <a:path w="38100" h="952500">
                  <a:moveTo>
                    <a:pt x="38100" y="930922"/>
                  </a:moveTo>
                  <a:lnTo>
                    <a:pt x="21577" y="914400"/>
                  </a:lnTo>
                  <a:lnTo>
                    <a:pt x="16522" y="914400"/>
                  </a:lnTo>
                  <a:lnTo>
                    <a:pt x="0" y="930922"/>
                  </a:lnTo>
                  <a:lnTo>
                    <a:pt x="0" y="935964"/>
                  </a:lnTo>
                  <a:lnTo>
                    <a:pt x="16522" y="952487"/>
                  </a:lnTo>
                  <a:lnTo>
                    <a:pt x="21577" y="952487"/>
                  </a:lnTo>
                  <a:lnTo>
                    <a:pt x="38100" y="935964"/>
                  </a:lnTo>
                  <a:lnTo>
                    <a:pt x="38100" y="933450"/>
                  </a:lnTo>
                  <a:lnTo>
                    <a:pt x="38100" y="930922"/>
                  </a:lnTo>
                  <a:close/>
                </a:path>
                <a:path w="38100" h="952500">
                  <a:moveTo>
                    <a:pt x="38100" y="702322"/>
                  </a:moveTo>
                  <a:lnTo>
                    <a:pt x="21577" y="685800"/>
                  </a:lnTo>
                  <a:lnTo>
                    <a:pt x="16522" y="685800"/>
                  </a:lnTo>
                  <a:lnTo>
                    <a:pt x="0" y="702322"/>
                  </a:lnTo>
                  <a:lnTo>
                    <a:pt x="0" y="707364"/>
                  </a:lnTo>
                  <a:lnTo>
                    <a:pt x="16522" y="723887"/>
                  </a:lnTo>
                  <a:lnTo>
                    <a:pt x="21577" y="723887"/>
                  </a:lnTo>
                  <a:lnTo>
                    <a:pt x="38100" y="707364"/>
                  </a:lnTo>
                  <a:lnTo>
                    <a:pt x="38100" y="704850"/>
                  </a:lnTo>
                  <a:lnTo>
                    <a:pt x="38100" y="702322"/>
                  </a:lnTo>
                  <a:close/>
                </a:path>
                <a:path w="38100" h="952500">
                  <a:moveTo>
                    <a:pt x="38100" y="473722"/>
                  </a:moveTo>
                  <a:lnTo>
                    <a:pt x="21577" y="457200"/>
                  </a:lnTo>
                  <a:lnTo>
                    <a:pt x="16522" y="457200"/>
                  </a:lnTo>
                  <a:lnTo>
                    <a:pt x="0" y="473722"/>
                  </a:lnTo>
                  <a:lnTo>
                    <a:pt x="0" y="478764"/>
                  </a:lnTo>
                  <a:lnTo>
                    <a:pt x="16522" y="495287"/>
                  </a:lnTo>
                  <a:lnTo>
                    <a:pt x="21577" y="495287"/>
                  </a:lnTo>
                  <a:lnTo>
                    <a:pt x="38100" y="478764"/>
                  </a:lnTo>
                  <a:lnTo>
                    <a:pt x="38100" y="476250"/>
                  </a:lnTo>
                  <a:lnTo>
                    <a:pt x="38100" y="473722"/>
                  </a:lnTo>
                  <a:close/>
                </a:path>
                <a:path w="38100" h="952500">
                  <a:moveTo>
                    <a:pt x="38100" y="245122"/>
                  </a:moveTo>
                  <a:lnTo>
                    <a:pt x="21577" y="228600"/>
                  </a:lnTo>
                  <a:lnTo>
                    <a:pt x="16522" y="228600"/>
                  </a:lnTo>
                  <a:lnTo>
                    <a:pt x="0" y="245122"/>
                  </a:lnTo>
                  <a:lnTo>
                    <a:pt x="0" y="250164"/>
                  </a:lnTo>
                  <a:lnTo>
                    <a:pt x="16522" y="266687"/>
                  </a:lnTo>
                  <a:lnTo>
                    <a:pt x="21577" y="266687"/>
                  </a:lnTo>
                  <a:lnTo>
                    <a:pt x="38100" y="250164"/>
                  </a:lnTo>
                  <a:lnTo>
                    <a:pt x="38100" y="247650"/>
                  </a:lnTo>
                  <a:lnTo>
                    <a:pt x="38100" y="245122"/>
                  </a:lnTo>
                  <a:close/>
                </a:path>
                <a:path w="38100" h="952500">
                  <a:moveTo>
                    <a:pt x="38100" y="16522"/>
                  </a:moveTo>
                  <a:lnTo>
                    <a:pt x="21577" y="0"/>
                  </a:lnTo>
                  <a:lnTo>
                    <a:pt x="16522" y="0"/>
                  </a:lnTo>
                  <a:lnTo>
                    <a:pt x="0" y="16522"/>
                  </a:lnTo>
                  <a:lnTo>
                    <a:pt x="0" y="21564"/>
                  </a:lnTo>
                  <a:lnTo>
                    <a:pt x="16522" y="38100"/>
                  </a:lnTo>
                  <a:lnTo>
                    <a:pt x="21577" y="38100"/>
                  </a:lnTo>
                  <a:lnTo>
                    <a:pt x="38100" y="21564"/>
                  </a:lnTo>
                  <a:lnTo>
                    <a:pt x="38100" y="19050"/>
                  </a:lnTo>
                  <a:lnTo>
                    <a:pt x="38100" y="16522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9599" y="5038724"/>
              <a:ext cx="3505200" cy="2628900"/>
            </a:xfrm>
            <a:custGeom>
              <a:avLst/>
              <a:gdLst/>
              <a:ahLst/>
              <a:cxnLst/>
              <a:rect l="l" t="t" r="r" b="b"/>
              <a:pathLst>
                <a:path w="3505200" h="2628900">
                  <a:moveTo>
                    <a:pt x="3434002" y="2628899"/>
                  </a:moveTo>
                  <a:lnTo>
                    <a:pt x="71196" y="2628899"/>
                  </a:lnTo>
                  <a:lnTo>
                    <a:pt x="66241" y="2628410"/>
                  </a:lnTo>
                  <a:lnTo>
                    <a:pt x="29705" y="2613277"/>
                  </a:lnTo>
                  <a:lnTo>
                    <a:pt x="3885" y="2577236"/>
                  </a:lnTo>
                  <a:lnTo>
                    <a:pt x="0" y="2557702"/>
                  </a:lnTo>
                  <a:lnTo>
                    <a:pt x="0" y="25526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434002" y="0"/>
                  </a:lnTo>
                  <a:lnTo>
                    <a:pt x="3475493" y="15620"/>
                  </a:lnTo>
                  <a:lnTo>
                    <a:pt x="3501313" y="51661"/>
                  </a:lnTo>
                  <a:lnTo>
                    <a:pt x="3505199" y="71196"/>
                  </a:lnTo>
                  <a:lnTo>
                    <a:pt x="3505199" y="2557702"/>
                  </a:lnTo>
                  <a:lnTo>
                    <a:pt x="3489577" y="2599193"/>
                  </a:lnTo>
                  <a:lnTo>
                    <a:pt x="3453536" y="2625013"/>
                  </a:lnTo>
                  <a:lnTo>
                    <a:pt x="3438958" y="2628410"/>
                  </a:lnTo>
                  <a:lnTo>
                    <a:pt x="3434002" y="2628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0099" y="6943724"/>
              <a:ext cx="3124200" cy="533400"/>
            </a:xfrm>
            <a:custGeom>
              <a:avLst/>
              <a:gdLst/>
              <a:ahLst/>
              <a:cxnLst/>
              <a:rect l="l" t="t" r="r" b="b"/>
              <a:pathLst>
                <a:path w="3124200" h="533400">
                  <a:moveTo>
                    <a:pt x="3091151" y="533399"/>
                  </a:moveTo>
                  <a:lnTo>
                    <a:pt x="33047" y="533399"/>
                  </a:lnTo>
                  <a:lnTo>
                    <a:pt x="28187" y="532432"/>
                  </a:lnTo>
                  <a:lnTo>
                    <a:pt x="966" y="505211"/>
                  </a:lnTo>
                  <a:lnTo>
                    <a:pt x="0" y="500351"/>
                  </a:lnTo>
                  <a:lnTo>
                    <a:pt x="0" y="495299"/>
                  </a:lnTo>
                  <a:lnTo>
                    <a:pt x="0" y="33046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091151" y="0"/>
                  </a:lnTo>
                  <a:lnTo>
                    <a:pt x="3123232" y="28186"/>
                  </a:lnTo>
                  <a:lnTo>
                    <a:pt x="3124199" y="33046"/>
                  </a:lnTo>
                  <a:lnTo>
                    <a:pt x="3124199" y="500351"/>
                  </a:lnTo>
                  <a:lnTo>
                    <a:pt x="3096011" y="532432"/>
                  </a:lnTo>
                  <a:lnTo>
                    <a:pt x="3091151" y="533399"/>
                  </a:lnTo>
                  <a:close/>
                </a:path>
              </a:pathLst>
            </a:custGeom>
            <a:solidFill>
              <a:srgbClr val="FE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0099" y="5229224"/>
              <a:ext cx="323850" cy="381000"/>
            </a:xfrm>
            <a:custGeom>
              <a:avLst/>
              <a:gdLst/>
              <a:ahLst/>
              <a:cxnLst/>
              <a:rect l="l" t="t" r="r" b="b"/>
              <a:pathLst>
                <a:path w="323850" h="381000">
                  <a:moveTo>
                    <a:pt x="161924" y="380999"/>
                  </a:moveTo>
                  <a:lnTo>
                    <a:pt x="122570" y="376145"/>
                  </a:lnTo>
                  <a:lnTo>
                    <a:pt x="85593" y="361881"/>
                  </a:lnTo>
                  <a:lnTo>
                    <a:pt x="53189" y="339060"/>
                  </a:lnTo>
                  <a:lnTo>
                    <a:pt x="27289" y="309035"/>
                  </a:lnTo>
                  <a:lnTo>
                    <a:pt x="9461" y="273616"/>
                  </a:lnTo>
                  <a:lnTo>
                    <a:pt x="777" y="234946"/>
                  </a:lnTo>
                  <a:lnTo>
                    <a:pt x="0" y="219074"/>
                  </a:lnTo>
                  <a:lnTo>
                    <a:pt x="0" y="161924"/>
                  </a:lnTo>
                  <a:lnTo>
                    <a:pt x="4853" y="122570"/>
                  </a:lnTo>
                  <a:lnTo>
                    <a:pt x="19118" y="85592"/>
                  </a:lnTo>
                  <a:lnTo>
                    <a:pt x="41939" y="53188"/>
                  </a:lnTo>
                  <a:lnTo>
                    <a:pt x="71964" y="27289"/>
                  </a:lnTo>
                  <a:lnTo>
                    <a:pt x="107382" y="9460"/>
                  </a:lnTo>
                  <a:lnTo>
                    <a:pt x="146053" y="777"/>
                  </a:lnTo>
                  <a:lnTo>
                    <a:pt x="161924" y="0"/>
                  </a:lnTo>
                  <a:lnTo>
                    <a:pt x="169879" y="194"/>
                  </a:lnTo>
                  <a:lnTo>
                    <a:pt x="208929" y="6970"/>
                  </a:lnTo>
                  <a:lnTo>
                    <a:pt x="245163" y="23031"/>
                  </a:lnTo>
                  <a:lnTo>
                    <a:pt x="276423" y="47426"/>
                  </a:lnTo>
                  <a:lnTo>
                    <a:pt x="300818" y="78686"/>
                  </a:lnTo>
                  <a:lnTo>
                    <a:pt x="316879" y="114919"/>
                  </a:lnTo>
                  <a:lnTo>
                    <a:pt x="323655" y="153969"/>
                  </a:lnTo>
                  <a:lnTo>
                    <a:pt x="323849" y="161924"/>
                  </a:lnTo>
                  <a:lnTo>
                    <a:pt x="323849" y="219074"/>
                  </a:lnTo>
                  <a:lnTo>
                    <a:pt x="318995" y="258429"/>
                  </a:lnTo>
                  <a:lnTo>
                    <a:pt x="304731" y="295406"/>
                  </a:lnTo>
                  <a:lnTo>
                    <a:pt x="281910" y="327810"/>
                  </a:lnTo>
                  <a:lnTo>
                    <a:pt x="251885" y="353710"/>
                  </a:lnTo>
                  <a:lnTo>
                    <a:pt x="216467" y="371538"/>
                  </a:lnTo>
                  <a:lnTo>
                    <a:pt x="177796" y="380222"/>
                  </a:lnTo>
                  <a:lnTo>
                    <a:pt x="161924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2848" y="5333999"/>
              <a:ext cx="158472" cy="152995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8445500" y="2404745"/>
            <a:ext cx="294957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900"/>
              </a:lnSpc>
              <a:spcBef>
                <a:spcPts val="10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Use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WHOIS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lookup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check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domain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age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New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domains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(&lt;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1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year)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are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suspicious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Check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if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owner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matches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expected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company Verify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legitimate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contact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information</a:t>
            </a:r>
            <a:endParaRPr sz="10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Check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SSL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certificate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information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331200" y="3738244"/>
            <a:ext cx="26619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b="1" dirty="0">
                <a:solidFill>
                  <a:srgbClr val="DB2525"/>
                </a:solidFill>
                <a:latin typeface="DejaVu Sans"/>
                <a:cs typeface="DejaVu Sans"/>
              </a:rPr>
              <a:t>Red</a:t>
            </a:r>
            <a:r>
              <a:rPr sz="1050" b="1" spc="-40" dirty="0">
                <a:solidFill>
                  <a:srgbClr val="DB2525"/>
                </a:solidFill>
                <a:latin typeface="DejaVu Sans"/>
                <a:cs typeface="DejaVu Sans"/>
              </a:rPr>
              <a:t> </a:t>
            </a:r>
            <a:r>
              <a:rPr sz="1050" b="1" dirty="0">
                <a:solidFill>
                  <a:srgbClr val="DB2525"/>
                </a:solidFill>
                <a:latin typeface="DejaVu Sans"/>
                <a:cs typeface="DejaVu Sans"/>
              </a:rPr>
              <a:t>flag</a:t>
            </a:r>
            <a:r>
              <a:rPr sz="1050" b="1" spc="-35" dirty="0">
                <a:solidFill>
                  <a:srgbClr val="DB2525"/>
                </a:solidFill>
                <a:latin typeface="DejaVu Sans"/>
                <a:cs typeface="DejaVu Sans"/>
              </a:rPr>
              <a:t> </a:t>
            </a:r>
            <a:r>
              <a:rPr sz="1050" b="1" dirty="0">
                <a:solidFill>
                  <a:srgbClr val="DB2525"/>
                </a:solidFill>
                <a:latin typeface="DejaVu Sans"/>
                <a:cs typeface="DejaVu Sans"/>
              </a:rPr>
              <a:t>example:</a:t>
            </a:r>
            <a:r>
              <a:rPr sz="1050" b="1" spc="-70" dirty="0">
                <a:solidFill>
                  <a:srgbClr val="DB2525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Domain</a:t>
            </a:r>
            <a:r>
              <a:rPr sz="1050" spc="-35" dirty="0">
                <a:latin typeface="DejaVu Sans"/>
                <a:cs typeface="DejaVu Sans"/>
              </a:rPr>
              <a:t> </a:t>
            </a:r>
            <a:r>
              <a:rPr sz="1050" spc="-10" dirty="0">
                <a:latin typeface="DejaVu Sans"/>
                <a:cs typeface="DejaVu Sans"/>
              </a:rPr>
              <a:t>registered </a:t>
            </a:r>
            <a:r>
              <a:rPr sz="1050" dirty="0">
                <a:latin typeface="DejaVu Sans"/>
                <a:cs typeface="DejaVu Sans"/>
              </a:rPr>
              <a:t>yesterday</a:t>
            </a:r>
            <a:r>
              <a:rPr sz="1050" spc="-25" dirty="0"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in</a:t>
            </a:r>
            <a:r>
              <a:rPr sz="1050" spc="-25" dirty="0"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a</a:t>
            </a:r>
            <a:r>
              <a:rPr sz="1050" spc="-20" dirty="0"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foreign</a:t>
            </a:r>
            <a:r>
              <a:rPr sz="1050" spc="-25" dirty="0">
                <a:latin typeface="DejaVu Sans"/>
                <a:cs typeface="DejaVu Sans"/>
              </a:rPr>
              <a:t> </a:t>
            </a:r>
            <a:r>
              <a:rPr sz="1050" spc="-10" dirty="0">
                <a:latin typeface="DejaVu Sans"/>
                <a:cs typeface="DejaVu Sans"/>
              </a:rPr>
              <a:t>country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25549" y="5283200"/>
            <a:ext cx="25476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4. Read Online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Reviews</a:t>
            </a:r>
            <a:endParaRPr sz="1500">
              <a:latin typeface="DejaVu Sans"/>
              <a:cs typeface="DejaVu Sans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847724" y="5038724"/>
            <a:ext cx="7000875" cy="2628900"/>
            <a:chOff x="847724" y="5038724"/>
            <a:chExt cx="7000875" cy="2628900"/>
          </a:xfrm>
        </p:grpSpPr>
        <p:sp>
          <p:nvSpPr>
            <p:cNvPr id="41" name="object 41"/>
            <p:cNvSpPr/>
            <p:nvPr/>
          </p:nvSpPr>
          <p:spPr>
            <a:xfrm>
              <a:off x="847712" y="5810262"/>
              <a:ext cx="38100" cy="952500"/>
            </a:xfrm>
            <a:custGeom>
              <a:avLst/>
              <a:gdLst/>
              <a:ahLst/>
              <a:cxnLst/>
              <a:rect l="l" t="t" r="r" b="b"/>
              <a:pathLst>
                <a:path w="38100" h="952500">
                  <a:moveTo>
                    <a:pt x="38100" y="930922"/>
                  </a:moveTo>
                  <a:lnTo>
                    <a:pt x="21577" y="914387"/>
                  </a:lnTo>
                  <a:lnTo>
                    <a:pt x="16535" y="914387"/>
                  </a:lnTo>
                  <a:lnTo>
                    <a:pt x="0" y="930922"/>
                  </a:lnTo>
                  <a:lnTo>
                    <a:pt x="0" y="935964"/>
                  </a:lnTo>
                  <a:lnTo>
                    <a:pt x="16535" y="952487"/>
                  </a:lnTo>
                  <a:lnTo>
                    <a:pt x="21577" y="952487"/>
                  </a:lnTo>
                  <a:lnTo>
                    <a:pt x="38100" y="935964"/>
                  </a:lnTo>
                  <a:lnTo>
                    <a:pt x="38100" y="933437"/>
                  </a:lnTo>
                  <a:lnTo>
                    <a:pt x="38100" y="930922"/>
                  </a:lnTo>
                  <a:close/>
                </a:path>
                <a:path w="38100" h="952500">
                  <a:moveTo>
                    <a:pt x="38100" y="702322"/>
                  </a:moveTo>
                  <a:lnTo>
                    <a:pt x="21577" y="685787"/>
                  </a:lnTo>
                  <a:lnTo>
                    <a:pt x="16535" y="685787"/>
                  </a:lnTo>
                  <a:lnTo>
                    <a:pt x="0" y="702322"/>
                  </a:lnTo>
                  <a:lnTo>
                    <a:pt x="0" y="707364"/>
                  </a:lnTo>
                  <a:lnTo>
                    <a:pt x="16535" y="723887"/>
                  </a:lnTo>
                  <a:lnTo>
                    <a:pt x="21577" y="723887"/>
                  </a:lnTo>
                  <a:lnTo>
                    <a:pt x="38100" y="707364"/>
                  </a:lnTo>
                  <a:lnTo>
                    <a:pt x="38100" y="704837"/>
                  </a:lnTo>
                  <a:lnTo>
                    <a:pt x="38100" y="702322"/>
                  </a:lnTo>
                  <a:close/>
                </a:path>
                <a:path w="38100" h="952500">
                  <a:moveTo>
                    <a:pt x="38100" y="473722"/>
                  </a:moveTo>
                  <a:lnTo>
                    <a:pt x="21577" y="457187"/>
                  </a:lnTo>
                  <a:lnTo>
                    <a:pt x="16535" y="457187"/>
                  </a:lnTo>
                  <a:lnTo>
                    <a:pt x="0" y="473722"/>
                  </a:lnTo>
                  <a:lnTo>
                    <a:pt x="0" y="478764"/>
                  </a:lnTo>
                  <a:lnTo>
                    <a:pt x="16535" y="495287"/>
                  </a:lnTo>
                  <a:lnTo>
                    <a:pt x="21577" y="495287"/>
                  </a:lnTo>
                  <a:lnTo>
                    <a:pt x="38100" y="478764"/>
                  </a:lnTo>
                  <a:lnTo>
                    <a:pt x="38100" y="476237"/>
                  </a:lnTo>
                  <a:lnTo>
                    <a:pt x="38100" y="473722"/>
                  </a:lnTo>
                  <a:close/>
                </a:path>
                <a:path w="38100" h="952500">
                  <a:moveTo>
                    <a:pt x="38100" y="245122"/>
                  </a:moveTo>
                  <a:lnTo>
                    <a:pt x="21577" y="228600"/>
                  </a:lnTo>
                  <a:lnTo>
                    <a:pt x="16535" y="228600"/>
                  </a:lnTo>
                  <a:lnTo>
                    <a:pt x="0" y="245122"/>
                  </a:lnTo>
                  <a:lnTo>
                    <a:pt x="0" y="250164"/>
                  </a:lnTo>
                  <a:lnTo>
                    <a:pt x="16535" y="266687"/>
                  </a:lnTo>
                  <a:lnTo>
                    <a:pt x="21577" y="266687"/>
                  </a:lnTo>
                  <a:lnTo>
                    <a:pt x="38100" y="250164"/>
                  </a:lnTo>
                  <a:lnTo>
                    <a:pt x="38100" y="247650"/>
                  </a:lnTo>
                  <a:lnTo>
                    <a:pt x="38100" y="245122"/>
                  </a:lnTo>
                  <a:close/>
                </a:path>
                <a:path w="38100" h="952500">
                  <a:moveTo>
                    <a:pt x="38100" y="16522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22"/>
                  </a:lnTo>
                  <a:lnTo>
                    <a:pt x="0" y="21564"/>
                  </a:lnTo>
                  <a:lnTo>
                    <a:pt x="16535" y="38087"/>
                  </a:lnTo>
                  <a:lnTo>
                    <a:pt x="21577" y="38087"/>
                  </a:lnTo>
                  <a:lnTo>
                    <a:pt x="38100" y="21564"/>
                  </a:lnTo>
                  <a:lnTo>
                    <a:pt x="38100" y="19050"/>
                  </a:lnTo>
                  <a:lnTo>
                    <a:pt x="38100" y="16522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343399" y="5038724"/>
              <a:ext cx="3505200" cy="2628900"/>
            </a:xfrm>
            <a:custGeom>
              <a:avLst/>
              <a:gdLst/>
              <a:ahLst/>
              <a:cxnLst/>
              <a:rect l="l" t="t" r="r" b="b"/>
              <a:pathLst>
                <a:path w="3505200" h="2628900">
                  <a:moveTo>
                    <a:pt x="3434002" y="2628899"/>
                  </a:moveTo>
                  <a:lnTo>
                    <a:pt x="71196" y="2628899"/>
                  </a:lnTo>
                  <a:lnTo>
                    <a:pt x="66241" y="2628410"/>
                  </a:lnTo>
                  <a:lnTo>
                    <a:pt x="29705" y="2613277"/>
                  </a:lnTo>
                  <a:lnTo>
                    <a:pt x="3885" y="2577236"/>
                  </a:lnTo>
                  <a:lnTo>
                    <a:pt x="0" y="2557702"/>
                  </a:lnTo>
                  <a:lnTo>
                    <a:pt x="0" y="25526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434002" y="0"/>
                  </a:lnTo>
                  <a:lnTo>
                    <a:pt x="3475494" y="15620"/>
                  </a:lnTo>
                  <a:lnTo>
                    <a:pt x="3501313" y="51661"/>
                  </a:lnTo>
                  <a:lnTo>
                    <a:pt x="3505199" y="71196"/>
                  </a:lnTo>
                  <a:lnTo>
                    <a:pt x="3505199" y="2557702"/>
                  </a:lnTo>
                  <a:lnTo>
                    <a:pt x="3489577" y="2599193"/>
                  </a:lnTo>
                  <a:lnTo>
                    <a:pt x="3453536" y="2625013"/>
                  </a:lnTo>
                  <a:lnTo>
                    <a:pt x="3438957" y="2628410"/>
                  </a:lnTo>
                  <a:lnTo>
                    <a:pt x="3434002" y="2628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33899" y="6943724"/>
              <a:ext cx="3124200" cy="533400"/>
            </a:xfrm>
            <a:custGeom>
              <a:avLst/>
              <a:gdLst/>
              <a:ahLst/>
              <a:cxnLst/>
              <a:rect l="l" t="t" r="r" b="b"/>
              <a:pathLst>
                <a:path w="3124200" h="533400">
                  <a:moveTo>
                    <a:pt x="3091152" y="533399"/>
                  </a:moveTo>
                  <a:lnTo>
                    <a:pt x="33047" y="533399"/>
                  </a:lnTo>
                  <a:lnTo>
                    <a:pt x="28187" y="532432"/>
                  </a:lnTo>
                  <a:lnTo>
                    <a:pt x="966" y="505211"/>
                  </a:lnTo>
                  <a:lnTo>
                    <a:pt x="0" y="500351"/>
                  </a:lnTo>
                  <a:lnTo>
                    <a:pt x="0" y="495299"/>
                  </a:lnTo>
                  <a:lnTo>
                    <a:pt x="0" y="33046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091152" y="0"/>
                  </a:lnTo>
                  <a:lnTo>
                    <a:pt x="3123232" y="28186"/>
                  </a:lnTo>
                  <a:lnTo>
                    <a:pt x="3124199" y="33046"/>
                  </a:lnTo>
                  <a:lnTo>
                    <a:pt x="3124199" y="500351"/>
                  </a:lnTo>
                  <a:lnTo>
                    <a:pt x="3096011" y="532432"/>
                  </a:lnTo>
                  <a:lnTo>
                    <a:pt x="3091152" y="533399"/>
                  </a:lnTo>
                  <a:close/>
                </a:path>
              </a:pathLst>
            </a:custGeom>
            <a:solidFill>
              <a:srgbClr val="FE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33899" y="5229224"/>
              <a:ext cx="323850" cy="381000"/>
            </a:xfrm>
            <a:custGeom>
              <a:avLst/>
              <a:gdLst/>
              <a:ahLst/>
              <a:cxnLst/>
              <a:rect l="l" t="t" r="r" b="b"/>
              <a:pathLst>
                <a:path w="323850" h="381000">
                  <a:moveTo>
                    <a:pt x="161924" y="380999"/>
                  </a:moveTo>
                  <a:lnTo>
                    <a:pt x="122570" y="376145"/>
                  </a:lnTo>
                  <a:lnTo>
                    <a:pt x="85592" y="361881"/>
                  </a:lnTo>
                  <a:lnTo>
                    <a:pt x="53188" y="339060"/>
                  </a:lnTo>
                  <a:lnTo>
                    <a:pt x="27288" y="309035"/>
                  </a:lnTo>
                  <a:lnTo>
                    <a:pt x="9460" y="273616"/>
                  </a:lnTo>
                  <a:lnTo>
                    <a:pt x="777" y="234946"/>
                  </a:lnTo>
                  <a:lnTo>
                    <a:pt x="0" y="219074"/>
                  </a:lnTo>
                  <a:lnTo>
                    <a:pt x="0" y="161924"/>
                  </a:lnTo>
                  <a:lnTo>
                    <a:pt x="4853" y="122570"/>
                  </a:lnTo>
                  <a:lnTo>
                    <a:pt x="19117" y="85592"/>
                  </a:lnTo>
                  <a:lnTo>
                    <a:pt x="41938" y="53188"/>
                  </a:lnTo>
                  <a:lnTo>
                    <a:pt x="71964" y="27289"/>
                  </a:lnTo>
                  <a:lnTo>
                    <a:pt x="107382" y="9460"/>
                  </a:lnTo>
                  <a:lnTo>
                    <a:pt x="146053" y="777"/>
                  </a:lnTo>
                  <a:lnTo>
                    <a:pt x="161924" y="0"/>
                  </a:lnTo>
                  <a:lnTo>
                    <a:pt x="169879" y="194"/>
                  </a:lnTo>
                  <a:lnTo>
                    <a:pt x="208929" y="6970"/>
                  </a:lnTo>
                  <a:lnTo>
                    <a:pt x="245162" y="23031"/>
                  </a:lnTo>
                  <a:lnTo>
                    <a:pt x="276422" y="47426"/>
                  </a:lnTo>
                  <a:lnTo>
                    <a:pt x="300818" y="78686"/>
                  </a:lnTo>
                  <a:lnTo>
                    <a:pt x="316878" y="114919"/>
                  </a:lnTo>
                  <a:lnTo>
                    <a:pt x="323655" y="153969"/>
                  </a:lnTo>
                  <a:lnTo>
                    <a:pt x="323849" y="161924"/>
                  </a:lnTo>
                  <a:lnTo>
                    <a:pt x="323849" y="219074"/>
                  </a:lnTo>
                  <a:lnTo>
                    <a:pt x="318995" y="258429"/>
                  </a:lnTo>
                  <a:lnTo>
                    <a:pt x="304731" y="295406"/>
                  </a:lnTo>
                  <a:lnTo>
                    <a:pt x="281910" y="327810"/>
                  </a:lnTo>
                  <a:lnTo>
                    <a:pt x="251885" y="353710"/>
                  </a:lnTo>
                  <a:lnTo>
                    <a:pt x="216466" y="371538"/>
                  </a:lnTo>
                  <a:lnTo>
                    <a:pt x="177796" y="380222"/>
                  </a:lnTo>
                  <a:lnTo>
                    <a:pt x="161924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0099" y="5343524"/>
              <a:ext cx="171449" cy="133349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977900" y="5652769"/>
            <a:ext cx="284226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5104">
              <a:lnSpc>
                <a:spcPct val="142900"/>
              </a:lnSpc>
              <a:spcBef>
                <a:spcPts val="10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Search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"[site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name]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+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scam"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in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Google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Check</a:t>
            </a:r>
            <a:r>
              <a:rPr sz="105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trusted</a:t>
            </a:r>
            <a:r>
              <a:rPr sz="105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review</a:t>
            </a:r>
            <a:r>
              <a:rPr sz="105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sources</a:t>
            </a:r>
            <a:endParaRPr sz="10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Look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consistent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negative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reports</a:t>
            </a:r>
            <a:endParaRPr sz="1050">
              <a:latin typeface="DejaVu Sans"/>
              <a:cs typeface="DejaVu Sans"/>
            </a:endParaRPr>
          </a:p>
          <a:p>
            <a:pPr marL="12700" marR="5080">
              <a:lnSpc>
                <a:spcPct val="142900"/>
              </a:lnSpc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Be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wary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of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sites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with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no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online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presence Verify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business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on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Better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Business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Bureau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63600" y="6986269"/>
            <a:ext cx="23564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b="1" dirty="0">
                <a:solidFill>
                  <a:srgbClr val="DB2525"/>
                </a:solidFill>
                <a:latin typeface="DejaVu Sans"/>
                <a:cs typeface="DejaVu Sans"/>
              </a:rPr>
              <a:t>Red</a:t>
            </a:r>
            <a:r>
              <a:rPr sz="1050" b="1" spc="-40" dirty="0">
                <a:solidFill>
                  <a:srgbClr val="DB2525"/>
                </a:solidFill>
                <a:latin typeface="DejaVu Sans"/>
                <a:cs typeface="DejaVu Sans"/>
              </a:rPr>
              <a:t> </a:t>
            </a:r>
            <a:r>
              <a:rPr sz="1050" b="1" dirty="0">
                <a:solidFill>
                  <a:srgbClr val="DB2525"/>
                </a:solidFill>
                <a:latin typeface="DejaVu Sans"/>
                <a:cs typeface="DejaVu Sans"/>
              </a:rPr>
              <a:t>flag</a:t>
            </a:r>
            <a:r>
              <a:rPr sz="1050" b="1" spc="-35" dirty="0">
                <a:solidFill>
                  <a:srgbClr val="DB2525"/>
                </a:solidFill>
                <a:latin typeface="DejaVu Sans"/>
                <a:cs typeface="DejaVu Sans"/>
              </a:rPr>
              <a:t> </a:t>
            </a:r>
            <a:r>
              <a:rPr sz="1050" b="1" dirty="0">
                <a:solidFill>
                  <a:srgbClr val="DB2525"/>
                </a:solidFill>
                <a:latin typeface="DejaVu Sans"/>
                <a:cs typeface="DejaVu Sans"/>
              </a:rPr>
              <a:t>example:</a:t>
            </a:r>
            <a:r>
              <a:rPr sz="1050" b="1" spc="-70" dirty="0">
                <a:solidFill>
                  <a:srgbClr val="DB2525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Multiple</a:t>
            </a:r>
            <a:r>
              <a:rPr sz="1050" spc="-35" dirty="0">
                <a:latin typeface="DejaVu Sans"/>
                <a:cs typeface="DejaVu Sans"/>
              </a:rPr>
              <a:t> </a:t>
            </a:r>
            <a:r>
              <a:rPr sz="1050" spc="-10" dirty="0">
                <a:latin typeface="DejaVu Sans"/>
                <a:cs typeface="DejaVu Sans"/>
              </a:rPr>
              <a:t>users </a:t>
            </a:r>
            <a:r>
              <a:rPr sz="1050" dirty="0">
                <a:latin typeface="DejaVu Sans"/>
                <a:cs typeface="DejaVu Sans"/>
              </a:rPr>
              <a:t>reporting</a:t>
            </a:r>
            <a:r>
              <a:rPr sz="1050" spc="-25" dirty="0"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stolen</a:t>
            </a:r>
            <a:r>
              <a:rPr sz="1050" spc="-20" dirty="0"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credit</a:t>
            </a:r>
            <a:r>
              <a:rPr sz="1050" spc="-25" dirty="0"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card</a:t>
            </a:r>
            <a:r>
              <a:rPr sz="1050" spc="-20" dirty="0">
                <a:latin typeface="DejaVu Sans"/>
                <a:cs typeface="DejaVu Sans"/>
              </a:rPr>
              <a:t> info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959349" y="5283200"/>
            <a:ext cx="22250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5.</a:t>
            </a:r>
            <a:r>
              <a:rPr sz="1500" b="1" spc="-6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Payment</a:t>
            </a:r>
            <a:r>
              <a:rPr sz="1500" b="1" spc="-6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Methods</a:t>
            </a:r>
            <a:endParaRPr sz="1500">
              <a:latin typeface="DejaVu Sans"/>
              <a:cs typeface="DejaVu Sans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581524" y="5038724"/>
            <a:ext cx="7000875" cy="2628900"/>
            <a:chOff x="4581524" y="5038724"/>
            <a:chExt cx="7000875" cy="2628900"/>
          </a:xfrm>
        </p:grpSpPr>
        <p:sp>
          <p:nvSpPr>
            <p:cNvPr id="50" name="object 50"/>
            <p:cNvSpPr/>
            <p:nvPr/>
          </p:nvSpPr>
          <p:spPr>
            <a:xfrm>
              <a:off x="4581512" y="5810262"/>
              <a:ext cx="38100" cy="952500"/>
            </a:xfrm>
            <a:custGeom>
              <a:avLst/>
              <a:gdLst/>
              <a:ahLst/>
              <a:cxnLst/>
              <a:rect l="l" t="t" r="r" b="b"/>
              <a:pathLst>
                <a:path w="38100" h="952500">
                  <a:moveTo>
                    <a:pt x="38100" y="930922"/>
                  </a:moveTo>
                  <a:lnTo>
                    <a:pt x="21577" y="914387"/>
                  </a:lnTo>
                  <a:lnTo>
                    <a:pt x="16535" y="914387"/>
                  </a:lnTo>
                  <a:lnTo>
                    <a:pt x="0" y="930922"/>
                  </a:lnTo>
                  <a:lnTo>
                    <a:pt x="0" y="935964"/>
                  </a:lnTo>
                  <a:lnTo>
                    <a:pt x="16535" y="952487"/>
                  </a:lnTo>
                  <a:lnTo>
                    <a:pt x="21577" y="952487"/>
                  </a:lnTo>
                  <a:lnTo>
                    <a:pt x="38100" y="935964"/>
                  </a:lnTo>
                  <a:lnTo>
                    <a:pt x="38100" y="933437"/>
                  </a:lnTo>
                  <a:lnTo>
                    <a:pt x="38100" y="930922"/>
                  </a:lnTo>
                  <a:close/>
                </a:path>
                <a:path w="38100" h="952500">
                  <a:moveTo>
                    <a:pt x="38100" y="702322"/>
                  </a:moveTo>
                  <a:lnTo>
                    <a:pt x="21577" y="685787"/>
                  </a:lnTo>
                  <a:lnTo>
                    <a:pt x="16535" y="685787"/>
                  </a:lnTo>
                  <a:lnTo>
                    <a:pt x="0" y="702322"/>
                  </a:lnTo>
                  <a:lnTo>
                    <a:pt x="0" y="707364"/>
                  </a:lnTo>
                  <a:lnTo>
                    <a:pt x="16535" y="723887"/>
                  </a:lnTo>
                  <a:lnTo>
                    <a:pt x="21577" y="723887"/>
                  </a:lnTo>
                  <a:lnTo>
                    <a:pt x="38100" y="707364"/>
                  </a:lnTo>
                  <a:lnTo>
                    <a:pt x="38100" y="704837"/>
                  </a:lnTo>
                  <a:lnTo>
                    <a:pt x="38100" y="702322"/>
                  </a:lnTo>
                  <a:close/>
                </a:path>
                <a:path w="38100" h="952500">
                  <a:moveTo>
                    <a:pt x="38100" y="473722"/>
                  </a:moveTo>
                  <a:lnTo>
                    <a:pt x="21577" y="457187"/>
                  </a:lnTo>
                  <a:lnTo>
                    <a:pt x="16535" y="457187"/>
                  </a:lnTo>
                  <a:lnTo>
                    <a:pt x="0" y="473722"/>
                  </a:lnTo>
                  <a:lnTo>
                    <a:pt x="0" y="478764"/>
                  </a:lnTo>
                  <a:lnTo>
                    <a:pt x="16535" y="495287"/>
                  </a:lnTo>
                  <a:lnTo>
                    <a:pt x="21577" y="495287"/>
                  </a:lnTo>
                  <a:lnTo>
                    <a:pt x="38100" y="478764"/>
                  </a:lnTo>
                  <a:lnTo>
                    <a:pt x="38100" y="476237"/>
                  </a:lnTo>
                  <a:lnTo>
                    <a:pt x="38100" y="473722"/>
                  </a:lnTo>
                  <a:close/>
                </a:path>
                <a:path w="38100" h="952500">
                  <a:moveTo>
                    <a:pt x="38100" y="245122"/>
                  </a:moveTo>
                  <a:lnTo>
                    <a:pt x="21577" y="228600"/>
                  </a:lnTo>
                  <a:lnTo>
                    <a:pt x="16535" y="228600"/>
                  </a:lnTo>
                  <a:lnTo>
                    <a:pt x="0" y="245122"/>
                  </a:lnTo>
                  <a:lnTo>
                    <a:pt x="0" y="250164"/>
                  </a:lnTo>
                  <a:lnTo>
                    <a:pt x="16535" y="266687"/>
                  </a:lnTo>
                  <a:lnTo>
                    <a:pt x="21577" y="266687"/>
                  </a:lnTo>
                  <a:lnTo>
                    <a:pt x="38100" y="250164"/>
                  </a:lnTo>
                  <a:lnTo>
                    <a:pt x="38100" y="247650"/>
                  </a:lnTo>
                  <a:lnTo>
                    <a:pt x="38100" y="245122"/>
                  </a:lnTo>
                  <a:close/>
                </a:path>
                <a:path w="38100" h="952500">
                  <a:moveTo>
                    <a:pt x="38100" y="16522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22"/>
                  </a:lnTo>
                  <a:lnTo>
                    <a:pt x="0" y="21564"/>
                  </a:lnTo>
                  <a:lnTo>
                    <a:pt x="16535" y="38087"/>
                  </a:lnTo>
                  <a:lnTo>
                    <a:pt x="21577" y="38087"/>
                  </a:lnTo>
                  <a:lnTo>
                    <a:pt x="38100" y="21564"/>
                  </a:lnTo>
                  <a:lnTo>
                    <a:pt x="38100" y="19050"/>
                  </a:lnTo>
                  <a:lnTo>
                    <a:pt x="38100" y="16522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096249" y="5038724"/>
              <a:ext cx="3486150" cy="2628900"/>
            </a:xfrm>
            <a:custGeom>
              <a:avLst/>
              <a:gdLst/>
              <a:ahLst/>
              <a:cxnLst/>
              <a:rect l="l" t="t" r="r" b="b"/>
              <a:pathLst>
                <a:path w="3486150" h="2628900">
                  <a:moveTo>
                    <a:pt x="3414952" y="2628899"/>
                  </a:moveTo>
                  <a:lnTo>
                    <a:pt x="53397" y="2628899"/>
                  </a:lnTo>
                  <a:lnTo>
                    <a:pt x="49680" y="2628410"/>
                  </a:lnTo>
                  <a:lnTo>
                    <a:pt x="14084" y="2603042"/>
                  </a:lnTo>
                  <a:lnTo>
                    <a:pt x="365" y="2562657"/>
                  </a:lnTo>
                  <a:lnTo>
                    <a:pt x="0" y="2557702"/>
                  </a:lnTo>
                  <a:lnTo>
                    <a:pt x="0" y="2552699"/>
                  </a:lnTo>
                  <a:lnTo>
                    <a:pt x="0" y="71196"/>
                  </a:lnTo>
                  <a:lnTo>
                    <a:pt x="11714" y="29704"/>
                  </a:lnTo>
                  <a:lnTo>
                    <a:pt x="42318" y="2439"/>
                  </a:lnTo>
                  <a:lnTo>
                    <a:pt x="53397" y="0"/>
                  </a:lnTo>
                  <a:lnTo>
                    <a:pt x="3414952" y="0"/>
                  </a:lnTo>
                  <a:lnTo>
                    <a:pt x="3456442" y="15620"/>
                  </a:lnTo>
                  <a:lnTo>
                    <a:pt x="3482261" y="51661"/>
                  </a:lnTo>
                  <a:lnTo>
                    <a:pt x="3486148" y="71196"/>
                  </a:lnTo>
                  <a:lnTo>
                    <a:pt x="3486148" y="2557702"/>
                  </a:lnTo>
                  <a:lnTo>
                    <a:pt x="3470526" y="2599193"/>
                  </a:lnTo>
                  <a:lnTo>
                    <a:pt x="3434486" y="2625013"/>
                  </a:lnTo>
                  <a:lnTo>
                    <a:pt x="3419907" y="2628410"/>
                  </a:lnTo>
                  <a:lnTo>
                    <a:pt x="3414952" y="26288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077198" y="5039002"/>
              <a:ext cx="70485" cy="2628900"/>
            </a:xfrm>
            <a:custGeom>
              <a:avLst/>
              <a:gdLst/>
              <a:ahLst/>
              <a:cxnLst/>
              <a:rect l="l" t="t" r="r" b="b"/>
              <a:pathLst>
                <a:path w="70484" h="2628900">
                  <a:moveTo>
                    <a:pt x="70450" y="2628344"/>
                  </a:moveTo>
                  <a:lnTo>
                    <a:pt x="33857" y="2615790"/>
                  </a:lnTo>
                  <a:lnTo>
                    <a:pt x="5799" y="2581582"/>
                  </a:lnTo>
                  <a:lnTo>
                    <a:pt x="0" y="25524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2552422"/>
                  </a:lnTo>
                  <a:lnTo>
                    <a:pt x="44514" y="2594763"/>
                  </a:lnTo>
                  <a:lnTo>
                    <a:pt x="66287" y="2626688"/>
                  </a:lnTo>
                  <a:lnTo>
                    <a:pt x="70450" y="2628344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43363" y="5610224"/>
              <a:ext cx="153471" cy="133349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4711699" y="5652769"/>
            <a:ext cx="291846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1625">
              <a:lnSpc>
                <a:spcPct val="142900"/>
              </a:lnSpc>
              <a:spcBef>
                <a:spcPts val="10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Be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wary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if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only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bank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transfer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is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offered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Legitimate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sites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accept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credit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cards</a:t>
            </a:r>
            <a:endParaRPr sz="1050">
              <a:latin typeface="DejaVu Sans"/>
              <a:cs typeface="DejaVu Sans"/>
            </a:endParaRPr>
          </a:p>
          <a:p>
            <a:pPr marL="12700" marR="5080">
              <a:lnSpc>
                <a:spcPct val="142900"/>
              </a:lnSpc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Look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secure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payment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options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(PayPal)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Check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security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seals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on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checkout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pages Verify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encryption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during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payment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process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597400" y="6986269"/>
            <a:ext cx="243586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b="1" dirty="0">
                <a:solidFill>
                  <a:srgbClr val="DB2525"/>
                </a:solidFill>
                <a:latin typeface="DejaVu Sans"/>
                <a:cs typeface="DejaVu Sans"/>
              </a:rPr>
              <a:t>Red</a:t>
            </a:r>
            <a:r>
              <a:rPr sz="1050" b="1" spc="-40" dirty="0">
                <a:solidFill>
                  <a:srgbClr val="DB2525"/>
                </a:solidFill>
                <a:latin typeface="DejaVu Sans"/>
                <a:cs typeface="DejaVu Sans"/>
              </a:rPr>
              <a:t> </a:t>
            </a:r>
            <a:r>
              <a:rPr sz="1050" b="1" dirty="0">
                <a:solidFill>
                  <a:srgbClr val="DB2525"/>
                </a:solidFill>
                <a:latin typeface="DejaVu Sans"/>
                <a:cs typeface="DejaVu Sans"/>
              </a:rPr>
              <a:t>flag</a:t>
            </a:r>
            <a:r>
              <a:rPr sz="1050" b="1" spc="-35" dirty="0">
                <a:solidFill>
                  <a:srgbClr val="DB2525"/>
                </a:solidFill>
                <a:latin typeface="DejaVu Sans"/>
                <a:cs typeface="DejaVu Sans"/>
              </a:rPr>
              <a:t> </a:t>
            </a:r>
            <a:r>
              <a:rPr sz="1050" b="1" dirty="0">
                <a:solidFill>
                  <a:srgbClr val="DB2525"/>
                </a:solidFill>
                <a:latin typeface="DejaVu Sans"/>
                <a:cs typeface="DejaVu Sans"/>
              </a:rPr>
              <a:t>example:</a:t>
            </a:r>
            <a:r>
              <a:rPr sz="1050" b="1" spc="-70" dirty="0">
                <a:solidFill>
                  <a:srgbClr val="DB2525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Site</a:t>
            </a:r>
            <a:r>
              <a:rPr sz="1050" spc="-35" dirty="0">
                <a:latin typeface="DejaVu Sans"/>
                <a:cs typeface="DejaVu Sans"/>
              </a:rPr>
              <a:t> </a:t>
            </a:r>
            <a:r>
              <a:rPr sz="1050" spc="-10" dirty="0">
                <a:latin typeface="DejaVu Sans"/>
                <a:cs typeface="DejaVu Sans"/>
              </a:rPr>
              <a:t>requesting </a:t>
            </a:r>
            <a:r>
              <a:rPr sz="1050" dirty="0">
                <a:latin typeface="DejaVu Sans"/>
                <a:cs typeface="DejaVu Sans"/>
              </a:rPr>
              <a:t>payment</a:t>
            </a:r>
            <a:r>
              <a:rPr sz="1050" spc="-25" dirty="0"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via</a:t>
            </a:r>
            <a:r>
              <a:rPr sz="1050" spc="-20" dirty="0"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wire</a:t>
            </a:r>
            <a:r>
              <a:rPr sz="1050" spc="-25" dirty="0"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transfer</a:t>
            </a:r>
            <a:r>
              <a:rPr sz="1050" spc="-20" dirty="0">
                <a:latin typeface="DejaVu Sans"/>
                <a:cs typeface="DejaVu Sans"/>
              </a:rPr>
              <a:t> only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331200" y="5235575"/>
            <a:ext cx="2792730" cy="1227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10" dirty="0">
                <a:solidFill>
                  <a:srgbClr val="1D3A8A"/>
                </a:solidFill>
                <a:latin typeface="DejaVu Sans"/>
                <a:cs typeface="DejaVu Sans"/>
              </a:rPr>
              <a:t>Remember:</a:t>
            </a:r>
            <a:endParaRPr sz="1350">
              <a:latin typeface="DejaVu Sans"/>
              <a:cs typeface="DejaVu Sans"/>
            </a:endParaRPr>
          </a:p>
          <a:p>
            <a:pPr marL="12700" marR="5080" indent="276860">
              <a:lnSpc>
                <a:spcPct val="125000"/>
              </a:lnSpc>
              <a:spcBef>
                <a:spcPts val="645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If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something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feels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suspicious,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it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probably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is.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Trust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your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instincts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and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verify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before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providing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any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personal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information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or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credentials.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331200" y="6567169"/>
            <a:ext cx="298640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Always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report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suspicious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websites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to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your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 IT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security</a:t>
            </a:r>
            <a:r>
              <a:rPr sz="1050" spc="-4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team.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0" y="8045448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1999" y="533399"/>
                </a:moveTo>
                <a:lnTo>
                  <a:pt x="0" y="5333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533399"/>
                </a:lnTo>
                <a:close/>
              </a:path>
            </a:pathLst>
          </a:custGeom>
          <a:solidFill>
            <a:srgbClr val="1D3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Cybersecurity</a:t>
            </a:r>
            <a:r>
              <a:rPr spc="-30" dirty="0"/>
              <a:t> </a:t>
            </a:r>
            <a:r>
              <a:rPr spc="-10" dirty="0"/>
              <a:t>Training</a:t>
            </a:r>
            <a:r>
              <a:rPr spc="-25" dirty="0"/>
              <a:t> </a:t>
            </a:r>
            <a:r>
              <a:rPr spc="-10" dirty="0"/>
              <a:t>Series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8382000"/>
            <a:chOff x="0" y="0"/>
            <a:chExt cx="12192000" cy="838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8381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9599" y="914399"/>
              <a:ext cx="914400" cy="38100"/>
            </a:xfrm>
            <a:custGeom>
              <a:avLst/>
              <a:gdLst/>
              <a:ahLst/>
              <a:cxnLst/>
              <a:rect l="l" t="t" r="r" b="b"/>
              <a:pathLst>
                <a:path w="914400" h="38100">
                  <a:moveTo>
                    <a:pt x="9143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914399" y="0"/>
                  </a:lnTo>
                  <a:lnTo>
                    <a:pt x="914399" y="380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Social</a:t>
            </a:r>
            <a:r>
              <a:rPr spc="-85" dirty="0"/>
              <a:t> </a:t>
            </a:r>
            <a:r>
              <a:rPr dirty="0"/>
              <a:t>Engineering</a:t>
            </a:r>
            <a:r>
              <a:rPr spc="-80" dirty="0"/>
              <a:t> </a:t>
            </a:r>
            <a:r>
              <a:rPr spc="-30" dirty="0"/>
              <a:t>Tactics</a:t>
            </a:r>
            <a:r>
              <a:rPr spc="-80" dirty="0"/>
              <a:t> </a:t>
            </a:r>
            <a:r>
              <a:rPr dirty="0"/>
              <a:t>Used</a:t>
            </a:r>
            <a:r>
              <a:rPr spc="-80" dirty="0"/>
              <a:t> </a:t>
            </a:r>
            <a:r>
              <a:rPr dirty="0"/>
              <a:t>in</a:t>
            </a:r>
            <a:r>
              <a:rPr spc="-85" dirty="0"/>
              <a:t> </a:t>
            </a:r>
            <a:r>
              <a:rPr spc="-10" dirty="0"/>
              <a:t>Attacks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09599" y="2019299"/>
            <a:ext cx="5295900" cy="5372100"/>
            <a:chOff x="609599" y="2019299"/>
            <a:chExt cx="5295900" cy="5372100"/>
          </a:xfrm>
        </p:grpSpPr>
        <p:sp>
          <p:nvSpPr>
            <p:cNvPr id="7" name="object 7"/>
            <p:cNvSpPr/>
            <p:nvPr/>
          </p:nvSpPr>
          <p:spPr>
            <a:xfrm>
              <a:off x="609587" y="2019299"/>
              <a:ext cx="5295900" cy="4076700"/>
            </a:xfrm>
            <a:custGeom>
              <a:avLst/>
              <a:gdLst/>
              <a:ahLst/>
              <a:cxnLst/>
              <a:rect l="l" t="t" r="r" b="b"/>
              <a:pathLst>
                <a:path w="5295900" h="4076700">
                  <a:moveTo>
                    <a:pt x="5295900" y="2890596"/>
                  </a:moveTo>
                  <a:lnTo>
                    <a:pt x="5280279" y="2849105"/>
                  </a:lnTo>
                  <a:lnTo>
                    <a:pt x="5244249" y="2823286"/>
                  </a:lnTo>
                  <a:lnTo>
                    <a:pt x="5224704" y="2819400"/>
                  </a:lnTo>
                  <a:lnTo>
                    <a:pt x="71208" y="2819400"/>
                  </a:lnTo>
                  <a:lnTo>
                    <a:pt x="29705" y="2835021"/>
                  </a:lnTo>
                  <a:lnTo>
                    <a:pt x="3886" y="2871063"/>
                  </a:lnTo>
                  <a:lnTo>
                    <a:pt x="0" y="2890596"/>
                  </a:lnTo>
                  <a:lnTo>
                    <a:pt x="0" y="4000500"/>
                  </a:lnTo>
                  <a:lnTo>
                    <a:pt x="0" y="4005503"/>
                  </a:lnTo>
                  <a:lnTo>
                    <a:pt x="15633" y="4046994"/>
                  </a:lnTo>
                  <a:lnTo>
                    <a:pt x="51663" y="4072813"/>
                  </a:lnTo>
                  <a:lnTo>
                    <a:pt x="71208" y="4076700"/>
                  </a:lnTo>
                  <a:lnTo>
                    <a:pt x="5224704" y="4076700"/>
                  </a:lnTo>
                  <a:lnTo>
                    <a:pt x="5266194" y="4061079"/>
                  </a:lnTo>
                  <a:lnTo>
                    <a:pt x="5292014" y="4025049"/>
                  </a:lnTo>
                  <a:lnTo>
                    <a:pt x="5295900" y="4005503"/>
                  </a:lnTo>
                  <a:lnTo>
                    <a:pt x="5295900" y="2890596"/>
                  </a:lnTo>
                  <a:close/>
                </a:path>
                <a:path w="5295900" h="4076700">
                  <a:moveTo>
                    <a:pt x="5295900" y="1480908"/>
                  </a:moveTo>
                  <a:lnTo>
                    <a:pt x="5280279" y="1439405"/>
                  </a:lnTo>
                  <a:lnTo>
                    <a:pt x="5244249" y="1413586"/>
                  </a:lnTo>
                  <a:lnTo>
                    <a:pt x="5224704" y="1409700"/>
                  </a:lnTo>
                  <a:lnTo>
                    <a:pt x="71208" y="1409700"/>
                  </a:lnTo>
                  <a:lnTo>
                    <a:pt x="29705" y="1425333"/>
                  </a:lnTo>
                  <a:lnTo>
                    <a:pt x="3886" y="1461363"/>
                  </a:lnTo>
                  <a:lnTo>
                    <a:pt x="0" y="1480908"/>
                  </a:lnTo>
                  <a:lnTo>
                    <a:pt x="0" y="2590800"/>
                  </a:lnTo>
                  <a:lnTo>
                    <a:pt x="0" y="2595803"/>
                  </a:lnTo>
                  <a:lnTo>
                    <a:pt x="15633" y="2637294"/>
                  </a:lnTo>
                  <a:lnTo>
                    <a:pt x="51663" y="2663113"/>
                  </a:lnTo>
                  <a:lnTo>
                    <a:pt x="71208" y="2667000"/>
                  </a:lnTo>
                  <a:lnTo>
                    <a:pt x="5224704" y="2667000"/>
                  </a:lnTo>
                  <a:lnTo>
                    <a:pt x="5266194" y="2651379"/>
                  </a:lnTo>
                  <a:lnTo>
                    <a:pt x="5292014" y="2615349"/>
                  </a:lnTo>
                  <a:lnTo>
                    <a:pt x="5295900" y="2595803"/>
                  </a:lnTo>
                  <a:lnTo>
                    <a:pt x="5295900" y="1480908"/>
                  </a:lnTo>
                  <a:close/>
                </a:path>
                <a:path w="5295900" h="4076700">
                  <a:moveTo>
                    <a:pt x="5295900" y="71208"/>
                  </a:moveTo>
                  <a:lnTo>
                    <a:pt x="5280279" y="29705"/>
                  </a:lnTo>
                  <a:lnTo>
                    <a:pt x="5244249" y="3886"/>
                  </a:lnTo>
                  <a:lnTo>
                    <a:pt x="5224704" y="0"/>
                  </a:lnTo>
                  <a:lnTo>
                    <a:pt x="71208" y="0"/>
                  </a:lnTo>
                  <a:lnTo>
                    <a:pt x="29705" y="15633"/>
                  </a:lnTo>
                  <a:lnTo>
                    <a:pt x="3886" y="51663"/>
                  </a:lnTo>
                  <a:lnTo>
                    <a:pt x="0" y="71208"/>
                  </a:lnTo>
                  <a:lnTo>
                    <a:pt x="0" y="1181100"/>
                  </a:lnTo>
                  <a:lnTo>
                    <a:pt x="0" y="1186103"/>
                  </a:lnTo>
                  <a:lnTo>
                    <a:pt x="15633" y="1227594"/>
                  </a:lnTo>
                  <a:lnTo>
                    <a:pt x="51663" y="1253426"/>
                  </a:lnTo>
                  <a:lnTo>
                    <a:pt x="71208" y="1257300"/>
                  </a:lnTo>
                  <a:lnTo>
                    <a:pt x="5224704" y="1257300"/>
                  </a:lnTo>
                  <a:lnTo>
                    <a:pt x="5266194" y="1241679"/>
                  </a:lnTo>
                  <a:lnTo>
                    <a:pt x="5292014" y="1205649"/>
                  </a:lnTo>
                  <a:lnTo>
                    <a:pt x="5295900" y="1186103"/>
                  </a:lnTo>
                  <a:lnTo>
                    <a:pt x="5295900" y="71208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8649" y="6286499"/>
              <a:ext cx="5276850" cy="1104900"/>
            </a:xfrm>
            <a:custGeom>
              <a:avLst/>
              <a:gdLst/>
              <a:ahLst/>
              <a:cxnLst/>
              <a:rect l="l" t="t" r="r" b="b"/>
              <a:pathLst>
                <a:path w="5276850" h="1104900">
                  <a:moveTo>
                    <a:pt x="5205652" y="1104899"/>
                  </a:moveTo>
                  <a:lnTo>
                    <a:pt x="53397" y="1104899"/>
                  </a:lnTo>
                  <a:lnTo>
                    <a:pt x="49680" y="1104411"/>
                  </a:lnTo>
                  <a:lnTo>
                    <a:pt x="14085" y="1079043"/>
                  </a:lnTo>
                  <a:lnTo>
                    <a:pt x="366" y="1038658"/>
                  </a:lnTo>
                  <a:lnTo>
                    <a:pt x="0" y="1033702"/>
                  </a:lnTo>
                  <a:lnTo>
                    <a:pt x="0" y="10286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205652" y="0"/>
                  </a:lnTo>
                  <a:lnTo>
                    <a:pt x="5247143" y="15621"/>
                  </a:lnTo>
                  <a:lnTo>
                    <a:pt x="5272963" y="51661"/>
                  </a:lnTo>
                  <a:lnTo>
                    <a:pt x="5276849" y="71196"/>
                  </a:lnTo>
                  <a:lnTo>
                    <a:pt x="5276849" y="1033702"/>
                  </a:lnTo>
                  <a:lnTo>
                    <a:pt x="5261227" y="1075194"/>
                  </a:lnTo>
                  <a:lnTo>
                    <a:pt x="5225187" y="1101012"/>
                  </a:lnTo>
                  <a:lnTo>
                    <a:pt x="5210608" y="1104411"/>
                  </a:lnTo>
                  <a:lnTo>
                    <a:pt x="5205652" y="1104899"/>
                  </a:lnTo>
                  <a:close/>
                </a:path>
              </a:pathLst>
            </a:custGeom>
            <a:solidFill>
              <a:srgbClr val="FE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599" y="6286777"/>
              <a:ext cx="70485" cy="1104900"/>
            </a:xfrm>
            <a:custGeom>
              <a:avLst/>
              <a:gdLst/>
              <a:ahLst/>
              <a:cxnLst/>
              <a:rect l="l" t="t" r="r" b="b"/>
              <a:pathLst>
                <a:path w="70484" h="1104900">
                  <a:moveTo>
                    <a:pt x="70450" y="1104344"/>
                  </a:moveTo>
                  <a:lnTo>
                    <a:pt x="33857" y="1091791"/>
                  </a:lnTo>
                  <a:lnTo>
                    <a:pt x="5800" y="1057582"/>
                  </a:lnTo>
                  <a:lnTo>
                    <a:pt x="0" y="10284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8"/>
                  </a:lnTo>
                  <a:lnTo>
                    <a:pt x="41000" y="46760"/>
                  </a:lnTo>
                  <a:lnTo>
                    <a:pt x="38100" y="75922"/>
                  </a:lnTo>
                  <a:lnTo>
                    <a:pt x="38100" y="1028422"/>
                  </a:lnTo>
                  <a:lnTo>
                    <a:pt x="44514" y="1070763"/>
                  </a:lnTo>
                  <a:lnTo>
                    <a:pt x="66287" y="1102688"/>
                  </a:lnTo>
                  <a:lnTo>
                    <a:pt x="70450" y="1104344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816" y="2209806"/>
              <a:ext cx="214672" cy="17067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96899" y="1132205"/>
            <a:ext cx="52254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Social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engineering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exploits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human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psychology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rather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than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technical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vulnerabilities.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Attackers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manipulate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victims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into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breaking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security procedures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through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these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common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tactics: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9299" y="2120185"/>
            <a:ext cx="4914265" cy="98107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555"/>
              </a:spcBef>
            </a:pPr>
            <a:r>
              <a:rPr sz="1350" b="1" spc="-10" dirty="0">
                <a:solidFill>
                  <a:srgbClr val="1D40AF"/>
                </a:solidFill>
                <a:latin typeface="DejaVu Sans"/>
                <a:cs typeface="DejaVu Sans"/>
              </a:rPr>
              <a:t>Pretexting</a:t>
            </a:r>
            <a:endParaRPr sz="1350">
              <a:latin typeface="DejaVu Sans"/>
              <a:cs typeface="DejaVu Sans"/>
            </a:endParaRPr>
          </a:p>
          <a:p>
            <a:pPr marL="12700" marR="5080">
              <a:lnSpc>
                <a:spcPct val="125000"/>
              </a:lnSpc>
              <a:spcBef>
                <a:spcPts val="45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Creating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fabricated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scenario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extract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information.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The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attacker</a:t>
            </a:r>
            <a:r>
              <a:rPr sz="1200" spc="-6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usually</a:t>
            </a:r>
            <a:r>
              <a:rPr sz="1200" spc="-6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impersonates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co-workers,</a:t>
            </a:r>
            <a:r>
              <a:rPr sz="1200" spc="-6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police,</a:t>
            </a:r>
            <a:r>
              <a:rPr sz="1200" spc="-6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bank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officials,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or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other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trusted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individuals.</a:t>
            </a:r>
            <a:endParaRPr sz="1200">
              <a:latin typeface="DejaVu Sans"/>
              <a:cs typeface="DejaVu San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0995" y="3629512"/>
            <a:ext cx="194354" cy="15139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49299" y="3529885"/>
            <a:ext cx="4965065" cy="98107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81305">
              <a:lnSpc>
                <a:spcPct val="100000"/>
              </a:lnSpc>
              <a:spcBef>
                <a:spcPts val="555"/>
              </a:spcBef>
            </a:pPr>
            <a:r>
              <a:rPr sz="1350" b="1" spc="-10" dirty="0">
                <a:solidFill>
                  <a:srgbClr val="1D40AF"/>
                </a:solidFill>
                <a:latin typeface="DejaVu Sans"/>
                <a:cs typeface="DejaVu Sans"/>
              </a:rPr>
              <a:t>Baiting</a:t>
            </a:r>
            <a:endParaRPr sz="1350">
              <a:latin typeface="DejaVu Sans"/>
              <a:cs typeface="DejaVu Sans"/>
            </a:endParaRPr>
          </a:p>
          <a:p>
            <a:pPr marL="12700" marR="5080">
              <a:lnSpc>
                <a:spcPct val="125000"/>
              </a:lnSpc>
              <a:spcBef>
                <a:spcPts val="45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Using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false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promise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pique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victim's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curiosity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or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greed.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Examples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include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infected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USB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drives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left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parking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lots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or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"free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movie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download"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links.</a:t>
            </a:r>
            <a:endParaRPr sz="1200">
              <a:latin typeface="DejaVu Sans"/>
              <a:cs typeface="DejaVu San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1966" y="5028329"/>
            <a:ext cx="171516" cy="17319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49299" y="4939585"/>
            <a:ext cx="4744720" cy="98107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555"/>
              </a:spcBef>
            </a:pP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Quid Pro </a:t>
            </a:r>
            <a:r>
              <a:rPr sz="1350" b="1" spc="-25" dirty="0">
                <a:solidFill>
                  <a:srgbClr val="1D40AF"/>
                </a:solidFill>
                <a:latin typeface="DejaVu Sans"/>
                <a:cs typeface="DejaVu Sans"/>
              </a:rPr>
              <a:t>Quo</a:t>
            </a:r>
            <a:endParaRPr sz="1350">
              <a:latin typeface="DejaVu Sans"/>
              <a:cs typeface="DejaVu Sans"/>
            </a:endParaRPr>
          </a:p>
          <a:p>
            <a:pPr marL="12700" marR="5080">
              <a:lnSpc>
                <a:spcPct val="125000"/>
              </a:lnSpc>
              <a:spcBef>
                <a:spcPts val="45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Offering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service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or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benefit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exchange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information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or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assistance.</a:t>
            </a:r>
            <a:r>
              <a:rPr sz="1200" spc="-7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Common</a:t>
            </a:r>
            <a:r>
              <a:rPr sz="1200" spc="-7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example:</a:t>
            </a:r>
            <a:r>
              <a:rPr sz="1200" spc="-7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attackers</a:t>
            </a:r>
            <a:r>
              <a:rPr sz="1200" spc="-7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impersonating</a:t>
            </a:r>
            <a:r>
              <a:rPr sz="1200" spc="-7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IT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support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staff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offering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"help"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exchange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login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credentials.</a:t>
            </a:r>
            <a:endParaRPr sz="1200">
              <a:latin typeface="DejaVu Sans"/>
              <a:cs typeface="DejaVu San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7597" y="6487715"/>
            <a:ext cx="172655" cy="150018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825500" y="6384289"/>
            <a:ext cx="446849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7340" algn="just">
              <a:lnSpc>
                <a:spcPct val="129600"/>
              </a:lnSpc>
              <a:spcBef>
                <a:spcPts val="100"/>
              </a:spcBef>
            </a:pPr>
            <a:r>
              <a:rPr sz="1350" b="1" dirty="0">
                <a:solidFill>
                  <a:srgbClr val="991B1B"/>
                </a:solidFill>
                <a:latin typeface="DejaVu Sans"/>
                <a:cs typeface="DejaVu Sans"/>
              </a:rPr>
              <a:t>Even</a:t>
            </a:r>
            <a:r>
              <a:rPr sz="1350" b="1" spc="-10" dirty="0">
                <a:solidFill>
                  <a:srgbClr val="991B1B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991B1B"/>
                </a:solidFill>
                <a:latin typeface="DejaVu Sans"/>
                <a:cs typeface="DejaVu Sans"/>
              </a:rPr>
              <a:t>security-conscious</a:t>
            </a:r>
            <a:r>
              <a:rPr sz="1350" b="1" spc="-5" dirty="0">
                <a:solidFill>
                  <a:srgbClr val="991B1B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991B1B"/>
                </a:solidFill>
                <a:latin typeface="DejaVu Sans"/>
                <a:cs typeface="DejaVu Sans"/>
              </a:rPr>
              <a:t>individuals</a:t>
            </a:r>
            <a:r>
              <a:rPr sz="1350" b="1" spc="-10" dirty="0">
                <a:solidFill>
                  <a:srgbClr val="991B1B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991B1B"/>
                </a:solidFill>
                <a:latin typeface="DejaVu Sans"/>
                <a:cs typeface="DejaVu Sans"/>
              </a:rPr>
              <a:t>can</a:t>
            </a:r>
            <a:r>
              <a:rPr sz="1350" b="1" spc="-5" dirty="0">
                <a:solidFill>
                  <a:srgbClr val="991B1B"/>
                </a:solidFill>
                <a:latin typeface="DejaVu Sans"/>
                <a:cs typeface="DejaVu Sans"/>
              </a:rPr>
              <a:t> </a:t>
            </a:r>
            <a:r>
              <a:rPr sz="1350" b="1" spc="-25" dirty="0">
                <a:solidFill>
                  <a:srgbClr val="991B1B"/>
                </a:solidFill>
                <a:latin typeface="DejaVu Sans"/>
                <a:cs typeface="DejaVu Sans"/>
              </a:rPr>
              <a:t>be </a:t>
            </a:r>
            <a:r>
              <a:rPr sz="1350" b="1" dirty="0">
                <a:solidFill>
                  <a:srgbClr val="991B1B"/>
                </a:solidFill>
                <a:latin typeface="DejaVu Sans"/>
                <a:cs typeface="DejaVu Sans"/>
              </a:rPr>
              <a:t>manipulated</a:t>
            </a:r>
            <a:r>
              <a:rPr sz="1350" b="1" spc="-35" dirty="0">
                <a:solidFill>
                  <a:srgbClr val="991B1B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991B1B"/>
                </a:solidFill>
                <a:latin typeface="DejaVu Sans"/>
                <a:cs typeface="DejaVu Sans"/>
              </a:rPr>
              <a:t>with</a:t>
            </a:r>
            <a:r>
              <a:rPr sz="1350" b="1" spc="-30" dirty="0">
                <a:solidFill>
                  <a:srgbClr val="991B1B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991B1B"/>
                </a:solidFill>
                <a:latin typeface="DejaVu Sans"/>
                <a:cs typeface="DejaVu Sans"/>
              </a:rPr>
              <a:t>the</a:t>
            </a:r>
            <a:r>
              <a:rPr sz="1350" b="1" spc="-30" dirty="0">
                <a:solidFill>
                  <a:srgbClr val="991B1B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991B1B"/>
                </a:solidFill>
                <a:latin typeface="DejaVu Sans"/>
                <a:cs typeface="DejaVu Sans"/>
              </a:rPr>
              <a:t>right</a:t>
            </a:r>
            <a:r>
              <a:rPr sz="1350" b="1" spc="-30" dirty="0">
                <a:solidFill>
                  <a:srgbClr val="991B1B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991B1B"/>
                </a:solidFill>
                <a:latin typeface="DejaVu Sans"/>
                <a:cs typeface="DejaVu Sans"/>
              </a:rPr>
              <a:t>social</a:t>
            </a:r>
            <a:r>
              <a:rPr sz="1350" b="1" spc="-30" dirty="0">
                <a:solidFill>
                  <a:srgbClr val="991B1B"/>
                </a:solidFill>
                <a:latin typeface="DejaVu Sans"/>
                <a:cs typeface="DejaVu Sans"/>
              </a:rPr>
              <a:t> </a:t>
            </a:r>
            <a:r>
              <a:rPr sz="1350" b="1" spc="-10" dirty="0">
                <a:solidFill>
                  <a:srgbClr val="991B1B"/>
                </a:solidFill>
                <a:latin typeface="DejaVu Sans"/>
                <a:cs typeface="DejaVu Sans"/>
              </a:rPr>
              <a:t>engineering approach</a:t>
            </a:r>
            <a:endParaRPr sz="1350">
              <a:latin typeface="DejaVu Sans"/>
              <a:cs typeface="DejaVu San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286498" y="1181100"/>
            <a:ext cx="5295900" cy="4953000"/>
            <a:chOff x="6286498" y="1181100"/>
            <a:chExt cx="5295900" cy="4953000"/>
          </a:xfrm>
        </p:grpSpPr>
        <p:sp>
          <p:nvSpPr>
            <p:cNvPr id="20" name="object 20"/>
            <p:cNvSpPr/>
            <p:nvPr/>
          </p:nvSpPr>
          <p:spPr>
            <a:xfrm>
              <a:off x="6286498" y="1200149"/>
              <a:ext cx="2571750" cy="1352550"/>
            </a:xfrm>
            <a:custGeom>
              <a:avLst/>
              <a:gdLst/>
              <a:ahLst/>
              <a:cxnLst/>
              <a:rect l="l" t="t" r="r" b="b"/>
              <a:pathLst>
                <a:path w="2571750" h="1352550">
                  <a:moveTo>
                    <a:pt x="2500553" y="1352549"/>
                  </a:moveTo>
                  <a:lnTo>
                    <a:pt x="71196" y="1352549"/>
                  </a:lnTo>
                  <a:lnTo>
                    <a:pt x="66241" y="1352061"/>
                  </a:lnTo>
                  <a:lnTo>
                    <a:pt x="29705" y="1336927"/>
                  </a:lnTo>
                  <a:lnTo>
                    <a:pt x="3885" y="1300887"/>
                  </a:lnTo>
                  <a:lnTo>
                    <a:pt x="0" y="1281353"/>
                  </a:lnTo>
                  <a:lnTo>
                    <a:pt x="0" y="1276349"/>
                  </a:lnTo>
                  <a:lnTo>
                    <a:pt x="0" y="53397"/>
                  </a:lnTo>
                  <a:lnTo>
                    <a:pt x="18780" y="19392"/>
                  </a:lnTo>
                  <a:lnTo>
                    <a:pt x="56426" y="1830"/>
                  </a:lnTo>
                  <a:lnTo>
                    <a:pt x="71196" y="0"/>
                  </a:lnTo>
                  <a:lnTo>
                    <a:pt x="2500553" y="0"/>
                  </a:lnTo>
                  <a:lnTo>
                    <a:pt x="2542044" y="11716"/>
                  </a:lnTo>
                  <a:lnTo>
                    <a:pt x="2569309" y="42319"/>
                  </a:lnTo>
                  <a:lnTo>
                    <a:pt x="2571749" y="53397"/>
                  </a:lnTo>
                  <a:lnTo>
                    <a:pt x="2571749" y="1281353"/>
                  </a:lnTo>
                  <a:lnTo>
                    <a:pt x="2556128" y="1322844"/>
                  </a:lnTo>
                  <a:lnTo>
                    <a:pt x="2520087" y="1348663"/>
                  </a:lnTo>
                  <a:lnTo>
                    <a:pt x="2505508" y="1352061"/>
                  </a:lnTo>
                  <a:lnTo>
                    <a:pt x="2500553" y="1352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86777" y="1181100"/>
              <a:ext cx="2571750" cy="70485"/>
            </a:xfrm>
            <a:custGeom>
              <a:avLst/>
              <a:gdLst/>
              <a:ahLst/>
              <a:cxnLst/>
              <a:rect l="l" t="t" r="r" b="b"/>
              <a:pathLst>
                <a:path w="2571750" h="70484">
                  <a:moveTo>
                    <a:pt x="0" y="70450"/>
                  </a:moveTo>
                  <a:lnTo>
                    <a:pt x="12551" y="33857"/>
                  </a:lnTo>
                  <a:lnTo>
                    <a:pt x="46760" y="5800"/>
                  </a:lnTo>
                  <a:lnTo>
                    <a:pt x="75922" y="0"/>
                  </a:lnTo>
                  <a:lnTo>
                    <a:pt x="2495272" y="0"/>
                  </a:lnTo>
                  <a:lnTo>
                    <a:pt x="2537614" y="12830"/>
                  </a:lnTo>
                  <a:lnTo>
                    <a:pt x="2561180" y="38099"/>
                  </a:lnTo>
                  <a:lnTo>
                    <a:pt x="75922" y="38099"/>
                  </a:lnTo>
                  <a:lnTo>
                    <a:pt x="68415" y="38281"/>
                  </a:lnTo>
                  <a:lnTo>
                    <a:pt x="27604" y="46733"/>
                  </a:lnTo>
                  <a:lnTo>
                    <a:pt x="1654" y="66287"/>
                  </a:lnTo>
                  <a:lnTo>
                    <a:pt x="0" y="70450"/>
                  </a:lnTo>
                  <a:close/>
                </a:path>
                <a:path w="2571750" h="70484">
                  <a:moveTo>
                    <a:pt x="2571194" y="70450"/>
                  </a:moveTo>
                  <a:lnTo>
                    <a:pt x="2537613" y="44514"/>
                  </a:lnTo>
                  <a:lnTo>
                    <a:pt x="2495272" y="38099"/>
                  </a:lnTo>
                  <a:lnTo>
                    <a:pt x="2561180" y="38099"/>
                  </a:lnTo>
                  <a:lnTo>
                    <a:pt x="2571109" y="68693"/>
                  </a:lnTo>
                  <a:lnTo>
                    <a:pt x="2571194" y="70450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38899" y="13715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399" y="380999"/>
                  </a:moveTo>
                  <a:lnTo>
                    <a:pt x="108159" y="374439"/>
                  </a:lnTo>
                  <a:lnTo>
                    <a:pt x="67730" y="355315"/>
                  </a:lnTo>
                  <a:lnTo>
                    <a:pt x="34590" y="325282"/>
                  </a:lnTo>
                  <a:lnTo>
                    <a:pt x="11599" y="286920"/>
                  </a:lnTo>
                  <a:lnTo>
                    <a:pt x="731" y="243537"/>
                  </a:lnTo>
                  <a:lnTo>
                    <a:pt x="0" y="228599"/>
                  </a:lnTo>
                  <a:lnTo>
                    <a:pt x="0" y="152399"/>
                  </a:lnTo>
                  <a:lnTo>
                    <a:pt x="6559" y="108159"/>
                  </a:lnTo>
                  <a:lnTo>
                    <a:pt x="25682" y="67730"/>
                  </a:lnTo>
                  <a:lnTo>
                    <a:pt x="55716" y="34591"/>
                  </a:lnTo>
                  <a:lnTo>
                    <a:pt x="94077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1" y="29995"/>
                  </a:lnTo>
                  <a:lnTo>
                    <a:pt x="274803" y="61607"/>
                  </a:lnTo>
                  <a:lnTo>
                    <a:pt x="295894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799" y="228599"/>
                  </a:lnTo>
                  <a:lnTo>
                    <a:pt x="298238" y="272839"/>
                  </a:lnTo>
                  <a:lnTo>
                    <a:pt x="279115" y="313268"/>
                  </a:lnTo>
                  <a:lnTo>
                    <a:pt x="249082" y="346408"/>
                  </a:lnTo>
                  <a:lnTo>
                    <a:pt x="210720" y="369399"/>
                  </a:lnTo>
                  <a:lnTo>
                    <a:pt x="167337" y="380267"/>
                  </a:lnTo>
                  <a:lnTo>
                    <a:pt x="152399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15099" y="1476374"/>
              <a:ext cx="152399" cy="15239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86498" y="4305299"/>
              <a:ext cx="5295899" cy="182879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6807200" y="1444625"/>
            <a:ext cx="7670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1D40AF"/>
                </a:solidFill>
                <a:latin typeface="DejaVu Sans"/>
                <a:cs typeface="DejaVu Sans"/>
              </a:rPr>
              <a:t>Phishing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26199" y="1795145"/>
            <a:ext cx="229235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Mass emails mimicking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legitimate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sources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steal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credentials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or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install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malware.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010648" y="1181100"/>
            <a:ext cx="2571750" cy="1371600"/>
            <a:chOff x="9010648" y="1181100"/>
            <a:chExt cx="2571750" cy="1371600"/>
          </a:xfrm>
        </p:grpSpPr>
        <p:sp>
          <p:nvSpPr>
            <p:cNvPr id="28" name="object 28"/>
            <p:cNvSpPr/>
            <p:nvPr/>
          </p:nvSpPr>
          <p:spPr>
            <a:xfrm>
              <a:off x="9010648" y="1200149"/>
              <a:ext cx="2571750" cy="1352550"/>
            </a:xfrm>
            <a:custGeom>
              <a:avLst/>
              <a:gdLst/>
              <a:ahLst/>
              <a:cxnLst/>
              <a:rect l="l" t="t" r="r" b="b"/>
              <a:pathLst>
                <a:path w="2571750" h="1352550">
                  <a:moveTo>
                    <a:pt x="2500553" y="1352549"/>
                  </a:moveTo>
                  <a:lnTo>
                    <a:pt x="71196" y="1352549"/>
                  </a:lnTo>
                  <a:lnTo>
                    <a:pt x="66241" y="1352061"/>
                  </a:lnTo>
                  <a:lnTo>
                    <a:pt x="29705" y="1336927"/>
                  </a:lnTo>
                  <a:lnTo>
                    <a:pt x="3885" y="1300887"/>
                  </a:lnTo>
                  <a:lnTo>
                    <a:pt x="0" y="1281353"/>
                  </a:lnTo>
                  <a:lnTo>
                    <a:pt x="0" y="1276349"/>
                  </a:lnTo>
                  <a:lnTo>
                    <a:pt x="0" y="53397"/>
                  </a:lnTo>
                  <a:lnTo>
                    <a:pt x="18780" y="19392"/>
                  </a:lnTo>
                  <a:lnTo>
                    <a:pt x="56426" y="1830"/>
                  </a:lnTo>
                  <a:lnTo>
                    <a:pt x="71196" y="0"/>
                  </a:lnTo>
                  <a:lnTo>
                    <a:pt x="2500553" y="0"/>
                  </a:lnTo>
                  <a:lnTo>
                    <a:pt x="2542042" y="11716"/>
                  </a:lnTo>
                  <a:lnTo>
                    <a:pt x="2569307" y="42319"/>
                  </a:lnTo>
                  <a:lnTo>
                    <a:pt x="2571749" y="53397"/>
                  </a:lnTo>
                  <a:lnTo>
                    <a:pt x="2571749" y="1281353"/>
                  </a:lnTo>
                  <a:lnTo>
                    <a:pt x="2556126" y="1322844"/>
                  </a:lnTo>
                  <a:lnTo>
                    <a:pt x="2520087" y="1348663"/>
                  </a:lnTo>
                  <a:lnTo>
                    <a:pt x="2505507" y="1352061"/>
                  </a:lnTo>
                  <a:lnTo>
                    <a:pt x="2500553" y="1352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010927" y="1181100"/>
              <a:ext cx="2571750" cy="70485"/>
            </a:xfrm>
            <a:custGeom>
              <a:avLst/>
              <a:gdLst/>
              <a:ahLst/>
              <a:cxnLst/>
              <a:rect l="l" t="t" r="r" b="b"/>
              <a:pathLst>
                <a:path w="2571750" h="70484">
                  <a:moveTo>
                    <a:pt x="0" y="70450"/>
                  </a:moveTo>
                  <a:lnTo>
                    <a:pt x="12551" y="33857"/>
                  </a:lnTo>
                  <a:lnTo>
                    <a:pt x="46760" y="5800"/>
                  </a:lnTo>
                  <a:lnTo>
                    <a:pt x="75922" y="0"/>
                  </a:lnTo>
                  <a:lnTo>
                    <a:pt x="2495272" y="0"/>
                  </a:lnTo>
                  <a:lnTo>
                    <a:pt x="2537613" y="12830"/>
                  </a:lnTo>
                  <a:lnTo>
                    <a:pt x="2561180" y="38099"/>
                  </a:lnTo>
                  <a:lnTo>
                    <a:pt x="75922" y="38099"/>
                  </a:lnTo>
                  <a:lnTo>
                    <a:pt x="68415" y="38281"/>
                  </a:lnTo>
                  <a:lnTo>
                    <a:pt x="27603" y="46733"/>
                  </a:lnTo>
                  <a:lnTo>
                    <a:pt x="1654" y="66287"/>
                  </a:lnTo>
                  <a:lnTo>
                    <a:pt x="0" y="70450"/>
                  </a:lnTo>
                  <a:close/>
                </a:path>
                <a:path w="2571750" h="70484">
                  <a:moveTo>
                    <a:pt x="2571194" y="70450"/>
                  </a:moveTo>
                  <a:lnTo>
                    <a:pt x="2537613" y="44514"/>
                  </a:lnTo>
                  <a:lnTo>
                    <a:pt x="2495272" y="38099"/>
                  </a:lnTo>
                  <a:lnTo>
                    <a:pt x="2561180" y="38099"/>
                  </a:lnTo>
                  <a:lnTo>
                    <a:pt x="2571109" y="68693"/>
                  </a:lnTo>
                  <a:lnTo>
                    <a:pt x="2571194" y="70450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163049" y="13715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399" y="380999"/>
                  </a:moveTo>
                  <a:lnTo>
                    <a:pt x="108158" y="374439"/>
                  </a:lnTo>
                  <a:lnTo>
                    <a:pt x="67730" y="355315"/>
                  </a:lnTo>
                  <a:lnTo>
                    <a:pt x="34590" y="325282"/>
                  </a:lnTo>
                  <a:lnTo>
                    <a:pt x="11599" y="286920"/>
                  </a:lnTo>
                  <a:lnTo>
                    <a:pt x="731" y="243537"/>
                  </a:lnTo>
                  <a:lnTo>
                    <a:pt x="0" y="228599"/>
                  </a:lnTo>
                  <a:lnTo>
                    <a:pt x="0" y="152399"/>
                  </a:lnTo>
                  <a:lnTo>
                    <a:pt x="6559" y="108159"/>
                  </a:lnTo>
                  <a:lnTo>
                    <a:pt x="25683" y="67730"/>
                  </a:lnTo>
                  <a:lnTo>
                    <a:pt x="55716" y="34591"/>
                  </a:lnTo>
                  <a:lnTo>
                    <a:pt x="94077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1" y="29995"/>
                  </a:lnTo>
                  <a:lnTo>
                    <a:pt x="274803" y="61607"/>
                  </a:lnTo>
                  <a:lnTo>
                    <a:pt x="295893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799" y="228599"/>
                  </a:lnTo>
                  <a:lnTo>
                    <a:pt x="298237" y="272839"/>
                  </a:lnTo>
                  <a:lnTo>
                    <a:pt x="279114" y="313268"/>
                  </a:lnTo>
                  <a:lnTo>
                    <a:pt x="249081" y="346408"/>
                  </a:lnTo>
                  <a:lnTo>
                    <a:pt x="210720" y="369399"/>
                  </a:lnTo>
                  <a:lnTo>
                    <a:pt x="167337" y="380267"/>
                  </a:lnTo>
                  <a:lnTo>
                    <a:pt x="152399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39737" y="1476374"/>
              <a:ext cx="151423" cy="152399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9531349" y="1444625"/>
            <a:ext cx="1320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Spear </a:t>
            </a:r>
            <a:r>
              <a:rPr sz="1200" b="1" spc="-10" dirty="0">
                <a:solidFill>
                  <a:srgbClr val="1D40AF"/>
                </a:solidFill>
                <a:latin typeface="DejaVu Sans"/>
                <a:cs typeface="DejaVu Sans"/>
              </a:rPr>
              <a:t>Phishing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150350" y="1795145"/>
            <a:ext cx="224663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Targeted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phishing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customized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for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specific</a:t>
            </a:r>
            <a:r>
              <a:rPr sz="10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individuals</a:t>
            </a:r>
            <a:r>
              <a:rPr sz="10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using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personal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information.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286498" y="2705100"/>
            <a:ext cx="2571750" cy="1371600"/>
            <a:chOff x="6286498" y="2705100"/>
            <a:chExt cx="2571750" cy="1371600"/>
          </a:xfrm>
        </p:grpSpPr>
        <p:sp>
          <p:nvSpPr>
            <p:cNvPr id="35" name="object 35"/>
            <p:cNvSpPr/>
            <p:nvPr/>
          </p:nvSpPr>
          <p:spPr>
            <a:xfrm>
              <a:off x="6286498" y="2724150"/>
              <a:ext cx="2571750" cy="1352550"/>
            </a:xfrm>
            <a:custGeom>
              <a:avLst/>
              <a:gdLst/>
              <a:ahLst/>
              <a:cxnLst/>
              <a:rect l="l" t="t" r="r" b="b"/>
              <a:pathLst>
                <a:path w="2571750" h="1352550">
                  <a:moveTo>
                    <a:pt x="2500553" y="1352549"/>
                  </a:moveTo>
                  <a:lnTo>
                    <a:pt x="71196" y="1352549"/>
                  </a:lnTo>
                  <a:lnTo>
                    <a:pt x="66241" y="1352061"/>
                  </a:lnTo>
                  <a:lnTo>
                    <a:pt x="29705" y="1336927"/>
                  </a:lnTo>
                  <a:lnTo>
                    <a:pt x="3885" y="1300887"/>
                  </a:lnTo>
                  <a:lnTo>
                    <a:pt x="0" y="1281353"/>
                  </a:lnTo>
                  <a:lnTo>
                    <a:pt x="0" y="1276349"/>
                  </a:lnTo>
                  <a:lnTo>
                    <a:pt x="0" y="53397"/>
                  </a:lnTo>
                  <a:lnTo>
                    <a:pt x="18780" y="19391"/>
                  </a:lnTo>
                  <a:lnTo>
                    <a:pt x="56426" y="1829"/>
                  </a:lnTo>
                  <a:lnTo>
                    <a:pt x="71196" y="0"/>
                  </a:lnTo>
                  <a:lnTo>
                    <a:pt x="2500553" y="0"/>
                  </a:lnTo>
                  <a:lnTo>
                    <a:pt x="2542044" y="11715"/>
                  </a:lnTo>
                  <a:lnTo>
                    <a:pt x="2569309" y="42319"/>
                  </a:lnTo>
                  <a:lnTo>
                    <a:pt x="2571749" y="53397"/>
                  </a:lnTo>
                  <a:lnTo>
                    <a:pt x="2571749" y="1281353"/>
                  </a:lnTo>
                  <a:lnTo>
                    <a:pt x="2556128" y="1322843"/>
                  </a:lnTo>
                  <a:lnTo>
                    <a:pt x="2520087" y="1348663"/>
                  </a:lnTo>
                  <a:lnTo>
                    <a:pt x="2505508" y="1352061"/>
                  </a:lnTo>
                  <a:lnTo>
                    <a:pt x="2500553" y="1352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86777" y="2705100"/>
              <a:ext cx="2571750" cy="70485"/>
            </a:xfrm>
            <a:custGeom>
              <a:avLst/>
              <a:gdLst/>
              <a:ahLst/>
              <a:cxnLst/>
              <a:rect l="l" t="t" r="r" b="b"/>
              <a:pathLst>
                <a:path w="2571750" h="70485">
                  <a:moveTo>
                    <a:pt x="0" y="70450"/>
                  </a:moveTo>
                  <a:lnTo>
                    <a:pt x="12551" y="33857"/>
                  </a:lnTo>
                  <a:lnTo>
                    <a:pt x="46760" y="5800"/>
                  </a:lnTo>
                  <a:lnTo>
                    <a:pt x="75922" y="0"/>
                  </a:lnTo>
                  <a:lnTo>
                    <a:pt x="2495272" y="0"/>
                  </a:lnTo>
                  <a:lnTo>
                    <a:pt x="2537613" y="12829"/>
                  </a:lnTo>
                  <a:lnTo>
                    <a:pt x="2561181" y="38099"/>
                  </a:lnTo>
                  <a:lnTo>
                    <a:pt x="75922" y="38099"/>
                  </a:lnTo>
                  <a:lnTo>
                    <a:pt x="68415" y="38281"/>
                  </a:lnTo>
                  <a:lnTo>
                    <a:pt x="27604" y="46733"/>
                  </a:lnTo>
                  <a:lnTo>
                    <a:pt x="1654" y="66287"/>
                  </a:lnTo>
                  <a:lnTo>
                    <a:pt x="0" y="70450"/>
                  </a:lnTo>
                  <a:close/>
                </a:path>
                <a:path w="2571750" h="70485">
                  <a:moveTo>
                    <a:pt x="2571194" y="70450"/>
                  </a:moveTo>
                  <a:lnTo>
                    <a:pt x="2537613" y="44514"/>
                  </a:lnTo>
                  <a:lnTo>
                    <a:pt x="2495272" y="38099"/>
                  </a:lnTo>
                  <a:lnTo>
                    <a:pt x="2561181" y="38099"/>
                  </a:lnTo>
                  <a:lnTo>
                    <a:pt x="2571109" y="68693"/>
                  </a:lnTo>
                  <a:lnTo>
                    <a:pt x="2571194" y="70450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38899" y="28955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399" y="380999"/>
                  </a:moveTo>
                  <a:lnTo>
                    <a:pt x="108159" y="374438"/>
                  </a:lnTo>
                  <a:lnTo>
                    <a:pt x="67730" y="355315"/>
                  </a:lnTo>
                  <a:lnTo>
                    <a:pt x="34590" y="325282"/>
                  </a:lnTo>
                  <a:lnTo>
                    <a:pt x="11599" y="286920"/>
                  </a:lnTo>
                  <a:lnTo>
                    <a:pt x="731" y="243537"/>
                  </a:lnTo>
                  <a:lnTo>
                    <a:pt x="0" y="228599"/>
                  </a:lnTo>
                  <a:lnTo>
                    <a:pt x="0" y="152399"/>
                  </a:lnTo>
                  <a:lnTo>
                    <a:pt x="6559" y="108159"/>
                  </a:lnTo>
                  <a:lnTo>
                    <a:pt x="25682" y="67730"/>
                  </a:lnTo>
                  <a:lnTo>
                    <a:pt x="55716" y="34591"/>
                  </a:lnTo>
                  <a:lnTo>
                    <a:pt x="94077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1" y="29995"/>
                  </a:lnTo>
                  <a:lnTo>
                    <a:pt x="274803" y="61607"/>
                  </a:lnTo>
                  <a:lnTo>
                    <a:pt x="295894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799" y="228599"/>
                  </a:lnTo>
                  <a:lnTo>
                    <a:pt x="298238" y="272839"/>
                  </a:lnTo>
                  <a:lnTo>
                    <a:pt x="279115" y="313268"/>
                  </a:lnTo>
                  <a:lnTo>
                    <a:pt x="249082" y="346407"/>
                  </a:lnTo>
                  <a:lnTo>
                    <a:pt x="210720" y="369398"/>
                  </a:lnTo>
                  <a:lnTo>
                    <a:pt x="167337" y="380267"/>
                  </a:lnTo>
                  <a:lnTo>
                    <a:pt x="152399" y="3809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13938" y="2999213"/>
              <a:ext cx="153560" cy="153560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6807200" y="2968625"/>
            <a:ext cx="662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1D40AF"/>
                </a:solidFill>
                <a:latin typeface="DejaVu Sans"/>
                <a:cs typeface="DejaVu Sans"/>
              </a:rPr>
              <a:t>Vishing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426199" y="3319145"/>
            <a:ext cx="2192655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Voice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phishing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using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phone</a:t>
            </a:r>
            <a:r>
              <a:rPr sz="10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calls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trick</a:t>
            </a:r>
            <a:r>
              <a:rPr sz="10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victims</a:t>
            </a:r>
            <a:r>
              <a:rPr sz="10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into</a:t>
            </a:r>
            <a:r>
              <a:rPr sz="10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revealing information.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9010648" y="2705100"/>
            <a:ext cx="2571750" cy="1371600"/>
            <a:chOff x="9010648" y="2705100"/>
            <a:chExt cx="2571750" cy="1371600"/>
          </a:xfrm>
        </p:grpSpPr>
        <p:sp>
          <p:nvSpPr>
            <p:cNvPr id="42" name="object 42"/>
            <p:cNvSpPr/>
            <p:nvPr/>
          </p:nvSpPr>
          <p:spPr>
            <a:xfrm>
              <a:off x="9010648" y="2724150"/>
              <a:ext cx="2571750" cy="1352550"/>
            </a:xfrm>
            <a:custGeom>
              <a:avLst/>
              <a:gdLst/>
              <a:ahLst/>
              <a:cxnLst/>
              <a:rect l="l" t="t" r="r" b="b"/>
              <a:pathLst>
                <a:path w="2571750" h="1352550">
                  <a:moveTo>
                    <a:pt x="2500553" y="1352549"/>
                  </a:moveTo>
                  <a:lnTo>
                    <a:pt x="71196" y="1352549"/>
                  </a:lnTo>
                  <a:lnTo>
                    <a:pt x="66241" y="1352061"/>
                  </a:lnTo>
                  <a:lnTo>
                    <a:pt x="29705" y="1336927"/>
                  </a:lnTo>
                  <a:lnTo>
                    <a:pt x="3885" y="1300887"/>
                  </a:lnTo>
                  <a:lnTo>
                    <a:pt x="0" y="1281353"/>
                  </a:lnTo>
                  <a:lnTo>
                    <a:pt x="0" y="1276349"/>
                  </a:lnTo>
                  <a:lnTo>
                    <a:pt x="0" y="53397"/>
                  </a:lnTo>
                  <a:lnTo>
                    <a:pt x="18780" y="19391"/>
                  </a:lnTo>
                  <a:lnTo>
                    <a:pt x="56426" y="1829"/>
                  </a:lnTo>
                  <a:lnTo>
                    <a:pt x="71196" y="0"/>
                  </a:lnTo>
                  <a:lnTo>
                    <a:pt x="2500553" y="0"/>
                  </a:lnTo>
                  <a:lnTo>
                    <a:pt x="2542042" y="11715"/>
                  </a:lnTo>
                  <a:lnTo>
                    <a:pt x="2569307" y="42319"/>
                  </a:lnTo>
                  <a:lnTo>
                    <a:pt x="2571749" y="53397"/>
                  </a:lnTo>
                  <a:lnTo>
                    <a:pt x="2571749" y="1281353"/>
                  </a:lnTo>
                  <a:lnTo>
                    <a:pt x="2556126" y="1322843"/>
                  </a:lnTo>
                  <a:lnTo>
                    <a:pt x="2520087" y="1348663"/>
                  </a:lnTo>
                  <a:lnTo>
                    <a:pt x="2505507" y="1352061"/>
                  </a:lnTo>
                  <a:lnTo>
                    <a:pt x="2500553" y="1352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010927" y="2705100"/>
              <a:ext cx="2571750" cy="70485"/>
            </a:xfrm>
            <a:custGeom>
              <a:avLst/>
              <a:gdLst/>
              <a:ahLst/>
              <a:cxnLst/>
              <a:rect l="l" t="t" r="r" b="b"/>
              <a:pathLst>
                <a:path w="2571750" h="70485">
                  <a:moveTo>
                    <a:pt x="0" y="70450"/>
                  </a:moveTo>
                  <a:lnTo>
                    <a:pt x="12551" y="33857"/>
                  </a:lnTo>
                  <a:lnTo>
                    <a:pt x="46760" y="5800"/>
                  </a:lnTo>
                  <a:lnTo>
                    <a:pt x="75922" y="0"/>
                  </a:lnTo>
                  <a:lnTo>
                    <a:pt x="2495272" y="0"/>
                  </a:lnTo>
                  <a:lnTo>
                    <a:pt x="2537613" y="12829"/>
                  </a:lnTo>
                  <a:lnTo>
                    <a:pt x="2561180" y="38099"/>
                  </a:lnTo>
                  <a:lnTo>
                    <a:pt x="75922" y="38099"/>
                  </a:lnTo>
                  <a:lnTo>
                    <a:pt x="68415" y="38281"/>
                  </a:lnTo>
                  <a:lnTo>
                    <a:pt x="27603" y="46733"/>
                  </a:lnTo>
                  <a:lnTo>
                    <a:pt x="1654" y="66287"/>
                  </a:lnTo>
                  <a:lnTo>
                    <a:pt x="0" y="70450"/>
                  </a:lnTo>
                  <a:close/>
                </a:path>
                <a:path w="2571750" h="70485">
                  <a:moveTo>
                    <a:pt x="2571194" y="70450"/>
                  </a:moveTo>
                  <a:lnTo>
                    <a:pt x="2537613" y="44514"/>
                  </a:lnTo>
                  <a:lnTo>
                    <a:pt x="2495272" y="38099"/>
                  </a:lnTo>
                  <a:lnTo>
                    <a:pt x="2561180" y="38099"/>
                  </a:lnTo>
                  <a:lnTo>
                    <a:pt x="2571109" y="68693"/>
                  </a:lnTo>
                  <a:lnTo>
                    <a:pt x="2571194" y="70450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163049" y="28955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399" y="380999"/>
                  </a:moveTo>
                  <a:lnTo>
                    <a:pt x="108158" y="374438"/>
                  </a:lnTo>
                  <a:lnTo>
                    <a:pt x="67730" y="355315"/>
                  </a:lnTo>
                  <a:lnTo>
                    <a:pt x="34590" y="325282"/>
                  </a:lnTo>
                  <a:lnTo>
                    <a:pt x="11599" y="286920"/>
                  </a:lnTo>
                  <a:lnTo>
                    <a:pt x="731" y="243537"/>
                  </a:lnTo>
                  <a:lnTo>
                    <a:pt x="0" y="228599"/>
                  </a:lnTo>
                  <a:lnTo>
                    <a:pt x="0" y="152399"/>
                  </a:lnTo>
                  <a:lnTo>
                    <a:pt x="6559" y="108159"/>
                  </a:lnTo>
                  <a:lnTo>
                    <a:pt x="25683" y="67730"/>
                  </a:lnTo>
                  <a:lnTo>
                    <a:pt x="55716" y="34591"/>
                  </a:lnTo>
                  <a:lnTo>
                    <a:pt x="94077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1" y="29995"/>
                  </a:lnTo>
                  <a:lnTo>
                    <a:pt x="274803" y="61607"/>
                  </a:lnTo>
                  <a:lnTo>
                    <a:pt x="295893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799" y="228599"/>
                  </a:lnTo>
                  <a:lnTo>
                    <a:pt x="298237" y="272839"/>
                  </a:lnTo>
                  <a:lnTo>
                    <a:pt x="279114" y="313268"/>
                  </a:lnTo>
                  <a:lnTo>
                    <a:pt x="249081" y="346407"/>
                  </a:lnTo>
                  <a:lnTo>
                    <a:pt x="210720" y="369398"/>
                  </a:lnTo>
                  <a:lnTo>
                    <a:pt x="167337" y="380267"/>
                  </a:lnTo>
                  <a:lnTo>
                    <a:pt x="152399" y="3809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38862" y="3009899"/>
              <a:ext cx="152786" cy="133379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9531349" y="2968625"/>
            <a:ext cx="815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1D40AF"/>
                </a:solidFill>
                <a:latin typeface="DejaVu Sans"/>
                <a:cs typeface="DejaVu Sans"/>
              </a:rPr>
              <a:t>Smishing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150350" y="3319145"/>
            <a:ext cx="208407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SMS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phishing using 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text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messages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with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malicious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links.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464299" y="4502149"/>
            <a:ext cx="3802379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Psychological</a:t>
            </a:r>
            <a:r>
              <a:rPr sz="1350" b="1" spc="-1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Manipulation</a:t>
            </a:r>
            <a:r>
              <a:rPr sz="1350" b="1" spc="-1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spc="-20" dirty="0">
                <a:solidFill>
                  <a:srgbClr val="1D40AF"/>
                </a:solidFill>
                <a:latin typeface="DejaVu Sans"/>
                <a:cs typeface="DejaVu Sans"/>
              </a:rPr>
              <a:t>Techniques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826250" y="4849176"/>
            <a:ext cx="1816735" cy="52070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050" b="1" spc="-10" dirty="0">
                <a:latin typeface="DejaVu Sans"/>
                <a:cs typeface="DejaVu Sans"/>
              </a:rPr>
              <a:t>Urgency</a:t>
            </a:r>
            <a:endParaRPr sz="1050">
              <a:latin typeface="DejaVu Sans"/>
              <a:cs typeface="DejaVu Sans"/>
            </a:endParaRPr>
          </a:p>
          <a:p>
            <a:pPr marL="12700" marR="5080">
              <a:lnSpc>
                <a:spcPct val="111100"/>
              </a:lnSpc>
              <a:spcBef>
                <a:spcPts val="45"/>
              </a:spcBef>
            </a:pPr>
            <a:r>
              <a:rPr sz="900" spc="-10" dirty="0">
                <a:solidFill>
                  <a:srgbClr val="374050"/>
                </a:solidFill>
                <a:latin typeface="DejaVu Sans"/>
                <a:cs typeface="DejaVu Sans"/>
              </a:rPr>
              <a:t>Forcing</a:t>
            </a:r>
            <a:r>
              <a:rPr sz="9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900" dirty="0">
                <a:solidFill>
                  <a:srgbClr val="374050"/>
                </a:solidFill>
                <a:latin typeface="DejaVu Sans"/>
                <a:cs typeface="DejaVu Sans"/>
              </a:rPr>
              <a:t>quick</a:t>
            </a:r>
            <a:r>
              <a:rPr sz="9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900" dirty="0">
                <a:solidFill>
                  <a:srgbClr val="374050"/>
                </a:solidFill>
                <a:latin typeface="DejaVu Sans"/>
                <a:cs typeface="DejaVu Sans"/>
              </a:rPr>
              <a:t>decisions</a:t>
            </a:r>
            <a:r>
              <a:rPr sz="9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900" spc="-10" dirty="0">
                <a:solidFill>
                  <a:srgbClr val="374050"/>
                </a:solidFill>
                <a:latin typeface="DejaVu Sans"/>
                <a:cs typeface="DejaVu Sans"/>
              </a:rPr>
              <a:t>without </a:t>
            </a:r>
            <a:r>
              <a:rPr sz="900" dirty="0">
                <a:solidFill>
                  <a:srgbClr val="374050"/>
                </a:solidFill>
                <a:latin typeface="DejaVu Sans"/>
                <a:cs typeface="DejaVu Sans"/>
              </a:rPr>
              <a:t>time to </a:t>
            </a:r>
            <a:r>
              <a:rPr sz="900" spc="-10" dirty="0">
                <a:solidFill>
                  <a:srgbClr val="374050"/>
                </a:solidFill>
                <a:latin typeface="DejaVu Sans"/>
                <a:cs typeface="DejaVu Sans"/>
              </a:rPr>
              <a:t>verify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393236" y="4849176"/>
            <a:ext cx="1971039" cy="52070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050" b="1" spc="-10" dirty="0">
                <a:latin typeface="DejaVu Sans"/>
                <a:cs typeface="DejaVu Sans"/>
              </a:rPr>
              <a:t>Authority</a:t>
            </a:r>
            <a:endParaRPr sz="1050">
              <a:latin typeface="DejaVu Sans"/>
              <a:cs typeface="DejaVu Sans"/>
            </a:endParaRPr>
          </a:p>
          <a:p>
            <a:pPr marL="12700" marR="5080">
              <a:lnSpc>
                <a:spcPct val="111100"/>
              </a:lnSpc>
              <a:spcBef>
                <a:spcPts val="45"/>
              </a:spcBef>
            </a:pPr>
            <a:r>
              <a:rPr sz="900" dirty="0">
                <a:solidFill>
                  <a:srgbClr val="374050"/>
                </a:solidFill>
                <a:latin typeface="DejaVu Sans"/>
                <a:cs typeface="DejaVu Sans"/>
              </a:rPr>
              <a:t>Impersonating</a:t>
            </a:r>
            <a:r>
              <a:rPr sz="9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900" dirty="0">
                <a:solidFill>
                  <a:srgbClr val="374050"/>
                </a:solidFill>
                <a:latin typeface="DejaVu Sans"/>
                <a:cs typeface="DejaVu Sans"/>
              </a:rPr>
              <a:t>figures</a:t>
            </a:r>
            <a:r>
              <a:rPr sz="9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900" dirty="0">
                <a:solidFill>
                  <a:srgbClr val="374050"/>
                </a:solidFill>
                <a:latin typeface="DejaVu Sans"/>
                <a:cs typeface="DejaVu Sans"/>
              </a:rPr>
              <a:t>of</a:t>
            </a:r>
            <a:r>
              <a:rPr sz="9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900" dirty="0">
                <a:solidFill>
                  <a:srgbClr val="374050"/>
                </a:solidFill>
                <a:latin typeface="DejaVu Sans"/>
                <a:cs typeface="DejaVu Sans"/>
              </a:rPr>
              <a:t>power</a:t>
            </a:r>
            <a:r>
              <a:rPr sz="9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900" spc="-25" dirty="0">
                <a:solidFill>
                  <a:srgbClr val="374050"/>
                </a:solidFill>
                <a:latin typeface="DejaVu Sans"/>
                <a:cs typeface="DejaVu Sans"/>
              </a:rPr>
              <a:t>or </a:t>
            </a:r>
            <a:r>
              <a:rPr sz="900" spc="-10" dirty="0">
                <a:solidFill>
                  <a:srgbClr val="374050"/>
                </a:solidFill>
                <a:latin typeface="DejaVu Sans"/>
                <a:cs typeface="DejaVu Sans"/>
              </a:rPr>
              <a:t>influence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826250" y="5496877"/>
            <a:ext cx="1828800" cy="36830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050" b="1" spc="-10" dirty="0">
                <a:latin typeface="DejaVu Sans"/>
                <a:cs typeface="DejaVu Sans"/>
              </a:rPr>
              <a:t>Likability</a:t>
            </a:r>
            <a:endParaRPr sz="10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900" dirty="0">
                <a:solidFill>
                  <a:srgbClr val="374050"/>
                </a:solidFill>
                <a:latin typeface="DejaVu Sans"/>
                <a:cs typeface="DejaVu Sans"/>
              </a:rPr>
              <a:t>Building</a:t>
            </a:r>
            <a:r>
              <a:rPr sz="9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900" dirty="0">
                <a:solidFill>
                  <a:srgbClr val="374050"/>
                </a:solidFill>
                <a:latin typeface="DejaVu Sans"/>
                <a:cs typeface="DejaVu Sans"/>
              </a:rPr>
              <a:t>rapport</a:t>
            </a:r>
            <a:r>
              <a:rPr sz="9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9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9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900" dirty="0">
                <a:solidFill>
                  <a:srgbClr val="374050"/>
                </a:solidFill>
                <a:latin typeface="DejaVu Sans"/>
                <a:cs typeface="DejaVu Sans"/>
              </a:rPr>
              <a:t>exploit</a:t>
            </a:r>
            <a:r>
              <a:rPr sz="9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900" spc="-10" dirty="0">
                <a:solidFill>
                  <a:srgbClr val="374050"/>
                </a:solidFill>
                <a:latin typeface="DejaVu Sans"/>
                <a:cs typeface="DejaVu Sans"/>
              </a:rPr>
              <a:t>trust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359899" y="5496877"/>
            <a:ext cx="2005330" cy="36830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050" b="1" spc="-20" dirty="0">
                <a:latin typeface="DejaVu Sans"/>
                <a:cs typeface="DejaVu Sans"/>
              </a:rPr>
              <a:t>Fear</a:t>
            </a:r>
            <a:endParaRPr sz="10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900" dirty="0">
                <a:solidFill>
                  <a:srgbClr val="374050"/>
                </a:solidFill>
                <a:latin typeface="DejaVu Sans"/>
                <a:cs typeface="DejaVu Sans"/>
              </a:rPr>
              <a:t>Creating</a:t>
            </a:r>
            <a:r>
              <a:rPr sz="9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900" dirty="0">
                <a:solidFill>
                  <a:srgbClr val="374050"/>
                </a:solidFill>
                <a:latin typeface="DejaVu Sans"/>
                <a:cs typeface="DejaVu Sans"/>
              </a:rPr>
              <a:t>anxiety</a:t>
            </a:r>
            <a:r>
              <a:rPr sz="9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9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9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900" spc="-10" dirty="0">
                <a:solidFill>
                  <a:srgbClr val="374050"/>
                </a:solidFill>
                <a:latin typeface="DejaVu Sans"/>
                <a:cs typeface="DejaVu Sans"/>
              </a:rPr>
              <a:t>provoke</a:t>
            </a:r>
            <a:r>
              <a:rPr sz="9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900" spc="-10" dirty="0">
                <a:solidFill>
                  <a:srgbClr val="374050"/>
                </a:solidFill>
                <a:latin typeface="DejaVu Sans"/>
                <a:cs typeface="DejaVu Sans"/>
              </a:rPr>
              <a:t>action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0" y="7772399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1999" y="533399"/>
                </a:moveTo>
                <a:lnTo>
                  <a:pt x="0" y="5333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533399"/>
                </a:lnTo>
                <a:close/>
              </a:path>
            </a:pathLst>
          </a:custGeom>
          <a:solidFill>
            <a:srgbClr val="1D3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368299" y="7932563"/>
            <a:ext cx="2553335" cy="2032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b="1" dirty="0">
                <a:solidFill>
                  <a:srgbClr val="FFFFFF"/>
                </a:solidFill>
                <a:latin typeface="DejaVu Sans"/>
                <a:cs typeface="DejaVu Sans"/>
              </a:rPr>
              <a:t>Cybersecurity</a:t>
            </a:r>
            <a:r>
              <a:rPr sz="1200" b="1" spc="-3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DejaVu Sans"/>
                <a:cs typeface="DejaVu Sans"/>
              </a:rPr>
              <a:t>Training</a:t>
            </a:r>
            <a:r>
              <a:rPr sz="1200" b="1" spc="-2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DejaVu Sans"/>
                <a:cs typeface="DejaVu Sans"/>
              </a:rPr>
              <a:t>Series</a:t>
            </a:r>
            <a:endParaRPr sz="12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0706100"/>
            <a:chOff x="0" y="0"/>
            <a:chExt cx="12192000" cy="10706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107060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9599" y="914399"/>
              <a:ext cx="914400" cy="38100"/>
            </a:xfrm>
            <a:custGeom>
              <a:avLst/>
              <a:gdLst/>
              <a:ahLst/>
              <a:cxnLst/>
              <a:rect l="l" t="t" r="r" b="b"/>
              <a:pathLst>
                <a:path w="914400" h="38100">
                  <a:moveTo>
                    <a:pt x="9143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914399" y="0"/>
                  </a:lnTo>
                  <a:lnTo>
                    <a:pt x="914399" y="380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Case</a:t>
            </a:r>
            <a:r>
              <a:rPr spc="-90" dirty="0"/>
              <a:t> </a:t>
            </a:r>
            <a:r>
              <a:rPr dirty="0"/>
              <a:t>Studies:</a:t>
            </a:r>
            <a:r>
              <a:rPr spc="-85" dirty="0"/>
              <a:t> </a:t>
            </a:r>
            <a:r>
              <a:rPr spc="-40" dirty="0"/>
              <a:t>Real-</a:t>
            </a:r>
            <a:r>
              <a:rPr dirty="0"/>
              <a:t>World</a:t>
            </a:r>
            <a:r>
              <a:rPr spc="-85" dirty="0"/>
              <a:t> </a:t>
            </a:r>
            <a:r>
              <a:rPr dirty="0"/>
              <a:t>Phishing</a:t>
            </a:r>
            <a:r>
              <a:rPr spc="-85" dirty="0"/>
              <a:t> </a:t>
            </a:r>
            <a:r>
              <a:rPr spc="-10" dirty="0"/>
              <a:t>Attacks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09599" y="1181100"/>
            <a:ext cx="5372100" cy="3200400"/>
            <a:chOff x="609599" y="1181100"/>
            <a:chExt cx="5372100" cy="3200400"/>
          </a:xfrm>
        </p:grpSpPr>
        <p:sp>
          <p:nvSpPr>
            <p:cNvPr id="7" name="object 7"/>
            <p:cNvSpPr/>
            <p:nvPr/>
          </p:nvSpPr>
          <p:spPr>
            <a:xfrm>
              <a:off x="609599" y="1200149"/>
              <a:ext cx="5372100" cy="3181350"/>
            </a:xfrm>
            <a:custGeom>
              <a:avLst/>
              <a:gdLst/>
              <a:ahLst/>
              <a:cxnLst/>
              <a:rect l="l" t="t" r="r" b="b"/>
              <a:pathLst>
                <a:path w="5372100" h="3181350">
                  <a:moveTo>
                    <a:pt x="5300902" y="3181349"/>
                  </a:moveTo>
                  <a:lnTo>
                    <a:pt x="71196" y="3181349"/>
                  </a:lnTo>
                  <a:lnTo>
                    <a:pt x="66241" y="3180861"/>
                  </a:lnTo>
                  <a:lnTo>
                    <a:pt x="29705" y="3165727"/>
                  </a:lnTo>
                  <a:lnTo>
                    <a:pt x="3885" y="3129687"/>
                  </a:lnTo>
                  <a:lnTo>
                    <a:pt x="0" y="3110153"/>
                  </a:lnTo>
                  <a:lnTo>
                    <a:pt x="0" y="3105149"/>
                  </a:lnTo>
                  <a:lnTo>
                    <a:pt x="0" y="53397"/>
                  </a:lnTo>
                  <a:lnTo>
                    <a:pt x="18780" y="19392"/>
                  </a:lnTo>
                  <a:lnTo>
                    <a:pt x="56426" y="1830"/>
                  </a:lnTo>
                  <a:lnTo>
                    <a:pt x="71196" y="0"/>
                  </a:lnTo>
                  <a:lnTo>
                    <a:pt x="5300902" y="0"/>
                  </a:lnTo>
                  <a:lnTo>
                    <a:pt x="5342393" y="11716"/>
                  </a:lnTo>
                  <a:lnTo>
                    <a:pt x="5369658" y="42319"/>
                  </a:lnTo>
                  <a:lnTo>
                    <a:pt x="5372099" y="53397"/>
                  </a:lnTo>
                  <a:lnTo>
                    <a:pt x="5372099" y="3110153"/>
                  </a:lnTo>
                  <a:lnTo>
                    <a:pt x="5356476" y="3151643"/>
                  </a:lnTo>
                  <a:lnTo>
                    <a:pt x="5320437" y="3177463"/>
                  </a:lnTo>
                  <a:lnTo>
                    <a:pt x="5305857" y="3180861"/>
                  </a:lnTo>
                  <a:lnTo>
                    <a:pt x="5300902" y="31813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877" y="1181100"/>
              <a:ext cx="5372100" cy="70485"/>
            </a:xfrm>
            <a:custGeom>
              <a:avLst/>
              <a:gdLst/>
              <a:ahLst/>
              <a:cxnLst/>
              <a:rect l="l" t="t" r="r" b="b"/>
              <a:pathLst>
                <a:path w="5372100" h="70484">
                  <a:moveTo>
                    <a:pt x="0" y="70449"/>
                  </a:moveTo>
                  <a:lnTo>
                    <a:pt x="12552" y="33857"/>
                  </a:lnTo>
                  <a:lnTo>
                    <a:pt x="46761" y="5800"/>
                  </a:lnTo>
                  <a:lnTo>
                    <a:pt x="75922" y="0"/>
                  </a:lnTo>
                  <a:lnTo>
                    <a:pt x="5295622" y="0"/>
                  </a:lnTo>
                  <a:lnTo>
                    <a:pt x="5337964" y="12830"/>
                  </a:lnTo>
                  <a:lnTo>
                    <a:pt x="5361530" y="38099"/>
                  </a:lnTo>
                  <a:lnTo>
                    <a:pt x="75922" y="38099"/>
                  </a:lnTo>
                  <a:lnTo>
                    <a:pt x="68415" y="38281"/>
                  </a:lnTo>
                  <a:lnTo>
                    <a:pt x="27604" y="46733"/>
                  </a:lnTo>
                  <a:lnTo>
                    <a:pt x="1655" y="66287"/>
                  </a:lnTo>
                  <a:lnTo>
                    <a:pt x="0" y="70449"/>
                  </a:lnTo>
                  <a:close/>
                </a:path>
                <a:path w="5372100" h="70484">
                  <a:moveTo>
                    <a:pt x="5371544" y="70449"/>
                  </a:moveTo>
                  <a:lnTo>
                    <a:pt x="5337964" y="44514"/>
                  </a:lnTo>
                  <a:lnTo>
                    <a:pt x="5295622" y="38099"/>
                  </a:lnTo>
                  <a:lnTo>
                    <a:pt x="5361530" y="38099"/>
                  </a:lnTo>
                  <a:lnTo>
                    <a:pt x="5371459" y="68693"/>
                  </a:lnTo>
                  <a:lnTo>
                    <a:pt x="5371544" y="7044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0099" y="3390899"/>
              <a:ext cx="4991100" cy="800100"/>
            </a:xfrm>
            <a:custGeom>
              <a:avLst/>
              <a:gdLst/>
              <a:ahLst/>
              <a:cxnLst/>
              <a:rect l="l" t="t" r="r" b="b"/>
              <a:pathLst>
                <a:path w="4991100" h="800100">
                  <a:moveTo>
                    <a:pt x="4919902" y="800099"/>
                  </a:moveTo>
                  <a:lnTo>
                    <a:pt x="71196" y="800099"/>
                  </a:lnTo>
                  <a:lnTo>
                    <a:pt x="66241" y="799611"/>
                  </a:lnTo>
                  <a:lnTo>
                    <a:pt x="29705" y="784477"/>
                  </a:lnTo>
                  <a:lnTo>
                    <a:pt x="3885" y="748437"/>
                  </a:lnTo>
                  <a:lnTo>
                    <a:pt x="0" y="728902"/>
                  </a:lnTo>
                  <a:lnTo>
                    <a:pt x="0" y="7238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4919902" y="0"/>
                  </a:lnTo>
                  <a:lnTo>
                    <a:pt x="4961393" y="15621"/>
                  </a:lnTo>
                  <a:lnTo>
                    <a:pt x="4987212" y="51661"/>
                  </a:lnTo>
                  <a:lnTo>
                    <a:pt x="4991099" y="71196"/>
                  </a:lnTo>
                  <a:lnTo>
                    <a:pt x="4991099" y="728902"/>
                  </a:lnTo>
                  <a:lnTo>
                    <a:pt x="4975477" y="770393"/>
                  </a:lnTo>
                  <a:lnTo>
                    <a:pt x="4939437" y="796213"/>
                  </a:lnTo>
                  <a:lnTo>
                    <a:pt x="4924857" y="799611"/>
                  </a:lnTo>
                  <a:lnTo>
                    <a:pt x="4919902" y="8000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0099" y="1409699"/>
              <a:ext cx="323850" cy="381000"/>
            </a:xfrm>
            <a:custGeom>
              <a:avLst/>
              <a:gdLst/>
              <a:ahLst/>
              <a:cxnLst/>
              <a:rect l="l" t="t" r="r" b="b"/>
              <a:pathLst>
                <a:path w="323850" h="381000">
                  <a:moveTo>
                    <a:pt x="161924" y="380999"/>
                  </a:moveTo>
                  <a:lnTo>
                    <a:pt x="122570" y="376145"/>
                  </a:lnTo>
                  <a:lnTo>
                    <a:pt x="85593" y="361881"/>
                  </a:lnTo>
                  <a:lnTo>
                    <a:pt x="53189" y="339060"/>
                  </a:lnTo>
                  <a:lnTo>
                    <a:pt x="27289" y="309035"/>
                  </a:lnTo>
                  <a:lnTo>
                    <a:pt x="9461" y="273616"/>
                  </a:lnTo>
                  <a:lnTo>
                    <a:pt x="777" y="234946"/>
                  </a:lnTo>
                  <a:lnTo>
                    <a:pt x="0" y="219074"/>
                  </a:lnTo>
                  <a:lnTo>
                    <a:pt x="0" y="161924"/>
                  </a:lnTo>
                  <a:lnTo>
                    <a:pt x="4853" y="122570"/>
                  </a:lnTo>
                  <a:lnTo>
                    <a:pt x="19118" y="85592"/>
                  </a:lnTo>
                  <a:lnTo>
                    <a:pt x="41939" y="53189"/>
                  </a:lnTo>
                  <a:lnTo>
                    <a:pt x="71964" y="27289"/>
                  </a:lnTo>
                  <a:lnTo>
                    <a:pt x="107382" y="9461"/>
                  </a:lnTo>
                  <a:lnTo>
                    <a:pt x="146053" y="777"/>
                  </a:lnTo>
                  <a:lnTo>
                    <a:pt x="161924" y="0"/>
                  </a:lnTo>
                  <a:lnTo>
                    <a:pt x="169879" y="194"/>
                  </a:lnTo>
                  <a:lnTo>
                    <a:pt x="208929" y="6970"/>
                  </a:lnTo>
                  <a:lnTo>
                    <a:pt x="245163" y="23031"/>
                  </a:lnTo>
                  <a:lnTo>
                    <a:pt x="276423" y="47426"/>
                  </a:lnTo>
                  <a:lnTo>
                    <a:pt x="300818" y="78686"/>
                  </a:lnTo>
                  <a:lnTo>
                    <a:pt x="316879" y="114919"/>
                  </a:lnTo>
                  <a:lnTo>
                    <a:pt x="323655" y="153969"/>
                  </a:lnTo>
                  <a:lnTo>
                    <a:pt x="323849" y="161924"/>
                  </a:lnTo>
                  <a:lnTo>
                    <a:pt x="323849" y="219074"/>
                  </a:lnTo>
                  <a:lnTo>
                    <a:pt x="318995" y="258428"/>
                  </a:lnTo>
                  <a:lnTo>
                    <a:pt x="304731" y="295406"/>
                  </a:lnTo>
                  <a:lnTo>
                    <a:pt x="281910" y="327810"/>
                  </a:lnTo>
                  <a:lnTo>
                    <a:pt x="251885" y="353710"/>
                  </a:lnTo>
                  <a:lnTo>
                    <a:pt x="216467" y="371538"/>
                  </a:lnTo>
                  <a:lnTo>
                    <a:pt x="177796" y="380221"/>
                  </a:lnTo>
                  <a:lnTo>
                    <a:pt x="161924" y="3809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6299" y="1514475"/>
              <a:ext cx="171449" cy="15239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25549" y="1463675"/>
            <a:ext cx="28352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Change Healthcare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Attack</a:t>
            </a:r>
            <a:endParaRPr sz="1500">
              <a:latin typeface="DejaVu Sans"/>
              <a:cs typeface="DejaVu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399" y="1871345"/>
            <a:ext cx="4241165" cy="5969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050" b="1" dirty="0">
                <a:solidFill>
                  <a:srgbClr val="374050"/>
                </a:solidFill>
                <a:latin typeface="DejaVu Sans"/>
                <a:cs typeface="DejaVu Sans"/>
              </a:rPr>
              <a:t>Date:</a:t>
            </a:r>
            <a:r>
              <a:rPr sz="1050" b="1" spc="-6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February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2024</a:t>
            </a:r>
            <a:endParaRPr sz="10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50" b="1" dirty="0">
                <a:solidFill>
                  <a:srgbClr val="374050"/>
                </a:solidFill>
                <a:latin typeface="DejaVu Sans"/>
                <a:cs typeface="DejaVu Sans"/>
              </a:rPr>
              <a:t>Impact:</a:t>
            </a:r>
            <a:r>
              <a:rPr sz="1050" b="1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Over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100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million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users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affected</a:t>
            </a:r>
            <a:endParaRPr sz="10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50" b="1" spc="-10" dirty="0">
                <a:solidFill>
                  <a:srgbClr val="374050"/>
                </a:solidFill>
                <a:latin typeface="DejaVu Sans"/>
                <a:cs typeface="DejaVu Sans"/>
              </a:rPr>
              <a:t>Vector:</a:t>
            </a:r>
            <a:r>
              <a:rPr sz="1050" b="1" spc="-6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Compromised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login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credentials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harvested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via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phishing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7399" y="2541904"/>
            <a:ext cx="437388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Attackers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infiltrated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systems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using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phished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credentials,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disrupting</a:t>
            </a:r>
            <a:r>
              <a:rPr sz="1200" spc="-6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critical</a:t>
            </a:r>
            <a:r>
              <a:rPr sz="1200" spc="-6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healthcare</a:t>
            </a:r>
            <a:r>
              <a:rPr sz="1200" spc="-6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operations</a:t>
            </a:r>
            <a:r>
              <a:rPr sz="1200" spc="-6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including</a:t>
            </a:r>
            <a:r>
              <a:rPr sz="1200" spc="-6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billing,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insurance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claims,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pharmacy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services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nationwide.</a:t>
            </a:r>
            <a:endParaRPr sz="1200">
              <a:latin typeface="DejaVu Sans"/>
              <a:cs typeface="DejaVu San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8567" y="3533775"/>
            <a:ext cx="91672" cy="13335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901700" y="3471545"/>
            <a:ext cx="4782185" cy="5969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340"/>
              </a:spcBef>
            </a:pPr>
            <a:r>
              <a:rPr sz="1050" b="1" dirty="0">
                <a:solidFill>
                  <a:srgbClr val="1D40AF"/>
                </a:solidFill>
                <a:latin typeface="DejaVu Sans"/>
                <a:cs typeface="DejaVu Sans"/>
              </a:rPr>
              <a:t>Key</a:t>
            </a:r>
            <a:r>
              <a:rPr sz="1050" b="1" spc="-3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050" b="1" spc="-10" dirty="0">
                <a:solidFill>
                  <a:srgbClr val="1D40AF"/>
                </a:solidFill>
                <a:latin typeface="DejaVu Sans"/>
                <a:cs typeface="DejaVu Sans"/>
              </a:rPr>
              <a:t>Lesson:</a:t>
            </a:r>
            <a:endParaRPr sz="1050">
              <a:latin typeface="DejaVu Sans"/>
              <a:cs typeface="DejaVu Sans"/>
            </a:endParaRPr>
          </a:p>
          <a:p>
            <a:pPr marL="12700" marR="5080">
              <a:lnSpc>
                <a:spcPct val="119000"/>
              </a:lnSpc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Implement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robust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MFA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all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critical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systems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thoroughly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train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staff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on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credential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security.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210298" y="1181100"/>
            <a:ext cx="5372100" cy="3200400"/>
            <a:chOff x="6210298" y="1181100"/>
            <a:chExt cx="5372100" cy="3200400"/>
          </a:xfrm>
        </p:grpSpPr>
        <p:sp>
          <p:nvSpPr>
            <p:cNvPr id="18" name="object 18"/>
            <p:cNvSpPr/>
            <p:nvPr/>
          </p:nvSpPr>
          <p:spPr>
            <a:xfrm>
              <a:off x="6210298" y="1200149"/>
              <a:ext cx="5372100" cy="3181350"/>
            </a:xfrm>
            <a:custGeom>
              <a:avLst/>
              <a:gdLst/>
              <a:ahLst/>
              <a:cxnLst/>
              <a:rect l="l" t="t" r="r" b="b"/>
              <a:pathLst>
                <a:path w="5372100" h="3181350">
                  <a:moveTo>
                    <a:pt x="5300903" y="3181349"/>
                  </a:moveTo>
                  <a:lnTo>
                    <a:pt x="71196" y="3181349"/>
                  </a:lnTo>
                  <a:lnTo>
                    <a:pt x="66241" y="3180861"/>
                  </a:lnTo>
                  <a:lnTo>
                    <a:pt x="29705" y="3165727"/>
                  </a:lnTo>
                  <a:lnTo>
                    <a:pt x="3885" y="3129687"/>
                  </a:lnTo>
                  <a:lnTo>
                    <a:pt x="0" y="3110153"/>
                  </a:lnTo>
                  <a:lnTo>
                    <a:pt x="0" y="3105149"/>
                  </a:lnTo>
                  <a:lnTo>
                    <a:pt x="0" y="53397"/>
                  </a:lnTo>
                  <a:lnTo>
                    <a:pt x="18780" y="19392"/>
                  </a:lnTo>
                  <a:lnTo>
                    <a:pt x="56426" y="1830"/>
                  </a:lnTo>
                  <a:lnTo>
                    <a:pt x="71196" y="0"/>
                  </a:lnTo>
                  <a:lnTo>
                    <a:pt x="5300903" y="0"/>
                  </a:lnTo>
                  <a:lnTo>
                    <a:pt x="5342392" y="11716"/>
                  </a:lnTo>
                  <a:lnTo>
                    <a:pt x="5369657" y="42319"/>
                  </a:lnTo>
                  <a:lnTo>
                    <a:pt x="5372099" y="53397"/>
                  </a:lnTo>
                  <a:lnTo>
                    <a:pt x="5372099" y="3110153"/>
                  </a:lnTo>
                  <a:lnTo>
                    <a:pt x="5356476" y="3151643"/>
                  </a:lnTo>
                  <a:lnTo>
                    <a:pt x="5320437" y="3177463"/>
                  </a:lnTo>
                  <a:lnTo>
                    <a:pt x="5305857" y="3180861"/>
                  </a:lnTo>
                  <a:lnTo>
                    <a:pt x="5300903" y="31813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10577" y="1181100"/>
              <a:ext cx="5372100" cy="70485"/>
            </a:xfrm>
            <a:custGeom>
              <a:avLst/>
              <a:gdLst/>
              <a:ahLst/>
              <a:cxnLst/>
              <a:rect l="l" t="t" r="r" b="b"/>
              <a:pathLst>
                <a:path w="5372100" h="70484">
                  <a:moveTo>
                    <a:pt x="0" y="70450"/>
                  </a:moveTo>
                  <a:lnTo>
                    <a:pt x="12551" y="33857"/>
                  </a:lnTo>
                  <a:lnTo>
                    <a:pt x="46760" y="5800"/>
                  </a:lnTo>
                  <a:lnTo>
                    <a:pt x="75922" y="0"/>
                  </a:lnTo>
                  <a:lnTo>
                    <a:pt x="5295622" y="0"/>
                  </a:lnTo>
                  <a:lnTo>
                    <a:pt x="5337963" y="12830"/>
                  </a:lnTo>
                  <a:lnTo>
                    <a:pt x="5361530" y="38099"/>
                  </a:lnTo>
                  <a:lnTo>
                    <a:pt x="75922" y="38099"/>
                  </a:lnTo>
                  <a:lnTo>
                    <a:pt x="68415" y="38281"/>
                  </a:lnTo>
                  <a:lnTo>
                    <a:pt x="27604" y="46733"/>
                  </a:lnTo>
                  <a:lnTo>
                    <a:pt x="1655" y="66287"/>
                  </a:lnTo>
                  <a:lnTo>
                    <a:pt x="0" y="70450"/>
                  </a:lnTo>
                  <a:close/>
                </a:path>
                <a:path w="5372100" h="70484">
                  <a:moveTo>
                    <a:pt x="5371544" y="70450"/>
                  </a:moveTo>
                  <a:lnTo>
                    <a:pt x="5337963" y="44514"/>
                  </a:lnTo>
                  <a:lnTo>
                    <a:pt x="5295622" y="38099"/>
                  </a:lnTo>
                  <a:lnTo>
                    <a:pt x="5361530" y="38099"/>
                  </a:lnTo>
                  <a:lnTo>
                    <a:pt x="5371459" y="68693"/>
                  </a:lnTo>
                  <a:lnTo>
                    <a:pt x="5371544" y="70450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00798" y="3390899"/>
              <a:ext cx="4991100" cy="800100"/>
            </a:xfrm>
            <a:custGeom>
              <a:avLst/>
              <a:gdLst/>
              <a:ahLst/>
              <a:cxnLst/>
              <a:rect l="l" t="t" r="r" b="b"/>
              <a:pathLst>
                <a:path w="4991100" h="800100">
                  <a:moveTo>
                    <a:pt x="4919903" y="800099"/>
                  </a:moveTo>
                  <a:lnTo>
                    <a:pt x="71197" y="800099"/>
                  </a:lnTo>
                  <a:lnTo>
                    <a:pt x="66241" y="799611"/>
                  </a:lnTo>
                  <a:lnTo>
                    <a:pt x="29705" y="784477"/>
                  </a:lnTo>
                  <a:lnTo>
                    <a:pt x="3885" y="748437"/>
                  </a:lnTo>
                  <a:lnTo>
                    <a:pt x="0" y="728902"/>
                  </a:lnTo>
                  <a:lnTo>
                    <a:pt x="0" y="7238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7" y="0"/>
                  </a:lnTo>
                  <a:lnTo>
                    <a:pt x="4919903" y="0"/>
                  </a:lnTo>
                  <a:lnTo>
                    <a:pt x="4961393" y="15621"/>
                  </a:lnTo>
                  <a:lnTo>
                    <a:pt x="4987212" y="51661"/>
                  </a:lnTo>
                  <a:lnTo>
                    <a:pt x="4991099" y="71196"/>
                  </a:lnTo>
                  <a:lnTo>
                    <a:pt x="4991099" y="728902"/>
                  </a:lnTo>
                  <a:lnTo>
                    <a:pt x="4975477" y="770393"/>
                  </a:lnTo>
                  <a:lnTo>
                    <a:pt x="4939435" y="796213"/>
                  </a:lnTo>
                  <a:lnTo>
                    <a:pt x="4924857" y="799611"/>
                  </a:lnTo>
                  <a:lnTo>
                    <a:pt x="4919903" y="8000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00799" y="1409699"/>
              <a:ext cx="323850" cy="381000"/>
            </a:xfrm>
            <a:custGeom>
              <a:avLst/>
              <a:gdLst/>
              <a:ahLst/>
              <a:cxnLst/>
              <a:rect l="l" t="t" r="r" b="b"/>
              <a:pathLst>
                <a:path w="323850" h="381000">
                  <a:moveTo>
                    <a:pt x="161924" y="380999"/>
                  </a:moveTo>
                  <a:lnTo>
                    <a:pt x="122570" y="376145"/>
                  </a:lnTo>
                  <a:lnTo>
                    <a:pt x="85592" y="361881"/>
                  </a:lnTo>
                  <a:lnTo>
                    <a:pt x="53188" y="339060"/>
                  </a:lnTo>
                  <a:lnTo>
                    <a:pt x="27288" y="309035"/>
                  </a:lnTo>
                  <a:lnTo>
                    <a:pt x="9460" y="273616"/>
                  </a:lnTo>
                  <a:lnTo>
                    <a:pt x="777" y="234946"/>
                  </a:lnTo>
                  <a:lnTo>
                    <a:pt x="0" y="219074"/>
                  </a:lnTo>
                  <a:lnTo>
                    <a:pt x="0" y="161924"/>
                  </a:lnTo>
                  <a:lnTo>
                    <a:pt x="4853" y="122570"/>
                  </a:lnTo>
                  <a:lnTo>
                    <a:pt x="19117" y="85592"/>
                  </a:lnTo>
                  <a:lnTo>
                    <a:pt x="41939" y="53189"/>
                  </a:lnTo>
                  <a:lnTo>
                    <a:pt x="71964" y="27289"/>
                  </a:lnTo>
                  <a:lnTo>
                    <a:pt x="107382" y="9461"/>
                  </a:lnTo>
                  <a:lnTo>
                    <a:pt x="146053" y="777"/>
                  </a:lnTo>
                  <a:lnTo>
                    <a:pt x="161924" y="0"/>
                  </a:lnTo>
                  <a:lnTo>
                    <a:pt x="169879" y="194"/>
                  </a:lnTo>
                  <a:lnTo>
                    <a:pt x="208929" y="6970"/>
                  </a:lnTo>
                  <a:lnTo>
                    <a:pt x="245163" y="23031"/>
                  </a:lnTo>
                  <a:lnTo>
                    <a:pt x="276423" y="47426"/>
                  </a:lnTo>
                  <a:lnTo>
                    <a:pt x="300817" y="78686"/>
                  </a:lnTo>
                  <a:lnTo>
                    <a:pt x="316878" y="114919"/>
                  </a:lnTo>
                  <a:lnTo>
                    <a:pt x="323655" y="153969"/>
                  </a:lnTo>
                  <a:lnTo>
                    <a:pt x="323849" y="161924"/>
                  </a:lnTo>
                  <a:lnTo>
                    <a:pt x="323849" y="219074"/>
                  </a:lnTo>
                  <a:lnTo>
                    <a:pt x="318995" y="258428"/>
                  </a:lnTo>
                  <a:lnTo>
                    <a:pt x="304730" y="295406"/>
                  </a:lnTo>
                  <a:lnTo>
                    <a:pt x="281910" y="327810"/>
                  </a:lnTo>
                  <a:lnTo>
                    <a:pt x="251885" y="353710"/>
                  </a:lnTo>
                  <a:lnTo>
                    <a:pt x="216466" y="371538"/>
                  </a:lnTo>
                  <a:lnTo>
                    <a:pt x="177796" y="380221"/>
                  </a:lnTo>
                  <a:lnTo>
                    <a:pt x="161924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6999" y="1514475"/>
              <a:ext cx="171628" cy="15239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6826250" y="1463675"/>
            <a:ext cx="21583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Pepco Group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Attack</a:t>
            </a:r>
            <a:endParaRPr sz="1500">
              <a:latin typeface="DejaVu Sans"/>
              <a:cs typeface="DejaVu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88099" y="1871345"/>
            <a:ext cx="3948429" cy="5969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050" b="1" dirty="0">
                <a:solidFill>
                  <a:srgbClr val="374050"/>
                </a:solidFill>
                <a:latin typeface="DejaVu Sans"/>
                <a:cs typeface="DejaVu Sans"/>
              </a:rPr>
              <a:t>Date:</a:t>
            </a:r>
            <a:r>
              <a:rPr sz="1050" b="1" spc="-6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February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2024</a:t>
            </a:r>
            <a:endParaRPr sz="10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50" b="1" dirty="0">
                <a:solidFill>
                  <a:srgbClr val="374050"/>
                </a:solidFill>
                <a:latin typeface="DejaVu Sans"/>
                <a:cs typeface="DejaVu Sans"/>
              </a:rPr>
              <a:t>Impact:</a:t>
            </a:r>
            <a:r>
              <a:rPr sz="1050" b="1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€15.5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million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financial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loss</a:t>
            </a:r>
            <a:endParaRPr sz="10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50" b="1" spc="-10" dirty="0">
                <a:solidFill>
                  <a:srgbClr val="374050"/>
                </a:solidFill>
                <a:latin typeface="DejaVu Sans"/>
                <a:cs typeface="DejaVu Sans"/>
              </a:rPr>
              <a:t>Vector:</a:t>
            </a:r>
            <a:r>
              <a:rPr sz="1050" b="1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AI-crafted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phishing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emails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fraudulent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transfers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88099" y="2541904"/>
            <a:ext cx="49815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Attackers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used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advanced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AI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tools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create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convincing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messages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without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errors,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mirroring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previous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communication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tone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facilitate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fraudulent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money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transfers.</a:t>
            </a:r>
            <a:endParaRPr sz="1200">
              <a:latin typeface="DejaVu Sans"/>
              <a:cs typeface="DejaVu Sans"/>
            </a:endParaRPr>
          </a:p>
        </p:txBody>
      </p: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19267" y="3533775"/>
            <a:ext cx="91672" cy="133350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6502399" y="3471545"/>
            <a:ext cx="4669790" cy="5969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340"/>
              </a:spcBef>
            </a:pPr>
            <a:r>
              <a:rPr sz="1050" b="1" dirty="0">
                <a:solidFill>
                  <a:srgbClr val="1D40AF"/>
                </a:solidFill>
                <a:latin typeface="DejaVu Sans"/>
                <a:cs typeface="DejaVu Sans"/>
              </a:rPr>
              <a:t>Key</a:t>
            </a:r>
            <a:r>
              <a:rPr sz="1050" b="1" spc="-3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050" b="1" spc="-10" dirty="0">
                <a:solidFill>
                  <a:srgbClr val="1D40AF"/>
                </a:solidFill>
                <a:latin typeface="DejaVu Sans"/>
                <a:cs typeface="DejaVu Sans"/>
              </a:rPr>
              <a:t>Lesson:</a:t>
            </a:r>
            <a:endParaRPr sz="1050">
              <a:latin typeface="DejaVu Sans"/>
              <a:cs typeface="DejaVu Sans"/>
            </a:endParaRPr>
          </a:p>
          <a:p>
            <a:pPr marL="12700" marR="5080">
              <a:lnSpc>
                <a:spcPct val="119000"/>
              </a:lnSpc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Implement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multi-person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verification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all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financial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transfers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above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50" dirty="0">
                <a:solidFill>
                  <a:srgbClr val="374050"/>
                </a:solidFill>
                <a:latin typeface="DejaVu Sans"/>
                <a:cs typeface="DejaVu Sans"/>
              </a:rPr>
              <a:t>a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threshold</a:t>
            </a:r>
            <a:r>
              <a:rPr sz="105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amount.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09599" y="4610100"/>
            <a:ext cx="5372100" cy="3200400"/>
            <a:chOff x="609599" y="4610100"/>
            <a:chExt cx="5372100" cy="3200400"/>
          </a:xfrm>
        </p:grpSpPr>
        <p:sp>
          <p:nvSpPr>
            <p:cNvPr id="29" name="object 29"/>
            <p:cNvSpPr/>
            <p:nvPr/>
          </p:nvSpPr>
          <p:spPr>
            <a:xfrm>
              <a:off x="609599" y="4629149"/>
              <a:ext cx="5372100" cy="3181350"/>
            </a:xfrm>
            <a:custGeom>
              <a:avLst/>
              <a:gdLst/>
              <a:ahLst/>
              <a:cxnLst/>
              <a:rect l="l" t="t" r="r" b="b"/>
              <a:pathLst>
                <a:path w="5372100" h="3181350">
                  <a:moveTo>
                    <a:pt x="5300902" y="3181349"/>
                  </a:moveTo>
                  <a:lnTo>
                    <a:pt x="71196" y="3181349"/>
                  </a:lnTo>
                  <a:lnTo>
                    <a:pt x="66241" y="3180861"/>
                  </a:lnTo>
                  <a:lnTo>
                    <a:pt x="29705" y="3165727"/>
                  </a:lnTo>
                  <a:lnTo>
                    <a:pt x="3885" y="3129687"/>
                  </a:lnTo>
                  <a:lnTo>
                    <a:pt x="0" y="3110152"/>
                  </a:lnTo>
                  <a:lnTo>
                    <a:pt x="0" y="3105149"/>
                  </a:lnTo>
                  <a:lnTo>
                    <a:pt x="0" y="53397"/>
                  </a:lnTo>
                  <a:lnTo>
                    <a:pt x="18780" y="19391"/>
                  </a:lnTo>
                  <a:lnTo>
                    <a:pt x="56426" y="1830"/>
                  </a:lnTo>
                  <a:lnTo>
                    <a:pt x="71196" y="0"/>
                  </a:lnTo>
                  <a:lnTo>
                    <a:pt x="5300902" y="0"/>
                  </a:lnTo>
                  <a:lnTo>
                    <a:pt x="5342393" y="11715"/>
                  </a:lnTo>
                  <a:lnTo>
                    <a:pt x="5369658" y="42319"/>
                  </a:lnTo>
                  <a:lnTo>
                    <a:pt x="5372099" y="53397"/>
                  </a:lnTo>
                  <a:lnTo>
                    <a:pt x="5372099" y="3110152"/>
                  </a:lnTo>
                  <a:lnTo>
                    <a:pt x="5356476" y="3151644"/>
                  </a:lnTo>
                  <a:lnTo>
                    <a:pt x="5320437" y="3177463"/>
                  </a:lnTo>
                  <a:lnTo>
                    <a:pt x="5305857" y="3180861"/>
                  </a:lnTo>
                  <a:lnTo>
                    <a:pt x="5300902" y="31813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9877" y="4610100"/>
              <a:ext cx="5372100" cy="70485"/>
            </a:xfrm>
            <a:custGeom>
              <a:avLst/>
              <a:gdLst/>
              <a:ahLst/>
              <a:cxnLst/>
              <a:rect l="l" t="t" r="r" b="b"/>
              <a:pathLst>
                <a:path w="5372100" h="70485">
                  <a:moveTo>
                    <a:pt x="0" y="70449"/>
                  </a:moveTo>
                  <a:lnTo>
                    <a:pt x="12552" y="33856"/>
                  </a:lnTo>
                  <a:lnTo>
                    <a:pt x="46761" y="5799"/>
                  </a:lnTo>
                  <a:lnTo>
                    <a:pt x="75922" y="0"/>
                  </a:lnTo>
                  <a:lnTo>
                    <a:pt x="5295622" y="0"/>
                  </a:lnTo>
                  <a:lnTo>
                    <a:pt x="5337963" y="12829"/>
                  </a:lnTo>
                  <a:lnTo>
                    <a:pt x="5361530" y="38099"/>
                  </a:lnTo>
                  <a:lnTo>
                    <a:pt x="75922" y="38099"/>
                  </a:lnTo>
                  <a:lnTo>
                    <a:pt x="68415" y="38281"/>
                  </a:lnTo>
                  <a:lnTo>
                    <a:pt x="27604" y="46733"/>
                  </a:lnTo>
                  <a:lnTo>
                    <a:pt x="1655" y="66286"/>
                  </a:lnTo>
                  <a:lnTo>
                    <a:pt x="0" y="70449"/>
                  </a:lnTo>
                  <a:close/>
                </a:path>
                <a:path w="5372100" h="70485">
                  <a:moveTo>
                    <a:pt x="5371544" y="70449"/>
                  </a:moveTo>
                  <a:lnTo>
                    <a:pt x="5337963" y="44514"/>
                  </a:lnTo>
                  <a:lnTo>
                    <a:pt x="5295622" y="38099"/>
                  </a:lnTo>
                  <a:lnTo>
                    <a:pt x="5361530" y="38099"/>
                  </a:lnTo>
                  <a:lnTo>
                    <a:pt x="5371459" y="68693"/>
                  </a:lnTo>
                  <a:lnTo>
                    <a:pt x="5371544" y="70449"/>
                  </a:lnTo>
                  <a:close/>
                </a:path>
              </a:pathLst>
            </a:custGeom>
            <a:solidFill>
              <a:srgbClr val="7C3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0099" y="6819899"/>
              <a:ext cx="4991100" cy="800100"/>
            </a:xfrm>
            <a:custGeom>
              <a:avLst/>
              <a:gdLst/>
              <a:ahLst/>
              <a:cxnLst/>
              <a:rect l="l" t="t" r="r" b="b"/>
              <a:pathLst>
                <a:path w="4991100" h="800100">
                  <a:moveTo>
                    <a:pt x="4919902" y="800099"/>
                  </a:moveTo>
                  <a:lnTo>
                    <a:pt x="71196" y="800099"/>
                  </a:lnTo>
                  <a:lnTo>
                    <a:pt x="66241" y="799611"/>
                  </a:lnTo>
                  <a:lnTo>
                    <a:pt x="29705" y="784477"/>
                  </a:lnTo>
                  <a:lnTo>
                    <a:pt x="3885" y="748436"/>
                  </a:lnTo>
                  <a:lnTo>
                    <a:pt x="0" y="728903"/>
                  </a:lnTo>
                  <a:lnTo>
                    <a:pt x="0" y="7238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4919902" y="0"/>
                  </a:lnTo>
                  <a:lnTo>
                    <a:pt x="4961393" y="15620"/>
                  </a:lnTo>
                  <a:lnTo>
                    <a:pt x="4987212" y="51660"/>
                  </a:lnTo>
                  <a:lnTo>
                    <a:pt x="4991099" y="71196"/>
                  </a:lnTo>
                  <a:lnTo>
                    <a:pt x="4991099" y="728903"/>
                  </a:lnTo>
                  <a:lnTo>
                    <a:pt x="4975477" y="770394"/>
                  </a:lnTo>
                  <a:lnTo>
                    <a:pt x="4939437" y="796212"/>
                  </a:lnTo>
                  <a:lnTo>
                    <a:pt x="4924857" y="799611"/>
                  </a:lnTo>
                  <a:lnTo>
                    <a:pt x="4919902" y="8000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00099" y="48386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399" y="380999"/>
                  </a:moveTo>
                  <a:lnTo>
                    <a:pt x="108159" y="374438"/>
                  </a:lnTo>
                  <a:lnTo>
                    <a:pt x="67731" y="355314"/>
                  </a:lnTo>
                  <a:lnTo>
                    <a:pt x="34591" y="325282"/>
                  </a:lnTo>
                  <a:lnTo>
                    <a:pt x="11600" y="286920"/>
                  </a:lnTo>
                  <a:lnTo>
                    <a:pt x="732" y="243537"/>
                  </a:lnTo>
                  <a:lnTo>
                    <a:pt x="0" y="228599"/>
                  </a:lnTo>
                  <a:lnTo>
                    <a:pt x="0" y="152399"/>
                  </a:lnTo>
                  <a:lnTo>
                    <a:pt x="6560" y="108158"/>
                  </a:lnTo>
                  <a:lnTo>
                    <a:pt x="25683" y="67730"/>
                  </a:lnTo>
                  <a:lnTo>
                    <a:pt x="55717" y="34591"/>
                  </a:lnTo>
                  <a:lnTo>
                    <a:pt x="94078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159887" y="183"/>
                  </a:lnTo>
                  <a:lnTo>
                    <a:pt x="203733" y="8904"/>
                  </a:lnTo>
                  <a:lnTo>
                    <a:pt x="243192" y="29995"/>
                  </a:lnTo>
                  <a:lnTo>
                    <a:pt x="274804" y="61606"/>
                  </a:lnTo>
                  <a:lnTo>
                    <a:pt x="295895" y="101064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799" y="228599"/>
                  </a:lnTo>
                  <a:lnTo>
                    <a:pt x="298239" y="272838"/>
                  </a:lnTo>
                  <a:lnTo>
                    <a:pt x="279115" y="313268"/>
                  </a:lnTo>
                  <a:lnTo>
                    <a:pt x="249082" y="346407"/>
                  </a:lnTo>
                  <a:lnTo>
                    <a:pt x="210720" y="369398"/>
                  </a:lnTo>
                  <a:lnTo>
                    <a:pt x="167337" y="380267"/>
                  </a:lnTo>
                  <a:lnTo>
                    <a:pt x="152399" y="380999"/>
                  </a:lnTo>
                  <a:close/>
                </a:path>
              </a:pathLst>
            </a:custGeom>
            <a:solidFill>
              <a:srgbClr val="ECE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6299" y="4943474"/>
              <a:ext cx="152399" cy="152399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206499" y="4892675"/>
            <a:ext cx="25806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StrelaStealer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Campaign</a:t>
            </a:r>
            <a:endParaRPr sz="1500">
              <a:latin typeface="DejaVu Sans"/>
              <a:cs typeface="DejaVu San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87399" y="5300345"/>
            <a:ext cx="3415665" cy="5969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050" b="1" dirty="0">
                <a:solidFill>
                  <a:srgbClr val="374050"/>
                </a:solidFill>
                <a:latin typeface="DejaVu Sans"/>
                <a:cs typeface="DejaVu Sans"/>
              </a:rPr>
              <a:t>Date:</a:t>
            </a:r>
            <a:r>
              <a:rPr sz="1050" b="1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June-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August</a:t>
            </a:r>
            <a:r>
              <a:rPr sz="10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2024</a:t>
            </a:r>
            <a:endParaRPr sz="10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50" b="1" dirty="0">
                <a:solidFill>
                  <a:srgbClr val="374050"/>
                </a:solidFill>
                <a:latin typeface="DejaVu Sans"/>
                <a:cs typeface="DejaVu Sans"/>
              </a:rPr>
              <a:t>Impact:</a:t>
            </a:r>
            <a:r>
              <a:rPr sz="1050" b="1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100+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U.S.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&amp;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European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organizations</a:t>
            </a:r>
            <a:endParaRPr sz="10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50" b="1" spc="-10" dirty="0">
                <a:solidFill>
                  <a:srgbClr val="374050"/>
                </a:solidFill>
                <a:latin typeface="DejaVu Sans"/>
                <a:cs typeface="DejaVu Sans"/>
              </a:rPr>
              <a:t>Vector:</a:t>
            </a:r>
            <a:r>
              <a:rPr sz="1050" b="1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ZIP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attachments</a:t>
            </a:r>
            <a:r>
              <a:rPr sz="10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with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malicious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JavaScript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87399" y="5970904"/>
            <a:ext cx="494855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Targeted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emails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contained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ZIP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attachments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with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JavaScript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files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that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deployed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StrelaStealer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extract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credentials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from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Microsoft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Outlook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Mozilla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Thunderbird.</a:t>
            </a:r>
            <a:endParaRPr sz="1200">
              <a:latin typeface="DejaVu Sans"/>
              <a:cs typeface="DejaVu Sans"/>
            </a:endParaRPr>
          </a:p>
        </p:txBody>
      </p:sp>
      <p:pic>
        <p:nvPicPr>
          <p:cNvPr id="37" name="object 3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8567" y="6962775"/>
            <a:ext cx="91672" cy="133350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901700" y="6900544"/>
            <a:ext cx="4165600" cy="5969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340"/>
              </a:spcBef>
            </a:pPr>
            <a:r>
              <a:rPr sz="1050" b="1" dirty="0">
                <a:solidFill>
                  <a:srgbClr val="1D40AF"/>
                </a:solidFill>
                <a:latin typeface="DejaVu Sans"/>
                <a:cs typeface="DejaVu Sans"/>
              </a:rPr>
              <a:t>Key</a:t>
            </a:r>
            <a:r>
              <a:rPr sz="1050" b="1" spc="-3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050" b="1" spc="-10" dirty="0">
                <a:solidFill>
                  <a:srgbClr val="1D40AF"/>
                </a:solidFill>
                <a:latin typeface="DejaVu Sans"/>
                <a:cs typeface="DejaVu Sans"/>
              </a:rPr>
              <a:t>Lesson:</a:t>
            </a:r>
            <a:endParaRPr sz="1050">
              <a:latin typeface="DejaVu Sans"/>
              <a:cs typeface="DejaVu Sans"/>
            </a:endParaRPr>
          </a:p>
          <a:p>
            <a:pPr marL="12700" marR="5080">
              <a:lnSpc>
                <a:spcPct val="119000"/>
              </a:lnSpc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Block suspicious attachments and implement advanced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email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scanning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solutions.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210298" y="4610100"/>
            <a:ext cx="5372100" cy="3200400"/>
            <a:chOff x="6210298" y="4610100"/>
            <a:chExt cx="5372100" cy="3200400"/>
          </a:xfrm>
        </p:grpSpPr>
        <p:sp>
          <p:nvSpPr>
            <p:cNvPr id="40" name="object 40"/>
            <p:cNvSpPr/>
            <p:nvPr/>
          </p:nvSpPr>
          <p:spPr>
            <a:xfrm>
              <a:off x="6210298" y="4629149"/>
              <a:ext cx="5372100" cy="3181350"/>
            </a:xfrm>
            <a:custGeom>
              <a:avLst/>
              <a:gdLst/>
              <a:ahLst/>
              <a:cxnLst/>
              <a:rect l="l" t="t" r="r" b="b"/>
              <a:pathLst>
                <a:path w="5372100" h="3181350">
                  <a:moveTo>
                    <a:pt x="5300903" y="3181349"/>
                  </a:moveTo>
                  <a:lnTo>
                    <a:pt x="71196" y="3181349"/>
                  </a:lnTo>
                  <a:lnTo>
                    <a:pt x="66241" y="3180861"/>
                  </a:lnTo>
                  <a:lnTo>
                    <a:pt x="29705" y="3165727"/>
                  </a:lnTo>
                  <a:lnTo>
                    <a:pt x="3885" y="3129687"/>
                  </a:lnTo>
                  <a:lnTo>
                    <a:pt x="0" y="3110152"/>
                  </a:lnTo>
                  <a:lnTo>
                    <a:pt x="0" y="3105149"/>
                  </a:lnTo>
                  <a:lnTo>
                    <a:pt x="0" y="53397"/>
                  </a:lnTo>
                  <a:lnTo>
                    <a:pt x="18780" y="19391"/>
                  </a:lnTo>
                  <a:lnTo>
                    <a:pt x="56426" y="1830"/>
                  </a:lnTo>
                  <a:lnTo>
                    <a:pt x="71196" y="0"/>
                  </a:lnTo>
                  <a:lnTo>
                    <a:pt x="5300903" y="0"/>
                  </a:lnTo>
                  <a:lnTo>
                    <a:pt x="5342392" y="11715"/>
                  </a:lnTo>
                  <a:lnTo>
                    <a:pt x="5369657" y="42319"/>
                  </a:lnTo>
                  <a:lnTo>
                    <a:pt x="5372099" y="53397"/>
                  </a:lnTo>
                  <a:lnTo>
                    <a:pt x="5372099" y="3110152"/>
                  </a:lnTo>
                  <a:lnTo>
                    <a:pt x="5356476" y="3151644"/>
                  </a:lnTo>
                  <a:lnTo>
                    <a:pt x="5320437" y="3177463"/>
                  </a:lnTo>
                  <a:lnTo>
                    <a:pt x="5305857" y="3180861"/>
                  </a:lnTo>
                  <a:lnTo>
                    <a:pt x="5300903" y="31813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210577" y="4610100"/>
              <a:ext cx="5372100" cy="70485"/>
            </a:xfrm>
            <a:custGeom>
              <a:avLst/>
              <a:gdLst/>
              <a:ahLst/>
              <a:cxnLst/>
              <a:rect l="l" t="t" r="r" b="b"/>
              <a:pathLst>
                <a:path w="5372100" h="70485">
                  <a:moveTo>
                    <a:pt x="0" y="70450"/>
                  </a:moveTo>
                  <a:lnTo>
                    <a:pt x="12551" y="33856"/>
                  </a:lnTo>
                  <a:lnTo>
                    <a:pt x="46760" y="5799"/>
                  </a:lnTo>
                  <a:lnTo>
                    <a:pt x="75922" y="0"/>
                  </a:lnTo>
                  <a:lnTo>
                    <a:pt x="5295622" y="0"/>
                  </a:lnTo>
                  <a:lnTo>
                    <a:pt x="5337963" y="12829"/>
                  </a:lnTo>
                  <a:lnTo>
                    <a:pt x="5361530" y="38099"/>
                  </a:lnTo>
                  <a:lnTo>
                    <a:pt x="75922" y="38099"/>
                  </a:lnTo>
                  <a:lnTo>
                    <a:pt x="68415" y="38281"/>
                  </a:lnTo>
                  <a:lnTo>
                    <a:pt x="27604" y="46733"/>
                  </a:lnTo>
                  <a:lnTo>
                    <a:pt x="1655" y="66286"/>
                  </a:lnTo>
                  <a:lnTo>
                    <a:pt x="0" y="70450"/>
                  </a:lnTo>
                  <a:close/>
                </a:path>
                <a:path w="5372100" h="70485">
                  <a:moveTo>
                    <a:pt x="5371544" y="70450"/>
                  </a:moveTo>
                  <a:lnTo>
                    <a:pt x="5337963" y="44514"/>
                  </a:lnTo>
                  <a:lnTo>
                    <a:pt x="5295622" y="38099"/>
                  </a:lnTo>
                  <a:lnTo>
                    <a:pt x="5361530" y="38099"/>
                  </a:lnTo>
                  <a:lnTo>
                    <a:pt x="5371459" y="68693"/>
                  </a:lnTo>
                  <a:lnTo>
                    <a:pt x="5371544" y="70450"/>
                  </a:lnTo>
                  <a:close/>
                </a:path>
              </a:pathLst>
            </a:custGeom>
            <a:solidFill>
              <a:srgbClr val="0495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400798" y="6819899"/>
              <a:ext cx="4991100" cy="800100"/>
            </a:xfrm>
            <a:custGeom>
              <a:avLst/>
              <a:gdLst/>
              <a:ahLst/>
              <a:cxnLst/>
              <a:rect l="l" t="t" r="r" b="b"/>
              <a:pathLst>
                <a:path w="4991100" h="800100">
                  <a:moveTo>
                    <a:pt x="4919903" y="800099"/>
                  </a:moveTo>
                  <a:lnTo>
                    <a:pt x="71197" y="800099"/>
                  </a:lnTo>
                  <a:lnTo>
                    <a:pt x="66241" y="799611"/>
                  </a:lnTo>
                  <a:lnTo>
                    <a:pt x="29705" y="784477"/>
                  </a:lnTo>
                  <a:lnTo>
                    <a:pt x="3885" y="748436"/>
                  </a:lnTo>
                  <a:lnTo>
                    <a:pt x="0" y="728903"/>
                  </a:lnTo>
                  <a:lnTo>
                    <a:pt x="0" y="7238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7" y="0"/>
                  </a:lnTo>
                  <a:lnTo>
                    <a:pt x="4919903" y="0"/>
                  </a:lnTo>
                  <a:lnTo>
                    <a:pt x="4961393" y="15620"/>
                  </a:lnTo>
                  <a:lnTo>
                    <a:pt x="4987212" y="51660"/>
                  </a:lnTo>
                  <a:lnTo>
                    <a:pt x="4991099" y="71196"/>
                  </a:lnTo>
                  <a:lnTo>
                    <a:pt x="4991099" y="728903"/>
                  </a:lnTo>
                  <a:lnTo>
                    <a:pt x="4975477" y="770394"/>
                  </a:lnTo>
                  <a:lnTo>
                    <a:pt x="4939435" y="796212"/>
                  </a:lnTo>
                  <a:lnTo>
                    <a:pt x="4924857" y="799611"/>
                  </a:lnTo>
                  <a:lnTo>
                    <a:pt x="4919903" y="8000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400799" y="4838699"/>
              <a:ext cx="342900" cy="381000"/>
            </a:xfrm>
            <a:custGeom>
              <a:avLst/>
              <a:gdLst/>
              <a:ahLst/>
              <a:cxnLst/>
              <a:rect l="l" t="t" r="r" b="b"/>
              <a:pathLst>
                <a:path w="342900" h="381000">
                  <a:moveTo>
                    <a:pt x="171449" y="380999"/>
                  </a:moveTo>
                  <a:lnTo>
                    <a:pt x="129780" y="375859"/>
                  </a:lnTo>
                  <a:lnTo>
                    <a:pt x="90627" y="360756"/>
                  </a:lnTo>
                  <a:lnTo>
                    <a:pt x="56317" y="336593"/>
                  </a:lnTo>
                  <a:lnTo>
                    <a:pt x="28894" y="304802"/>
                  </a:lnTo>
                  <a:lnTo>
                    <a:pt x="10016" y="267300"/>
                  </a:lnTo>
                  <a:lnTo>
                    <a:pt x="823" y="226355"/>
                  </a:lnTo>
                  <a:lnTo>
                    <a:pt x="0" y="209549"/>
                  </a:lnTo>
                  <a:lnTo>
                    <a:pt x="0" y="171449"/>
                  </a:lnTo>
                  <a:lnTo>
                    <a:pt x="5138" y="129780"/>
                  </a:lnTo>
                  <a:lnTo>
                    <a:pt x="20242" y="90627"/>
                  </a:lnTo>
                  <a:lnTo>
                    <a:pt x="44405" y="56317"/>
                  </a:lnTo>
                  <a:lnTo>
                    <a:pt x="76196" y="28893"/>
                  </a:lnTo>
                  <a:lnTo>
                    <a:pt x="113698" y="10017"/>
                  </a:lnTo>
                  <a:lnTo>
                    <a:pt x="154644" y="823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4" y="24385"/>
                  </a:lnTo>
                  <a:lnTo>
                    <a:pt x="292682" y="50216"/>
                  </a:lnTo>
                  <a:lnTo>
                    <a:pt x="318512" y="83314"/>
                  </a:lnTo>
                  <a:lnTo>
                    <a:pt x="335518" y="121679"/>
                  </a:lnTo>
                  <a:lnTo>
                    <a:pt x="342694" y="163026"/>
                  </a:lnTo>
                  <a:lnTo>
                    <a:pt x="342899" y="171449"/>
                  </a:lnTo>
                  <a:lnTo>
                    <a:pt x="342899" y="209549"/>
                  </a:lnTo>
                  <a:lnTo>
                    <a:pt x="337759" y="251218"/>
                  </a:lnTo>
                  <a:lnTo>
                    <a:pt x="322655" y="290371"/>
                  </a:lnTo>
                  <a:lnTo>
                    <a:pt x="298492" y="324681"/>
                  </a:lnTo>
                  <a:lnTo>
                    <a:pt x="266701" y="352104"/>
                  </a:lnTo>
                  <a:lnTo>
                    <a:pt x="229200" y="370981"/>
                  </a:lnTo>
                  <a:lnTo>
                    <a:pt x="188255" y="380175"/>
                  </a:lnTo>
                  <a:lnTo>
                    <a:pt x="171449" y="3809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76999" y="4952999"/>
              <a:ext cx="190499" cy="133349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6845300" y="4892675"/>
            <a:ext cx="22371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Starbucks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Campaign</a:t>
            </a:r>
            <a:endParaRPr sz="1500">
              <a:latin typeface="DejaVu Sans"/>
              <a:cs typeface="DejaVu San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388099" y="5300345"/>
            <a:ext cx="3149600" cy="5969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050" b="1" dirty="0">
                <a:solidFill>
                  <a:srgbClr val="374050"/>
                </a:solidFill>
                <a:latin typeface="DejaVu Sans"/>
                <a:cs typeface="DejaVu Sans"/>
              </a:rPr>
              <a:t>Date:</a:t>
            </a:r>
            <a:r>
              <a:rPr sz="1050" b="1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October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2024</a:t>
            </a:r>
            <a:endParaRPr sz="10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50" b="1" dirty="0">
                <a:solidFill>
                  <a:srgbClr val="374050"/>
                </a:solidFill>
                <a:latin typeface="DejaVu Sans"/>
                <a:cs typeface="DejaVu Sans"/>
              </a:rPr>
              <a:t>Impact:</a:t>
            </a:r>
            <a:r>
              <a:rPr sz="1050" b="1" spc="-6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900+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reports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in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two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weeks</a:t>
            </a:r>
            <a:endParaRPr sz="10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50" b="1" spc="-10" dirty="0">
                <a:solidFill>
                  <a:srgbClr val="374050"/>
                </a:solidFill>
                <a:latin typeface="DejaVu Sans"/>
                <a:cs typeface="DejaVu Sans"/>
              </a:rPr>
              <a:t>Vector:</a:t>
            </a:r>
            <a:r>
              <a:rPr sz="1050" b="1" spc="-7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Emails</a:t>
            </a:r>
            <a:r>
              <a:rPr sz="105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offering</a:t>
            </a:r>
            <a:r>
              <a:rPr sz="105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free</a:t>
            </a:r>
            <a:r>
              <a:rPr sz="105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Coffee</a:t>
            </a:r>
            <a:r>
              <a:rPr sz="105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Lovers</a:t>
            </a:r>
            <a:r>
              <a:rPr sz="105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box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388099" y="5970904"/>
            <a:ext cx="49002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Scam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emails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offered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free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Starbucks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Coffee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box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with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links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to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steal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personal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financial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data.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Earlier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versions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contained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the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ZeuS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banking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Trojan.</a:t>
            </a:r>
            <a:endParaRPr sz="1200">
              <a:latin typeface="DejaVu Sans"/>
              <a:cs typeface="DejaVu Sans"/>
            </a:endParaRPr>
          </a:p>
        </p:txBody>
      </p:sp>
      <p:pic>
        <p:nvPicPr>
          <p:cNvPr id="48" name="object 4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19267" y="6962775"/>
            <a:ext cx="91672" cy="133350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6502399" y="6900544"/>
            <a:ext cx="4411345" cy="5969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340"/>
              </a:spcBef>
            </a:pPr>
            <a:r>
              <a:rPr sz="1050" b="1" dirty="0">
                <a:solidFill>
                  <a:srgbClr val="1D40AF"/>
                </a:solidFill>
                <a:latin typeface="DejaVu Sans"/>
                <a:cs typeface="DejaVu Sans"/>
              </a:rPr>
              <a:t>Key</a:t>
            </a:r>
            <a:r>
              <a:rPr sz="1050" b="1" spc="-3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050" b="1" spc="-10" dirty="0">
                <a:solidFill>
                  <a:srgbClr val="1D40AF"/>
                </a:solidFill>
                <a:latin typeface="DejaVu Sans"/>
                <a:cs typeface="DejaVu Sans"/>
              </a:rPr>
              <a:t>Lesson:</a:t>
            </a:r>
            <a:endParaRPr sz="1050">
              <a:latin typeface="DejaVu Sans"/>
              <a:cs typeface="DejaVu Sans"/>
            </a:endParaRPr>
          </a:p>
          <a:p>
            <a:pPr marL="12700" marR="5080">
              <a:lnSpc>
                <a:spcPct val="119000"/>
              </a:lnSpc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Be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skeptical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of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"too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good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be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true"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offers;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legitimate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companies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rarely</a:t>
            </a:r>
            <a:r>
              <a:rPr sz="105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request</a:t>
            </a:r>
            <a:r>
              <a:rPr sz="105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sensitive</a:t>
            </a:r>
            <a:r>
              <a:rPr sz="105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information</a:t>
            </a:r>
            <a:r>
              <a:rPr sz="105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via</a:t>
            </a:r>
            <a:r>
              <a:rPr sz="105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email.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09599" y="8039099"/>
            <a:ext cx="10972800" cy="1676400"/>
            <a:chOff x="609599" y="8039099"/>
            <a:chExt cx="10972800" cy="1676400"/>
          </a:xfrm>
        </p:grpSpPr>
        <p:sp>
          <p:nvSpPr>
            <p:cNvPr id="51" name="object 51"/>
            <p:cNvSpPr/>
            <p:nvPr/>
          </p:nvSpPr>
          <p:spPr>
            <a:xfrm>
              <a:off x="628649" y="8039099"/>
              <a:ext cx="10953750" cy="1676400"/>
            </a:xfrm>
            <a:custGeom>
              <a:avLst/>
              <a:gdLst/>
              <a:ahLst/>
              <a:cxnLst/>
              <a:rect l="l" t="t" r="r" b="b"/>
              <a:pathLst>
                <a:path w="10953750" h="1676400">
                  <a:moveTo>
                    <a:pt x="10882552" y="1676399"/>
                  </a:moveTo>
                  <a:lnTo>
                    <a:pt x="53397" y="1676399"/>
                  </a:lnTo>
                  <a:lnTo>
                    <a:pt x="49680" y="1675910"/>
                  </a:lnTo>
                  <a:lnTo>
                    <a:pt x="14085" y="1650542"/>
                  </a:lnTo>
                  <a:lnTo>
                    <a:pt x="366" y="1610158"/>
                  </a:lnTo>
                  <a:lnTo>
                    <a:pt x="0" y="1605203"/>
                  </a:lnTo>
                  <a:lnTo>
                    <a:pt x="0" y="16001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10882552" y="0"/>
                  </a:lnTo>
                  <a:lnTo>
                    <a:pt x="10924041" y="15620"/>
                  </a:lnTo>
                  <a:lnTo>
                    <a:pt x="10949861" y="51660"/>
                  </a:lnTo>
                  <a:lnTo>
                    <a:pt x="10953747" y="71196"/>
                  </a:lnTo>
                  <a:lnTo>
                    <a:pt x="10953747" y="1605203"/>
                  </a:lnTo>
                  <a:lnTo>
                    <a:pt x="10938125" y="1646693"/>
                  </a:lnTo>
                  <a:lnTo>
                    <a:pt x="10902086" y="1672512"/>
                  </a:lnTo>
                  <a:lnTo>
                    <a:pt x="10887506" y="1675911"/>
                  </a:lnTo>
                  <a:lnTo>
                    <a:pt x="10882552" y="16763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09599" y="8039377"/>
              <a:ext cx="70485" cy="1676400"/>
            </a:xfrm>
            <a:custGeom>
              <a:avLst/>
              <a:gdLst/>
              <a:ahLst/>
              <a:cxnLst/>
              <a:rect l="l" t="t" r="r" b="b"/>
              <a:pathLst>
                <a:path w="70484" h="1676400">
                  <a:moveTo>
                    <a:pt x="70450" y="1675844"/>
                  </a:moveTo>
                  <a:lnTo>
                    <a:pt x="33857" y="1663291"/>
                  </a:lnTo>
                  <a:lnTo>
                    <a:pt x="5800" y="1629081"/>
                  </a:lnTo>
                  <a:lnTo>
                    <a:pt x="0" y="15999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0"/>
                  </a:lnTo>
                  <a:lnTo>
                    <a:pt x="38100" y="75922"/>
                  </a:lnTo>
                  <a:lnTo>
                    <a:pt x="38100" y="1599922"/>
                  </a:lnTo>
                  <a:lnTo>
                    <a:pt x="44514" y="1642263"/>
                  </a:lnTo>
                  <a:lnTo>
                    <a:pt x="66287" y="1674188"/>
                  </a:lnTo>
                  <a:lnTo>
                    <a:pt x="70450" y="1675844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1032" y="8648699"/>
              <a:ext cx="142934" cy="152161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863600" y="8226425"/>
            <a:ext cx="37744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Common</a:t>
            </a:r>
            <a:r>
              <a:rPr sz="1500" b="1" spc="-1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Themes</a:t>
            </a:r>
            <a:r>
              <a:rPr sz="1500" b="1" spc="-1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&amp;</a:t>
            </a:r>
            <a:r>
              <a:rPr sz="1500" b="1" spc="-1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Key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500" b="1" spc="-25" dirty="0">
                <a:solidFill>
                  <a:srgbClr val="1D40AF"/>
                </a:solidFill>
                <a:latin typeface="DejaVu Sans"/>
                <a:cs typeface="DejaVu Sans"/>
              </a:rPr>
              <a:t>Takeaways</a:t>
            </a:r>
            <a:endParaRPr sz="1500">
              <a:latin typeface="DejaVu Sans"/>
              <a:cs typeface="DejaVu Sans"/>
            </a:endParaRPr>
          </a:p>
          <a:p>
            <a:pPr marL="240665" marR="502284">
              <a:lnSpc>
                <a:spcPct val="119000"/>
              </a:lnSpc>
              <a:spcBef>
                <a:spcPts val="96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Implement</a:t>
            </a:r>
            <a:r>
              <a:rPr sz="105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robust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multi-factor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authentication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0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all critical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systems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0" y="8647925"/>
            <a:ext cx="12192000" cy="1981974"/>
            <a:chOff x="0" y="8647925"/>
            <a:chExt cx="12192000" cy="1981974"/>
          </a:xfrm>
        </p:grpSpPr>
        <p:pic>
          <p:nvPicPr>
            <p:cNvPr id="56" name="object 5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29125" y="8648699"/>
              <a:ext cx="190499" cy="15260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91444" y="8647925"/>
              <a:ext cx="152459" cy="153947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5466" y="9191624"/>
              <a:ext cx="154037" cy="13394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29125" y="9181325"/>
              <a:ext cx="152399" cy="15317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00196" y="9181295"/>
              <a:ext cx="115907" cy="154007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0" y="10096499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1999" y="533399"/>
                  </a:moveTo>
                  <a:lnTo>
                    <a:pt x="0" y="5333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533399"/>
                  </a:lnTo>
                  <a:close/>
                </a:path>
              </a:pathLst>
            </a:custGeom>
            <a:solidFill>
              <a:srgbClr val="1D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4686250" y="8576944"/>
            <a:ext cx="25203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Regular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training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on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evolving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phishing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techniques is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essential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68299" y="10256663"/>
            <a:ext cx="2553335" cy="2032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b="1" dirty="0">
                <a:solidFill>
                  <a:srgbClr val="FFFFFF"/>
                </a:solidFill>
                <a:latin typeface="DejaVu Sans"/>
                <a:cs typeface="DejaVu Sans"/>
              </a:rPr>
              <a:t>Cybersecurity</a:t>
            </a:r>
            <a:r>
              <a:rPr sz="1200" b="1" spc="-3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DejaVu Sans"/>
                <a:cs typeface="DejaVu Sans"/>
              </a:rPr>
              <a:t>Training</a:t>
            </a:r>
            <a:r>
              <a:rPr sz="1200" b="1" spc="-2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DejaVu Sans"/>
                <a:cs typeface="DejaVu Sans"/>
              </a:rPr>
              <a:t>Series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204100" y="8576944"/>
            <a:ext cx="290385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Establish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verification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protocols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financial transactions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092200" y="9110344"/>
            <a:ext cx="27038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Implement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advanced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email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filtering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and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scanning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648150" y="9110344"/>
            <a:ext cx="309499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Create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clear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reporting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channels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suspicious communications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185050" y="9110344"/>
            <a:ext cx="32137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Develop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rapid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incident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response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plans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when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breaches</a:t>
            </a:r>
            <a:r>
              <a:rPr sz="105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occur</a:t>
            </a:r>
            <a:endParaRPr sz="105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8048625"/>
            <a:chOff x="0" y="0"/>
            <a:chExt cx="12192000" cy="80486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80486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9599" y="914399"/>
              <a:ext cx="914400" cy="38100"/>
            </a:xfrm>
            <a:custGeom>
              <a:avLst/>
              <a:gdLst/>
              <a:ahLst/>
              <a:cxnLst/>
              <a:rect l="l" t="t" r="r" b="b"/>
              <a:pathLst>
                <a:path w="914400" h="38100">
                  <a:moveTo>
                    <a:pt x="9143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914399" y="0"/>
                  </a:lnTo>
                  <a:lnTo>
                    <a:pt x="914399" y="380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Cybersecurity</a:t>
            </a:r>
            <a:r>
              <a:rPr spc="-55" dirty="0"/>
              <a:t> </a:t>
            </a:r>
            <a:r>
              <a:rPr dirty="0"/>
              <a:t>Best</a:t>
            </a:r>
            <a:r>
              <a:rPr spc="-55" dirty="0"/>
              <a:t> </a:t>
            </a:r>
            <a:r>
              <a:rPr dirty="0"/>
              <a:t>Practices</a:t>
            </a:r>
            <a:r>
              <a:rPr spc="-55" dirty="0"/>
              <a:t> </a:t>
            </a:r>
            <a:r>
              <a:rPr dirty="0"/>
              <a:t>&amp;</a:t>
            </a:r>
            <a:r>
              <a:rPr spc="-55" dirty="0"/>
              <a:t> </a:t>
            </a:r>
            <a:r>
              <a:rPr dirty="0"/>
              <a:t>Prevention</a:t>
            </a:r>
            <a:r>
              <a:rPr spc="-55" dirty="0"/>
              <a:t> </a:t>
            </a:r>
            <a:r>
              <a:rPr spc="-20" dirty="0"/>
              <a:t>Tips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09599" y="1600199"/>
            <a:ext cx="5295900" cy="4838700"/>
            <a:chOff x="609599" y="1600199"/>
            <a:chExt cx="5295900" cy="4838700"/>
          </a:xfrm>
        </p:grpSpPr>
        <p:sp>
          <p:nvSpPr>
            <p:cNvPr id="7" name="object 7"/>
            <p:cNvSpPr/>
            <p:nvPr/>
          </p:nvSpPr>
          <p:spPr>
            <a:xfrm>
              <a:off x="628649" y="4419599"/>
              <a:ext cx="5276850" cy="2019300"/>
            </a:xfrm>
            <a:custGeom>
              <a:avLst/>
              <a:gdLst/>
              <a:ahLst/>
              <a:cxnLst/>
              <a:rect l="l" t="t" r="r" b="b"/>
              <a:pathLst>
                <a:path w="5276850" h="2019300">
                  <a:moveTo>
                    <a:pt x="5205652" y="2019299"/>
                  </a:moveTo>
                  <a:lnTo>
                    <a:pt x="53397" y="2019299"/>
                  </a:lnTo>
                  <a:lnTo>
                    <a:pt x="49680" y="2018811"/>
                  </a:lnTo>
                  <a:lnTo>
                    <a:pt x="14085" y="1993442"/>
                  </a:lnTo>
                  <a:lnTo>
                    <a:pt x="366" y="1953057"/>
                  </a:lnTo>
                  <a:lnTo>
                    <a:pt x="0" y="1948103"/>
                  </a:lnTo>
                  <a:lnTo>
                    <a:pt x="0" y="19430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5205652" y="0"/>
                  </a:lnTo>
                  <a:lnTo>
                    <a:pt x="5247143" y="15621"/>
                  </a:lnTo>
                  <a:lnTo>
                    <a:pt x="5272963" y="51661"/>
                  </a:lnTo>
                  <a:lnTo>
                    <a:pt x="5276849" y="71196"/>
                  </a:lnTo>
                  <a:lnTo>
                    <a:pt x="5276849" y="1948103"/>
                  </a:lnTo>
                  <a:lnTo>
                    <a:pt x="5261227" y="1989593"/>
                  </a:lnTo>
                  <a:lnTo>
                    <a:pt x="5225187" y="2015413"/>
                  </a:lnTo>
                  <a:lnTo>
                    <a:pt x="5210608" y="2018811"/>
                  </a:lnTo>
                  <a:lnTo>
                    <a:pt x="5205652" y="20192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599" y="4419877"/>
              <a:ext cx="70485" cy="2019300"/>
            </a:xfrm>
            <a:custGeom>
              <a:avLst/>
              <a:gdLst/>
              <a:ahLst/>
              <a:cxnLst/>
              <a:rect l="l" t="t" r="r" b="b"/>
              <a:pathLst>
                <a:path w="70484" h="2019300">
                  <a:moveTo>
                    <a:pt x="70450" y="2018744"/>
                  </a:moveTo>
                  <a:lnTo>
                    <a:pt x="33857" y="2006190"/>
                  </a:lnTo>
                  <a:lnTo>
                    <a:pt x="5800" y="1971982"/>
                  </a:lnTo>
                  <a:lnTo>
                    <a:pt x="0" y="19428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942822"/>
                  </a:lnTo>
                  <a:lnTo>
                    <a:pt x="44514" y="1985163"/>
                  </a:lnTo>
                  <a:lnTo>
                    <a:pt x="66287" y="2017088"/>
                  </a:lnTo>
                  <a:lnTo>
                    <a:pt x="70450" y="2018744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599" y="1600199"/>
              <a:ext cx="152399" cy="15239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96899" y="1177925"/>
            <a:ext cx="5236210" cy="104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Essential Security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Measures</a:t>
            </a:r>
            <a:endParaRPr sz="1500">
              <a:latin typeface="DejaVu Sans"/>
              <a:cs typeface="DejaVu Sans"/>
            </a:endParaRPr>
          </a:p>
          <a:p>
            <a:pPr marL="278765" marR="5080">
              <a:lnSpc>
                <a:spcPct val="125000"/>
              </a:lnSpc>
              <a:spcBef>
                <a:spcPts val="840"/>
              </a:spcBef>
            </a:pP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Use</a:t>
            </a:r>
            <a:r>
              <a:rPr sz="1200" b="1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strong,</a:t>
            </a:r>
            <a:r>
              <a:rPr sz="1200" b="1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unique</a:t>
            </a:r>
            <a:r>
              <a:rPr sz="1200" b="1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374050"/>
                </a:solidFill>
                <a:latin typeface="DejaVu Sans"/>
                <a:cs typeface="DejaVu Sans"/>
              </a:rPr>
              <a:t>passwords</a:t>
            </a:r>
            <a:r>
              <a:rPr sz="1200" b="1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-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At</a:t>
            </a:r>
            <a:r>
              <a:rPr sz="120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least</a:t>
            </a:r>
            <a:r>
              <a:rPr sz="120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12</a:t>
            </a:r>
            <a:r>
              <a:rPr sz="120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characters</a:t>
            </a:r>
            <a:r>
              <a:rPr sz="120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with</a:t>
            </a:r>
            <a:r>
              <a:rPr sz="120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a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mix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of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uppercase,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lowercase,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numbers,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special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characters.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Never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reuse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passwords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across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accounts.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9599" y="1181099"/>
            <a:ext cx="10972800" cy="2743200"/>
            <a:chOff x="609599" y="1181099"/>
            <a:chExt cx="10972800" cy="274320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4332" y="2400299"/>
              <a:ext cx="142934" cy="15216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4362" y="3209917"/>
              <a:ext cx="142845" cy="13334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599" y="3771899"/>
              <a:ext cx="152399" cy="1523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286498" y="1181099"/>
              <a:ext cx="5295900" cy="2105025"/>
            </a:xfrm>
            <a:custGeom>
              <a:avLst/>
              <a:gdLst/>
              <a:ahLst/>
              <a:cxnLst/>
              <a:rect l="l" t="t" r="r" b="b"/>
              <a:pathLst>
                <a:path w="5295900" h="2105025">
                  <a:moveTo>
                    <a:pt x="5224703" y="2105024"/>
                  </a:moveTo>
                  <a:lnTo>
                    <a:pt x="71196" y="2105024"/>
                  </a:lnTo>
                  <a:lnTo>
                    <a:pt x="66241" y="2104536"/>
                  </a:lnTo>
                  <a:lnTo>
                    <a:pt x="29705" y="2089402"/>
                  </a:lnTo>
                  <a:lnTo>
                    <a:pt x="3885" y="2053362"/>
                  </a:lnTo>
                  <a:lnTo>
                    <a:pt x="0" y="2033828"/>
                  </a:lnTo>
                  <a:lnTo>
                    <a:pt x="0" y="20288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224703" y="0"/>
                  </a:lnTo>
                  <a:lnTo>
                    <a:pt x="5266192" y="15621"/>
                  </a:lnTo>
                  <a:lnTo>
                    <a:pt x="5292012" y="51661"/>
                  </a:lnTo>
                  <a:lnTo>
                    <a:pt x="5295899" y="71196"/>
                  </a:lnTo>
                  <a:lnTo>
                    <a:pt x="5295899" y="2033828"/>
                  </a:lnTo>
                  <a:lnTo>
                    <a:pt x="5280276" y="2075319"/>
                  </a:lnTo>
                  <a:lnTo>
                    <a:pt x="5244237" y="2101138"/>
                  </a:lnTo>
                  <a:lnTo>
                    <a:pt x="5229657" y="2104536"/>
                  </a:lnTo>
                  <a:lnTo>
                    <a:pt x="5224703" y="21050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63600" y="2313304"/>
            <a:ext cx="42640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Enable</a:t>
            </a:r>
            <a:r>
              <a:rPr sz="1200" b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374050"/>
                </a:solidFill>
                <a:latin typeface="DejaVu Sans"/>
                <a:cs typeface="DejaVu Sans"/>
              </a:rPr>
              <a:t>Multi-Factor</a:t>
            </a:r>
            <a:r>
              <a:rPr sz="1200" b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Authentication</a:t>
            </a:r>
            <a:r>
              <a:rPr sz="1200" b="1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spc="-30" dirty="0">
                <a:solidFill>
                  <a:srgbClr val="374050"/>
                </a:solidFill>
                <a:latin typeface="DejaVu Sans"/>
                <a:cs typeface="DejaVu Sans"/>
              </a:rPr>
              <a:t>(MFA)</a:t>
            </a:r>
            <a:r>
              <a:rPr sz="1200" b="1" spc="-6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-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Add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an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additional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layer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of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security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beyond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just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passwords.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Use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authenticator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apps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rather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than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SMS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when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possible.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3600" y="3113405"/>
            <a:ext cx="4999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Keep</a:t>
            </a:r>
            <a:r>
              <a:rPr sz="1200" b="1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software</a:t>
            </a:r>
            <a:r>
              <a:rPr sz="1200" b="1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updated</a:t>
            </a:r>
            <a:r>
              <a:rPr sz="1200" b="1" spc="-8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-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Regularly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update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operating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systems,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applications,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browsers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patch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security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vulnerabilities.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63600" y="3684904"/>
            <a:ext cx="48666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Practice</a:t>
            </a:r>
            <a:r>
              <a:rPr sz="1200" b="1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safe</a:t>
            </a:r>
            <a:r>
              <a:rPr sz="1200" b="1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browsing</a:t>
            </a:r>
            <a:r>
              <a:rPr sz="1200" b="1" spc="-7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-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Verify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website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URLs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before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entering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credentials,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look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HTTPS,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be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cautious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with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downloads.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5500" y="4578349"/>
            <a:ext cx="4538980" cy="168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Always</a:t>
            </a:r>
            <a:r>
              <a:rPr sz="1350" b="1" spc="-65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Verify</a:t>
            </a:r>
            <a:r>
              <a:rPr sz="1350" b="1" spc="-6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Before</a:t>
            </a:r>
            <a:r>
              <a:rPr sz="1350" b="1" spc="-6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spc="-20" dirty="0">
                <a:solidFill>
                  <a:srgbClr val="1D3A8A"/>
                </a:solidFill>
                <a:latin typeface="DejaVu Sans"/>
                <a:cs typeface="DejaVu Sans"/>
              </a:rPr>
              <a:t>Taking</a:t>
            </a:r>
            <a:r>
              <a:rPr sz="1350" b="1" spc="-6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spc="-10" dirty="0">
                <a:solidFill>
                  <a:srgbClr val="1D3A8A"/>
                </a:solidFill>
                <a:latin typeface="DejaVu Sans"/>
                <a:cs typeface="DejaVu Sans"/>
              </a:rPr>
              <a:t>Action</a:t>
            </a:r>
            <a:endParaRPr sz="1350">
              <a:latin typeface="DejaVu Sans"/>
              <a:cs typeface="DejaVu Sans"/>
            </a:endParaRPr>
          </a:p>
          <a:p>
            <a:pPr marL="12700" marR="5080">
              <a:lnSpc>
                <a:spcPct val="125000"/>
              </a:lnSpc>
              <a:spcBef>
                <a:spcPts val="645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Contact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the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sender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through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different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channel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if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request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seems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suspicious</a:t>
            </a:r>
            <a:endParaRPr sz="1200">
              <a:latin typeface="DejaVu Sans"/>
              <a:cs typeface="DejaVu Sans"/>
            </a:endParaRPr>
          </a:p>
          <a:p>
            <a:pPr marL="12700" marR="721995">
              <a:lnSpc>
                <a:spcPct val="166700"/>
              </a:lnSpc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Hover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over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links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preview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URLs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before</a:t>
            </a:r>
            <a:r>
              <a:rPr sz="120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clicking Verify</a:t>
            </a:r>
            <a:r>
              <a:rPr sz="1200" spc="-7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payment</a:t>
            </a:r>
            <a:r>
              <a:rPr sz="1200" spc="-7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requests</a:t>
            </a:r>
            <a:r>
              <a:rPr sz="1200" spc="-7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through</a:t>
            </a:r>
            <a:r>
              <a:rPr sz="1200" spc="-6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official</a:t>
            </a:r>
            <a:r>
              <a:rPr sz="1200" spc="-7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channels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When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doubt,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report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IT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security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87864" y="1377950"/>
            <a:ext cx="409321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Password</a:t>
            </a:r>
            <a:r>
              <a:rPr sz="1350" b="1" spc="-4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&amp;</a:t>
            </a:r>
            <a:r>
              <a:rPr sz="1350" b="1" spc="-4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Authentication</a:t>
            </a:r>
            <a:r>
              <a:rPr sz="1350" b="1" spc="-3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Best</a:t>
            </a:r>
            <a:r>
              <a:rPr sz="1350" b="1" spc="-4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spc="-10" dirty="0">
                <a:solidFill>
                  <a:srgbClr val="1D40AF"/>
                </a:solidFill>
                <a:latin typeface="DejaVu Sans"/>
                <a:cs typeface="DejaVu Sans"/>
              </a:rPr>
              <a:t>Practices</a:t>
            </a:r>
            <a:endParaRPr sz="1350">
              <a:latin typeface="DejaVu Sans"/>
              <a:cs typeface="DejaVu San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476998" y="1805389"/>
            <a:ext cx="2343150" cy="1290320"/>
            <a:chOff x="6476998" y="1805389"/>
            <a:chExt cx="2343150" cy="1290320"/>
          </a:xfrm>
        </p:grpSpPr>
        <p:sp>
          <p:nvSpPr>
            <p:cNvPr id="22" name="object 22"/>
            <p:cNvSpPr/>
            <p:nvPr/>
          </p:nvSpPr>
          <p:spPr>
            <a:xfrm>
              <a:off x="6476998" y="2133599"/>
              <a:ext cx="2343150" cy="962025"/>
            </a:xfrm>
            <a:custGeom>
              <a:avLst/>
              <a:gdLst/>
              <a:ahLst/>
              <a:cxnLst/>
              <a:rect l="l" t="t" r="r" b="b"/>
              <a:pathLst>
                <a:path w="2343150" h="962025">
                  <a:moveTo>
                    <a:pt x="2310102" y="962024"/>
                  </a:moveTo>
                  <a:lnTo>
                    <a:pt x="33047" y="962024"/>
                  </a:lnTo>
                  <a:lnTo>
                    <a:pt x="28187" y="961057"/>
                  </a:lnTo>
                  <a:lnTo>
                    <a:pt x="966" y="933837"/>
                  </a:lnTo>
                  <a:lnTo>
                    <a:pt x="0" y="928977"/>
                  </a:lnTo>
                  <a:lnTo>
                    <a:pt x="0" y="92392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310102" y="0"/>
                  </a:lnTo>
                  <a:lnTo>
                    <a:pt x="2342183" y="28187"/>
                  </a:lnTo>
                  <a:lnTo>
                    <a:pt x="2343149" y="33047"/>
                  </a:lnTo>
                  <a:lnTo>
                    <a:pt x="2343149" y="928977"/>
                  </a:lnTo>
                  <a:lnTo>
                    <a:pt x="2314962" y="961057"/>
                  </a:lnTo>
                  <a:lnTo>
                    <a:pt x="2310102" y="962024"/>
                  </a:lnTo>
                  <a:close/>
                </a:path>
              </a:pathLst>
            </a:custGeom>
            <a:solidFill>
              <a:srgbClr val="ECF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34274" y="1805389"/>
              <a:ext cx="228600" cy="199623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727279" y="2244725"/>
            <a:ext cx="1842770" cy="728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DejaVu Sans"/>
                <a:cs typeface="DejaVu Sans"/>
              </a:rPr>
              <a:t>Use: </a:t>
            </a:r>
            <a:r>
              <a:rPr sz="1050" spc="-10" dirty="0">
                <a:latin typeface="Liberation Mono"/>
                <a:cs typeface="Liberation Mono"/>
              </a:rPr>
              <a:t>P@$sw0rd!2925#</a:t>
            </a:r>
            <a:endParaRPr sz="1050">
              <a:latin typeface="Liberation Mono"/>
              <a:cs typeface="Liberation Mono"/>
            </a:endParaRPr>
          </a:p>
          <a:p>
            <a:pPr marL="12700" marR="5080" indent="62865">
              <a:lnSpc>
                <a:spcPct val="166700"/>
              </a:lnSpc>
              <a:spcBef>
                <a:spcPts val="75"/>
              </a:spcBef>
            </a:pPr>
            <a:r>
              <a:rPr sz="1050" dirty="0">
                <a:latin typeface="DejaVu Sans"/>
                <a:cs typeface="DejaVu Sans"/>
              </a:rPr>
              <a:t>Use</a:t>
            </a:r>
            <a:r>
              <a:rPr sz="1050" spc="-30" dirty="0"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a</a:t>
            </a:r>
            <a:r>
              <a:rPr sz="1050" spc="-30" dirty="0"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password</a:t>
            </a:r>
            <a:r>
              <a:rPr sz="1050" spc="-25" dirty="0">
                <a:latin typeface="DejaVu Sans"/>
                <a:cs typeface="DejaVu Sans"/>
              </a:rPr>
              <a:t> </a:t>
            </a:r>
            <a:r>
              <a:rPr sz="1050" spc="-10" dirty="0">
                <a:latin typeface="DejaVu Sans"/>
                <a:cs typeface="DejaVu Sans"/>
              </a:rPr>
              <a:t>manager </a:t>
            </a:r>
            <a:r>
              <a:rPr sz="1050" dirty="0">
                <a:latin typeface="DejaVu Sans"/>
                <a:cs typeface="DejaVu Sans"/>
              </a:rPr>
              <a:t>Enable</a:t>
            </a:r>
            <a:r>
              <a:rPr sz="1050" spc="-15" dirty="0">
                <a:latin typeface="DejaVu Sans"/>
                <a:cs typeface="DejaVu Sans"/>
              </a:rPr>
              <a:t> </a:t>
            </a:r>
            <a:r>
              <a:rPr sz="1050" spc="-10" dirty="0">
                <a:latin typeface="DejaVu Sans"/>
                <a:cs typeface="DejaVu Sans"/>
              </a:rPr>
              <a:t>MFA</a:t>
            </a:r>
            <a:r>
              <a:rPr sz="1050" spc="-15" dirty="0"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on</a:t>
            </a:r>
            <a:r>
              <a:rPr sz="1050" spc="-15" dirty="0"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all</a:t>
            </a:r>
            <a:r>
              <a:rPr sz="1050" spc="-15" dirty="0">
                <a:latin typeface="DejaVu Sans"/>
                <a:cs typeface="DejaVu Sans"/>
              </a:rPr>
              <a:t> </a:t>
            </a:r>
            <a:r>
              <a:rPr sz="1050" spc="-10" dirty="0">
                <a:latin typeface="DejaVu Sans"/>
                <a:cs typeface="DejaVu Sans"/>
              </a:rPr>
              <a:t>accounts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048748" y="1804987"/>
            <a:ext cx="2343150" cy="1290955"/>
            <a:chOff x="9048748" y="1804987"/>
            <a:chExt cx="2343150" cy="1290955"/>
          </a:xfrm>
        </p:grpSpPr>
        <p:sp>
          <p:nvSpPr>
            <p:cNvPr id="26" name="object 26"/>
            <p:cNvSpPr/>
            <p:nvPr/>
          </p:nvSpPr>
          <p:spPr>
            <a:xfrm>
              <a:off x="9048748" y="2133599"/>
              <a:ext cx="2343150" cy="962025"/>
            </a:xfrm>
            <a:custGeom>
              <a:avLst/>
              <a:gdLst/>
              <a:ahLst/>
              <a:cxnLst/>
              <a:rect l="l" t="t" r="r" b="b"/>
              <a:pathLst>
                <a:path w="2343150" h="962025">
                  <a:moveTo>
                    <a:pt x="2310101" y="962024"/>
                  </a:moveTo>
                  <a:lnTo>
                    <a:pt x="33047" y="962024"/>
                  </a:lnTo>
                  <a:lnTo>
                    <a:pt x="28187" y="961057"/>
                  </a:lnTo>
                  <a:lnTo>
                    <a:pt x="966" y="933837"/>
                  </a:lnTo>
                  <a:lnTo>
                    <a:pt x="0" y="928977"/>
                  </a:lnTo>
                  <a:lnTo>
                    <a:pt x="0" y="92392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310101" y="0"/>
                  </a:lnTo>
                  <a:lnTo>
                    <a:pt x="2342181" y="28187"/>
                  </a:lnTo>
                  <a:lnTo>
                    <a:pt x="2343149" y="33047"/>
                  </a:lnTo>
                  <a:lnTo>
                    <a:pt x="2343149" y="928977"/>
                  </a:lnTo>
                  <a:lnTo>
                    <a:pt x="2314960" y="961057"/>
                  </a:lnTo>
                  <a:lnTo>
                    <a:pt x="2310101" y="962024"/>
                  </a:lnTo>
                  <a:close/>
                </a:path>
              </a:pathLst>
            </a:custGeom>
            <a:solidFill>
              <a:srgbClr val="FE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6024" y="1804987"/>
              <a:ext cx="228600" cy="199605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9540874" y="2244725"/>
            <a:ext cx="1358900" cy="728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DejaVu Sans"/>
                <a:cs typeface="DejaVu Sans"/>
              </a:rPr>
              <a:t>Avoid:</a:t>
            </a:r>
            <a:r>
              <a:rPr sz="1050" spc="-65" dirty="0">
                <a:latin typeface="DejaVu Sans"/>
                <a:cs typeface="DejaVu Sans"/>
              </a:rPr>
              <a:t> </a:t>
            </a:r>
            <a:r>
              <a:rPr sz="1050" spc="-10" dirty="0">
                <a:latin typeface="Liberation Mono"/>
                <a:cs typeface="Liberation Mono"/>
              </a:rPr>
              <a:t>password123</a:t>
            </a:r>
            <a:endParaRPr sz="1050">
              <a:latin typeface="Liberation Mono"/>
              <a:cs typeface="Liberation Mono"/>
            </a:endParaRPr>
          </a:p>
          <a:p>
            <a:pPr marL="33655" marR="26034" indent="7620">
              <a:lnSpc>
                <a:spcPct val="166700"/>
              </a:lnSpc>
              <a:spcBef>
                <a:spcPts val="75"/>
              </a:spcBef>
            </a:pPr>
            <a:r>
              <a:rPr sz="1050" dirty="0">
                <a:latin typeface="DejaVu Sans"/>
                <a:cs typeface="DejaVu Sans"/>
              </a:rPr>
              <a:t>Reusing</a:t>
            </a:r>
            <a:r>
              <a:rPr sz="1050" spc="-50" dirty="0">
                <a:latin typeface="DejaVu Sans"/>
                <a:cs typeface="DejaVu Sans"/>
              </a:rPr>
              <a:t> </a:t>
            </a:r>
            <a:r>
              <a:rPr sz="1050" spc="-10" dirty="0">
                <a:latin typeface="DejaVu Sans"/>
                <a:cs typeface="DejaVu Sans"/>
              </a:rPr>
              <a:t>passwords </a:t>
            </a:r>
            <a:r>
              <a:rPr sz="1050" dirty="0">
                <a:latin typeface="DejaVu Sans"/>
                <a:cs typeface="DejaVu Sans"/>
              </a:rPr>
              <a:t>Sharing </a:t>
            </a:r>
            <a:r>
              <a:rPr sz="1050" spc="-10" dirty="0">
                <a:latin typeface="DejaVu Sans"/>
                <a:cs typeface="DejaVu Sans"/>
              </a:rPr>
              <a:t>credentials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86498" y="3514724"/>
            <a:ext cx="5295900" cy="2133600"/>
          </a:xfrm>
          <a:custGeom>
            <a:avLst/>
            <a:gdLst/>
            <a:ahLst/>
            <a:cxnLst/>
            <a:rect l="l" t="t" r="r" b="b"/>
            <a:pathLst>
              <a:path w="5295900" h="2133600">
                <a:moveTo>
                  <a:pt x="5224703" y="2133599"/>
                </a:moveTo>
                <a:lnTo>
                  <a:pt x="71196" y="2133599"/>
                </a:lnTo>
                <a:lnTo>
                  <a:pt x="66241" y="2133111"/>
                </a:lnTo>
                <a:lnTo>
                  <a:pt x="29705" y="2117977"/>
                </a:lnTo>
                <a:lnTo>
                  <a:pt x="3885" y="2081937"/>
                </a:lnTo>
                <a:lnTo>
                  <a:pt x="0" y="2062403"/>
                </a:lnTo>
                <a:lnTo>
                  <a:pt x="0" y="20573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5224703" y="0"/>
                </a:lnTo>
                <a:lnTo>
                  <a:pt x="5266192" y="15621"/>
                </a:lnTo>
                <a:lnTo>
                  <a:pt x="5292012" y="51661"/>
                </a:lnTo>
                <a:lnTo>
                  <a:pt x="5295899" y="71196"/>
                </a:lnTo>
                <a:lnTo>
                  <a:pt x="5295899" y="2062403"/>
                </a:lnTo>
                <a:lnTo>
                  <a:pt x="5280276" y="2103894"/>
                </a:lnTo>
                <a:lnTo>
                  <a:pt x="5244237" y="2129713"/>
                </a:lnTo>
                <a:lnTo>
                  <a:pt x="5229657" y="2133111"/>
                </a:lnTo>
                <a:lnTo>
                  <a:pt x="5224703" y="2133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399535" y="3711574"/>
            <a:ext cx="307022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Security Maintenance </a:t>
            </a:r>
            <a:r>
              <a:rPr sz="1350" b="1" spc="-10" dirty="0">
                <a:solidFill>
                  <a:srgbClr val="1D40AF"/>
                </a:solidFill>
                <a:latin typeface="DejaVu Sans"/>
                <a:cs typeface="DejaVu Sans"/>
              </a:rPr>
              <a:t>Checklist</a:t>
            </a:r>
            <a:endParaRPr sz="1350">
              <a:latin typeface="DejaVu Sans"/>
              <a:cs typeface="DejaVu San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286498" y="4219574"/>
            <a:ext cx="2895600" cy="2838450"/>
            <a:chOff x="6286498" y="4219574"/>
            <a:chExt cx="2895600" cy="2838450"/>
          </a:xfrm>
        </p:grpSpPr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76998" y="4219574"/>
              <a:ext cx="190499" cy="19049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91598" y="4219574"/>
              <a:ext cx="190499" cy="19049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76998" y="4676774"/>
              <a:ext cx="190499" cy="19049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91598" y="4676774"/>
              <a:ext cx="190499" cy="19049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76998" y="5143499"/>
              <a:ext cx="171449" cy="17144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91598" y="5138737"/>
              <a:ext cx="180974" cy="18097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286498" y="5876924"/>
              <a:ext cx="1219200" cy="1181100"/>
            </a:xfrm>
            <a:custGeom>
              <a:avLst/>
              <a:gdLst/>
              <a:ahLst/>
              <a:cxnLst/>
              <a:rect l="l" t="t" r="r" b="b"/>
              <a:pathLst>
                <a:path w="1219200" h="1181100">
                  <a:moveTo>
                    <a:pt x="1148003" y="1181099"/>
                  </a:moveTo>
                  <a:lnTo>
                    <a:pt x="71196" y="1181099"/>
                  </a:lnTo>
                  <a:lnTo>
                    <a:pt x="66241" y="1180610"/>
                  </a:lnTo>
                  <a:lnTo>
                    <a:pt x="29705" y="1165477"/>
                  </a:lnTo>
                  <a:lnTo>
                    <a:pt x="3885" y="1129436"/>
                  </a:lnTo>
                  <a:lnTo>
                    <a:pt x="0" y="1109903"/>
                  </a:lnTo>
                  <a:lnTo>
                    <a:pt x="0" y="11048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148003" y="0"/>
                  </a:lnTo>
                  <a:lnTo>
                    <a:pt x="1189495" y="15621"/>
                  </a:lnTo>
                  <a:lnTo>
                    <a:pt x="1215314" y="51661"/>
                  </a:lnTo>
                  <a:lnTo>
                    <a:pt x="1219199" y="71196"/>
                  </a:lnTo>
                  <a:lnTo>
                    <a:pt x="1219199" y="1109903"/>
                  </a:lnTo>
                  <a:lnTo>
                    <a:pt x="1203578" y="1151393"/>
                  </a:lnTo>
                  <a:lnTo>
                    <a:pt x="1167537" y="1177213"/>
                  </a:lnTo>
                  <a:lnTo>
                    <a:pt x="1152959" y="1180610"/>
                  </a:lnTo>
                  <a:lnTo>
                    <a:pt x="1148003" y="1181099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731000" y="4197349"/>
            <a:ext cx="20288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Enable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automatic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updates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242772" y="4037329"/>
            <a:ext cx="16878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Install antivirus/antimalware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731000" y="4654550"/>
            <a:ext cx="15347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Backup</a:t>
            </a:r>
            <a:r>
              <a:rPr sz="1200" spc="-6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critical</a:t>
            </a:r>
            <a:r>
              <a:rPr sz="1200" spc="-6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data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245600" y="4654550"/>
            <a:ext cx="1826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Use</a:t>
            </a:r>
            <a:r>
              <a:rPr sz="120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VPN</a:t>
            </a:r>
            <a:r>
              <a:rPr sz="120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on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public</a:t>
            </a:r>
            <a:r>
              <a:rPr sz="120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Wi-Fi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713587" y="4951729"/>
            <a:ext cx="14617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Lock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devices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when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unattended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239795" y="4951729"/>
            <a:ext cx="15760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Use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privacy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browser settings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488558" y="5841364"/>
            <a:ext cx="815340" cy="109982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1800" b="1" spc="-25" dirty="0">
                <a:solidFill>
                  <a:srgbClr val="FFFFFF"/>
                </a:solidFill>
                <a:latin typeface="DejaVu Sans"/>
                <a:cs typeface="DejaVu Sans"/>
              </a:rPr>
              <a:t>80%</a:t>
            </a:r>
            <a:endParaRPr sz="1800">
              <a:latin typeface="DejaVu Sans"/>
              <a:cs typeface="DejaVu Sans"/>
            </a:endParaRPr>
          </a:p>
          <a:p>
            <a:pPr marL="12065" marR="5080" algn="ctr">
              <a:lnSpc>
                <a:spcPct val="111100"/>
              </a:lnSpc>
              <a:spcBef>
                <a:spcPts val="420"/>
              </a:spcBef>
            </a:pP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sz="900" spc="-10" dirty="0">
                <a:solidFill>
                  <a:srgbClr val="FFFFFF"/>
                </a:solidFill>
                <a:latin typeface="DejaVu Sans"/>
                <a:cs typeface="DejaVu Sans"/>
              </a:rPr>
              <a:t> breaches </a:t>
            </a: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prevented</a:t>
            </a:r>
            <a:r>
              <a:rPr sz="900" spc="-3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spc="-25" dirty="0">
                <a:solidFill>
                  <a:srgbClr val="FFFFFF"/>
                </a:solidFill>
                <a:latin typeface="DejaVu Sans"/>
                <a:cs typeface="DejaVu Sans"/>
              </a:rPr>
              <a:t>by </a:t>
            </a: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basic</a:t>
            </a:r>
            <a:r>
              <a:rPr sz="900" spc="-2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DejaVu Sans"/>
                <a:cs typeface="DejaVu Sans"/>
              </a:rPr>
              <a:t>security hygiene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324848" y="5876924"/>
            <a:ext cx="1219200" cy="1181100"/>
          </a:xfrm>
          <a:custGeom>
            <a:avLst/>
            <a:gdLst/>
            <a:ahLst/>
            <a:cxnLst/>
            <a:rect l="l" t="t" r="r" b="b"/>
            <a:pathLst>
              <a:path w="1219200" h="1181100">
                <a:moveTo>
                  <a:pt x="1148003" y="1181099"/>
                </a:moveTo>
                <a:lnTo>
                  <a:pt x="71196" y="1181099"/>
                </a:lnTo>
                <a:lnTo>
                  <a:pt x="66241" y="1180610"/>
                </a:lnTo>
                <a:lnTo>
                  <a:pt x="29704" y="1165477"/>
                </a:lnTo>
                <a:lnTo>
                  <a:pt x="3884" y="1129436"/>
                </a:lnTo>
                <a:lnTo>
                  <a:pt x="0" y="1109903"/>
                </a:lnTo>
                <a:lnTo>
                  <a:pt x="0" y="1104899"/>
                </a:lnTo>
                <a:lnTo>
                  <a:pt x="0" y="71196"/>
                </a:lnTo>
                <a:lnTo>
                  <a:pt x="15621" y="29704"/>
                </a:lnTo>
                <a:lnTo>
                  <a:pt x="51660" y="3885"/>
                </a:lnTo>
                <a:lnTo>
                  <a:pt x="71196" y="0"/>
                </a:lnTo>
                <a:lnTo>
                  <a:pt x="1148003" y="0"/>
                </a:lnTo>
                <a:lnTo>
                  <a:pt x="1189494" y="15621"/>
                </a:lnTo>
                <a:lnTo>
                  <a:pt x="1215313" y="51661"/>
                </a:lnTo>
                <a:lnTo>
                  <a:pt x="1219199" y="71196"/>
                </a:lnTo>
                <a:lnTo>
                  <a:pt x="1219199" y="1109903"/>
                </a:lnTo>
                <a:lnTo>
                  <a:pt x="1203577" y="1151393"/>
                </a:lnTo>
                <a:lnTo>
                  <a:pt x="1167537" y="1177213"/>
                </a:lnTo>
                <a:lnTo>
                  <a:pt x="1152958" y="1180610"/>
                </a:lnTo>
                <a:lnTo>
                  <a:pt x="1148003" y="1181099"/>
                </a:lnTo>
                <a:close/>
              </a:path>
            </a:pathLst>
          </a:custGeom>
          <a:solidFill>
            <a:srgbClr val="1C4E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8444011" y="5841364"/>
            <a:ext cx="981075" cy="94741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1800" b="1" spc="-25" dirty="0">
                <a:solidFill>
                  <a:srgbClr val="FFFFFF"/>
                </a:solidFill>
                <a:latin typeface="DejaVu Sans"/>
                <a:cs typeface="DejaVu Sans"/>
              </a:rPr>
              <a:t>99%</a:t>
            </a:r>
            <a:endParaRPr sz="1800">
              <a:latin typeface="DejaVu Sans"/>
              <a:cs typeface="DejaVu Sans"/>
            </a:endParaRPr>
          </a:p>
          <a:p>
            <a:pPr marL="12700" marR="5080" indent="-635" algn="ctr">
              <a:lnSpc>
                <a:spcPct val="111100"/>
              </a:lnSpc>
              <a:spcBef>
                <a:spcPts val="420"/>
              </a:spcBef>
            </a:pPr>
            <a:r>
              <a:rPr sz="900" spc="-10" dirty="0">
                <a:solidFill>
                  <a:srgbClr val="FFFFFF"/>
                </a:solidFill>
                <a:latin typeface="DejaVu Sans"/>
                <a:cs typeface="DejaVu Sans"/>
              </a:rPr>
              <a:t>MFA</a:t>
            </a:r>
            <a:r>
              <a:rPr sz="900" spc="-6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DejaVu Sans"/>
                <a:cs typeface="DejaVu Sans"/>
              </a:rPr>
              <a:t>protection </a:t>
            </a: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against</a:t>
            </a:r>
            <a:r>
              <a:rPr sz="900" spc="-3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DejaVu Sans"/>
                <a:cs typeface="DejaVu Sans"/>
              </a:rPr>
              <a:t>common attacks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0363197" y="5876924"/>
            <a:ext cx="1219200" cy="1181100"/>
          </a:xfrm>
          <a:custGeom>
            <a:avLst/>
            <a:gdLst/>
            <a:ahLst/>
            <a:cxnLst/>
            <a:rect l="l" t="t" r="r" b="b"/>
            <a:pathLst>
              <a:path w="1219200" h="1181100">
                <a:moveTo>
                  <a:pt x="1148004" y="1181099"/>
                </a:moveTo>
                <a:lnTo>
                  <a:pt x="71197" y="1181099"/>
                </a:lnTo>
                <a:lnTo>
                  <a:pt x="66242" y="1180610"/>
                </a:lnTo>
                <a:lnTo>
                  <a:pt x="29705" y="1165477"/>
                </a:lnTo>
                <a:lnTo>
                  <a:pt x="3884" y="1129436"/>
                </a:lnTo>
                <a:lnTo>
                  <a:pt x="0" y="1109903"/>
                </a:lnTo>
                <a:lnTo>
                  <a:pt x="1" y="11048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7" y="0"/>
                </a:lnTo>
                <a:lnTo>
                  <a:pt x="1148004" y="0"/>
                </a:lnTo>
                <a:lnTo>
                  <a:pt x="1189493" y="15621"/>
                </a:lnTo>
                <a:lnTo>
                  <a:pt x="1215312" y="51661"/>
                </a:lnTo>
                <a:lnTo>
                  <a:pt x="1219199" y="71196"/>
                </a:lnTo>
                <a:lnTo>
                  <a:pt x="1219199" y="1109903"/>
                </a:lnTo>
                <a:lnTo>
                  <a:pt x="1203577" y="1151393"/>
                </a:lnTo>
                <a:lnTo>
                  <a:pt x="1167537" y="1177213"/>
                </a:lnTo>
                <a:lnTo>
                  <a:pt x="1152958" y="1180610"/>
                </a:lnTo>
                <a:lnTo>
                  <a:pt x="1148004" y="1181099"/>
                </a:lnTo>
                <a:close/>
              </a:path>
            </a:pathLst>
          </a:custGeom>
          <a:solidFill>
            <a:srgbClr val="1C4E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487421" y="5841364"/>
            <a:ext cx="970915" cy="94741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1800" b="1" spc="-10" dirty="0">
                <a:solidFill>
                  <a:srgbClr val="FFFFFF"/>
                </a:solidFill>
                <a:latin typeface="DejaVu Sans"/>
                <a:cs typeface="DejaVu Sans"/>
              </a:rPr>
              <a:t>24hrs</a:t>
            </a:r>
            <a:endParaRPr sz="1800">
              <a:latin typeface="DejaVu Sans"/>
              <a:cs typeface="DejaVu Sans"/>
            </a:endParaRPr>
          </a:p>
          <a:p>
            <a:pPr marL="104139" marR="96520" algn="ctr">
              <a:lnSpc>
                <a:spcPct val="111100"/>
              </a:lnSpc>
              <a:spcBef>
                <a:spcPts val="420"/>
              </a:spcBef>
            </a:pP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max</a:t>
            </a:r>
            <a:r>
              <a:rPr sz="900" spc="-1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time</a:t>
            </a:r>
            <a:r>
              <a:rPr sz="900" spc="-1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spc="-25" dirty="0">
                <a:solidFill>
                  <a:srgbClr val="FFFFFF"/>
                </a:solidFill>
                <a:latin typeface="DejaVu Sans"/>
                <a:cs typeface="DejaVu Sans"/>
              </a:rPr>
              <a:t>to </a:t>
            </a: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install</a:t>
            </a:r>
            <a:r>
              <a:rPr sz="900" spc="-3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DejaVu Sans"/>
                <a:cs typeface="DejaVu Sans"/>
              </a:rPr>
              <a:t>critical</a:t>
            </a:r>
            <a:endParaRPr sz="900">
              <a:latin typeface="DejaVu Sans"/>
              <a:cs typeface="DejaVu Sans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security</a:t>
            </a:r>
            <a:r>
              <a:rPr sz="900" spc="-4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DejaVu Sans"/>
                <a:cs typeface="DejaVu Sans"/>
              </a:rPr>
              <a:t>patches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0" y="7439024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1999" y="533399"/>
                </a:moveTo>
                <a:lnTo>
                  <a:pt x="0" y="5333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533399"/>
                </a:lnTo>
                <a:close/>
              </a:path>
            </a:pathLst>
          </a:custGeom>
          <a:solidFill>
            <a:srgbClr val="1D3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368299" y="7599188"/>
            <a:ext cx="2553335" cy="2032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b="1" dirty="0">
                <a:solidFill>
                  <a:srgbClr val="FFFFFF"/>
                </a:solidFill>
                <a:latin typeface="DejaVu Sans"/>
                <a:cs typeface="DejaVu Sans"/>
              </a:rPr>
              <a:t>Cybersecurity</a:t>
            </a:r>
            <a:r>
              <a:rPr sz="1200" b="1" spc="-3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DejaVu Sans"/>
                <a:cs typeface="DejaVu Sans"/>
              </a:rPr>
              <a:t>Training</a:t>
            </a:r>
            <a:r>
              <a:rPr sz="1200" b="1" spc="-2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DejaVu Sans"/>
                <a:cs typeface="DejaVu Sans"/>
              </a:rPr>
              <a:t>Series</a:t>
            </a:r>
            <a:endParaRPr sz="12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2936</Words>
  <Application>Microsoft Office PowerPoint</Application>
  <PresentationFormat>Custom</PresentationFormat>
  <Paragraphs>429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Phishing Awareness Training</vt:lpstr>
      <vt:lpstr>Table of Contents</vt:lpstr>
      <vt:lpstr>What is Phishing? Introduction to Email Threats</vt:lpstr>
      <vt:lpstr>Phishing by the Numbers: Current Statistics &amp; Trends</vt:lpstr>
      <vt:lpstr>How to Recognize a Phishing Email</vt:lpstr>
      <vt:lpstr>Identifying Fake Websites and Domain Red Flags</vt:lpstr>
      <vt:lpstr>Social Engineering Tactics Used in Attacks</vt:lpstr>
      <vt:lpstr>Case Studies: Real-World Phishing Attacks</vt:lpstr>
      <vt:lpstr>Cybersecurity Best Practices &amp; Prevention Tips</vt:lpstr>
      <vt:lpstr>Interactive Quiz: Spot the Phish!</vt:lpstr>
      <vt:lpstr>If You Fall Victim to Phishing: What to Do Next</vt:lpstr>
      <vt:lpstr>How to Report Suspicious Emails &amp; Incident Response</vt:lpstr>
      <vt:lpstr>Multi-Factor Authentication (MFA) &amp; Password Security</vt:lpstr>
      <vt:lpstr>Company Policies &amp; Security Guidelines</vt:lpstr>
      <vt:lpstr>Summary &amp; Key Takeaways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Awareness Training</dc:title>
  <dc:creator>Mursalin Pasha M</dc:creator>
  <cp:lastModifiedBy>ADMIN</cp:lastModifiedBy>
  <cp:revision>2</cp:revision>
  <dcterms:created xsi:type="dcterms:W3CDTF">2025-08-08T14:56:37Z</dcterms:created>
  <dcterms:modified xsi:type="dcterms:W3CDTF">2025-08-10T14:45:22Z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2025-08-08T00:00:00Z</vt:filetime>
  </property>
  <property fmtid="{D5CDD505-2E9C-101B-9397-08002B2CF9AE}" pid="3" name="Producer">
    <vt:lpwstr>pypdf</vt:lpwstr>
  </property>
  <property fmtid="{D5CDD505-2E9C-101B-9397-08002B2CF9AE}" pid="4" name="LastSaved">
    <vt:filetime>2025-08-08T00:00:00Z</vt:filetime>
  </property>
</Properties>
</file>