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6413"/>
  <p:notesSz cx="12192000" cy="107061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-1500" y="-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6899" y="1177925"/>
            <a:ext cx="5337810" cy="371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5699" y="1177925"/>
            <a:ext cx="4664075" cy="395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425450"/>
            <a:ext cx="8922385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D3A8A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2701925"/>
            <a:ext cx="4914900" cy="1808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34760" y="8199263"/>
            <a:ext cx="1265554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305"/>
              </a:lnSpc>
            </a:pPr>
            <a:r>
              <a:rPr sz="1800" spc="-472" baseline="-6944" dirty="0"/>
              <a:t>A</a:t>
            </a:r>
            <a:r>
              <a:rPr sz="900" spc="-490" dirty="0"/>
              <a:t>M</a:t>
            </a:r>
            <a:r>
              <a:rPr sz="1800" spc="-450" baseline="-6944" dirty="0"/>
              <a:t>u</a:t>
            </a:r>
            <a:r>
              <a:rPr sz="900" spc="-280" dirty="0"/>
              <a:t>a</a:t>
            </a:r>
            <a:r>
              <a:rPr sz="1800" spc="-765" baseline="-6944" dirty="0"/>
              <a:t>g</a:t>
            </a:r>
            <a:r>
              <a:rPr sz="900" spc="-95" dirty="0"/>
              <a:t>d</a:t>
            </a:r>
            <a:r>
              <a:rPr sz="1800" spc="-1057" baseline="-6944" dirty="0"/>
              <a:t>u</a:t>
            </a:r>
            <a:r>
              <a:rPr sz="900" spc="-10" dirty="0"/>
              <a:t>e</a:t>
            </a:r>
            <a:r>
              <a:rPr sz="900" spc="-120" dirty="0"/>
              <a:t> </a:t>
            </a:r>
            <a:r>
              <a:rPr sz="1800" spc="-712" baseline="-6944" dirty="0"/>
              <a:t>s</a:t>
            </a:r>
            <a:r>
              <a:rPr sz="900" spc="-280" dirty="0"/>
              <a:t>w</a:t>
            </a:r>
            <a:r>
              <a:rPr sz="1800" spc="-322" baseline="-6944" dirty="0"/>
              <a:t>t</a:t>
            </a:r>
            <a:r>
              <a:rPr sz="900" spc="-5" dirty="0"/>
              <a:t>i</a:t>
            </a:r>
            <a:r>
              <a:rPr sz="900" spc="-25" dirty="0"/>
              <a:t>t</a:t>
            </a:r>
            <a:r>
              <a:rPr sz="1800" spc="-1125" baseline="-6944" dirty="0"/>
              <a:t>8</a:t>
            </a:r>
            <a:r>
              <a:rPr sz="900" spc="-5" dirty="0"/>
              <a:t>h</a:t>
            </a:r>
            <a:r>
              <a:rPr sz="900" spc="-55" dirty="0"/>
              <a:t> </a:t>
            </a:r>
            <a:r>
              <a:rPr sz="1800" spc="-434" baseline="-6944" dirty="0"/>
              <a:t>,</a:t>
            </a:r>
            <a:r>
              <a:rPr sz="900" spc="-65" dirty="0"/>
              <a:t>G</a:t>
            </a:r>
            <a:r>
              <a:rPr sz="1800" spc="-1095" baseline="-6944" dirty="0"/>
              <a:t>2</a:t>
            </a:r>
            <a:r>
              <a:rPr sz="900" spc="-10" dirty="0"/>
              <a:t>e</a:t>
            </a:r>
            <a:r>
              <a:rPr sz="900" spc="-425" dirty="0"/>
              <a:t>n</a:t>
            </a:r>
            <a:r>
              <a:rPr sz="1800" spc="-555" baseline="-6944" dirty="0"/>
              <a:t>0</a:t>
            </a:r>
            <a:r>
              <a:rPr sz="900" spc="-130" dirty="0"/>
              <a:t>s</a:t>
            </a:r>
            <a:r>
              <a:rPr sz="1800" spc="-989" baseline="-6944" dirty="0"/>
              <a:t>2</a:t>
            </a:r>
            <a:r>
              <a:rPr sz="900" spc="-10" dirty="0"/>
              <a:t>p</a:t>
            </a:r>
            <a:r>
              <a:rPr sz="900" spc="-484" dirty="0"/>
              <a:t>a</a:t>
            </a:r>
            <a:r>
              <a:rPr sz="1800" spc="-457" baseline="-6944" dirty="0"/>
              <a:t>5</a:t>
            </a:r>
            <a:r>
              <a:rPr sz="900" spc="-10" dirty="0"/>
              <a:t>rk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8299" y="8199263"/>
            <a:ext cx="2553335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mailto:service.verification@paypa1-support.com" TargetMode="External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jpeg"/><Relationship Id="rId10" Type="http://schemas.openxmlformats.org/officeDocument/2006/relationships/image" Target="../media/image86.png"/><Relationship Id="rId4" Type="http://schemas.openxmlformats.org/officeDocument/2006/relationships/hyperlink" Target="mailto:you@company.com" TargetMode="External"/><Relationship Id="rId9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89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ciso@company.com" TargetMode="External"/><Relationship Id="rId3" Type="http://schemas.openxmlformats.org/officeDocument/2006/relationships/image" Target="../media/image95.png"/><Relationship Id="rId7" Type="http://schemas.openxmlformats.org/officeDocument/2006/relationships/hyperlink" Target="mailto:security@company.com" TargetMode="Externa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66.png"/><Relationship Id="rId10" Type="http://schemas.openxmlformats.org/officeDocument/2006/relationships/slide" Target="slide15.xml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4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38812" y="685799"/>
              <a:ext cx="714375" cy="758190"/>
            </a:xfrm>
            <a:custGeom>
              <a:avLst/>
              <a:gdLst/>
              <a:ahLst/>
              <a:cxnLst/>
              <a:rect l="l" t="t" r="r" b="b"/>
              <a:pathLst>
                <a:path w="714375" h="758190">
                  <a:moveTo>
                    <a:pt x="357187" y="757832"/>
                  </a:moveTo>
                  <a:lnTo>
                    <a:pt x="317896" y="748903"/>
                  </a:lnTo>
                  <a:lnTo>
                    <a:pt x="265893" y="720435"/>
                  </a:lnTo>
                  <a:lnTo>
                    <a:pt x="219584" y="688047"/>
                  </a:lnTo>
                  <a:lnTo>
                    <a:pt x="178672" y="652329"/>
                  </a:lnTo>
                  <a:lnTo>
                    <a:pt x="142861" y="613870"/>
                  </a:lnTo>
                  <a:lnTo>
                    <a:pt x="111855" y="573261"/>
                  </a:lnTo>
                  <a:lnTo>
                    <a:pt x="85355" y="531091"/>
                  </a:lnTo>
                  <a:lnTo>
                    <a:pt x="63065" y="487951"/>
                  </a:lnTo>
                  <a:lnTo>
                    <a:pt x="44690" y="444431"/>
                  </a:lnTo>
                  <a:lnTo>
                    <a:pt x="29931" y="401120"/>
                  </a:lnTo>
                  <a:lnTo>
                    <a:pt x="18492" y="358608"/>
                  </a:lnTo>
                  <a:lnTo>
                    <a:pt x="10076" y="317487"/>
                  </a:lnTo>
                  <a:lnTo>
                    <a:pt x="4386" y="278345"/>
                  </a:lnTo>
                  <a:lnTo>
                    <a:pt x="70" y="210442"/>
                  </a:lnTo>
                  <a:lnTo>
                    <a:pt x="0" y="208359"/>
                  </a:lnTo>
                  <a:lnTo>
                    <a:pt x="4239" y="180554"/>
                  </a:lnTo>
                  <a:lnTo>
                    <a:pt x="16166" y="156362"/>
                  </a:lnTo>
                  <a:lnTo>
                    <a:pt x="34260" y="136886"/>
                  </a:lnTo>
                  <a:lnTo>
                    <a:pt x="57001" y="123229"/>
                  </a:lnTo>
                  <a:lnTo>
                    <a:pt x="337393" y="4316"/>
                  </a:lnTo>
                  <a:lnTo>
                    <a:pt x="343495" y="1488"/>
                  </a:lnTo>
                  <a:lnTo>
                    <a:pt x="350341" y="0"/>
                  </a:lnTo>
                  <a:lnTo>
                    <a:pt x="364033" y="0"/>
                  </a:lnTo>
                  <a:lnTo>
                    <a:pt x="370879" y="1488"/>
                  </a:lnTo>
                  <a:lnTo>
                    <a:pt x="377130" y="4316"/>
                  </a:lnTo>
                  <a:lnTo>
                    <a:pt x="601254" y="99417"/>
                  </a:lnTo>
                  <a:lnTo>
                    <a:pt x="357187" y="99417"/>
                  </a:lnTo>
                  <a:lnTo>
                    <a:pt x="357187" y="661987"/>
                  </a:lnTo>
                  <a:lnTo>
                    <a:pt x="524639" y="661987"/>
                  </a:lnTo>
                  <a:lnTo>
                    <a:pt x="494790" y="688047"/>
                  </a:lnTo>
                  <a:lnTo>
                    <a:pt x="448481" y="720435"/>
                  </a:lnTo>
                  <a:lnTo>
                    <a:pt x="396478" y="748903"/>
                  </a:lnTo>
                  <a:lnTo>
                    <a:pt x="377209" y="755600"/>
                  </a:lnTo>
                  <a:lnTo>
                    <a:pt x="357187" y="757832"/>
                  </a:lnTo>
                  <a:close/>
                </a:path>
                <a:path w="714375" h="758190">
                  <a:moveTo>
                    <a:pt x="524639" y="661987"/>
                  </a:moveTo>
                  <a:lnTo>
                    <a:pt x="357187" y="661987"/>
                  </a:lnTo>
                  <a:lnTo>
                    <a:pt x="405460" y="634739"/>
                  </a:lnTo>
                  <a:lnTo>
                    <a:pt x="447810" y="603187"/>
                  </a:lnTo>
                  <a:lnTo>
                    <a:pt x="484572" y="568055"/>
                  </a:lnTo>
                  <a:lnTo>
                    <a:pt x="516080" y="530070"/>
                  </a:lnTo>
                  <a:lnTo>
                    <a:pt x="542669" y="489956"/>
                  </a:lnTo>
                  <a:lnTo>
                    <a:pt x="564672" y="448437"/>
                  </a:lnTo>
                  <a:lnTo>
                    <a:pt x="582424" y="406240"/>
                  </a:lnTo>
                  <a:lnTo>
                    <a:pt x="596260" y="364088"/>
                  </a:lnTo>
                  <a:lnTo>
                    <a:pt x="606514" y="322708"/>
                  </a:lnTo>
                  <a:lnTo>
                    <a:pt x="613519" y="282823"/>
                  </a:lnTo>
                  <a:lnTo>
                    <a:pt x="619124" y="210442"/>
                  </a:lnTo>
                  <a:lnTo>
                    <a:pt x="357187" y="99417"/>
                  </a:lnTo>
                  <a:lnTo>
                    <a:pt x="601254" y="99417"/>
                  </a:lnTo>
                  <a:lnTo>
                    <a:pt x="657373" y="123229"/>
                  </a:lnTo>
                  <a:lnTo>
                    <a:pt x="698208" y="156362"/>
                  </a:lnTo>
                  <a:lnTo>
                    <a:pt x="714374" y="208359"/>
                  </a:lnTo>
                  <a:lnTo>
                    <a:pt x="713247" y="241772"/>
                  </a:lnTo>
                  <a:lnTo>
                    <a:pt x="704298" y="317487"/>
                  </a:lnTo>
                  <a:lnTo>
                    <a:pt x="695882" y="358608"/>
                  </a:lnTo>
                  <a:lnTo>
                    <a:pt x="684443" y="401120"/>
                  </a:lnTo>
                  <a:lnTo>
                    <a:pt x="669684" y="444431"/>
                  </a:lnTo>
                  <a:lnTo>
                    <a:pt x="651309" y="487951"/>
                  </a:lnTo>
                  <a:lnTo>
                    <a:pt x="629019" y="531091"/>
                  </a:lnTo>
                  <a:lnTo>
                    <a:pt x="602519" y="573261"/>
                  </a:lnTo>
                  <a:lnTo>
                    <a:pt x="571512" y="613870"/>
                  </a:lnTo>
                  <a:lnTo>
                    <a:pt x="535702" y="652329"/>
                  </a:lnTo>
                  <a:lnTo>
                    <a:pt x="524639" y="661987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8103" y="1597025"/>
            <a:ext cx="745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5855" algn="l"/>
                <a:tab pos="5354955" algn="l"/>
              </a:tabLst>
            </a:pPr>
            <a:r>
              <a:rPr sz="3600" spc="-10" dirty="0"/>
              <a:t>Phishing</a:t>
            </a:r>
            <a:r>
              <a:rPr sz="3600" dirty="0"/>
              <a:t>	</a:t>
            </a:r>
            <a:r>
              <a:rPr sz="3600" spc="-10" dirty="0"/>
              <a:t>Awareness</a:t>
            </a:r>
            <a:r>
              <a:rPr sz="3600" dirty="0"/>
              <a:t>	</a:t>
            </a:r>
            <a:r>
              <a:rPr sz="3600" spc="-50" dirty="0"/>
              <a:t>Training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80753" y="2330450"/>
            <a:ext cx="74307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dirty="0">
                <a:solidFill>
                  <a:srgbClr val="1D40AF"/>
                </a:solidFill>
                <a:latin typeface="DejaVu Sans"/>
                <a:cs typeface="DejaVu Sans"/>
              </a:rPr>
              <a:t>Protect</a:t>
            </a:r>
            <a:r>
              <a:rPr sz="2250" b="1" spc="-10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spc="-20" dirty="0">
                <a:solidFill>
                  <a:srgbClr val="1D40AF"/>
                </a:solidFill>
                <a:latin typeface="DejaVu Sans"/>
                <a:cs typeface="DejaVu Sans"/>
              </a:rPr>
              <a:t>Your</a:t>
            </a:r>
            <a:r>
              <a:rPr sz="2250" b="1" spc="-10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dirty="0">
                <a:solidFill>
                  <a:srgbClr val="1D40AF"/>
                </a:solidFill>
                <a:latin typeface="DejaVu Sans"/>
                <a:cs typeface="DejaVu Sans"/>
              </a:rPr>
              <a:t>Organization</a:t>
            </a:r>
            <a:r>
              <a:rPr sz="2250" b="1" spc="-9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dirty="0">
                <a:solidFill>
                  <a:srgbClr val="1D40AF"/>
                </a:solidFill>
                <a:latin typeface="DejaVu Sans"/>
                <a:cs typeface="DejaVu Sans"/>
              </a:rPr>
              <a:t>from</a:t>
            </a:r>
            <a:r>
              <a:rPr sz="2250" b="1" spc="-10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dirty="0">
                <a:solidFill>
                  <a:srgbClr val="1D40AF"/>
                </a:solidFill>
                <a:latin typeface="DejaVu Sans"/>
                <a:cs typeface="DejaVu Sans"/>
              </a:rPr>
              <a:t>Cyber</a:t>
            </a:r>
            <a:r>
              <a:rPr sz="2250" b="1" spc="-9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250" b="1" spc="-10" dirty="0">
                <a:solidFill>
                  <a:srgbClr val="1D40AF"/>
                </a:solidFill>
                <a:latin typeface="DejaVu Sans"/>
                <a:cs typeface="DejaVu Sans"/>
              </a:rPr>
              <a:t>Threats</a:t>
            </a:r>
            <a:endParaRPr sz="225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86099"/>
            <a:ext cx="12192000" cy="3695700"/>
            <a:chOff x="0" y="3086099"/>
            <a:chExt cx="12192000" cy="3695700"/>
          </a:xfrm>
        </p:grpSpPr>
        <p:sp>
          <p:nvSpPr>
            <p:cNvPr id="8" name="object 8"/>
            <p:cNvSpPr/>
            <p:nvPr/>
          </p:nvSpPr>
          <p:spPr>
            <a:xfrm>
              <a:off x="5486399" y="30860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7087" y="4762500"/>
              <a:ext cx="5229225" cy="304800"/>
            </a:xfrm>
            <a:custGeom>
              <a:avLst/>
              <a:gdLst/>
              <a:ahLst/>
              <a:cxnLst/>
              <a:rect l="l" t="t" r="r" b="b"/>
              <a:pathLst>
                <a:path w="5229225" h="304800">
                  <a:moveTo>
                    <a:pt x="304800" y="104775"/>
                  </a:moveTo>
                  <a:lnTo>
                    <a:pt x="175260" y="201930"/>
                  </a:lnTo>
                  <a:lnTo>
                    <a:pt x="164299" y="207657"/>
                  </a:lnTo>
                  <a:lnTo>
                    <a:pt x="152400" y="209575"/>
                  </a:lnTo>
                  <a:lnTo>
                    <a:pt x="140512" y="207657"/>
                  </a:lnTo>
                  <a:lnTo>
                    <a:pt x="129540" y="201930"/>
                  </a:lnTo>
                  <a:lnTo>
                    <a:pt x="0" y="104775"/>
                  </a:lnTo>
                  <a:lnTo>
                    <a:pt x="0" y="228600"/>
                  </a:lnTo>
                  <a:lnTo>
                    <a:pt x="3009" y="243420"/>
                  </a:lnTo>
                  <a:lnTo>
                    <a:pt x="11176" y="255536"/>
                  </a:lnTo>
                  <a:lnTo>
                    <a:pt x="23291" y="263702"/>
                  </a:lnTo>
                  <a:lnTo>
                    <a:pt x="38100" y="266700"/>
                  </a:lnTo>
                  <a:lnTo>
                    <a:pt x="266700" y="266700"/>
                  </a:lnTo>
                  <a:lnTo>
                    <a:pt x="281520" y="263702"/>
                  </a:lnTo>
                  <a:lnTo>
                    <a:pt x="293636" y="255536"/>
                  </a:lnTo>
                  <a:lnTo>
                    <a:pt x="301802" y="243420"/>
                  </a:lnTo>
                  <a:lnTo>
                    <a:pt x="304800" y="228600"/>
                  </a:lnTo>
                  <a:lnTo>
                    <a:pt x="304800" y="209575"/>
                  </a:lnTo>
                  <a:lnTo>
                    <a:pt x="304800" y="104775"/>
                  </a:lnTo>
                  <a:close/>
                </a:path>
                <a:path w="5229225" h="304800">
                  <a:moveTo>
                    <a:pt x="304800" y="66675"/>
                  </a:moveTo>
                  <a:lnTo>
                    <a:pt x="302564" y="55562"/>
                  </a:lnTo>
                  <a:lnTo>
                    <a:pt x="296430" y="46482"/>
                  </a:lnTo>
                  <a:lnTo>
                    <a:pt x="287350" y="40347"/>
                  </a:lnTo>
                  <a:lnTo>
                    <a:pt x="276225" y="38100"/>
                  </a:lnTo>
                  <a:lnTo>
                    <a:pt x="28575" y="38100"/>
                  </a:lnTo>
                  <a:lnTo>
                    <a:pt x="17462" y="40347"/>
                  </a:lnTo>
                  <a:lnTo>
                    <a:pt x="8382" y="46482"/>
                  </a:lnTo>
                  <a:lnTo>
                    <a:pt x="2247" y="55562"/>
                  </a:lnTo>
                  <a:lnTo>
                    <a:pt x="0" y="66675"/>
                  </a:lnTo>
                  <a:lnTo>
                    <a:pt x="774" y="73279"/>
                  </a:lnTo>
                  <a:lnTo>
                    <a:pt x="3022" y="79451"/>
                  </a:lnTo>
                  <a:lnTo>
                    <a:pt x="6616" y="84950"/>
                  </a:lnTo>
                  <a:lnTo>
                    <a:pt x="11430" y="89535"/>
                  </a:lnTo>
                  <a:lnTo>
                    <a:pt x="147764" y="191757"/>
                  </a:lnTo>
                  <a:lnTo>
                    <a:pt x="157048" y="191757"/>
                  </a:lnTo>
                  <a:lnTo>
                    <a:pt x="293370" y="89535"/>
                  </a:lnTo>
                  <a:lnTo>
                    <a:pt x="304800" y="66675"/>
                  </a:lnTo>
                  <a:close/>
                </a:path>
                <a:path w="5229225" h="304800">
                  <a:moveTo>
                    <a:pt x="1621155" y="114300"/>
                  </a:moveTo>
                  <a:lnTo>
                    <a:pt x="1547876" y="114300"/>
                  </a:lnTo>
                  <a:lnTo>
                    <a:pt x="1545793" y="123558"/>
                  </a:lnTo>
                  <a:lnTo>
                    <a:pt x="1544281" y="132994"/>
                  </a:lnTo>
                  <a:lnTo>
                    <a:pt x="1543367" y="142621"/>
                  </a:lnTo>
                  <a:lnTo>
                    <a:pt x="1543050" y="152400"/>
                  </a:lnTo>
                  <a:lnTo>
                    <a:pt x="1543367" y="162166"/>
                  </a:lnTo>
                  <a:lnTo>
                    <a:pt x="1544281" y="171767"/>
                  </a:lnTo>
                  <a:lnTo>
                    <a:pt x="1545793" y="181216"/>
                  </a:lnTo>
                  <a:lnTo>
                    <a:pt x="1547876" y="190500"/>
                  </a:lnTo>
                  <a:lnTo>
                    <a:pt x="1621155" y="190500"/>
                  </a:lnTo>
                  <a:lnTo>
                    <a:pt x="1620342" y="181216"/>
                  </a:lnTo>
                  <a:lnTo>
                    <a:pt x="1619745" y="171767"/>
                  </a:lnTo>
                  <a:lnTo>
                    <a:pt x="1619377" y="162166"/>
                  </a:lnTo>
                  <a:lnTo>
                    <a:pt x="1619377" y="142621"/>
                  </a:lnTo>
                  <a:lnTo>
                    <a:pt x="1619745" y="132994"/>
                  </a:lnTo>
                  <a:lnTo>
                    <a:pt x="1620342" y="123558"/>
                  </a:lnTo>
                  <a:lnTo>
                    <a:pt x="1621155" y="114300"/>
                  </a:lnTo>
                  <a:close/>
                </a:path>
                <a:path w="5229225" h="304800">
                  <a:moveTo>
                    <a:pt x="1656524" y="299808"/>
                  </a:moveTo>
                  <a:lnTo>
                    <a:pt x="1645805" y="282460"/>
                  </a:lnTo>
                  <a:lnTo>
                    <a:pt x="1636598" y="261315"/>
                  </a:lnTo>
                  <a:lnTo>
                    <a:pt x="1629117" y="236842"/>
                  </a:lnTo>
                  <a:lnTo>
                    <a:pt x="1623606" y="209550"/>
                  </a:lnTo>
                  <a:lnTo>
                    <a:pt x="1554124" y="209550"/>
                  </a:lnTo>
                  <a:lnTo>
                    <a:pt x="1571104" y="240538"/>
                  </a:lnTo>
                  <a:lnTo>
                    <a:pt x="1594523" y="266598"/>
                  </a:lnTo>
                  <a:lnTo>
                    <a:pt x="1623339" y="286702"/>
                  </a:lnTo>
                  <a:lnTo>
                    <a:pt x="1656524" y="299808"/>
                  </a:lnTo>
                  <a:close/>
                </a:path>
                <a:path w="5229225" h="304800">
                  <a:moveTo>
                    <a:pt x="1656524" y="5003"/>
                  </a:moveTo>
                  <a:lnTo>
                    <a:pt x="1623339" y="18097"/>
                  </a:lnTo>
                  <a:lnTo>
                    <a:pt x="1594523" y="38214"/>
                  </a:lnTo>
                  <a:lnTo>
                    <a:pt x="1571104" y="64274"/>
                  </a:lnTo>
                  <a:lnTo>
                    <a:pt x="1554124" y="95250"/>
                  </a:lnTo>
                  <a:lnTo>
                    <a:pt x="1623606" y="95250"/>
                  </a:lnTo>
                  <a:lnTo>
                    <a:pt x="1629117" y="67970"/>
                  </a:lnTo>
                  <a:lnTo>
                    <a:pt x="1636598" y="43497"/>
                  </a:lnTo>
                  <a:lnTo>
                    <a:pt x="1645805" y="22352"/>
                  </a:lnTo>
                  <a:lnTo>
                    <a:pt x="1656524" y="5003"/>
                  </a:lnTo>
                  <a:close/>
                </a:path>
                <a:path w="5229225" h="304800">
                  <a:moveTo>
                    <a:pt x="1748028" y="209550"/>
                  </a:moveTo>
                  <a:lnTo>
                    <a:pt x="1642884" y="209550"/>
                  </a:lnTo>
                  <a:lnTo>
                    <a:pt x="1645958" y="225323"/>
                  </a:lnTo>
                  <a:lnTo>
                    <a:pt x="1659089" y="266192"/>
                  </a:lnTo>
                  <a:lnTo>
                    <a:pt x="1685569" y="302895"/>
                  </a:lnTo>
                  <a:lnTo>
                    <a:pt x="1691106" y="304800"/>
                  </a:lnTo>
                  <a:lnTo>
                    <a:pt x="1699806" y="304800"/>
                  </a:lnTo>
                  <a:lnTo>
                    <a:pt x="1727136" y="275691"/>
                  </a:lnTo>
                  <a:lnTo>
                    <a:pt x="1741195" y="240030"/>
                  </a:lnTo>
                  <a:lnTo>
                    <a:pt x="1748028" y="209550"/>
                  </a:lnTo>
                  <a:close/>
                </a:path>
                <a:path w="5229225" h="304800">
                  <a:moveTo>
                    <a:pt x="1748028" y="95250"/>
                  </a:moveTo>
                  <a:lnTo>
                    <a:pt x="1736864" y="51168"/>
                  </a:lnTo>
                  <a:lnTo>
                    <a:pt x="1717078" y="13754"/>
                  </a:lnTo>
                  <a:lnTo>
                    <a:pt x="1699806" y="0"/>
                  </a:lnTo>
                  <a:lnTo>
                    <a:pt x="1691106" y="0"/>
                  </a:lnTo>
                  <a:lnTo>
                    <a:pt x="1663776" y="29070"/>
                  </a:lnTo>
                  <a:lnTo>
                    <a:pt x="1649730" y="64719"/>
                  </a:lnTo>
                  <a:lnTo>
                    <a:pt x="1642884" y="95250"/>
                  </a:lnTo>
                  <a:lnTo>
                    <a:pt x="1748028" y="95250"/>
                  </a:lnTo>
                  <a:close/>
                </a:path>
                <a:path w="5229225" h="304800">
                  <a:moveTo>
                    <a:pt x="1752600" y="152400"/>
                  </a:moveTo>
                  <a:lnTo>
                    <a:pt x="1752485" y="142582"/>
                  </a:lnTo>
                  <a:lnTo>
                    <a:pt x="1752117" y="132956"/>
                  </a:lnTo>
                  <a:lnTo>
                    <a:pt x="1751495" y="123520"/>
                  </a:lnTo>
                  <a:lnTo>
                    <a:pt x="1750644" y="114300"/>
                  </a:lnTo>
                  <a:lnTo>
                    <a:pt x="1640268" y="114300"/>
                  </a:lnTo>
                  <a:lnTo>
                    <a:pt x="1639430" y="123520"/>
                  </a:lnTo>
                  <a:lnTo>
                    <a:pt x="1638820" y="132956"/>
                  </a:lnTo>
                  <a:lnTo>
                    <a:pt x="1638439" y="142582"/>
                  </a:lnTo>
                  <a:lnTo>
                    <a:pt x="1638300" y="152400"/>
                  </a:lnTo>
                  <a:lnTo>
                    <a:pt x="1638427" y="162229"/>
                  </a:lnTo>
                  <a:lnTo>
                    <a:pt x="1638795" y="171856"/>
                  </a:lnTo>
                  <a:lnTo>
                    <a:pt x="1639404" y="181292"/>
                  </a:lnTo>
                  <a:lnTo>
                    <a:pt x="1640268" y="190500"/>
                  </a:lnTo>
                  <a:lnTo>
                    <a:pt x="1750644" y="190500"/>
                  </a:lnTo>
                  <a:lnTo>
                    <a:pt x="1751469" y="181292"/>
                  </a:lnTo>
                  <a:lnTo>
                    <a:pt x="1752092" y="171856"/>
                  </a:lnTo>
                  <a:lnTo>
                    <a:pt x="1752473" y="162229"/>
                  </a:lnTo>
                  <a:lnTo>
                    <a:pt x="1752600" y="152400"/>
                  </a:lnTo>
                  <a:close/>
                </a:path>
                <a:path w="5229225" h="304800">
                  <a:moveTo>
                    <a:pt x="1836724" y="95250"/>
                  </a:moveTo>
                  <a:lnTo>
                    <a:pt x="1819783" y="64274"/>
                  </a:lnTo>
                  <a:lnTo>
                    <a:pt x="1796364" y="38214"/>
                  </a:lnTo>
                  <a:lnTo>
                    <a:pt x="1767535" y="18097"/>
                  </a:lnTo>
                  <a:lnTo>
                    <a:pt x="1734388" y="5003"/>
                  </a:lnTo>
                  <a:lnTo>
                    <a:pt x="1745094" y="22352"/>
                  </a:lnTo>
                  <a:lnTo>
                    <a:pt x="1754314" y="43497"/>
                  </a:lnTo>
                  <a:lnTo>
                    <a:pt x="1761794" y="67970"/>
                  </a:lnTo>
                  <a:lnTo>
                    <a:pt x="1767306" y="95250"/>
                  </a:lnTo>
                  <a:lnTo>
                    <a:pt x="1836724" y="95250"/>
                  </a:lnTo>
                  <a:close/>
                </a:path>
                <a:path w="5229225" h="304800">
                  <a:moveTo>
                    <a:pt x="1836788" y="209550"/>
                  </a:moveTo>
                  <a:lnTo>
                    <a:pt x="1767370" y="209550"/>
                  </a:lnTo>
                  <a:lnTo>
                    <a:pt x="1761820" y="236842"/>
                  </a:lnTo>
                  <a:lnTo>
                    <a:pt x="1754352" y="261315"/>
                  </a:lnTo>
                  <a:lnTo>
                    <a:pt x="1745157" y="282460"/>
                  </a:lnTo>
                  <a:lnTo>
                    <a:pt x="1734451" y="299808"/>
                  </a:lnTo>
                  <a:lnTo>
                    <a:pt x="1767586" y="286702"/>
                  </a:lnTo>
                  <a:lnTo>
                    <a:pt x="1796402" y="266598"/>
                  </a:lnTo>
                  <a:lnTo>
                    <a:pt x="1819808" y="240538"/>
                  </a:lnTo>
                  <a:lnTo>
                    <a:pt x="1836788" y="209550"/>
                  </a:lnTo>
                  <a:close/>
                </a:path>
                <a:path w="5229225" h="304800">
                  <a:moveTo>
                    <a:pt x="1847850" y="152400"/>
                  </a:moveTo>
                  <a:lnTo>
                    <a:pt x="1847545" y="142621"/>
                  </a:lnTo>
                  <a:lnTo>
                    <a:pt x="1846630" y="132994"/>
                  </a:lnTo>
                  <a:lnTo>
                    <a:pt x="1845119" y="123558"/>
                  </a:lnTo>
                  <a:lnTo>
                    <a:pt x="1843036" y="114300"/>
                  </a:lnTo>
                  <a:lnTo>
                    <a:pt x="1769745" y="114300"/>
                  </a:lnTo>
                  <a:lnTo>
                    <a:pt x="1770570" y="123558"/>
                  </a:lnTo>
                  <a:lnTo>
                    <a:pt x="1771167" y="132994"/>
                  </a:lnTo>
                  <a:lnTo>
                    <a:pt x="1771535" y="142621"/>
                  </a:lnTo>
                  <a:lnTo>
                    <a:pt x="1771535" y="162166"/>
                  </a:lnTo>
                  <a:lnTo>
                    <a:pt x="1771167" y="171767"/>
                  </a:lnTo>
                  <a:lnTo>
                    <a:pt x="1770570" y="181216"/>
                  </a:lnTo>
                  <a:lnTo>
                    <a:pt x="1769745" y="190500"/>
                  </a:lnTo>
                  <a:lnTo>
                    <a:pt x="1843036" y="190500"/>
                  </a:lnTo>
                  <a:lnTo>
                    <a:pt x="1845119" y="181216"/>
                  </a:lnTo>
                  <a:lnTo>
                    <a:pt x="1846630" y="171767"/>
                  </a:lnTo>
                  <a:lnTo>
                    <a:pt x="1847545" y="162166"/>
                  </a:lnTo>
                  <a:lnTo>
                    <a:pt x="1847850" y="152400"/>
                  </a:lnTo>
                  <a:close/>
                </a:path>
                <a:path w="5229225" h="304800">
                  <a:moveTo>
                    <a:pt x="3524250" y="287121"/>
                  </a:moveTo>
                  <a:lnTo>
                    <a:pt x="3512604" y="238760"/>
                  </a:lnTo>
                  <a:lnTo>
                    <a:pt x="3481578" y="201993"/>
                  </a:lnTo>
                  <a:lnTo>
                    <a:pt x="3493770" y="171450"/>
                  </a:lnTo>
                  <a:lnTo>
                    <a:pt x="3504615" y="144310"/>
                  </a:lnTo>
                  <a:lnTo>
                    <a:pt x="3504971" y="143357"/>
                  </a:lnTo>
                  <a:lnTo>
                    <a:pt x="3505200" y="142341"/>
                  </a:lnTo>
                  <a:lnTo>
                    <a:pt x="3505200" y="136931"/>
                  </a:lnTo>
                  <a:lnTo>
                    <a:pt x="3501631" y="133350"/>
                  </a:lnTo>
                  <a:lnTo>
                    <a:pt x="3461575" y="133350"/>
                  </a:lnTo>
                  <a:lnTo>
                    <a:pt x="3463937" y="126593"/>
                  </a:lnTo>
                  <a:lnTo>
                    <a:pt x="3463988" y="126377"/>
                  </a:lnTo>
                  <a:lnTo>
                    <a:pt x="3465677" y="119557"/>
                  </a:lnTo>
                  <a:lnTo>
                    <a:pt x="3465792" y="118808"/>
                  </a:lnTo>
                  <a:lnTo>
                    <a:pt x="3466744" y="112280"/>
                  </a:lnTo>
                  <a:lnTo>
                    <a:pt x="3467100" y="104775"/>
                  </a:lnTo>
                  <a:lnTo>
                    <a:pt x="3467011" y="100965"/>
                  </a:lnTo>
                  <a:lnTo>
                    <a:pt x="3466985" y="99961"/>
                  </a:lnTo>
                  <a:lnTo>
                    <a:pt x="3466744" y="97574"/>
                  </a:lnTo>
                  <a:lnTo>
                    <a:pt x="3482708" y="93230"/>
                  </a:lnTo>
                  <a:lnTo>
                    <a:pt x="3494824" y="88125"/>
                  </a:lnTo>
                  <a:lnTo>
                    <a:pt x="3502507" y="82397"/>
                  </a:lnTo>
                  <a:lnTo>
                    <a:pt x="3505200" y="76200"/>
                  </a:lnTo>
                  <a:lnTo>
                    <a:pt x="3501910" y="69380"/>
                  </a:lnTo>
                  <a:lnTo>
                    <a:pt x="3492550" y="63131"/>
                  </a:lnTo>
                  <a:lnTo>
                    <a:pt x="3477907" y="57683"/>
                  </a:lnTo>
                  <a:lnTo>
                    <a:pt x="3458768" y="53225"/>
                  </a:lnTo>
                  <a:lnTo>
                    <a:pt x="3451669" y="33439"/>
                  </a:lnTo>
                  <a:lnTo>
                    <a:pt x="3448050" y="26492"/>
                  </a:lnTo>
                  <a:lnTo>
                    <a:pt x="3448050" y="100965"/>
                  </a:lnTo>
                  <a:lnTo>
                    <a:pt x="3448050" y="109537"/>
                  </a:lnTo>
                  <a:lnTo>
                    <a:pt x="3448050" y="171450"/>
                  </a:lnTo>
                  <a:lnTo>
                    <a:pt x="3419475" y="285750"/>
                  </a:lnTo>
                  <a:lnTo>
                    <a:pt x="3400425" y="209550"/>
                  </a:lnTo>
                  <a:lnTo>
                    <a:pt x="3409950" y="190500"/>
                  </a:lnTo>
                  <a:lnTo>
                    <a:pt x="3448050" y="171450"/>
                  </a:lnTo>
                  <a:lnTo>
                    <a:pt x="3448050" y="109537"/>
                  </a:lnTo>
                  <a:lnTo>
                    <a:pt x="3446183" y="118808"/>
                  </a:lnTo>
                  <a:lnTo>
                    <a:pt x="3441077" y="126377"/>
                  </a:lnTo>
                  <a:lnTo>
                    <a:pt x="3433508" y="131483"/>
                  </a:lnTo>
                  <a:lnTo>
                    <a:pt x="3424237" y="133350"/>
                  </a:lnTo>
                  <a:lnTo>
                    <a:pt x="3416858" y="133350"/>
                  </a:lnTo>
                  <a:lnTo>
                    <a:pt x="3393884" y="113588"/>
                  </a:lnTo>
                  <a:lnTo>
                    <a:pt x="3387991" y="113588"/>
                  </a:lnTo>
                  <a:lnTo>
                    <a:pt x="3386620" y="117754"/>
                  </a:lnTo>
                  <a:lnTo>
                    <a:pt x="3383305" y="124117"/>
                  </a:lnTo>
                  <a:lnTo>
                    <a:pt x="3381375" y="126034"/>
                  </a:lnTo>
                  <a:lnTo>
                    <a:pt x="3381375" y="209550"/>
                  </a:lnTo>
                  <a:lnTo>
                    <a:pt x="3362325" y="285750"/>
                  </a:lnTo>
                  <a:lnTo>
                    <a:pt x="3333750" y="171450"/>
                  </a:lnTo>
                  <a:lnTo>
                    <a:pt x="3371850" y="190500"/>
                  </a:lnTo>
                  <a:lnTo>
                    <a:pt x="3381375" y="209550"/>
                  </a:lnTo>
                  <a:lnTo>
                    <a:pt x="3381375" y="126034"/>
                  </a:lnTo>
                  <a:lnTo>
                    <a:pt x="3378314" y="129044"/>
                  </a:lnTo>
                  <a:lnTo>
                    <a:pt x="3372066" y="132219"/>
                  </a:lnTo>
                  <a:lnTo>
                    <a:pt x="3365004" y="133350"/>
                  </a:lnTo>
                  <a:lnTo>
                    <a:pt x="3357562" y="133350"/>
                  </a:lnTo>
                  <a:lnTo>
                    <a:pt x="3348291" y="131483"/>
                  </a:lnTo>
                  <a:lnTo>
                    <a:pt x="3340735" y="126377"/>
                  </a:lnTo>
                  <a:lnTo>
                    <a:pt x="3335629" y="118808"/>
                  </a:lnTo>
                  <a:lnTo>
                    <a:pt x="3333750" y="109537"/>
                  </a:lnTo>
                  <a:lnTo>
                    <a:pt x="3333750" y="100965"/>
                  </a:lnTo>
                  <a:lnTo>
                    <a:pt x="3346843" y="102590"/>
                  </a:lnTo>
                  <a:lnTo>
                    <a:pt x="3360813" y="103797"/>
                  </a:lnTo>
                  <a:lnTo>
                    <a:pt x="3375545" y="104533"/>
                  </a:lnTo>
                  <a:lnTo>
                    <a:pt x="3390900" y="104775"/>
                  </a:lnTo>
                  <a:lnTo>
                    <a:pt x="3406267" y="104533"/>
                  </a:lnTo>
                  <a:lnTo>
                    <a:pt x="3420999" y="103797"/>
                  </a:lnTo>
                  <a:lnTo>
                    <a:pt x="3434969" y="102590"/>
                  </a:lnTo>
                  <a:lnTo>
                    <a:pt x="3448050" y="100965"/>
                  </a:lnTo>
                  <a:lnTo>
                    <a:pt x="3448050" y="26492"/>
                  </a:lnTo>
                  <a:lnTo>
                    <a:pt x="3442805" y="16408"/>
                  </a:lnTo>
                  <a:lnTo>
                    <a:pt x="3436632" y="9525"/>
                  </a:lnTo>
                  <a:lnTo>
                    <a:pt x="3432111" y="4495"/>
                  </a:lnTo>
                  <a:lnTo>
                    <a:pt x="3419475" y="0"/>
                  </a:lnTo>
                  <a:lnTo>
                    <a:pt x="3408769" y="0"/>
                  </a:lnTo>
                  <a:lnTo>
                    <a:pt x="3397275" y="7861"/>
                  </a:lnTo>
                  <a:lnTo>
                    <a:pt x="3394900" y="9525"/>
                  </a:lnTo>
                  <a:lnTo>
                    <a:pt x="3386912" y="9525"/>
                  </a:lnTo>
                  <a:lnTo>
                    <a:pt x="3384473" y="7861"/>
                  </a:lnTo>
                  <a:lnTo>
                    <a:pt x="3381679" y="5905"/>
                  </a:lnTo>
                  <a:lnTo>
                    <a:pt x="3373043" y="0"/>
                  </a:lnTo>
                  <a:lnTo>
                    <a:pt x="3362325" y="0"/>
                  </a:lnTo>
                  <a:lnTo>
                    <a:pt x="3349701" y="4495"/>
                  </a:lnTo>
                  <a:lnTo>
                    <a:pt x="3339007" y="16408"/>
                  </a:lnTo>
                  <a:lnTo>
                    <a:pt x="3330143" y="33439"/>
                  </a:lnTo>
                  <a:lnTo>
                    <a:pt x="3323044" y="53225"/>
                  </a:lnTo>
                  <a:lnTo>
                    <a:pt x="3303905" y="57683"/>
                  </a:lnTo>
                  <a:lnTo>
                    <a:pt x="3289262" y="63131"/>
                  </a:lnTo>
                  <a:lnTo>
                    <a:pt x="3279902" y="69380"/>
                  </a:lnTo>
                  <a:lnTo>
                    <a:pt x="3276600" y="76200"/>
                  </a:lnTo>
                  <a:lnTo>
                    <a:pt x="3279305" y="82397"/>
                  </a:lnTo>
                  <a:lnTo>
                    <a:pt x="3286988" y="88125"/>
                  </a:lnTo>
                  <a:lnTo>
                    <a:pt x="3299104" y="93230"/>
                  </a:lnTo>
                  <a:lnTo>
                    <a:pt x="3315068" y="97574"/>
                  </a:lnTo>
                  <a:lnTo>
                    <a:pt x="3314827" y="99961"/>
                  </a:lnTo>
                  <a:lnTo>
                    <a:pt x="3320237" y="133350"/>
                  </a:lnTo>
                  <a:lnTo>
                    <a:pt x="3280181" y="133350"/>
                  </a:lnTo>
                  <a:lnTo>
                    <a:pt x="3276600" y="136931"/>
                  </a:lnTo>
                  <a:lnTo>
                    <a:pt x="3276600" y="142341"/>
                  </a:lnTo>
                  <a:lnTo>
                    <a:pt x="3276790" y="143357"/>
                  </a:lnTo>
                  <a:lnTo>
                    <a:pt x="3277197" y="144310"/>
                  </a:lnTo>
                  <a:lnTo>
                    <a:pt x="3300298" y="201993"/>
                  </a:lnTo>
                  <a:lnTo>
                    <a:pt x="3282670" y="218567"/>
                  </a:lnTo>
                  <a:lnTo>
                    <a:pt x="3269196" y="238760"/>
                  </a:lnTo>
                  <a:lnTo>
                    <a:pt x="3260585" y="261848"/>
                  </a:lnTo>
                  <a:lnTo>
                    <a:pt x="3257550" y="287121"/>
                  </a:lnTo>
                  <a:lnTo>
                    <a:pt x="3257550" y="296887"/>
                  </a:lnTo>
                  <a:lnTo>
                    <a:pt x="3265474" y="304800"/>
                  </a:lnTo>
                  <a:lnTo>
                    <a:pt x="3516338" y="304800"/>
                  </a:lnTo>
                  <a:lnTo>
                    <a:pt x="3524250" y="296887"/>
                  </a:lnTo>
                  <a:lnTo>
                    <a:pt x="3524250" y="287121"/>
                  </a:lnTo>
                  <a:close/>
                </a:path>
                <a:path w="5229225" h="304800">
                  <a:moveTo>
                    <a:pt x="5229225" y="152400"/>
                  </a:moveTo>
                  <a:lnTo>
                    <a:pt x="5226228" y="137591"/>
                  </a:lnTo>
                  <a:lnTo>
                    <a:pt x="5218061" y="125476"/>
                  </a:lnTo>
                  <a:lnTo>
                    <a:pt x="5205946" y="117309"/>
                  </a:lnTo>
                  <a:lnTo>
                    <a:pt x="5191125" y="114300"/>
                  </a:lnTo>
                  <a:lnTo>
                    <a:pt x="5181600" y="114300"/>
                  </a:lnTo>
                  <a:lnTo>
                    <a:pt x="5181600" y="85725"/>
                  </a:lnTo>
                  <a:lnTo>
                    <a:pt x="5174869" y="52374"/>
                  </a:lnTo>
                  <a:lnTo>
                    <a:pt x="5165242" y="38100"/>
                  </a:lnTo>
                  <a:lnTo>
                    <a:pt x="5156492" y="25120"/>
                  </a:lnTo>
                  <a:lnTo>
                    <a:pt x="5143500" y="16370"/>
                  </a:lnTo>
                  <a:lnTo>
                    <a:pt x="5143500" y="85725"/>
                  </a:lnTo>
                  <a:lnTo>
                    <a:pt x="5143500" y="114300"/>
                  </a:lnTo>
                  <a:lnTo>
                    <a:pt x="5048250" y="114300"/>
                  </a:lnTo>
                  <a:lnTo>
                    <a:pt x="5048250" y="85725"/>
                  </a:lnTo>
                  <a:lnTo>
                    <a:pt x="5051996" y="67183"/>
                  </a:lnTo>
                  <a:lnTo>
                    <a:pt x="5062207" y="52057"/>
                  </a:lnTo>
                  <a:lnTo>
                    <a:pt x="5077333" y="41846"/>
                  </a:lnTo>
                  <a:lnTo>
                    <a:pt x="5095875" y="38100"/>
                  </a:lnTo>
                  <a:lnTo>
                    <a:pt x="5114417" y="41846"/>
                  </a:lnTo>
                  <a:lnTo>
                    <a:pt x="5129555" y="52057"/>
                  </a:lnTo>
                  <a:lnTo>
                    <a:pt x="5139766" y="67183"/>
                  </a:lnTo>
                  <a:lnTo>
                    <a:pt x="5143500" y="85725"/>
                  </a:lnTo>
                  <a:lnTo>
                    <a:pt x="5143500" y="16370"/>
                  </a:lnTo>
                  <a:lnTo>
                    <a:pt x="5129238" y="6743"/>
                  </a:lnTo>
                  <a:lnTo>
                    <a:pt x="5095875" y="0"/>
                  </a:lnTo>
                  <a:lnTo>
                    <a:pt x="5062525" y="6743"/>
                  </a:lnTo>
                  <a:lnTo>
                    <a:pt x="5035270" y="25120"/>
                  </a:lnTo>
                  <a:lnTo>
                    <a:pt x="5016893" y="52374"/>
                  </a:lnTo>
                  <a:lnTo>
                    <a:pt x="5010150" y="85725"/>
                  </a:lnTo>
                  <a:lnTo>
                    <a:pt x="5010150" y="114300"/>
                  </a:lnTo>
                  <a:lnTo>
                    <a:pt x="5000625" y="114300"/>
                  </a:lnTo>
                  <a:lnTo>
                    <a:pt x="4985817" y="117309"/>
                  </a:lnTo>
                  <a:lnTo>
                    <a:pt x="4973701" y="125476"/>
                  </a:lnTo>
                  <a:lnTo>
                    <a:pt x="4965535" y="137591"/>
                  </a:lnTo>
                  <a:lnTo>
                    <a:pt x="4962525" y="152400"/>
                  </a:lnTo>
                  <a:lnTo>
                    <a:pt x="4962525" y="266700"/>
                  </a:lnTo>
                  <a:lnTo>
                    <a:pt x="4965535" y="281520"/>
                  </a:lnTo>
                  <a:lnTo>
                    <a:pt x="4973701" y="293636"/>
                  </a:lnTo>
                  <a:lnTo>
                    <a:pt x="4985817" y="301802"/>
                  </a:lnTo>
                  <a:lnTo>
                    <a:pt x="5000625" y="304800"/>
                  </a:lnTo>
                  <a:lnTo>
                    <a:pt x="5191125" y="304800"/>
                  </a:lnTo>
                  <a:lnTo>
                    <a:pt x="5205946" y="301802"/>
                  </a:lnTo>
                  <a:lnTo>
                    <a:pt x="5218061" y="293636"/>
                  </a:lnTo>
                  <a:lnTo>
                    <a:pt x="5226228" y="281520"/>
                  </a:lnTo>
                  <a:lnTo>
                    <a:pt x="5229225" y="266700"/>
                  </a:lnTo>
                  <a:lnTo>
                    <a:pt x="5229225" y="15240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248399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19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333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42368" y="3463924"/>
            <a:ext cx="7307580" cy="848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100"/>
              </a:spcBef>
            </a:pPr>
            <a:r>
              <a:rPr lang="en-US" sz="3200" b="1" dirty="0" smtClean="0">
                <a:solidFill>
                  <a:srgbClr val="374050"/>
                </a:solidFill>
                <a:latin typeface="Lucida Bright" pitchFamily="18" charset="0"/>
                <a:cs typeface="DejaVu Sans"/>
              </a:rPr>
              <a:t>Name: </a:t>
            </a:r>
            <a:r>
              <a:rPr lang="en-US" sz="3200" b="1" dirty="0" err="1" smtClean="0">
                <a:solidFill>
                  <a:srgbClr val="374050"/>
                </a:solidFill>
                <a:latin typeface="Lucida Bright" pitchFamily="18" charset="0"/>
                <a:cs typeface="DejaVu Sans"/>
              </a:rPr>
              <a:t>Shreyas</a:t>
            </a:r>
            <a:r>
              <a:rPr lang="en-US" sz="3200" b="1" dirty="0" smtClean="0">
                <a:solidFill>
                  <a:srgbClr val="374050"/>
                </a:solidFill>
                <a:latin typeface="Lucida Bright" pitchFamily="18" charset="0"/>
                <a:cs typeface="DejaVu Sans"/>
              </a:rPr>
              <a:t> R</a:t>
            </a:r>
          </a:p>
          <a:p>
            <a:pPr marL="12700" marR="5080" algn="ctr">
              <a:lnSpc>
                <a:spcPct val="116700"/>
              </a:lnSpc>
              <a:spcBef>
                <a:spcPts val="100"/>
              </a:spcBef>
            </a:pPr>
            <a:endParaRPr sz="1500" dirty="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299" y="64085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0046" y="5140325"/>
            <a:ext cx="9417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D40AF"/>
                </a:solidFill>
                <a:latin typeface="DejaVu Sans"/>
                <a:cs typeface="DejaVu Sans"/>
              </a:rPr>
              <a:t>Email</a:t>
            </a:r>
            <a:r>
              <a:rPr sz="1050" spc="-10" dirty="0">
                <a:solidFill>
                  <a:srgbClr val="1D40AF"/>
                </a:solidFill>
                <a:latin typeface="DejaVu Sans"/>
                <a:cs typeface="DejaVu Sans"/>
              </a:rPr>
              <a:t> Threats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5385" y="5140325"/>
            <a:ext cx="96964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1D40AF"/>
                </a:solidFill>
                <a:latin typeface="DejaVu Sans"/>
                <a:cs typeface="DejaVu Sans"/>
              </a:rPr>
              <a:t>Fake</a:t>
            </a:r>
            <a:r>
              <a:rPr sz="1050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D40AF"/>
                </a:solidFill>
                <a:latin typeface="DejaVu Sans"/>
                <a:cs typeface="DejaVu Sans"/>
              </a:rPr>
              <a:t>Websites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9151" y="5140325"/>
            <a:ext cx="12636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D40AF"/>
                </a:solidFill>
                <a:latin typeface="DejaVu Sans"/>
                <a:cs typeface="DejaVu Sans"/>
              </a:rPr>
              <a:t>Social </a:t>
            </a:r>
            <a:r>
              <a:rPr sz="1050" spc="-10" dirty="0">
                <a:solidFill>
                  <a:srgbClr val="1D40AF"/>
                </a:solidFill>
                <a:latin typeface="DejaVu Sans"/>
                <a:cs typeface="DejaVu Sans"/>
              </a:rPr>
              <a:t>Engineering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6703" y="5140325"/>
            <a:ext cx="9652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D40AF"/>
                </a:solidFill>
                <a:latin typeface="DejaVu Sans"/>
                <a:cs typeface="DejaVu Sans"/>
              </a:rPr>
              <a:t>Best</a:t>
            </a:r>
            <a:r>
              <a:rPr sz="1050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D40AF"/>
                </a:solidFill>
                <a:latin typeface="DejaVu Sans"/>
                <a:cs typeface="DejaVu Sans"/>
              </a:rPr>
              <a:t>Practices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9115425"/>
            <a:chOff x="0" y="0"/>
            <a:chExt cx="12192000" cy="9115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91154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Interactive</a:t>
            </a:r>
            <a:r>
              <a:rPr spc="-35" dirty="0"/>
              <a:t> </a:t>
            </a:r>
            <a:r>
              <a:rPr dirty="0"/>
              <a:t>Quiz:</a:t>
            </a:r>
            <a:r>
              <a:rPr spc="-30" dirty="0"/>
              <a:t> </a:t>
            </a:r>
            <a:r>
              <a:rPr dirty="0"/>
              <a:t>Spot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Phish!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104899"/>
            <a:ext cx="5372100" cy="6372225"/>
            <a:chOff x="609599" y="1104899"/>
            <a:chExt cx="5372100" cy="6372225"/>
          </a:xfrm>
        </p:grpSpPr>
        <p:sp>
          <p:nvSpPr>
            <p:cNvPr id="7" name="object 7"/>
            <p:cNvSpPr/>
            <p:nvPr/>
          </p:nvSpPr>
          <p:spPr>
            <a:xfrm>
              <a:off x="609599" y="1104899"/>
              <a:ext cx="5372100" cy="6372225"/>
            </a:xfrm>
            <a:custGeom>
              <a:avLst/>
              <a:gdLst/>
              <a:ahLst/>
              <a:cxnLst/>
              <a:rect l="l" t="t" r="r" b="b"/>
              <a:pathLst>
                <a:path w="5372100" h="6372225">
                  <a:moveTo>
                    <a:pt x="5300902" y="6372223"/>
                  </a:moveTo>
                  <a:lnTo>
                    <a:pt x="71196" y="6372223"/>
                  </a:lnTo>
                  <a:lnTo>
                    <a:pt x="66241" y="6371735"/>
                  </a:lnTo>
                  <a:lnTo>
                    <a:pt x="29705" y="6356602"/>
                  </a:lnTo>
                  <a:lnTo>
                    <a:pt x="3885" y="6320561"/>
                  </a:lnTo>
                  <a:lnTo>
                    <a:pt x="0" y="6301027"/>
                  </a:lnTo>
                  <a:lnTo>
                    <a:pt x="0" y="62960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300902" y="0"/>
                  </a:lnTo>
                  <a:lnTo>
                    <a:pt x="5342393" y="15621"/>
                  </a:lnTo>
                  <a:lnTo>
                    <a:pt x="5368212" y="51661"/>
                  </a:lnTo>
                  <a:lnTo>
                    <a:pt x="5372099" y="71196"/>
                  </a:lnTo>
                  <a:lnTo>
                    <a:pt x="5372099" y="6301027"/>
                  </a:lnTo>
                  <a:lnTo>
                    <a:pt x="5356476" y="6342518"/>
                  </a:lnTo>
                  <a:lnTo>
                    <a:pt x="5320437" y="6368338"/>
                  </a:lnTo>
                  <a:lnTo>
                    <a:pt x="5305857" y="6371735"/>
                  </a:lnTo>
                  <a:lnTo>
                    <a:pt x="5300902" y="6372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2476499"/>
              <a:ext cx="5067300" cy="9525"/>
            </a:xfrm>
            <a:custGeom>
              <a:avLst/>
              <a:gdLst/>
              <a:ahLst/>
              <a:cxnLst/>
              <a:rect l="l" t="t" r="r" b="b"/>
              <a:pathLst>
                <a:path w="5067300" h="9525">
                  <a:moveTo>
                    <a:pt x="50672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067299" y="0"/>
                  </a:lnTo>
                  <a:lnTo>
                    <a:pt x="50672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9299" y="1208405"/>
            <a:ext cx="4071620" cy="1168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dirty="0">
                <a:latin typeface="DejaVu Sans"/>
                <a:cs typeface="DejaVu Sans"/>
              </a:rPr>
              <a:t>From:</a:t>
            </a:r>
            <a:r>
              <a:rPr sz="1200" b="1" spc="-75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Paypal</a:t>
            </a:r>
            <a:r>
              <a:rPr sz="1200" b="1" spc="-70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Service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10" dirty="0">
                <a:solidFill>
                  <a:srgbClr val="6A7280"/>
                </a:solidFill>
                <a:latin typeface="DejaVu Sans"/>
                <a:cs typeface="DejaVu Sans"/>
              </a:rPr>
              <a:t>&lt;</a:t>
            </a:r>
            <a:r>
              <a:rPr sz="1200" b="1" spc="-10" dirty="0">
                <a:solidFill>
                  <a:srgbClr val="6A7280"/>
                </a:solidFill>
                <a:latin typeface="DejaVu Sans"/>
                <a:cs typeface="DejaVu Sans"/>
                <a:hlinkClick r:id="rId3"/>
              </a:rPr>
              <a:t>service.verification@paypa1-support.com</a:t>
            </a:r>
            <a:r>
              <a:rPr sz="1200" b="1" spc="-10" dirty="0">
                <a:solidFill>
                  <a:srgbClr val="6A7280"/>
                </a:solidFill>
                <a:latin typeface="DejaVu Sans"/>
                <a:cs typeface="DejaVu Sans"/>
              </a:rPr>
              <a:t>&gt;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60" dirty="0">
                <a:latin typeface="DejaVu Sans"/>
                <a:cs typeface="DejaVu Sans"/>
              </a:rPr>
              <a:t>To: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6A7280"/>
                </a:solidFill>
                <a:latin typeface="DejaVu Sans"/>
                <a:cs typeface="DejaVu Sans"/>
                <a:hlinkClick r:id="rId4"/>
              </a:rPr>
              <a:t>you@company.com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latin typeface="DejaVu Sans"/>
                <a:cs typeface="DejaVu Sans"/>
              </a:rPr>
              <a:t>Subject: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b="1" dirty="0">
                <a:latin typeface="DejaVu Sans"/>
                <a:cs typeface="DejaVu Sans"/>
              </a:rPr>
              <a:t>URGENT: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Your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PayPal</a:t>
            </a:r>
            <a:r>
              <a:rPr sz="1200" b="1" spc="-45" dirty="0">
                <a:latin typeface="DejaVu Sans"/>
                <a:cs typeface="DejaVu Sans"/>
              </a:rPr>
              <a:t> </a:t>
            </a:r>
            <a:r>
              <a:rPr sz="1200" b="1" dirty="0">
                <a:latin typeface="DejaVu Sans"/>
                <a:cs typeface="DejaVu Sans"/>
              </a:rPr>
              <a:t>account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dirty="0">
                <a:latin typeface="DejaVu Sans"/>
                <a:cs typeface="DejaVu Sans"/>
              </a:rPr>
              <a:t>has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spc="-20" dirty="0">
                <a:latin typeface="DejaVu Sans"/>
                <a:cs typeface="DejaVu Sans"/>
              </a:rPr>
              <a:t>been </a:t>
            </a:r>
            <a:r>
              <a:rPr sz="1200" b="1" spc="-10" dirty="0">
                <a:latin typeface="DejaVu Sans"/>
                <a:cs typeface="DejaVu Sans"/>
              </a:rPr>
              <a:t>limited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5080" y="1648460"/>
            <a:ext cx="568325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9CA2AF"/>
                </a:solidFill>
                <a:latin typeface="DejaVu Sans"/>
                <a:cs typeface="DejaVu Sans"/>
              </a:rPr>
              <a:t>Aug</a:t>
            </a:r>
            <a:r>
              <a:rPr sz="900" spc="-20" dirty="0">
                <a:solidFill>
                  <a:srgbClr val="9CA2A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9CA2AF"/>
                </a:solidFill>
                <a:latin typeface="DejaVu Sans"/>
                <a:cs typeface="DejaVu Sans"/>
              </a:rPr>
              <a:t>8,</a:t>
            </a:r>
            <a:endParaRPr sz="9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9CA2AF"/>
                </a:solidFill>
                <a:latin typeface="DejaVu Sans"/>
                <a:cs typeface="DejaVu Sans"/>
              </a:rPr>
              <a:t>10:42</a:t>
            </a:r>
            <a:r>
              <a:rPr sz="900" spc="-30" dirty="0">
                <a:solidFill>
                  <a:srgbClr val="9CA2A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9CA2AF"/>
                </a:solidFill>
                <a:latin typeface="DejaVu Sans"/>
                <a:cs typeface="DejaVu Sans"/>
              </a:rPr>
              <a:t>AM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52650" y="2600324"/>
            <a:ext cx="2295525" cy="3581400"/>
            <a:chOff x="2152650" y="2600324"/>
            <a:chExt cx="2295525" cy="35814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2650" y="2600324"/>
              <a:ext cx="2295524" cy="16763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09824" y="5838824"/>
              <a:ext cx="1771650" cy="342900"/>
            </a:xfrm>
            <a:custGeom>
              <a:avLst/>
              <a:gdLst/>
              <a:ahLst/>
              <a:cxnLst/>
              <a:rect l="l" t="t" r="r" b="b"/>
              <a:pathLst>
                <a:path w="1771650" h="342900">
                  <a:moveTo>
                    <a:pt x="1718252" y="342899"/>
                  </a:moveTo>
                  <a:lnTo>
                    <a:pt x="53397" y="342899"/>
                  </a:lnTo>
                  <a:lnTo>
                    <a:pt x="49680" y="342533"/>
                  </a:lnTo>
                  <a:lnTo>
                    <a:pt x="14085" y="323507"/>
                  </a:lnTo>
                  <a:lnTo>
                    <a:pt x="0" y="289502"/>
                  </a:lnTo>
                  <a:lnTo>
                    <a:pt x="0" y="2857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1718252" y="0"/>
                  </a:lnTo>
                  <a:lnTo>
                    <a:pt x="1757563" y="19391"/>
                  </a:lnTo>
                  <a:lnTo>
                    <a:pt x="1771649" y="53397"/>
                  </a:lnTo>
                  <a:lnTo>
                    <a:pt x="1771649" y="289502"/>
                  </a:lnTo>
                  <a:lnTo>
                    <a:pt x="1752257" y="328814"/>
                  </a:lnTo>
                  <a:lnTo>
                    <a:pt x="1721968" y="342533"/>
                  </a:lnTo>
                  <a:lnTo>
                    <a:pt x="1718252" y="342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5500" y="4425949"/>
            <a:ext cx="478282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Dear</a:t>
            </a:r>
            <a:r>
              <a:rPr sz="1050" spc="-3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Valued</a:t>
            </a:r>
            <a:r>
              <a:rPr sz="1050" spc="-2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Customer,</a:t>
            </a:r>
            <a:endParaRPr sz="1050">
              <a:latin typeface="DejaVu Sans"/>
              <a:cs typeface="DejaVu Sans"/>
            </a:endParaRPr>
          </a:p>
          <a:p>
            <a:pPr marL="12700" marR="6350">
              <a:lnSpc>
                <a:spcPct val="119000"/>
              </a:lnSpc>
              <a:spcBef>
                <a:spcPts val="60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We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have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noticed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unusual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activity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on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PayPal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account.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As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security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measure,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we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have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temporarily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limited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account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access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until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1F2937"/>
                </a:solidFill>
                <a:latin typeface="DejaVu Sans"/>
                <a:cs typeface="DejaVu Sans"/>
              </a:rPr>
              <a:t>you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verify</a:t>
            </a:r>
            <a:r>
              <a:rPr sz="1050" spc="-4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3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information.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60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Please</a:t>
            </a:r>
            <a:r>
              <a:rPr sz="1050" spc="-2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click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button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below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verify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information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and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restore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1F2937"/>
                </a:solidFill>
                <a:latin typeface="DejaVu Sans"/>
                <a:cs typeface="DejaVu Sans"/>
              </a:rPr>
              <a:t>full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access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account: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0269" y="5911849"/>
            <a:ext cx="14941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Verify</a:t>
            </a:r>
            <a:r>
              <a:rPr sz="1050" b="1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Account</a:t>
            </a:r>
            <a:r>
              <a:rPr sz="1050" b="1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spc="-25" dirty="0">
                <a:solidFill>
                  <a:srgbClr val="FFFFFF"/>
                </a:solidFill>
                <a:latin typeface="DejaVu Sans"/>
                <a:cs typeface="DejaVu Sans"/>
              </a:rPr>
              <a:t>Now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500" y="6300469"/>
            <a:ext cx="470979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If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do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not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verify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account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within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24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hours,</a:t>
            </a:r>
            <a:r>
              <a:rPr sz="105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your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account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will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1F2937"/>
                </a:solidFill>
                <a:latin typeface="DejaVu Sans"/>
                <a:cs typeface="DejaVu Sans"/>
              </a:rPr>
              <a:t>be </a:t>
            </a: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suspended.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Thank </a:t>
            </a:r>
            <a:r>
              <a:rPr sz="1050" spc="-20" dirty="0">
                <a:solidFill>
                  <a:srgbClr val="1F2937"/>
                </a:solidFill>
                <a:latin typeface="DejaVu Sans"/>
                <a:cs typeface="DejaVu Sans"/>
              </a:rPr>
              <a:t>you,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spc="-10" dirty="0">
                <a:solidFill>
                  <a:srgbClr val="1F2937"/>
                </a:solidFill>
                <a:latin typeface="DejaVu Sans"/>
                <a:cs typeface="DejaVu Sans"/>
              </a:rPr>
              <a:t>PayPal</a:t>
            </a:r>
            <a:r>
              <a:rPr sz="1050" spc="-5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"/>
                <a:cs typeface="DejaVu Sans"/>
              </a:rPr>
              <a:t>Security</a:t>
            </a:r>
            <a:r>
              <a:rPr sz="1050" spc="-5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1F2937"/>
                </a:solidFill>
                <a:latin typeface="DejaVu Sans"/>
                <a:cs typeface="DejaVu Sans"/>
              </a:rPr>
              <a:t>Team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0298" y="1104899"/>
            <a:ext cx="5372100" cy="5334000"/>
            <a:chOff x="6210298" y="1104899"/>
            <a:chExt cx="5372100" cy="5334000"/>
          </a:xfrm>
        </p:grpSpPr>
        <p:sp>
          <p:nvSpPr>
            <p:cNvPr id="18" name="object 18"/>
            <p:cNvSpPr/>
            <p:nvPr/>
          </p:nvSpPr>
          <p:spPr>
            <a:xfrm>
              <a:off x="6210298" y="1104899"/>
              <a:ext cx="5372100" cy="1219200"/>
            </a:xfrm>
            <a:custGeom>
              <a:avLst/>
              <a:gdLst/>
              <a:ahLst/>
              <a:cxnLst/>
              <a:rect l="l" t="t" r="r" b="b"/>
              <a:pathLst>
                <a:path w="5372100" h="1219200">
                  <a:moveTo>
                    <a:pt x="5300903" y="1219199"/>
                  </a:moveTo>
                  <a:lnTo>
                    <a:pt x="71196" y="1219199"/>
                  </a:lnTo>
                  <a:lnTo>
                    <a:pt x="66241" y="1218711"/>
                  </a:lnTo>
                  <a:lnTo>
                    <a:pt x="29705" y="1203578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300903" y="0"/>
                  </a:lnTo>
                  <a:lnTo>
                    <a:pt x="5342392" y="15621"/>
                  </a:lnTo>
                  <a:lnTo>
                    <a:pt x="5368212" y="51661"/>
                  </a:lnTo>
                  <a:lnTo>
                    <a:pt x="5372099" y="71196"/>
                  </a:lnTo>
                  <a:lnTo>
                    <a:pt x="5372099" y="1148003"/>
                  </a:lnTo>
                  <a:lnTo>
                    <a:pt x="5356476" y="1189494"/>
                  </a:lnTo>
                  <a:lnTo>
                    <a:pt x="5320437" y="1215314"/>
                  </a:lnTo>
                  <a:lnTo>
                    <a:pt x="5305857" y="1218711"/>
                  </a:lnTo>
                  <a:lnTo>
                    <a:pt x="5300903" y="1219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9823" y="2486024"/>
              <a:ext cx="5353050" cy="742950"/>
            </a:xfrm>
            <a:custGeom>
              <a:avLst/>
              <a:gdLst/>
              <a:ahLst/>
              <a:cxnLst/>
              <a:rect l="l" t="t" r="r" b="b"/>
              <a:pathLst>
                <a:path w="5353050" h="742950">
                  <a:moveTo>
                    <a:pt x="5290752" y="742949"/>
                  </a:moveTo>
                  <a:lnTo>
                    <a:pt x="62297" y="742949"/>
                  </a:lnTo>
                  <a:lnTo>
                    <a:pt x="57961" y="742522"/>
                  </a:lnTo>
                  <a:lnTo>
                    <a:pt x="22624" y="726516"/>
                  </a:lnTo>
                  <a:lnTo>
                    <a:pt x="2134" y="693575"/>
                  </a:lnTo>
                  <a:lnTo>
                    <a:pt x="0" y="680652"/>
                  </a:lnTo>
                  <a:lnTo>
                    <a:pt x="0" y="6762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5290752" y="0"/>
                  </a:lnTo>
                  <a:lnTo>
                    <a:pt x="5327057" y="13668"/>
                  </a:lnTo>
                  <a:lnTo>
                    <a:pt x="5349649" y="45204"/>
                  </a:lnTo>
                  <a:lnTo>
                    <a:pt x="5353050" y="62297"/>
                  </a:lnTo>
                  <a:lnTo>
                    <a:pt x="5353050" y="680652"/>
                  </a:lnTo>
                  <a:lnTo>
                    <a:pt x="5339381" y="716957"/>
                  </a:lnTo>
                  <a:lnTo>
                    <a:pt x="5307844" y="739549"/>
                  </a:lnTo>
                  <a:lnTo>
                    <a:pt x="5295088" y="742522"/>
                  </a:lnTo>
                  <a:lnTo>
                    <a:pt x="5290752" y="742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9823" y="2486024"/>
              <a:ext cx="5353050" cy="742950"/>
            </a:xfrm>
            <a:custGeom>
              <a:avLst/>
              <a:gdLst/>
              <a:ahLst/>
              <a:cxnLst/>
              <a:rect l="l" t="t" r="r" b="b"/>
              <a:pathLst>
                <a:path w="5353050" h="742950">
                  <a:moveTo>
                    <a:pt x="0" y="6762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36617" y="22624"/>
                  </a:lnTo>
                  <a:lnTo>
                    <a:pt x="5352623" y="57960"/>
                  </a:lnTo>
                  <a:lnTo>
                    <a:pt x="5353050" y="62297"/>
                  </a:lnTo>
                  <a:lnTo>
                    <a:pt x="5353050" y="66674"/>
                  </a:lnTo>
                  <a:lnTo>
                    <a:pt x="5353050" y="676274"/>
                  </a:lnTo>
                  <a:lnTo>
                    <a:pt x="5353050" y="680652"/>
                  </a:lnTo>
                  <a:lnTo>
                    <a:pt x="5352623" y="684988"/>
                  </a:lnTo>
                  <a:lnTo>
                    <a:pt x="5351768" y="689282"/>
                  </a:lnTo>
                  <a:lnTo>
                    <a:pt x="5350914" y="693575"/>
                  </a:lnTo>
                  <a:lnTo>
                    <a:pt x="5330424" y="726516"/>
                  </a:lnTo>
                  <a:lnTo>
                    <a:pt x="5311889" y="737874"/>
                  </a:lnTo>
                  <a:lnTo>
                    <a:pt x="5307844" y="739549"/>
                  </a:lnTo>
                  <a:lnTo>
                    <a:pt x="5303676" y="740814"/>
                  </a:lnTo>
                  <a:lnTo>
                    <a:pt x="5299382" y="741668"/>
                  </a:lnTo>
                  <a:lnTo>
                    <a:pt x="5295088" y="742522"/>
                  </a:lnTo>
                  <a:lnTo>
                    <a:pt x="5290752" y="742949"/>
                  </a:lnTo>
                  <a:lnTo>
                    <a:pt x="5286375" y="742949"/>
                  </a:lnTo>
                  <a:lnTo>
                    <a:pt x="66675" y="742949"/>
                  </a:lnTo>
                  <a:lnTo>
                    <a:pt x="62297" y="742949"/>
                  </a:lnTo>
                  <a:lnTo>
                    <a:pt x="57961" y="742522"/>
                  </a:lnTo>
                  <a:lnTo>
                    <a:pt x="53667" y="741668"/>
                  </a:lnTo>
                  <a:lnTo>
                    <a:pt x="49373" y="740814"/>
                  </a:lnTo>
                  <a:lnTo>
                    <a:pt x="45204" y="739549"/>
                  </a:lnTo>
                  <a:lnTo>
                    <a:pt x="41159" y="737874"/>
                  </a:lnTo>
                  <a:lnTo>
                    <a:pt x="37113" y="736198"/>
                  </a:lnTo>
                  <a:lnTo>
                    <a:pt x="33271" y="734144"/>
                  </a:lnTo>
                  <a:lnTo>
                    <a:pt x="29631" y="731712"/>
                  </a:lnTo>
                  <a:lnTo>
                    <a:pt x="25992" y="729280"/>
                  </a:lnTo>
                  <a:lnTo>
                    <a:pt x="22624" y="726516"/>
                  </a:lnTo>
                  <a:lnTo>
                    <a:pt x="19529" y="723421"/>
                  </a:lnTo>
                  <a:lnTo>
                    <a:pt x="16433" y="720325"/>
                  </a:lnTo>
                  <a:lnTo>
                    <a:pt x="13668" y="716957"/>
                  </a:lnTo>
                  <a:lnTo>
                    <a:pt x="11236" y="713317"/>
                  </a:lnTo>
                  <a:lnTo>
                    <a:pt x="8804" y="709677"/>
                  </a:lnTo>
                  <a:lnTo>
                    <a:pt x="1280" y="689282"/>
                  </a:lnTo>
                  <a:lnTo>
                    <a:pt x="426" y="684988"/>
                  </a:lnTo>
                  <a:lnTo>
                    <a:pt x="0" y="680652"/>
                  </a:lnTo>
                  <a:lnTo>
                    <a:pt x="0" y="6762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9823" y="33623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5290752" y="933449"/>
                  </a:moveTo>
                  <a:lnTo>
                    <a:pt x="62297" y="933449"/>
                  </a:lnTo>
                  <a:lnTo>
                    <a:pt x="57961" y="933022"/>
                  </a:lnTo>
                  <a:lnTo>
                    <a:pt x="22624" y="917016"/>
                  </a:lnTo>
                  <a:lnTo>
                    <a:pt x="2134" y="884075"/>
                  </a:lnTo>
                  <a:lnTo>
                    <a:pt x="0" y="871152"/>
                  </a:lnTo>
                  <a:lnTo>
                    <a:pt x="0" y="866774"/>
                  </a:lnTo>
                  <a:lnTo>
                    <a:pt x="0" y="62297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5290752" y="0"/>
                  </a:lnTo>
                  <a:lnTo>
                    <a:pt x="5327057" y="13668"/>
                  </a:lnTo>
                  <a:lnTo>
                    <a:pt x="5349649" y="45203"/>
                  </a:lnTo>
                  <a:lnTo>
                    <a:pt x="5353050" y="62297"/>
                  </a:lnTo>
                  <a:lnTo>
                    <a:pt x="5353050" y="871152"/>
                  </a:lnTo>
                  <a:lnTo>
                    <a:pt x="5339381" y="907457"/>
                  </a:lnTo>
                  <a:lnTo>
                    <a:pt x="5307844" y="930049"/>
                  </a:lnTo>
                  <a:lnTo>
                    <a:pt x="5295088" y="933022"/>
                  </a:lnTo>
                  <a:lnTo>
                    <a:pt x="52907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9823" y="33623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0" y="866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1"/>
                  </a:lnTo>
                  <a:lnTo>
                    <a:pt x="13668" y="25991"/>
                  </a:lnTo>
                  <a:lnTo>
                    <a:pt x="16433" y="22623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399"/>
                  </a:lnTo>
                  <a:lnTo>
                    <a:pt x="5311889" y="5075"/>
                  </a:lnTo>
                  <a:lnTo>
                    <a:pt x="5315934" y="6750"/>
                  </a:lnTo>
                  <a:lnTo>
                    <a:pt x="5319776" y="8804"/>
                  </a:lnTo>
                  <a:lnTo>
                    <a:pt x="5323417" y="11236"/>
                  </a:lnTo>
                  <a:lnTo>
                    <a:pt x="5327057" y="13668"/>
                  </a:lnTo>
                  <a:lnTo>
                    <a:pt x="5330424" y="16432"/>
                  </a:lnTo>
                  <a:lnTo>
                    <a:pt x="5333521" y="19528"/>
                  </a:lnTo>
                  <a:lnTo>
                    <a:pt x="5336617" y="22623"/>
                  </a:lnTo>
                  <a:lnTo>
                    <a:pt x="5347973" y="41159"/>
                  </a:lnTo>
                  <a:lnTo>
                    <a:pt x="5349649" y="45203"/>
                  </a:lnTo>
                  <a:lnTo>
                    <a:pt x="5350914" y="49373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7"/>
                  </a:lnTo>
                  <a:lnTo>
                    <a:pt x="5353050" y="66674"/>
                  </a:lnTo>
                  <a:lnTo>
                    <a:pt x="5353050" y="866774"/>
                  </a:lnTo>
                  <a:lnTo>
                    <a:pt x="5353050" y="871152"/>
                  </a:lnTo>
                  <a:lnTo>
                    <a:pt x="5352623" y="875488"/>
                  </a:lnTo>
                  <a:lnTo>
                    <a:pt x="5351768" y="879781"/>
                  </a:lnTo>
                  <a:lnTo>
                    <a:pt x="5350914" y="884075"/>
                  </a:lnTo>
                  <a:lnTo>
                    <a:pt x="5330424" y="917016"/>
                  </a:lnTo>
                  <a:lnTo>
                    <a:pt x="5311889" y="928374"/>
                  </a:lnTo>
                  <a:lnTo>
                    <a:pt x="5307844" y="930049"/>
                  </a:lnTo>
                  <a:lnTo>
                    <a:pt x="5303676" y="931314"/>
                  </a:lnTo>
                  <a:lnTo>
                    <a:pt x="5299382" y="932168"/>
                  </a:lnTo>
                  <a:lnTo>
                    <a:pt x="5295088" y="933022"/>
                  </a:lnTo>
                  <a:lnTo>
                    <a:pt x="5290752" y="933449"/>
                  </a:lnTo>
                  <a:lnTo>
                    <a:pt x="5286375" y="933449"/>
                  </a:lnTo>
                  <a:lnTo>
                    <a:pt x="66675" y="933449"/>
                  </a:lnTo>
                  <a:lnTo>
                    <a:pt x="62297" y="933449"/>
                  </a:lnTo>
                  <a:lnTo>
                    <a:pt x="57961" y="933022"/>
                  </a:lnTo>
                  <a:lnTo>
                    <a:pt x="53667" y="932168"/>
                  </a:lnTo>
                  <a:lnTo>
                    <a:pt x="49373" y="931314"/>
                  </a:lnTo>
                  <a:lnTo>
                    <a:pt x="45204" y="930049"/>
                  </a:lnTo>
                  <a:lnTo>
                    <a:pt x="41159" y="928374"/>
                  </a:lnTo>
                  <a:lnTo>
                    <a:pt x="37113" y="926698"/>
                  </a:lnTo>
                  <a:lnTo>
                    <a:pt x="33271" y="924644"/>
                  </a:lnTo>
                  <a:lnTo>
                    <a:pt x="29631" y="922212"/>
                  </a:lnTo>
                  <a:lnTo>
                    <a:pt x="25992" y="919780"/>
                  </a:lnTo>
                  <a:lnTo>
                    <a:pt x="22624" y="917016"/>
                  </a:lnTo>
                  <a:lnTo>
                    <a:pt x="19529" y="913920"/>
                  </a:lnTo>
                  <a:lnTo>
                    <a:pt x="16433" y="910825"/>
                  </a:lnTo>
                  <a:lnTo>
                    <a:pt x="13668" y="907457"/>
                  </a:lnTo>
                  <a:lnTo>
                    <a:pt x="11236" y="903816"/>
                  </a:lnTo>
                  <a:lnTo>
                    <a:pt x="8804" y="900176"/>
                  </a:lnTo>
                  <a:lnTo>
                    <a:pt x="0" y="871152"/>
                  </a:lnTo>
                  <a:lnTo>
                    <a:pt x="0" y="8667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9823" y="44291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5290752" y="933449"/>
                  </a:moveTo>
                  <a:lnTo>
                    <a:pt x="62297" y="933449"/>
                  </a:lnTo>
                  <a:lnTo>
                    <a:pt x="57961" y="933022"/>
                  </a:lnTo>
                  <a:lnTo>
                    <a:pt x="22624" y="917016"/>
                  </a:lnTo>
                  <a:lnTo>
                    <a:pt x="2134" y="884074"/>
                  </a:lnTo>
                  <a:lnTo>
                    <a:pt x="0" y="871152"/>
                  </a:lnTo>
                  <a:lnTo>
                    <a:pt x="0" y="8667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5290752" y="0"/>
                  </a:lnTo>
                  <a:lnTo>
                    <a:pt x="5327057" y="13668"/>
                  </a:lnTo>
                  <a:lnTo>
                    <a:pt x="5349649" y="45203"/>
                  </a:lnTo>
                  <a:lnTo>
                    <a:pt x="5353050" y="62297"/>
                  </a:lnTo>
                  <a:lnTo>
                    <a:pt x="5353050" y="871152"/>
                  </a:lnTo>
                  <a:lnTo>
                    <a:pt x="5339381" y="907456"/>
                  </a:lnTo>
                  <a:lnTo>
                    <a:pt x="5307844" y="930049"/>
                  </a:lnTo>
                  <a:lnTo>
                    <a:pt x="5295088" y="933022"/>
                  </a:lnTo>
                  <a:lnTo>
                    <a:pt x="52907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9823" y="44291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0" y="866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9" y="5075"/>
                  </a:lnTo>
                  <a:lnTo>
                    <a:pt x="45204" y="3400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400"/>
                  </a:lnTo>
                  <a:lnTo>
                    <a:pt x="5311889" y="5075"/>
                  </a:lnTo>
                  <a:lnTo>
                    <a:pt x="5315934" y="6750"/>
                  </a:lnTo>
                  <a:lnTo>
                    <a:pt x="5344244" y="33272"/>
                  </a:lnTo>
                  <a:lnTo>
                    <a:pt x="5347973" y="41159"/>
                  </a:lnTo>
                  <a:lnTo>
                    <a:pt x="5349649" y="45203"/>
                  </a:lnTo>
                  <a:lnTo>
                    <a:pt x="5350914" y="49373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7"/>
                  </a:lnTo>
                  <a:lnTo>
                    <a:pt x="5353050" y="66674"/>
                  </a:lnTo>
                  <a:lnTo>
                    <a:pt x="5353050" y="866774"/>
                  </a:lnTo>
                  <a:lnTo>
                    <a:pt x="5353050" y="871152"/>
                  </a:lnTo>
                  <a:lnTo>
                    <a:pt x="5352623" y="875488"/>
                  </a:lnTo>
                  <a:lnTo>
                    <a:pt x="5336617" y="910825"/>
                  </a:lnTo>
                  <a:lnTo>
                    <a:pt x="5323417" y="922212"/>
                  </a:lnTo>
                  <a:lnTo>
                    <a:pt x="5319776" y="924645"/>
                  </a:lnTo>
                  <a:lnTo>
                    <a:pt x="5315934" y="926699"/>
                  </a:lnTo>
                  <a:lnTo>
                    <a:pt x="5311889" y="928374"/>
                  </a:lnTo>
                  <a:lnTo>
                    <a:pt x="5307844" y="930049"/>
                  </a:lnTo>
                  <a:lnTo>
                    <a:pt x="5303676" y="931314"/>
                  </a:lnTo>
                  <a:lnTo>
                    <a:pt x="5299382" y="932168"/>
                  </a:lnTo>
                  <a:lnTo>
                    <a:pt x="5295088" y="933022"/>
                  </a:lnTo>
                  <a:lnTo>
                    <a:pt x="5290752" y="933449"/>
                  </a:lnTo>
                  <a:lnTo>
                    <a:pt x="5286375" y="933449"/>
                  </a:lnTo>
                  <a:lnTo>
                    <a:pt x="66675" y="933449"/>
                  </a:lnTo>
                  <a:lnTo>
                    <a:pt x="62297" y="933449"/>
                  </a:lnTo>
                  <a:lnTo>
                    <a:pt x="57961" y="933022"/>
                  </a:lnTo>
                  <a:lnTo>
                    <a:pt x="53667" y="932168"/>
                  </a:lnTo>
                  <a:lnTo>
                    <a:pt x="49373" y="931314"/>
                  </a:lnTo>
                  <a:lnTo>
                    <a:pt x="45204" y="930049"/>
                  </a:lnTo>
                  <a:lnTo>
                    <a:pt x="41159" y="928374"/>
                  </a:lnTo>
                  <a:lnTo>
                    <a:pt x="37113" y="926699"/>
                  </a:lnTo>
                  <a:lnTo>
                    <a:pt x="33271" y="924645"/>
                  </a:lnTo>
                  <a:lnTo>
                    <a:pt x="29631" y="922212"/>
                  </a:lnTo>
                  <a:lnTo>
                    <a:pt x="25992" y="919780"/>
                  </a:lnTo>
                  <a:lnTo>
                    <a:pt x="22624" y="917016"/>
                  </a:lnTo>
                  <a:lnTo>
                    <a:pt x="19529" y="913920"/>
                  </a:lnTo>
                  <a:lnTo>
                    <a:pt x="16433" y="910825"/>
                  </a:lnTo>
                  <a:lnTo>
                    <a:pt x="13668" y="907456"/>
                  </a:lnTo>
                  <a:lnTo>
                    <a:pt x="11236" y="903816"/>
                  </a:lnTo>
                  <a:lnTo>
                    <a:pt x="8804" y="900176"/>
                  </a:lnTo>
                  <a:lnTo>
                    <a:pt x="0" y="871152"/>
                  </a:lnTo>
                  <a:lnTo>
                    <a:pt x="0" y="8667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9823" y="54959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5290752" y="933449"/>
                  </a:moveTo>
                  <a:lnTo>
                    <a:pt x="62297" y="933449"/>
                  </a:lnTo>
                  <a:lnTo>
                    <a:pt x="57961" y="933022"/>
                  </a:lnTo>
                  <a:lnTo>
                    <a:pt x="22624" y="917016"/>
                  </a:lnTo>
                  <a:lnTo>
                    <a:pt x="2134" y="884075"/>
                  </a:lnTo>
                  <a:lnTo>
                    <a:pt x="0" y="871152"/>
                  </a:lnTo>
                  <a:lnTo>
                    <a:pt x="0" y="8667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5290752" y="0"/>
                  </a:lnTo>
                  <a:lnTo>
                    <a:pt x="5327057" y="13668"/>
                  </a:lnTo>
                  <a:lnTo>
                    <a:pt x="5349649" y="45203"/>
                  </a:lnTo>
                  <a:lnTo>
                    <a:pt x="5353050" y="62296"/>
                  </a:lnTo>
                  <a:lnTo>
                    <a:pt x="5353050" y="871152"/>
                  </a:lnTo>
                  <a:lnTo>
                    <a:pt x="5339381" y="907456"/>
                  </a:lnTo>
                  <a:lnTo>
                    <a:pt x="5307844" y="930048"/>
                  </a:lnTo>
                  <a:lnTo>
                    <a:pt x="5295088" y="933022"/>
                  </a:lnTo>
                  <a:lnTo>
                    <a:pt x="52907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19823" y="5495924"/>
              <a:ext cx="5353050" cy="933450"/>
            </a:xfrm>
            <a:custGeom>
              <a:avLst/>
              <a:gdLst/>
              <a:ahLst/>
              <a:cxnLst/>
              <a:rect l="l" t="t" r="r" b="b"/>
              <a:pathLst>
                <a:path w="5353050" h="933450">
                  <a:moveTo>
                    <a:pt x="0" y="8667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41159" y="5074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5286375" y="0"/>
                  </a:lnTo>
                  <a:lnTo>
                    <a:pt x="5290752" y="0"/>
                  </a:lnTo>
                  <a:lnTo>
                    <a:pt x="5295088" y="427"/>
                  </a:lnTo>
                  <a:lnTo>
                    <a:pt x="5299382" y="1281"/>
                  </a:lnTo>
                  <a:lnTo>
                    <a:pt x="5303676" y="2135"/>
                  </a:lnTo>
                  <a:lnTo>
                    <a:pt x="5307844" y="3399"/>
                  </a:lnTo>
                  <a:lnTo>
                    <a:pt x="5311889" y="5074"/>
                  </a:lnTo>
                  <a:lnTo>
                    <a:pt x="5315934" y="6749"/>
                  </a:lnTo>
                  <a:lnTo>
                    <a:pt x="5333521" y="19528"/>
                  </a:lnTo>
                  <a:lnTo>
                    <a:pt x="5336617" y="22623"/>
                  </a:lnTo>
                  <a:lnTo>
                    <a:pt x="5351768" y="53667"/>
                  </a:lnTo>
                  <a:lnTo>
                    <a:pt x="5352623" y="57960"/>
                  </a:lnTo>
                  <a:lnTo>
                    <a:pt x="5353050" y="62296"/>
                  </a:lnTo>
                  <a:lnTo>
                    <a:pt x="5353050" y="66674"/>
                  </a:lnTo>
                  <a:lnTo>
                    <a:pt x="5353050" y="866774"/>
                  </a:lnTo>
                  <a:lnTo>
                    <a:pt x="5353050" y="871152"/>
                  </a:lnTo>
                  <a:lnTo>
                    <a:pt x="5352623" y="875488"/>
                  </a:lnTo>
                  <a:lnTo>
                    <a:pt x="5336617" y="910825"/>
                  </a:lnTo>
                  <a:lnTo>
                    <a:pt x="5311889" y="928373"/>
                  </a:lnTo>
                  <a:lnTo>
                    <a:pt x="5307844" y="930048"/>
                  </a:lnTo>
                  <a:lnTo>
                    <a:pt x="5286375" y="933449"/>
                  </a:lnTo>
                  <a:lnTo>
                    <a:pt x="66675" y="933449"/>
                  </a:lnTo>
                  <a:lnTo>
                    <a:pt x="41159" y="928373"/>
                  </a:lnTo>
                  <a:lnTo>
                    <a:pt x="37113" y="926698"/>
                  </a:lnTo>
                  <a:lnTo>
                    <a:pt x="8804" y="900176"/>
                  </a:lnTo>
                  <a:lnTo>
                    <a:pt x="0" y="871152"/>
                  </a:lnTo>
                  <a:lnTo>
                    <a:pt x="0" y="8667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91373" y="1292225"/>
            <a:ext cx="49485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Scenario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Question: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this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attempt?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Select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correct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answer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why.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8" y="2686049"/>
            <a:ext cx="228600" cy="2285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434980" y="2701925"/>
            <a:ext cx="1289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C4ED8"/>
                </a:solidFill>
                <a:latin typeface="DejaVu Sans"/>
                <a:cs typeface="DejaVu Sans"/>
              </a:rPr>
              <a:t>A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5224" y="2592523"/>
            <a:ext cx="343789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Legitimate</a:t>
            </a:r>
            <a:r>
              <a:rPr sz="1200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1D3A8A"/>
                </a:solidFill>
                <a:latin typeface="DejaVu Sans"/>
                <a:cs typeface="DejaVu Sans"/>
              </a:rPr>
              <a:t>PayPal</a:t>
            </a:r>
            <a:r>
              <a:rPr sz="1200" spc="-5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3A8A"/>
                </a:solidFill>
                <a:latin typeface="DejaVu Sans"/>
                <a:cs typeface="DejaVu Sans"/>
              </a:rPr>
              <a:t>email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This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standard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notification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from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PayPal.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8" y="3562349"/>
            <a:ext cx="228600" cy="2285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435724" y="3578224"/>
            <a:ext cx="1276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C4ED8"/>
                </a:solidFill>
                <a:latin typeface="DejaVu Sans"/>
                <a:cs typeface="DejaVu Sans"/>
              </a:rPr>
              <a:t>B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15224" y="3468823"/>
            <a:ext cx="466598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Suspicious</a:t>
            </a:r>
            <a:r>
              <a:rPr sz="1200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sender</a:t>
            </a:r>
            <a:r>
              <a:rPr sz="1200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3A8A"/>
                </a:solidFill>
                <a:latin typeface="DejaVu Sans"/>
                <a:cs typeface="DejaVu Sans"/>
              </a:rPr>
              <a:t>domain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email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uses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"paypa1-support.com"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(with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number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1)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instead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of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paypal.com.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81748" y="4629149"/>
            <a:ext cx="228600" cy="22859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437659" y="4645024"/>
            <a:ext cx="1238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C4ED8"/>
                </a:solidFill>
                <a:latin typeface="DejaVu Sans"/>
                <a:cs typeface="DejaVu Sans"/>
              </a:rPr>
              <a:t>C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15224" y="4535623"/>
            <a:ext cx="436753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200" spc="-4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-</a:t>
            </a:r>
            <a:r>
              <a:rPr sz="1200" spc="-4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Creates</a:t>
            </a:r>
            <a:r>
              <a:rPr sz="1200" spc="-4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3A8A"/>
                </a:solidFill>
                <a:latin typeface="DejaVu Sans"/>
                <a:cs typeface="DejaVu Sans"/>
              </a:rPr>
              <a:t>urgency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email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uses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urgent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language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threats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pressure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you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into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action.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81748" y="5695949"/>
            <a:ext cx="228600" cy="22859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431259" y="5711824"/>
            <a:ext cx="1365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C4ED8"/>
                </a:solidFill>
                <a:latin typeface="DejaVu Sans"/>
                <a:cs typeface="DejaVu Sans"/>
              </a:rPr>
              <a:t>D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15224" y="5602423"/>
            <a:ext cx="466471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200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-</a:t>
            </a:r>
            <a:r>
              <a:rPr sz="120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All</a:t>
            </a:r>
            <a:r>
              <a:rPr sz="120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of</a:t>
            </a:r>
            <a:r>
              <a:rPr sz="120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3A8A"/>
                </a:solidFill>
                <a:latin typeface="DejaVu Sans"/>
                <a:cs typeface="DejaVu Sans"/>
              </a:rPr>
              <a:t>the</a:t>
            </a:r>
            <a:r>
              <a:rPr sz="1200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3A8A"/>
                </a:solidFill>
                <a:latin typeface="DejaVu Sans"/>
                <a:cs typeface="DejaVu Sans"/>
              </a:rPr>
              <a:t>above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Contains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multiple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flags: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suspicious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domain,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urgent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language,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and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requesting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account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verification.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9599" y="7705724"/>
            <a:ext cx="10972800" cy="419100"/>
            <a:chOff x="609599" y="7705724"/>
            <a:chExt cx="10972800" cy="419100"/>
          </a:xfrm>
        </p:grpSpPr>
        <p:sp>
          <p:nvSpPr>
            <p:cNvPr id="41" name="object 41"/>
            <p:cNvSpPr/>
            <p:nvPr/>
          </p:nvSpPr>
          <p:spPr>
            <a:xfrm>
              <a:off x="609599" y="7705724"/>
              <a:ext cx="10972800" cy="419100"/>
            </a:xfrm>
            <a:custGeom>
              <a:avLst/>
              <a:gdLst/>
              <a:ahLst/>
              <a:cxnLst/>
              <a:rect l="l" t="t" r="r" b="b"/>
              <a:pathLst>
                <a:path w="10972800" h="419100">
                  <a:moveTo>
                    <a:pt x="10901602" y="419099"/>
                  </a:moveTo>
                  <a:lnTo>
                    <a:pt x="71196" y="419099"/>
                  </a:lnTo>
                  <a:lnTo>
                    <a:pt x="66241" y="418611"/>
                  </a:lnTo>
                  <a:lnTo>
                    <a:pt x="29705" y="403477"/>
                  </a:lnTo>
                  <a:lnTo>
                    <a:pt x="3885" y="367436"/>
                  </a:lnTo>
                  <a:lnTo>
                    <a:pt x="0" y="347903"/>
                  </a:lnTo>
                  <a:lnTo>
                    <a:pt x="0" y="3428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347903"/>
                  </a:lnTo>
                  <a:lnTo>
                    <a:pt x="10957175" y="389393"/>
                  </a:lnTo>
                  <a:lnTo>
                    <a:pt x="10921136" y="415213"/>
                  </a:lnTo>
                  <a:lnTo>
                    <a:pt x="10906556" y="418611"/>
                  </a:lnTo>
                  <a:lnTo>
                    <a:pt x="10901602" y="419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0167" y="7848599"/>
              <a:ext cx="91672" cy="13335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493537" y="7816850"/>
            <a:ext cx="742378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Quiz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tip: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Always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check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sender's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email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address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look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pressure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tactics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before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taking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action</a:t>
            </a:r>
            <a:r>
              <a:rPr sz="105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 emails.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8505824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68299" y="8665988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686800"/>
            <a:chOff x="0" y="0"/>
            <a:chExt cx="12192000" cy="868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686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70" dirty="0"/>
              <a:t> </a:t>
            </a:r>
            <a:r>
              <a:rPr spc="-20" dirty="0"/>
              <a:t>You</a:t>
            </a:r>
            <a:r>
              <a:rPr spc="-65" dirty="0"/>
              <a:t> </a:t>
            </a:r>
            <a:r>
              <a:rPr dirty="0"/>
              <a:t>Fall</a:t>
            </a:r>
            <a:r>
              <a:rPr spc="-70" dirty="0"/>
              <a:t> </a:t>
            </a:r>
            <a:r>
              <a:rPr dirty="0"/>
              <a:t>Victim</a:t>
            </a:r>
            <a:r>
              <a:rPr spc="-6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Phishing:</a:t>
            </a:r>
            <a:r>
              <a:rPr spc="-65" dirty="0"/>
              <a:t> </a:t>
            </a:r>
            <a:r>
              <a:rPr dirty="0"/>
              <a:t>What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Do</a:t>
            </a:r>
            <a:r>
              <a:rPr spc="-70" dirty="0"/>
              <a:t> </a:t>
            </a:r>
            <a:r>
              <a:rPr spc="-20" dirty="0"/>
              <a:t>Next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2362199"/>
            <a:ext cx="5295900" cy="5334000"/>
            <a:chOff x="609599" y="2362199"/>
            <a:chExt cx="5295900" cy="5334000"/>
          </a:xfrm>
        </p:grpSpPr>
        <p:sp>
          <p:nvSpPr>
            <p:cNvPr id="7" name="object 7"/>
            <p:cNvSpPr/>
            <p:nvPr/>
          </p:nvSpPr>
          <p:spPr>
            <a:xfrm>
              <a:off x="623887" y="2362199"/>
              <a:ext cx="5281930" cy="876300"/>
            </a:xfrm>
            <a:custGeom>
              <a:avLst/>
              <a:gdLst/>
              <a:ahLst/>
              <a:cxnLst/>
              <a:rect l="l" t="t" r="r" b="b"/>
              <a:pathLst>
                <a:path w="5281930" h="876300">
                  <a:moveTo>
                    <a:pt x="522821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228214" y="0"/>
                  </a:lnTo>
                  <a:lnTo>
                    <a:pt x="5231930" y="365"/>
                  </a:lnTo>
                  <a:lnTo>
                    <a:pt x="5267526" y="19392"/>
                  </a:lnTo>
                  <a:lnTo>
                    <a:pt x="5281612" y="53397"/>
                  </a:lnTo>
                  <a:lnTo>
                    <a:pt x="5281612" y="822902"/>
                  </a:lnTo>
                  <a:lnTo>
                    <a:pt x="5262219" y="862214"/>
                  </a:lnTo>
                  <a:lnTo>
                    <a:pt x="5228214" y="8762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23621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3887" y="3390899"/>
              <a:ext cx="5281930" cy="876300"/>
            </a:xfrm>
            <a:custGeom>
              <a:avLst/>
              <a:gdLst/>
              <a:ahLst/>
              <a:cxnLst/>
              <a:rect l="l" t="t" r="r" b="b"/>
              <a:pathLst>
                <a:path w="5281930" h="876300">
                  <a:moveTo>
                    <a:pt x="522821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228214" y="0"/>
                  </a:lnTo>
                  <a:lnTo>
                    <a:pt x="5231930" y="365"/>
                  </a:lnTo>
                  <a:lnTo>
                    <a:pt x="5267526" y="19391"/>
                  </a:lnTo>
                  <a:lnTo>
                    <a:pt x="5281612" y="53397"/>
                  </a:lnTo>
                  <a:lnTo>
                    <a:pt x="5281612" y="822902"/>
                  </a:lnTo>
                  <a:lnTo>
                    <a:pt x="5262219" y="862213"/>
                  </a:lnTo>
                  <a:lnTo>
                    <a:pt x="5228214" y="8762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33908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887" y="4419599"/>
              <a:ext cx="5281930" cy="876300"/>
            </a:xfrm>
            <a:custGeom>
              <a:avLst/>
              <a:gdLst/>
              <a:ahLst/>
              <a:cxnLst/>
              <a:rect l="l" t="t" r="r" b="b"/>
              <a:pathLst>
                <a:path w="5281930" h="876300">
                  <a:moveTo>
                    <a:pt x="522821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228214" y="0"/>
                  </a:lnTo>
                  <a:lnTo>
                    <a:pt x="5231930" y="365"/>
                  </a:lnTo>
                  <a:lnTo>
                    <a:pt x="5267526" y="19391"/>
                  </a:lnTo>
                  <a:lnTo>
                    <a:pt x="5281612" y="53397"/>
                  </a:lnTo>
                  <a:lnTo>
                    <a:pt x="5281612" y="822902"/>
                  </a:lnTo>
                  <a:lnTo>
                    <a:pt x="5262219" y="862214"/>
                  </a:lnTo>
                  <a:lnTo>
                    <a:pt x="5228214" y="8762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44195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3887" y="5448299"/>
              <a:ext cx="5281930" cy="876300"/>
            </a:xfrm>
            <a:custGeom>
              <a:avLst/>
              <a:gdLst/>
              <a:ahLst/>
              <a:cxnLst/>
              <a:rect l="l" t="t" r="r" b="b"/>
              <a:pathLst>
                <a:path w="5281930" h="876300">
                  <a:moveTo>
                    <a:pt x="522821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228214" y="0"/>
                  </a:lnTo>
                  <a:lnTo>
                    <a:pt x="5267526" y="19391"/>
                  </a:lnTo>
                  <a:lnTo>
                    <a:pt x="5281612" y="53397"/>
                  </a:lnTo>
                  <a:lnTo>
                    <a:pt x="5281612" y="822902"/>
                  </a:lnTo>
                  <a:lnTo>
                    <a:pt x="5262219" y="862214"/>
                  </a:lnTo>
                  <a:lnTo>
                    <a:pt x="5228214" y="8762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599" y="5448299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8649" y="6553199"/>
              <a:ext cx="5276850" cy="1143000"/>
            </a:xfrm>
            <a:custGeom>
              <a:avLst/>
              <a:gdLst/>
              <a:ahLst/>
              <a:cxnLst/>
              <a:rect l="l" t="t" r="r" b="b"/>
              <a:pathLst>
                <a:path w="5276850" h="1143000">
                  <a:moveTo>
                    <a:pt x="5205652" y="1142999"/>
                  </a:moveTo>
                  <a:lnTo>
                    <a:pt x="53397" y="1142999"/>
                  </a:lnTo>
                  <a:lnTo>
                    <a:pt x="49680" y="1142511"/>
                  </a:lnTo>
                  <a:lnTo>
                    <a:pt x="14085" y="1117142"/>
                  </a:lnTo>
                  <a:lnTo>
                    <a:pt x="366" y="1076757"/>
                  </a:lnTo>
                  <a:lnTo>
                    <a:pt x="0" y="1071802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1071802"/>
                  </a:lnTo>
                  <a:lnTo>
                    <a:pt x="5261227" y="1113293"/>
                  </a:lnTo>
                  <a:lnTo>
                    <a:pt x="5225187" y="1139113"/>
                  </a:lnTo>
                  <a:lnTo>
                    <a:pt x="5210608" y="1142511"/>
                  </a:lnTo>
                  <a:lnTo>
                    <a:pt x="5205652" y="1142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6553476"/>
              <a:ext cx="70485" cy="1143000"/>
            </a:xfrm>
            <a:custGeom>
              <a:avLst/>
              <a:gdLst/>
              <a:ahLst/>
              <a:cxnLst/>
              <a:rect l="l" t="t" r="r" b="b"/>
              <a:pathLst>
                <a:path w="70484" h="1143000">
                  <a:moveTo>
                    <a:pt x="70450" y="1142444"/>
                  </a:moveTo>
                  <a:lnTo>
                    <a:pt x="33857" y="1129890"/>
                  </a:lnTo>
                  <a:lnTo>
                    <a:pt x="5800" y="1095681"/>
                  </a:lnTo>
                  <a:lnTo>
                    <a:pt x="0" y="1066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66522"/>
                  </a:lnTo>
                  <a:lnTo>
                    <a:pt x="44514" y="1108863"/>
                  </a:lnTo>
                  <a:lnTo>
                    <a:pt x="66287" y="1140788"/>
                  </a:lnTo>
                  <a:lnTo>
                    <a:pt x="70450" y="11424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237" y="2505074"/>
              <a:ext cx="142874" cy="1476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3533774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4561700"/>
              <a:ext cx="152399" cy="1531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207" y="5591174"/>
              <a:ext cx="142934" cy="1521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6899" y="1177925"/>
            <a:ext cx="5294630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Immediate Action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Plan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suspect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you've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fallen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victim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quick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action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minimize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damage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further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compromise.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Follow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these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steps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immediately: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200">
              <a:latin typeface="DejaVu Sans"/>
              <a:cs typeface="DejaVu Sans"/>
            </a:endParaRPr>
          </a:p>
          <a:p>
            <a:pPr marL="599440" indent="-215900">
              <a:lnSpc>
                <a:spcPct val="100000"/>
              </a:lnSpc>
              <a:buAutoNum type="arabicPeriod"/>
              <a:tabLst>
                <a:tab pos="599440" algn="l"/>
              </a:tabLst>
            </a:pP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Disconnect</a:t>
            </a:r>
            <a:r>
              <a:rPr sz="1200" b="1" spc="-5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Your</a:t>
            </a:r>
            <a:r>
              <a:rPr sz="1200" b="1" spc="-4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Device</a:t>
            </a:r>
            <a:endParaRPr sz="1200">
              <a:latin typeface="DejaVu Sans"/>
              <a:cs typeface="DejaVu Sans"/>
            </a:endParaRPr>
          </a:p>
          <a:p>
            <a:pPr marL="154940" marR="628015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Disconnect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internet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prevent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malware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from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spreading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being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transmitted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attackers.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DejaVu Sans"/>
              <a:cs typeface="DejaVu Sans"/>
            </a:endParaRPr>
          </a:p>
          <a:p>
            <a:pPr marL="599440" indent="-2159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99440" algn="l"/>
              </a:tabLst>
            </a:pP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Change</a:t>
            </a:r>
            <a:r>
              <a:rPr sz="1200" b="1" spc="-5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Your</a:t>
            </a:r>
            <a:r>
              <a:rPr sz="1200" b="1" spc="-4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Passwords</a:t>
            </a:r>
            <a:endParaRPr sz="1200">
              <a:latin typeface="DejaVu Sans"/>
              <a:cs typeface="DejaVu Sans"/>
            </a:endParaRPr>
          </a:p>
          <a:p>
            <a:pPr marL="154940" marR="146685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Change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potentially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affected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accounts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immediately,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using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clean,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uncompromised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device.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DejaVu Sans"/>
              <a:cs typeface="DejaVu Sans"/>
            </a:endParaRPr>
          </a:p>
          <a:p>
            <a:pPr marL="599440" indent="-215900">
              <a:lnSpc>
                <a:spcPct val="100000"/>
              </a:lnSpc>
              <a:buAutoNum type="arabicPeriod" startAt="3"/>
              <a:tabLst>
                <a:tab pos="599440" algn="l"/>
              </a:tabLst>
            </a:pP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Report</a:t>
            </a:r>
            <a:r>
              <a:rPr sz="1200" b="1" spc="-2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the</a:t>
            </a:r>
            <a:r>
              <a:rPr sz="1200" b="1" spc="-2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Incident</a:t>
            </a:r>
            <a:endParaRPr sz="1200">
              <a:latin typeface="DejaVu Sans"/>
              <a:cs typeface="DejaVu Sans"/>
            </a:endParaRPr>
          </a:p>
          <a:p>
            <a:pPr marL="154940" marR="306705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Alert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help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desk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immediately.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Speed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to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contain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breach.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50">
              <a:latin typeface="DejaVu Sans"/>
              <a:cs typeface="DejaVu Sans"/>
            </a:endParaRPr>
          </a:p>
          <a:p>
            <a:pPr marL="599440" indent="-215900">
              <a:lnSpc>
                <a:spcPct val="100000"/>
              </a:lnSpc>
              <a:buAutoNum type="arabicPeriod" startAt="4"/>
              <a:tabLst>
                <a:tab pos="599440" algn="l"/>
              </a:tabLst>
            </a:pPr>
            <a:r>
              <a:rPr sz="1200" b="1" dirty="0">
                <a:solidFill>
                  <a:srgbClr val="991B1B"/>
                </a:solidFill>
                <a:latin typeface="DejaVu Sans"/>
                <a:cs typeface="DejaVu Sans"/>
              </a:rPr>
              <a:t>Scan for </a:t>
            </a:r>
            <a:r>
              <a:rPr sz="1200" b="1" spc="-10" dirty="0">
                <a:solidFill>
                  <a:srgbClr val="991B1B"/>
                </a:solidFill>
                <a:latin typeface="DejaVu Sans"/>
                <a:cs typeface="DejaVu Sans"/>
              </a:rPr>
              <a:t>Malware</a:t>
            </a:r>
            <a:endParaRPr sz="1200">
              <a:latin typeface="DejaVu Sans"/>
              <a:cs typeface="DejaVu Sans"/>
            </a:endParaRPr>
          </a:p>
          <a:p>
            <a:pPr marL="154940" marR="566420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Run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comprehensive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anti-malware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scan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remove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any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malicious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software.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6734175"/>
            <a:ext cx="152399" cy="152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25500" y="6606630"/>
            <a:ext cx="4485640" cy="9290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855"/>
              </a:spcBef>
            </a:pP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Never</a:t>
            </a:r>
            <a:r>
              <a:rPr sz="1200" b="1" spc="-1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ignore</a:t>
            </a:r>
            <a:r>
              <a:rPr sz="1200" b="1" spc="-1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a</a:t>
            </a:r>
            <a:r>
              <a:rPr sz="1200" b="1" spc="-1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potential</a:t>
            </a:r>
            <a:r>
              <a:rPr sz="1200" b="1" spc="-1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200" b="1" spc="-10" dirty="0">
                <a:solidFill>
                  <a:srgbClr val="1D3A8A"/>
                </a:solidFill>
                <a:latin typeface="DejaVu Sans"/>
                <a:cs typeface="DejaVu Sans"/>
              </a:rPr>
              <a:t> incident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Early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reporting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can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prevent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organization-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wide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compromise.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Most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companies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have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60-minute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window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minimize damage.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86498" y="1181099"/>
            <a:ext cx="5295900" cy="4305300"/>
            <a:chOff x="6286498" y="1181099"/>
            <a:chExt cx="5295900" cy="4305300"/>
          </a:xfrm>
        </p:grpSpPr>
        <p:sp>
          <p:nvSpPr>
            <p:cNvPr id="25" name="object 25"/>
            <p:cNvSpPr/>
            <p:nvPr/>
          </p:nvSpPr>
          <p:spPr>
            <a:xfrm>
              <a:off x="6286498" y="1181099"/>
              <a:ext cx="5295900" cy="3086100"/>
            </a:xfrm>
            <a:custGeom>
              <a:avLst/>
              <a:gdLst/>
              <a:ahLst/>
              <a:cxnLst/>
              <a:rect l="l" t="t" r="r" b="b"/>
              <a:pathLst>
                <a:path w="5295900" h="3086100">
                  <a:moveTo>
                    <a:pt x="5224703" y="3086099"/>
                  </a:moveTo>
                  <a:lnTo>
                    <a:pt x="71196" y="3086099"/>
                  </a:lnTo>
                  <a:lnTo>
                    <a:pt x="66241" y="3085611"/>
                  </a:lnTo>
                  <a:lnTo>
                    <a:pt x="29705" y="3070477"/>
                  </a:lnTo>
                  <a:lnTo>
                    <a:pt x="3885" y="3034436"/>
                  </a:lnTo>
                  <a:lnTo>
                    <a:pt x="0" y="3014902"/>
                  </a:lnTo>
                  <a:lnTo>
                    <a:pt x="0" y="3009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3014902"/>
                  </a:lnTo>
                  <a:lnTo>
                    <a:pt x="5280276" y="3056393"/>
                  </a:lnTo>
                  <a:lnTo>
                    <a:pt x="5244237" y="3082213"/>
                  </a:lnTo>
                  <a:lnTo>
                    <a:pt x="5229657" y="3085611"/>
                  </a:lnTo>
                  <a:lnTo>
                    <a:pt x="5224703" y="3086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86498" y="4495799"/>
              <a:ext cx="2571750" cy="990600"/>
            </a:xfrm>
            <a:custGeom>
              <a:avLst/>
              <a:gdLst/>
              <a:ahLst/>
              <a:cxnLst/>
              <a:rect l="l" t="t" r="r" b="b"/>
              <a:pathLst>
                <a:path w="2571750" h="990600">
                  <a:moveTo>
                    <a:pt x="2500553" y="990599"/>
                  </a:moveTo>
                  <a:lnTo>
                    <a:pt x="71196" y="990599"/>
                  </a:lnTo>
                  <a:lnTo>
                    <a:pt x="66241" y="990111"/>
                  </a:lnTo>
                  <a:lnTo>
                    <a:pt x="29705" y="974977"/>
                  </a:lnTo>
                  <a:lnTo>
                    <a:pt x="3885" y="938936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4" y="15621"/>
                  </a:lnTo>
                  <a:lnTo>
                    <a:pt x="2567863" y="51661"/>
                  </a:lnTo>
                  <a:lnTo>
                    <a:pt x="2571749" y="71196"/>
                  </a:lnTo>
                  <a:lnTo>
                    <a:pt x="2571749" y="919403"/>
                  </a:lnTo>
                  <a:lnTo>
                    <a:pt x="2556128" y="960893"/>
                  </a:lnTo>
                  <a:lnTo>
                    <a:pt x="2520087" y="986713"/>
                  </a:lnTo>
                  <a:lnTo>
                    <a:pt x="2505508" y="990111"/>
                  </a:lnTo>
                  <a:lnTo>
                    <a:pt x="2500553" y="9905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01953" y="4473574"/>
            <a:ext cx="2141220" cy="85788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2250" b="1" spc="-25" dirty="0">
                <a:solidFill>
                  <a:srgbClr val="FFFFFF"/>
                </a:solidFill>
                <a:latin typeface="DejaVu Sans"/>
                <a:cs typeface="DejaVu Sans"/>
              </a:rPr>
              <a:t>60%</a:t>
            </a:r>
            <a:endParaRPr sz="225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33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theft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occurs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within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hours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DejaVu Sans"/>
                <a:cs typeface="DejaVu Sans"/>
              </a:rPr>
              <a:t>a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breach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010648" y="4495799"/>
            <a:ext cx="2571750" cy="990600"/>
          </a:xfrm>
          <a:custGeom>
            <a:avLst/>
            <a:gdLst/>
            <a:ahLst/>
            <a:cxnLst/>
            <a:rect l="l" t="t" r="r" b="b"/>
            <a:pathLst>
              <a:path w="2571750" h="990600">
                <a:moveTo>
                  <a:pt x="2500553" y="990599"/>
                </a:moveTo>
                <a:lnTo>
                  <a:pt x="71196" y="990599"/>
                </a:lnTo>
                <a:lnTo>
                  <a:pt x="66241" y="990111"/>
                </a:lnTo>
                <a:lnTo>
                  <a:pt x="29705" y="974977"/>
                </a:lnTo>
                <a:lnTo>
                  <a:pt x="3885" y="938936"/>
                </a:lnTo>
                <a:lnTo>
                  <a:pt x="0" y="919403"/>
                </a:lnTo>
                <a:lnTo>
                  <a:pt x="0" y="914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500553" y="0"/>
                </a:lnTo>
                <a:lnTo>
                  <a:pt x="2542042" y="15621"/>
                </a:lnTo>
                <a:lnTo>
                  <a:pt x="2567862" y="51661"/>
                </a:lnTo>
                <a:lnTo>
                  <a:pt x="2571749" y="71196"/>
                </a:lnTo>
                <a:lnTo>
                  <a:pt x="2571749" y="919403"/>
                </a:lnTo>
                <a:lnTo>
                  <a:pt x="2556126" y="960893"/>
                </a:lnTo>
                <a:lnTo>
                  <a:pt x="2520087" y="986713"/>
                </a:lnTo>
                <a:lnTo>
                  <a:pt x="2505507" y="990111"/>
                </a:lnTo>
                <a:lnTo>
                  <a:pt x="2500553" y="99059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396808" y="4473574"/>
            <a:ext cx="1799589" cy="85788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2250" b="1" spc="-25" dirty="0">
                <a:solidFill>
                  <a:srgbClr val="FFFFFF"/>
                </a:solidFill>
                <a:latin typeface="DejaVu Sans"/>
                <a:cs typeface="DejaVu Sans"/>
              </a:rPr>
              <a:t>82%</a:t>
            </a:r>
            <a:endParaRPr sz="225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33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breach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cost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fast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incident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response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29399" y="1790699"/>
            <a:ext cx="495300" cy="2286000"/>
            <a:chOff x="6629399" y="1790699"/>
            <a:chExt cx="495300" cy="2286000"/>
          </a:xfrm>
        </p:grpSpPr>
        <p:sp>
          <p:nvSpPr>
            <p:cNvPr id="31" name="object 31"/>
            <p:cNvSpPr/>
            <p:nvPr/>
          </p:nvSpPr>
          <p:spPr>
            <a:xfrm>
              <a:off x="6629399" y="1790699"/>
              <a:ext cx="38100" cy="2286000"/>
            </a:xfrm>
            <a:custGeom>
              <a:avLst/>
              <a:gdLst/>
              <a:ahLst/>
              <a:cxnLst/>
              <a:rect l="l" t="t" r="r" b="b"/>
              <a:pathLst>
                <a:path w="38100" h="2286000">
                  <a:moveTo>
                    <a:pt x="3809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2859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19899" y="1790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3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19899" y="26288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9899" y="3467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43700" y="1377950"/>
            <a:ext cx="4669790" cy="269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0670" algn="ctr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Critical Response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Timeline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</a:pPr>
            <a:r>
              <a:rPr sz="1200" spc="-265" dirty="0">
                <a:solidFill>
                  <a:srgbClr val="111726"/>
                </a:solidFill>
                <a:latin typeface="DejaVu Sans"/>
                <a:cs typeface="DejaVu Sans"/>
              </a:rPr>
              <a:t>F</a:t>
            </a:r>
            <a:r>
              <a:rPr sz="1800" spc="-914" baseline="-13888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i</a:t>
            </a:r>
            <a:r>
              <a:rPr sz="1200" spc="-240" dirty="0">
                <a:solidFill>
                  <a:srgbClr val="111726"/>
                </a:solidFill>
                <a:latin typeface="DejaVu Sans"/>
                <a:cs typeface="DejaVu Sans"/>
              </a:rPr>
              <a:t>r</a:t>
            </a:r>
            <a:r>
              <a:rPr sz="1800" spc="-832" baseline="-13888" dirty="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st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 Hour: Critical 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Window</a:t>
            </a:r>
            <a:endParaRPr sz="1200">
              <a:latin typeface="DejaVu Sans"/>
              <a:cs typeface="DejaVu Sans"/>
            </a:endParaRPr>
          </a:p>
          <a:p>
            <a:pPr marL="76200" marR="68580">
              <a:lnSpc>
                <a:spcPct val="119000"/>
              </a:lnSpc>
              <a:spcBef>
                <a:spcPts val="125"/>
              </a:spcBef>
            </a:pPr>
            <a:r>
              <a:rPr sz="1050" spc="-55" dirty="0">
                <a:solidFill>
                  <a:srgbClr val="374050"/>
                </a:solidFill>
                <a:latin typeface="DejaVu Sans"/>
                <a:cs typeface="DejaVu Sans"/>
              </a:rPr>
              <a:t>Take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immediate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actions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disconnect,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report,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accounts.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This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period is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crucial for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limiting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damage.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05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</a:pPr>
            <a:r>
              <a:rPr sz="1200" spc="-640" dirty="0">
                <a:solidFill>
                  <a:srgbClr val="111726"/>
                </a:solidFill>
                <a:latin typeface="DejaVu Sans"/>
                <a:cs typeface="DejaVu Sans"/>
              </a:rPr>
              <a:t>F</a:t>
            </a:r>
            <a:r>
              <a:rPr sz="1800" spc="-337" baseline="-13888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sz="1200" spc="-130" dirty="0">
                <a:solidFill>
                  <a:srgbClr val="111726"/>
                </a:solidFill>
                <a:latin typeface="DejaVu Sans"/>
                <a:cs typeface="DejaVu Sans"/>
              </a:rPr>
              <a:t>i</a:t>
            </a:r>
            <a:r>
              <a:rPr sz="1800" spc="-982" baseline="-13888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r>
              <a:rPr sz="1200" spc="-5" dirty="0">
                <a:solidFill>
                  <a:srgbClr val="111726"/>
                </a:solidFill>
                <a:latin typeface="DejaVu Sans"/>
                <a:cs typeface="DejaVu Sans"/>
              </a:rPr>
              <a:t>r</a:t>
            </a:r>
            <a:r>
              <a:rPr sz="1200" spc="-480" dirty="0">
                <a:solidFill>
                  <a:srgbClr val="111726"/>
                </a:solidFill>
                <a:latin typeface="DejaVu Sans"/>
                <a:cs typeface="DejaVu Sans"/>
              </a:rPr>
              <a:t>s</a:t>
            </a:r>
            <a:r>
              <a:rPr sz="1800" spc="-450" baseline="-13888" dirty="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sz="1200" spc="-5" dirty="0">
                <a:solidFill>
                  <a:srgbClr val="111726"/>
                </a:solidFill>
                <a:latin typeface="DejaVu Sans"/>
                <a:cs typeface="DejaVu Sans"/>
              </a:rPr>
              <a:t>t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 24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Hours:</a:t>
            </a:r>
            <a:r>
              <a:rPr sz="1200" spc="-5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Damage 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Control</a:t>
            </a:r>
            <a:endParaRPr sz="1200">
              <a:latin typeface="DejaVu Sans"/>
              <a:cs typeface="DejaVu Sans"/>
            </a:endParaRPr>
          </a:p>
          <a:p>
            <a:pPr marL="76200" marR="104139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Work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forensics,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notify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affected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parties,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monitor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accounts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activity.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050">
              <a:latin typeface="DejaVu Sans"/>
              <a:cs typeface="DejaVu Sans"/>
            </a:endParaRPr>
          </a:p>
          <a:p>
            <a:pPr marL="76200">
              <a:lnSpc>
                <a:spcPct val="100000"/>
              </a:lnSpc>
            </a:pPr>
            <a:r>
              <a:rPr sz="1200" spc="-860" dirty="0">
                <a:solidFill>
                  <a:srgbClr val="111726"/>
                </a:solidFill>
                <a:latin typeface="DejaVu Sans"/>
                <a:cs typeface="DejaVu Sans"/>
              </a:rPr>
              <a:t>N</a:t>
            </a:r>
            <a:r>
              <a:rPr sz="1800" spc="-7" baseline="-13888" dirty="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r>
              <a:rPr sz="1800" spc="-1042" baseline="-13888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sz="1200" spc="-30" dirty="0">
                <a:solidFill>
                  <a:srgbClr val="111726"/>
                </a:solidFill>
                <a:latin typeface="DejaVu Sans"/>
                <a:cs typeface="DejaVu Sans"/>
              </a:rPr>
              <a:t>e</a:t>
            </a:r>
            <a:r>
              <a:rPr sz="1200" spc="-760" dirty="0">
                <a:solidFill>
                  <a:srgbClr val="111726"/>
                </a:solidFill>
                <a:latin typeface="DejaVu Sans"/>
                <a:cs typeface="DejaVu Sans"/>
              </a:rPr>
              <a:t>x</a:t>
            </a:r>
            <a:r>
              <a:rPr sz="1800" spc="-44" baseline="-13888" dirty="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sz="1200" spc="-5" dirty="0">
                <a:solidFill>
                  <a:srgbClr val="111726"/>
                </a:solidFill>
                <a:latin typeface="DejaVu Sans"/>
                <a:cs typeface="DejaVu Sans"/>
              </a:rPr>
              <a:t>t</a:t>
            </a:r>
            <a:r>
              <a:rPr sz="1200" spc="5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72</a:t>
            </a:r>
            <a:r>
              <a:rPr sz="1200" spc="10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11726"/>
                </a:solidFill>
                <a:latin typeface="DejaVu Sans"/>
                <a:cs typeface="DejaVu Sans"/>
              </a:rPr>
              <a:t>Hours:</a:t>
            </a:r>
            <a:r>
              <a:rPr sz="1200" spc="5" dirty="0">
                <a:solidFill>
                  <a:srgbClr val="111726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11726"/>
                </a:solidFill>
                <a:latin typeface="DejaVu Sans"/>
                <a:cs typeface="DejaVu Sans"/>
              </a:rPr>
              <a:t>Recovery</a:t>
            </a:r>
            <a:endParaRPr sz="1200">
              <a:latin typeface="DejaVu Sans"/>
              <a:cs typeface="DejaVu Sans"/>
            </a:endParaRPr>
          </a:p>
          <a:p>
            <a:pPr marL="76200" marR="692785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additional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measures,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review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detection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capabilities, participate in post-incident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review.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80771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277100"/>
            <a:chOff x="0" y="0"/>
            <a:chExt cx="12192000" cy="7277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277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Report</a:t>
            </a:r>
            <a:r>
              <a:rPr spc="-70" dirty="0"/>
              <a:t> </a:t>
            </a:r>
            <a:r>
              <a:rPr dirty="0"/>
              <a:t>Suspicious</a:t>
            </a:r>
            <a:r>
              <a:rPr spc="-75" dirty="0"/>
              <a:t> </a:t>
            </a:r>
            <a:r>
              <a:rPr dirty="0"/>
              <a:t>Emails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dirty="0"/>
              <a:t>Incident</a:t>
            </a:r>
            <a:r>
              <a:rPr spc="-70" dirty="0"/>
              <a:t> </a:t>
            </a:r>
            <a:r>
              <a:rPr spc="-10" dirty="0"/>
              <a:t>Response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47824"/>
            <a:ext cx="5295900" cy="4638675"/>
            <a:chOff x="609599" y="1647824"/>
            <a:chExt cx="5295900" cy="4638675"/>
          </a:xfrm>
        </p:grpSpPr>
        <p:sp>
          <p:nvSpPr>
            <p:cNvPr id="7" name="object 7"/>
            <p:cNvSpPr/>
            <p:nvPr/>
          </p:nvSpPr>
          <p:spPr>
            <a:xfrm>
              <a:off x="628649" y="5295899"/>
              <a:ext cx="5276850" cy="990600"/>
            </a:xfrm>
            <a:custGeom>
              <a:avLst/>
              <a:gdLst/>
              <a:ahLst/>
              <a:cxnLst/>
              <a:rect l="l" t="t" r="r" b="b"/>
              <a:pathLst>
                <a:path w="5276850" h="990600">
                  <a:moveTo>
                    <a:pt x="5205652" y="990599"/>
                  </a:moveTo>
                  <a:lnTo>
                    <a:pt x="53397" y="990599"/>
                  </a:lnTo>
                  <a:lnTo>
                    <a:pt x="49680" y="990111"/>
                  </a:lnTo>
                  <a:lnTo>
                    <a:pt x="14085" y="964742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919403"/>
                  </a:lnTo>
                  <a:lnTo>
                    <a:pt x="5261227" y="960893"/>
                  </a:lnTo>
                  <a:lnTo>
                    <a:pt x="5225187" y="986713"/>
                  </a:lnTo>
                  <a:lnTo>
                    <a:pt x="5210608" y="990111"/>
                  </a:lnTo>
                  <a:lnTo>
                    <a:pt x="5205652" y="990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52961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4" y="956463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62" y="1647824"/>
              <a:ext cx="47625" cy="1266825"/>
            </a:xfrm>
            <a:custGeom>
              <a:avLst/>
              <a:gdLst/>
              <a:ahLst/>
              <a:cxnLst/>
              <a:rect l="l" t="t" r="r" b="b"/>
              <a:pathLst>
                <a:path w="47625" h="1266825">
                  <a:moveTo>
                    <a:pt x="47625" y="1239862"/>
                  </a:moveTo>
                  <a:lnTo>
                    <a:pt x="26974" y="1219200"/>
                  </a:lnTo>
                  <a:lnTo>
                    <a:pt x="20662" y="1219200"/>
                  </a:lnTo>
                  <a:lnTo>
                    <a:pt x="0" y="1239862"/>
                  </a:lnTo>
                  <a:lnTo>
                    <a:pt x="0" y="1246174"/>
                  </a:lnTo>
                  <a:lnTo>
                    <a:pt x="20662" y="1266825"/>
                  </a:lnTo>
                  <a:lnTo>
                    <a:pt x="26974" y="1266825"/>
                  </a:lnTo>
                  <a:lnTo>
                    <a:pt x="47625" y="1246174"/>
                  </a:lnTo>
                  <a:lnTo>
                    <a:pt x="47625" y="1243012"/>
                  </a:lnTo>
                  <a:lnTo>
                    <a:pt x="47625" y="1239862"/>
                  </a:lnTo>
                  <a:close/>
                </a:path>
                <a:path w="47625" h="12668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12668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12668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1266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" y="1177925"/>
            <a:ext cx="437578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Reporting Suspicious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Emails</a:t>
            </a:r>
            <a:endParaRPr sz="1500">
              <a:latin typeface="DejaVu Sans"/>
              <a:cs typeface="DejaVu Sans"/>
            </a:endParaRPr>
          </a:p>
          <a:p>
            <a:pPr marL="202565" marR="5080">
              <a:lnSpc>
                <a:spcPct val="166700"/>
              </a:lnSpc>
              <a:spcBef>
                <a:spcPts val="2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DB2525"/>
                </a:solidFill>
                <a:latin typeface="DejaVu Sans"/>
                <a:cs typeface="DejaVu Sans"/>
              </a:rPr>
              <a:t>Phishing</a:t>
            </a:r>
            <a:r>
              <a:rPr sz="1200" b="1" spc="-2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DB2525"/>
                </a:solidFill>
                <a:latin typeface="DejaVu Sans"/>
                <a:cs typeface="DejaVu Sans"/>
              </a:rPr>
              <a:t>Report</a:t>
            </a:r>
            <a:r>
              <a:rPr sz="1200" b="1" spc="-1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DB2525"/>
                </a:solidFill>
                <a:latin typeface="DejaVu Sans"/>
                <a:cs typeface="DejaVu Sans"/>
              </a:rPr>
              <a:t>Button</a:t>
            </a:r>
            <a:r>
              <a:rPr sz="1200" b="1" spc="-6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client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Don't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forward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colleagues</a:t>
            </a:r>
            <a:endParaRPr sz="1200">
              <a:latin typeface="DejaVu Sans"/>
              <a:cs typeface="DejaVu Sans"/>
            </a:endParaRPr>
          </a:p>
          <a:p>
            <a:pPr marL="202565" marR="757555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Never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reply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suspected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email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you've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already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clicked,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endParaRPr sz="12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what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made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476" y="3235324"/>
            <a:ext cx="393001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Escalation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Procedures</a:t>
            </a:r>
            <a:endParaRPr sz="15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Initial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button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initial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assessment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(30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SLA)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SOC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investigates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confirmed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threats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Emergency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incidents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Threat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containment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remediation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5486399"/>
            <a:ext cx="171449" cy="1714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5500" y="5339532"/>
            <a:ext cx="4622165" cy="7867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005"/>
              </a:spcBef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Time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is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critical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in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response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46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average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dwell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time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phishing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attack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reduced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by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60%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with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prompt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employee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reporting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86498" y="516254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3" y="1104899"/>
                </a:moveTo>
                <a:lnTo>
                  <a:pt x="71196" y="1104899"/>
                </a:lnTo>
                <a:lnTo>
                  <a:pt x="66241" y="1104411"/>
                </a:lnTo>
                <a:lnTo>
                  <a:pt x="29705" y="1089277"/>
                </a:lnTo>
                <a:lnTo>
                  <a:pt x="3885" y="1053236"/>
                </a:lnTo>
                <a:lnTo>
                  <a:pt x="0" y="1033702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5" y="15621"/>
                </a:lnTo>
                <a:lnTo>
                  <a:pt x="1215314" y="51661"/>
                </a:lnTo>
                <a:lnTo>
                  <a:pt x="1219199" y="71196"/>
                </a:lnTo>
                <a:lnTo>
                  <a:pt x="1219199" y="1033702"/>
                </a:lnTo>
                <a:lnTo>
                  <a:pt x="1203578" y="1075194"/>
                </a:lnTo>
                <a:lnTo>
                  <a:pt x="1167537" y="1101012"/>
                </a:lnTo>
                <a:lnTo>
                  <a:pt x="1152959" y="1104411"/>
                </a:lnTo>
                <a:lnTo>
                  <a:pt x="1148003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2285" y="5165089"/>
            <a:ext cx="708025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86%</a:t>
            </a:r>
            <a:endParaRPr sz="180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  <a:r>
              <a:rPr sz="900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in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phishing incidents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4848" y="516254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3" y="1104899"/>
                </a:moveTo>
                <a:lnTo>
                  <a:pt x="71196" y="1104899"/>
                </a:lnTo>
                <a:lnTo>
                  <a:pt x="66241" y="1104411"/>
                </a:lnTo>
                <a:lnTo>
                  <a:pt x="29704" y="1089277"/>
                </a:lnTo>
                <a:lnTo>
                  <a:pt x="3884" y="1053236"/>
                </a:lnTo>
                <a:lnTo>
                  <a:pt x="0" y="1033702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4"/>
                </a:lnTo>
                <a:lnTo>
                  <a:pt x="51660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4" y="15621"/>
                </a:lnTo>
                <a:lnTo>
                  <a:pt x="1215313" y="51661"/>
                </a:lnTo>
                <a:lnTo>
                  <a:pt x="1219199" y="71196"/>
                </a:lnTo>
                <a:lnTo>
                  <a:pt x="1219199" y="1033702"/>
                </a:lnTo>
                <a:lnTo>
                  <a:pt x="1203577" y="1075194"/>
                </a:lnTo>
                <a:lnTo>
                  <a:pt x="1167537" y="1101012"/>
                </a:lnTo>
                <a:lnTo>
                  <a:pt x="1152958" y="1104411"/>
                </a:lnTo>
                <a:lnTo>
                  <a:pt x="1148003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99834" y="5165089"/>
            <a:ext cx="669290" cy="7950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39s</a:t>
            </a:r>
            <a:endParaRPr sz="1800">
              <a:latin typeface="DejaVu Sans"/>
              <a:cs typeface="DejaVu Sans"/>
            </a:endParaRPr>
          </a:p>
          <a:p>
            <a:pPr marL="12700" marR="5080" indent="-635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fastest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5%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report</a:t>
            </a:r>
            <a:r>
              <a:rPr sz="9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63197" y="516254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4" y="1104899"/>
                </a:moveTo>
                <a:lnTo>
                  <a:pt x="71197" y="1104899"/>
                </a:lnTo>
                <a:lnTo>
                  <a:pt x="66242" y="1104411"/>
                </a:lnTo>
                <a:lnTo>
                  <a:pt x="29705" y="1089277"/>
                </a:lnTo>
                <a:lnTo>
                  <a:pt x="3884" y="1053236"/>
                </a:lnTo>
                <a:lnTo>
                  <a:pt x="0" y="1033702"/>
                </a:lnTo>
                <a:lnTo>
                  <a:pt x="1" y="1028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7" y="0"/>
                </a:lnTo>
                <a:lnTo>
                  <a:pt x="1148004" y="0"/>
                </a:lnTo>
                <a:lnTo>
                  <a:pt x="1189493" y="15621"/>
                </a:lnTo>
                <a:lnTo>
                  <a:pt x="1215312" y="51661"/>
                </a:lnTo>
                <a:lnTo>
                  <a:pt x="1219199" y="71196"/>
                </a:lnTo>
                <a:lnTo>
                  <a:pt x="1219199" y="1033702"/>
                </a:lnTo>
                <a:lnTo>
                  <a:pt x="1203577" y="1075194"/>
                </a:lnTo>
                <a:lnTo>
                  <a:pt x="1167537" y="1101012"/>
                </a:lnTo>
                <a:lnTo>
                  <a:pt x="1152958" y="1104411"/>
                </a:lnTo>
                <a:lnTo>
                  <a:pt x="1148004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18079" y="5165089"/>
            <a:ext cx="909319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solidFill>
                  <a:srgbClr val="FFFFFF"/>
                </a:solidFill>
                <a:latin typeface="DejaVu Sans"/>
                <a:cs typeface="DejaVu Sans"/>
              </a:rPr>
              <a:t>$3.2M</a:t>
            </a:r>
            <a:endParaRPr sz="1800">
              <a:latin typeface="DejaVu Sans"/>
              <a:cs typeface="DejaVu Sans"/>
            </a:endParaRPr>
          </a:p>
          <a:p>
            <a:pPr marL="124460" marR="116839" algn="ctr">
              <a:lnSpc>
                <a:spcPct val="111100"/>
              </a:lnSpc>
              <a:spcBef>
                <a:spcPts val="420"/>
              </a:spcBef>
            </a:pP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average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savings</a:t>
            </a:r>
            <a:r>
              <a:rPr sz="9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per</a:t>
            </a:r>
            <a:endParaRPr sz="9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avoided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breach</a:t>
            </a:r>
            <a:endParaRPr sz="900">
              <a:latin typeface="DejaVu Sans"/>
              <a:cs typeface="DejaVu San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849" y="1200149"/>
            <a:ext cx="4267199" cy="37337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823844" y="1397000"/>
            <a:ext cx="22212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SOC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Response</a:t>
            </a:r>
            <a:r>
              <a:rPr sz="135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Process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97750" y="1754323"/>
            <a:ext cx="276479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1.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Threat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Analysis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Verify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legitimacy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identify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threat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type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7750" y="2592523"/>
            <a:ext cx="293370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2.</a:t>
            </a:r>
            <a:r>
              <a:rPr sz="1200" spc="-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Containment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Block similar emails and malicious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domains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5850" y="3430723"/>
            <a:ext cx="240919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3.</a:t>
            </a:r>
            <a:r>
              <a:rPr sz="1200" spc="-3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Impact</a:t>
            </a:r>
            <a:r>
              <a:rPr sz="1200" spc="-2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Assessment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Identify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affected</a:t>
            </a:r>
            <a:r>
              <a:rPr sz="105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users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systems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7750" y="4268923"/>
            <a:ext cx="314769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4.</a:t>
            </a:r>
            <a:r>
              <a:rPr sz="1200" spc="-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Remediation</a:t>
            </a:r>
            <a:r>
              <a:rPr sz="1200" spc="-1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&amp;</a:t>
            </a:r>
            <a:r>
              <a:rPr sz="1200" spc="-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Recovery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Clean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affected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systems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restore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operations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66674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8299" y="68276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648700"/>
            <a:chOff x="0" y="0"/>
            <a:chExt cx="12192000" cy="864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648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Multi-</a:t>
            </a:r>
            <a:r>
              <a:rPr spc="-10" dirty="0"/>
              <a:t>Factor</a:t>
            </a:r>
            <a:r>
              <a:rPr spc="-70" dirty="0"/>
              <a:t> </a:t>
            </a:r>
            <a:r>
              <a:rPr dirty="0"/>
              <a:t>Authentication</a:t>
            </a:r>
            <a:r>
              <a:rPr spc="-70" dirty="0"/>
              <a:t> </a:t>
            </a:r>
            <a:r>
              <a:rPr spc="-25" dirty="0"/>
              <a:t>(MFA)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dirty="0"/>
              <a:t>Password</a:t>
            </a:r>
            <a:r>
              <a:rPr spc="-70" dirty="0"/>
              <a:t> </a:t>
            </a:r>
            <a:r>
              <a:rPr spc="-10" dirty="0"/>
              <a:t>Security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2219324"/>
            <a:ext cx="5295900" cy="4410075"/>
            <a:chOff x="609599" y="2219324"/>
            <a:chExt cx="5295900" cy="4410075"/>
          </a:xfrm>
        </p:grpSpPr>
        <p:sp>
          <p:nvSpPr>
            <p:cNvPr id="7" name="object 7"/>
            <p:cNvSpPr/>
            <p:nvPr/>
          </p:nvSpPr>
          <p:spPr>
            <a:xfrm>
              <a:off x="628649" y="5829299"/>
              <a:ext cx="5276850" cy="800100"/>
            </a:xfrm>
            <a:custGeom>
              <a:avLst/>
              <a:gdLst/>
              <a:ahLst/>
              <a:cxnLst/>
              <a:rect l="l" t="t" r="r" b="b"/>
              <a:pathLst>
                <a:path w="5276850" h="800100">
                  <a:moveTo>
                    <a:pt x="52056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1"/>
                  </a:lnTo>
                  <a:lnTo>
                    <a:pt x="366" y="733857"/>
                  </a:lnTo>
                  <a:lnTo>
                    <a:pt x="0" y="728902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0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728902"/>
                  </a:lnTo>
                  <a:lnTo>
                    <a:pt x="5261227" y="770392"/>
                  </a:lnTo>
                  <a:lnTo>
                    <a:pt x="5225187" y="796213"/>
                  </a:lnTo>
                  <a:lnTo>
                    <a:pt x="5210608" y="799611"/>
                  </a:lnTo>
                  <a:lnTo>
                    <a:pt x="5205652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5829577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4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800" y="752782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3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62" y="2219324"/>
              <a:ext cx="47625" cy="3286125"/>
            </a:xfrm>
            <a:custGeom>
              <a:avLst/>
              <a:gdLst/>
              <a:ahLst/>
              <a:cxnLst/>
              <a:rect l="l" t="t" r="r" b="b"/>
              <a:pathLst>
                <a:path w="47625" h="3286125">
                  <a:moveTo>
                    <a:pt x="47625" y="3259163"/>
                  </a:moveTo>
                  <a:lnTo>
                    <a:pt x="26974" y="3238500"/>
                  </a:lnTo>
                  <a:lnTo>
                    <a:pt x="20662" y="3238500"/>
                  </a:lnTo>
                  <a:lnTo>
                    <a:pt x="0" y="3259163"/>
                  </a:lnTo>
                  <a:lnTo>
                    <a:pt x="0" y="3265474"/>
                  </a:lnTo>
                  <a:lnTo>
                    <a:pt x="20662" y="3286125"/>
                  </a:lnTo>
                  <a:lnTo>
                    <a:pt x="26974" y="3286125"/>
                  </a:lnTo>
                  <a:lnTo>
                    <a:pt x="47625" y="3265474"/>
                  </a:lnTo>
                  <a:lnTo>
                    <a:pt x="47625" y="3262312"/>
                  </a:lnTo>
                  <a:lnTo>
                    <a:pt x="47625" y="3259163"/>
                  </a:lnTo>
                  <a:close/>
                </a:path>
                <a:path w="47625" h="3286125">
                  <a:moveTo>
                    <a:pt x="47625" y="2954363"/>
                  </a:moveTo>
                  <a:lnTo>
                    <a:pt x="26974" y="2933700"/>
                  </a:lnTo>
                  <a:lnTo>
                    <a:pt x="20662" y="2933700"/>
                  </a:lnTo>
                  <a:lnTo>
                    <a:pt x="0" y="2954363"/>
                  </a:lnTo>
                  <a:lnTo>
                    <a:pt x="0" y="2960674"/>
                  </a:lnTo>
                  <a:lnTo>
                    <a:pt x="20662" y="2981325"/>
                  </a:lnTo>
                  <a:lnTo>
                    <a:pt x="26974" y="2981325"/>
                  </a:lnTo>
                  <a:lnTo>
                    <a:pt x="47625" y="2960674"/>
                  </a:lnTo>
                  <a:lnTo>
                    <a:pt x="47625" y="2957512"/>
                  </a:lnTo>
                  <a:lnTo>
                    <a:pt x="47625" y="2954363"/>
                  </a:lnTo>
                  <a:close/>
                </a:path>
                <a:path w="47625" h="3286125">
                  <a:moveTo>
                    <a:pt x="47625" y="2649563"/>
                  </a:moveTo>
                  <a:lnTo>
                    <a:pt x="26974" y="2628900"/>
                  </a:lnTo>
                  <a:lnTo>
                    <a:pt x="20662" y="2628900"/>
                  </a:lnTo>
                  <a:lnTo>
                    <a:pt x="0" y="2649563"/>
                  </a:lnTo>
                  <a:lnTo>
                    <a:pt x="0" y="2655874"/>
                  </a:lnTo>
                  <a:lnTo>
                    <a:pt x="20662" y="2676525"/>
                  </a:lnTo>
                  <a:lnTo>
                    <a:pt x="26974" y="2676525"/>
                  </a:lnTo>
                  <a:lnTo>
                    <a:pt x="47625" y="2655874"/>
                  </a:lnTo>
                  <a:lnTo>
                    <a:pt x="47625" y="2652712"/>
                  </a:lnTo>
                  <a:lnTo>
                    <a:pt x="47625" y="2649563"/>
                  </a:lnTo>
                  <a:close/>
                </a:path>
                <a:path w="47625" h="3286125">
                  <a:moveTo>
                    <a:pt x="47625" y="2344763"/>
                  </a:moveTo>
                  <a:lnTo>
                    <a:pt x="26974" y="2324100"/>
                  </a:lnTo>
                  <a:lnTo>
                    <a:pt x="20662" y="2324100"/>
                  </a:lnTo>
                  <a:lnTo>
                    <a:pt x="0" y="2344763"/>
                  </a:lnTo>
                  <a:lnTo>
                    <a:pt x="0" y="2351074"/>
                  </a:lnTo>
                  <a:lnTo>
                    <a:pt x="20662" y="2371725"/>
                  </a:lnTo>
                  <a:lnTo>
                    <a:pt x="26974" y="2371725"/>
                  </a:lnTo>
                  <a:lnTo>
                    <a:pt x="47625" y="2351074"/>
                  </a:lnTo>
                  <a:lnTo>
                    <a:pt x="47625" y="2347912"/>
                  </a:lnTo>
                  <a:lnTo>
                    <a:pt x="47625" y="2344763"/>
                  </a:lnTo>
                  <a:close/>
                </a:path>
                <a:path w="47625" h="3286125">
                  <a:moveTo>
                    <a:pt x="47625" y="2039962"/>
                  </a:moveTo>
                  <a:lnTo>
                    <a:pt x="26974" y="2019300"/>
                  </a:lnTo>
                  <a:lnTo>
                    <a:pt x="20662" y="2019300"/>
                  </a:lnTo>
                  <a:lnTo>
                    <a:pt x="0" y="2039962"/>
                  </a:lnTo>
                  <a:lnTo>
                    <a:pt x="0" y="2046274"/>
                  </a:lnTo>
                  <a:lnTo>
                    <a:pt x="20662" y="2066925"/>
                  </a:lnTo>
                  <a:lnTo>
                    <a:pt x="26974" y="2066925"/>
                  </a:lnTo>
                  <a:lnTo>
                    <a:pt x="47625" y="2046274"/>
                  </a:lnTo>
                  <a:lnTo>
                    <a:pt x="47625" y="2043112"/>
                  </a:lnTo>
                  <a:lnTo>
                    <a:pt x="47625" y="2039962"/>
                  </a:lnTo>
                  <a:close/>
                </a:path>
                <a:path w="47625" h="32861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32861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32861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524" y="6019799"/>
              <a:ext cx="160801" cy="17118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1177925"/>
            <a:ext cx="46958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What</a:t>
            </a:r>
            <a:r>
              <a:rPr sz="15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is</a:t>
            </a:r>
            <a:r>
              <a:rPr sz="15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Multi-Factor</a:t>
            </a:r>
            <a:r>
              <a:rPr sz="15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Authentication?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MFA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requires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two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more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verification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methods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different categories: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9" y="2130425"/>
            <a:ext cx="44811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Something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know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PIN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Something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have</a:t>
            </a:r>
            <a:r>
              <a:rPr sz="1200" b="1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key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authenticator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app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Something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fingerprint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facial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recognition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9" y="4149724"/>
            <a:ext cx="415099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Generates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strong,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unique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each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account</a:t>
            </a:r>
            <a:endParaRPr sz="1200">
              <a:latin typeface="DejaVu Sans"/>
              <a:cs typeface="DejaVu Sans"/>
            </a:endParaRPr>
          </a:p>
          <a:p>
            <a:pPr marL="12700" marR="340360">
              <a:lnSpc>
                <a:spcPct val="166700"/>
              </a:lnSpc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Auto-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fills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securely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devices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Alerts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compromised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reused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passwords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Only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requires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remembering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master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password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Protects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against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keyloggers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sites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500" y="5872932"/>
            <a:ext cx="4498975" cy="5962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005"/>
              </a:spcBef>
            </a:pPr>
            <a:r>
              <a:rPr sz="1350" b="1" spc="-35" dirty="0">
                <a:solidFill>
                  <a:srgbClr val="1D3A8A"/>
                </a:solidFill>
                <a:latin typeface="DejaVu Sans"/>
                <a:cs typeface="DejaVu Sans"/>
              </a:rPr>
              <a:t>MFA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can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block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99.9%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of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automated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attacks</a:t>
            </a:r>
            <a:endParaRPr sz="13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Source: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Microsoft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Intelligence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Report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8" y="1181099"/>
            <a:ext cx="5295899" cy="23240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64299" y="1377950"/>
            <a:ext cx="274066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Strong</a:t>
            </a:r>
            <a:r>
              <a:rPr sz="135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Password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Guidelines</a:t>
            </a:r>
            <a:endParaRPr sz="1350">
              <a:latin typeface="DejaVu Sans"/>
              <a:cs typeface="DejaVu Sans"/>
            </a:endParaRPr>
          </a:p>
          <a:p>
            <a:pPr marL="374015">
              <a:lnSpc>
                <a:spcPct val="100000"/>
              </a:lnSpc>
              <a:spcBef>
                <a:spcPts val="1305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12+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characters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0849" y="1749425"/>
            <a:ext cx="1310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Dictionary</a:t>
            </a:r>
            <a:r>
              <a:rPr sz="1200" spc="-6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words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6250" y="2320925"/>
            <a:ext cx="1342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Mix</a:t>
            </a:r>
            <a:r>
              <a:rPr sz="1200" spc="-2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of</a:t>
            </a:r>
            <a:r>
              <a:rPr sz="1200" spc="-1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characters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0849" y="2320925"/>
            <a:ext cx="10077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Personal</a:t>
            </a:r>
            <a:r>
              <a:rPr sz="1200" spc="-10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1F2937"/>
                </a:solidFill>
                <a:latin typeface="DejaVu Sans"/>
                <a:cs typeface="DejaVu Sans"/>
              </a:rPr>
              <a:t>info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6250" y="2892425"/>
            <a:ext cx="1520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Unique</a:t>
            </a:r>
            <a:r>
              <a:rPr sz="1200" spc="-25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per</a:t>
            </a:r>
            <a:r>
              <a:rPr sz="1200" spc="-2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account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0849" y="2892425"/>
            <a:ext cx="1209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Password</a:t>
            </a:r>
            <a:r>
              <a:rPr sz="1200" spc="-6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reuse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6498" y="3733799"/>
            <a:ext cx="5295900" cy="2019300"/>
          </a:xfrm>
          <a:custGeom>
            <a:avLst/>
            <a:gdLst/>
            <a:ahLst/>
            <a:cxnLst/>
            <a:rect l="l" t="t" r="r" b="b"/>
            <a:pathLst>
              <a:path w="5295900" h="2019300">
                <a:moveTo>
                  <a:pt x="5224703" y="2019299"/>
                </a:moveTo>
                <a:lnTo>
                  <a:pt x="71196" y="2019299"/>
                </a:lnTo>
                <a:lnTo>
                  <a:pt x="66241" y="2018811"/>
                </a:lnTo>
                <a:lnTo>
                  <a:pt x="29705" y="2003678"/>
                </a:lnTo>
                <a:lnTo>
                  <a:pt x="3885" y="1967637"/>
                </a:lnTo>
                <a:lnTo>
                  <a:pt x="0" y="1948102"/>
                </a:lnTo>
                <a:lnTo>
                  <a:pt x="0" y="1943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224703" y="0"/>
                </a:lnTo>
                <a:lnTo>
                  <a:pt x="5266192" y="15621"/>
                </a:lnTo>
                <a:lnTo>
                  <a:pt x="5292012" y="51661"/>
                </a:lnTo>
                <a:lnTo>
                  <a:pt x="5295899" y="71196"/>
                </a:lnTo>
                <a:lnTo>
                  <a:pt x="5295899" y="1948102"/>
                </a:lnTo>
                <a:lnTo>
                  <a:pt x="5280276" y="1989594"/>
                </a:lnTo>
                <a:lnTo>
                  <a:pt x="5244237" y="2015413"/>
                </a:lnTo>
                <a:lnTo>
                  <a:pt x="5229657" y="2018811"/>
                </a:lnTo>
                <a:lnTo>
                  <a:pt x="5224703" y="2019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6899" y="3197224"/>
            <a:ext cx="839279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Password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Managers</a:t>
            </a:r>
            <a:endParaRPr sz="1500">
              <a:latin typeface="DejaVu Sans"/>
              <a:cs typeface="DejaVu Sans"/>
            </a:endParaRPr>
          </a:p>
          <a:p>
            <a:pPr marL="12700" marR="3099435">
              <a:lnSpc>
                <a:spcPts val="1800"/>
              </a:lnSpc>
              <a:spcBef>
                <a:spcPts val="96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way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store,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generate,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manage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across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accounts:</a:t>
            </a:r>
            <a:endParaRPr sz="1200">
              <a:latin typeface="DejaVu Sans"/>
              <a:cs typeface="DejaVu Sans"/>
            </a:endParaRPr>
          </a:p>
          <a:p>
            <a:pPr marL="5879465">
              <a:lnSpc>
                <a:spcPts val="1035"/>
              </a:lnSpc>
            </a:pP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MFA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Methods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Comparison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299" y="4302124"/>
            <a:ext cx="868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SMS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Codes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43799" y="4343399"/>
            <a:ext cx="3381375" cy="838200"/>
            <a:chOff x="7543799" y="4343399"/>
            <a:chExt cx="3381375" cy="838200"/>
          </a:xfrm>
        </p:grpSpPr>
        <p:sp>
          <p:nvSpPr>
            <p:cNvPr id="26" name="object 26"/>
            <p:cNvSpPr/>
            <p:nvPr/>
          </p:nvSpPr>
          <p:spPr>
            <a:xfrm>
              <a:off x="7543799" y="4343399"/>
              <a:ext cx="3381375" cy="152400"/>
            </a:xfrm>
            <a:custGeom>
              <a:avLst/>
              <a:gdLst/>
              <a:ahLst/>
              <a:cxnLst/>
              <a:rect l="l" t="t" r="r" b="b"/>
              <a:pathLst>
                <a:path w="3381375" h="152400">
                  <a:moveTo>
                    <a:pt x="3310177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2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10177" y="0"/>
                  </a:lnTo>
                  <a:lnTo>
                    <a:pt x="3351668" y="15621"/>
                  </a:lnTo>
                  <a:lnTo>
                    <a:pt x="3377488" y="51661"/>
                  </a:lnTo>
                  <a:lnTo>
                    <a:pt x="3381374" y="71196"/>
                  </a:lnTo>
                  <a:lnTo>
                    <a:pt x="3381374" y="81202"/>
                  </a:lnTo>
                  <a:lnTo>
                    <a:pt x="3365752" y="122694"/>
                  </a:lnTo>
                  <a:lnTo>
                    <a:pt x="3329712" y="148513"/>
                  </a:lnTo>
                  <a:lnTo>
                    <a:pt x="3315133" y="151911"/>
                  </a:lnTo>
                  <a:lnTo>
                    <a:pt x="3310177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43799" y="4343399"/>
              <a:ext cx="1685925" cy="152400"/>
            </a:xfrm>
            <a:custGeom>
              <a:avLst/>
              <a:gdLst/>
              <a:ahLst/>
              <a:cxnLst/>
              <a:rect l="l" t="t" r="r" b="b"/>
              <a:pathLst>
                <a:path w="1685925" h="152400">
                  <a:moveTo>
                    <a:pt x="1614727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2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614727" y="0"/>
                  </a:lnTo>
                  <a:lnTo>
                    <a:pt x="1656218" y="15621"/>
                  </a:lnTo>
                  <a:lnTo>
                    <a:pt x="1682039" y="51661"/>
                  </a:lnTo>
                  <a:lnTo>
                    <a:pt x="1685924" y="71196"/>
                  </a:lnTo>
                  <a:lnTo>
                    <a:pt x="1685924" y="81202"/>
                  </a:lnTo>
                  <a:lnTo>
                    <a:pt x="1670302" y="122694"/>
                  </a:lnTo>
                  <a:lnTo>
                    <a:pt x="1634261" y="148513"/>
                  </a:lnTo>
                  <a:lnTo>
                    <a:pt x="1619682" y="151911"/>
                  </a:lnTo>
                  <a:lnTo>
                    <a:pt x="1614727" y="1523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43799" y="4686299"/>
              <a:ext cx="3314700" cy="152400"/>
            </a:xfrm>
            <a:custGeom>
              <a:avLst/>
              <a:gdLst/>
              <a:ahLst/>
              <a:cxnLst/>
              <a:rect l="l" t="t" r="r" b="b"/>
              <a:pathLst>
                <a:path w="3314700" h="152400">
                  <a:moveTo>
                    <a:pt x="3243502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243502" y="0"/>
                  </a:lnTo>
                  <a:lnTo>
                    <a:pt x="3284994" y="15621"/>
                  </a:lnTo>
                  <a:lnTo>
                    <a:pt x="3310812" y="51661"/>
                  </a:lnTo>
                  <a:lnTo>
                    <a:pt x="3314699" y="71196"/>
                  </a:lnTo>
                  <a:lnTo>
                    <a:pt x="3314699" y="81203"/>
                  </a:lnTo>
                  <a:lnTo>
                    <a:pt x="3299076" y="122693"/>
                  </a:lnTo>
                  <a:lnTo>
                    <a:pt x="3263037" y="148513"/>
                  </a:lnTo>
                  <a:lnTo>
                    <a:pt x="3248457" y="151911"/>
                  </a:lnTo>
                  <a:lnTo>
                    <a:pt x="3243502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3799" y="4686299"/>
              <a:ext cx="1990725" cy="152400"/>
            </a:xfrm>
            <a:custGeom>
              <a:avLst/>
              <a:gdLst/>
              <a:ahLst/>
              <a:cxnLst/>
              <a:rect l="l" t="t" r="r" b="b"/>
              <a:pathLst>
                <a:path w="1990725" h="152400">
                  <a:moveTo>
                    <a:pt x="1919528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919528" y="0"/>
                  </a:lnTo>
                  <a:lnTo>
                    <a:pt x="1961019" y="15621"/>
                  </a:lnTo>
                  <a:lnTo>
                    <a:pt x="1986838" y="51661"/>
                  </a:lnTo>
                  <a:lnTo>
                    <a:pt x="1990724" y="71196"/>
                  </a:lnTo>
                  <a:lnTo>
                    <a:pt x="1990724" y="81203"/>
                  </a:lnTo>
                  <a:lnTo>
                    <a:pt x="1975103" y="122693"/>
                  </a:lnTo>
                  <a:lnTo>
                    <a:pt x="1939061" y="148513"/>
                  </a:lnTo>
                  <a:lnTo>
                    <a:pt x="1924482" y="151911"/>
                  </a:lnTo>
                  <a:lnTo>
                    <a:pt x="1919528" y="1523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43799" y="5029199"/>
              <a:ext cx="3295650" cy="152400"/>
            </a:xfrm>
            <a:custGeom>
              <a:avLst/>
              <a:gdLst/>
              <a:ahLst/>
              <a:cxnLst/>
              <a:rect l="l" t="t" r="r" b="b"/>
              <a:pathLst>
                <a:path w="3295650" h="152400">
                  <a:moveTo>
                    <a:pt x="3224452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224452" y="0"/>
                  </a:lnTo>
                  <a:lnTo>
                    <a:pt x="3265943" y="15621"/>
                  </a:lnTo>
                  <a:lnTo>
                    <a:pt x="3291762" y="51661"/>
                  </a:lnTo>
                  <a:lnTo>
                    <a:pt x="3295649" y="71196"/>
                  </a:lnTo>
                  <a:lnTo>
                    <a:pt x="3295649" y="81203"/>
                  </a:lnTo>
                  <a:lnTo>
                    <a:pt x="3280026" y="122694"/>
                  </a:lnTo>
                  <a:lnTo>
                    <a:pt x="3243985" y="148513"/>
                  </a:lnTo>
                  <a:lnTo>
                    <a:pt x="3229408" y="151911"/>
                  </a:lnTo>
                  <a:lnTo>
                    <a:pt x="3224452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43799" y="5029199"/>
              <a:ext cx="2800350" cy="152400"/>
            </a:xfrm>
            <a:custGeom>
              <a:avLst/>
              <a:gdLst/>
              <a:ahLst/>
              <a:cxnLst/>
              <a:rect l="l" t="t" r="r" b="b"/>
              <a:pathLst>
                <a:path w="2800350" h="152400">
                  <a:moveTo>
                    <a:pt x="2729152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2729152" y="0"/>
                  </a:lnTo>
                  <a:lnTo>
                    <a:pt x="2770643" y="15621"/>
                  </a:lnTo>
                  <a:lnTo>
                    <a:pt x="2796462" y="51661"/>
                  </a:lnTo>
                  <a:lnTo>
                    <a:pt x="2800349" y="71196"/>
                  </a:lnTo>
                  <a:lnTo>
                    <a:pt x="2800349" y="81203"/>
                  </a:lnTo>
                  <a:lnTo>
                    <a:pt x="2784726" y="122694"/>
                  </a:lnTo>
                  <a:lnTo>
                    <a:pt x="2748686" y="148513"/>
                  </a:lnTo>
                  <a:lnTo>
                    <a:pt x="2734107" y="151911"/>
                  </a:lnTo>
                  <a:lnTo>
                    <a:pt x="2729152" y="1523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1026030" y="4321174"/>
            <a:ext cx="3784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DejaVu Sans"/>
                <a:cs typeface="DejaVu Sans"/>
              </a:rPr>
              <a:t>Basic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64299" y="4645024"/>
            <a:ext cx="966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Codes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64117" y="4664074"/>
            <a:ext cx="4406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DejaVu Sans"/>
                <a:cs typeface="DejaVu Sans"/>
              </a:rPr>
              <a:t>Better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4299" y="4987924"/>
            <a:ext cx="808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Auth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Apps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39560" y="5006974"/>
            <a:ext cx="4654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DejaVu Sans"/>
                <a:cs typeface="DejaVu Sans"/>
              </a:rPr>
              <a:t>Strong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64299" y="5330824"/>
            <a:ext cx="1055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Keys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86498" y="5372099"/>
            <a:ext cx="5295900" cy="2286000"/>
            <a:chOff x="6286498" y="5372099"/>
            <a:chExt cx="5295900" cy="2286000"/>
          </a:xfrm>
        </p:grpSpPr>
        <p:sp>
          <p:nvSpPr>
            <p:cNvPr id="39" name="object 39"/>
            <p:cNvSpPr/>
            <p:nvPr/>
          </p:nvSpPr>
          <p:spPr>
            <a:xfrm>
              <a:off x="7543799" y="5372099"/>
              <a:ext cx="3438525" cy="152400"/>
            </a:xfrm>
            <a:custGeom>
              <a:avLst/>
              <a:gdLst/>
              <a:ahLst/>
              <a:cxnLst/>
              <a:rect l="l" t="t" r="r" b="b"/>
              <a:pathLst>
                <a:path w="3438525" h="152400">
                  <a:moveTo>
                    <a:pt x="3367327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6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67327" y="0"/>
                  </a:lnTo>
                  <a:lnTo>
                    <a:pt x="3408819" y="15621"/>
                  </a:lnTo>
                  <a:lnTo>
                    <a:pt x="3434638" y="51661"/>
                  </a:lnTo>
                  <a:lnTo>
                    <a:pt x="3438523" y="71196"/>
                  </a:lnTo>
                  <a:lnTo>
                    <a:pt x="3438523" y="81203"/>
                  </a:lnTo>
                  <a:lnTo>
                    <a:pt x="3422902" y="122693"/>
                  </a:lnTo>
                  <a:lnTo>
                    <a:pt x="3386861" y="148513"/>
                  </a:lnTo>
                  <a:lnTo>
                    <a:pt x="3372282" y="151911"/>
                  </a:lnTo>
                  <a:lnTo>
                    <a:pt x="3367327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43799" y="5372099"/>
              <a:ext cx="3267075" cy="152400"/>
            </a:xfrm>
            <a:custGeom>
              <a:avLst/>
              <a:gdLst/>
              <a:ahLst/>
              <a:cxnLst/>
              <a:rect l="l" t="t" r="r" b="b"/>
              <a:pathLst>
                <a:path w="3267075" h="152400">
                  <a:moveTo>
                    <a:pt x="3195877" y="152399"/>
                  </a:moveTo>
                  <a:lnTo>
                    <a:pt x="71196" y="152399"/>
                  </a:lnTo>
                  <a:lnTo>
                    <a:pt x="66240" y="151911"/>
                  </a:lnTo>
                  <a:lnTo>
                    <a:pt x="29704" y="136777"/>
                  </a:lnTo>
                  <a:lnTo>
                    <a:pt x="3885" y="100736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195877" y="0"/>
                  </a:lnTo>
                  <a:lnTo>
                    <a:pt x="3237368" y="15621"/>
                  </a:lnTo>
                  <a:lnTo>
                    <a:pt x="3263187" y="51661"/>
                  </a:lnTo>
                  <a:lnTo>
                    <a:pt x="3267073" y="71196"/>
                  </a:lnTo>
                  <a:lnTo>
                    <a:pt x="3267073" y="81203"/>
                  </a:lnTo>
                  <a:lnTo>
                    <a:pt x="3251451" y="122693"/>
                  </a:lnTo>
                  <a:lnTo>
                    <a:pt x="3215410" y="148513"/>
                  </a:lnTo>
                  <a:lnTo>
                    <a:pt x="3200833" y="151911"/>
                  </a:lnTo>
                  <a:lnTo>
                    <a:pt x="3195877" y="1523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86498" y="5981699"/>
              <a:ext cx="5295900" cy="1676400"/>
            </a:xfrm>
            <a:custGeom>
              <a:avLst/>
              <a:gdLst/>
              <a:ahLst/>
              <a:cxnLst/>
              <a:rect l="l" t="t" r="r" b="b"/>
              <a:pathLst>
                <a:path w="5295900" h="1676400">
                  <a:moveTo>
                    <a:pt x="5224703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8"/>
                  </a:lnTo>
                  <a:lnTo>
                    <a:pt x="3885" y="1624737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0"/>
                  </a:lnTo>
                  <a:lnTo>
                    <a:pt x="5295899" y="71196"/>
                  </a:lnTo>
                  <a:lnTo>
                    <a:pt x="5295899" y="1605203"/>
                  </a:lnTo>
                  <a:lnTo>
                    <a:pt x="5280276" y="1646693"/>
                  </a:lnTo>
                  <a:lnTo>
                    <a:pt x="5244237" y="1672514"/>
                  </a:lnTo>
                  <a:lnTo>
                    <a:pt x="5229657" y="1675911"/>
                  </a:lnTo>
                  <a:lnTo>
                    <a:pt x="5224703" y="16763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7462" y="6562724"/>
              <a:ext cx="47625" cy="847725"/>
            </a:xfrm>
            <a:custGeom>
              <a:avLst/>
              <a:gdLst/>
              <a:ahLst/>
              <a:cxnLst/>
              <a:rect l="l" t="t" r="r" b="b"/>
              <a:pathLst>
                <a:path w="47625" h="847725">
                  <a:moveTo>
                    <a:pt x="47625" y="820762"/>
                  </a:moveTo>
                  <a:lnTo>
                    <a:pt x="26974" y="800100"/>
                  </a:lnTo>
                  <a:lnTo>
                    <a:pt x="20662" y="800100"/>
                  </a:lnTo>
                  <a:lnTo>
                    <a:pt x="0" y="820762"/>
                  </a:lnTo>
                  <a:lnTo>
                    <a:pt x="0" y="827074"/>
                  </a:lnTo>
                  <a:lnTo>
                    <a:pt x="20662" y="847725"/>
                  </a:lnTo>
                  <a:lnTo>
                    <a:pt x="26974" y="847725"/>
                  </a:lnTo>
                  <a:lnTo>
                    <a:pt x="47625" y="827074"/>
                  </a:lnTo>
                  <a:lnTo>
                    <a:pt x="47625" y="823912"/>
                  </a:lnTo>
                  <a:lnTo>
                    <a:pt x="47625" y="820762"/>
                  </a:lnTo>
                  <a:close/>
                </a:path>
                <a:path w="47625" h="8477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8477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8477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083775" y="5349874"/>
            <a:ext cx="3213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DejaVu Sans"/>
                <a:cs typeface="DejaVu Sans"/>
              </a:rPr>
              <a:t>Best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26199" y="6140449"/>
            <a:ext cx="3888740" cy="134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solidFill>
                  <a:srgbClr val="FFFFFF"/>
                </a:solidFill>
                <a:latin typeface="DejaVu Sans"/>
                <a:cs typeface="DejaVu Sans"/>
              </a:rPr>
              <a:t>Take </a:t>
            </a:r>
            <a:r>
              <a:rPr sz="1350" b="1" dirty="0">
                <a:solidFill>
                  <a:srgbClr val="FFFFFF"/>
                </a:solidFill>
                <a:latin typeface="DejaVu Sans"/>
                <a:cs typeface="DejaVu Sans"/>
              </a:rPr>
              <a:t>Action</a:t>
            </a:r>
            <a:r>
              <a:rPr sz="1350" b="1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FFFFFF"/>
                </a:solidFill>
                <a:latin typeface="DejaVu Sans"/>
                <a:cs typeface="DejaVu Sans"/>
              </a:rPr>
              <a:t>Today:</a:t>
            </a:r>
            <a:endParaRPr sz="1350">
              <a:latin typeface="DejaVu Sans"/>
              <a:cs typeface="DejaVu Sans"/>
            </a:endParaRPr>
          </a:p>
          <a:p>
            <a:pPr marL="202565" marR="141605">
              <a:lnSpc>
                <a:spcPct val="145800"/>
              </a:lnSpc>
              <a:spcBef>
                <a:spcPts val="345"/>
              </a:spcBef>
            </a:pP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Enable</a:t>
            </a:r>
            <a:r>
              <a:rPr sz="12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DejaVu Sans"/>
                <a:cs typeface="DejaVu Sans"/>
              </a:rPr>
              <a:t>MFA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on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all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work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personal</a:t>
            </a:r>
            <a:r>
              <a:rPr sz="12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accounts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Install</a:t>
            </a:r>
            <a:r>
              <a:rPr sz="12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reputable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password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manager</a:t>
            </a:r>
            <a:endParaRPr sz="1200">
              <a:latin typeface="DejaVu Sans"/>
              <a:cs typeface="DejaVu Sans"/>
            </a:endParaRPr>
          </a:p>
          <a:p>
            <a:pPr marL="202565" marR="5080">
              <a:lnSpc>
                <a:spcPct val="145800"/>
              </a:lnSpc>
            </a:pP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Update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weak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passwords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strong,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unique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DejaVu Sans"/>
                <a:cs typeface="DejaVu Sans"/>
              </a:rPr>
              <a:t>ones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Set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up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biometric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authentication</a:t>
            </a: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FFFFFF"/>
                </a:solidFill>
                <a:latin typeface="DejaVu Sans"/>
                <a:cs typeface="DejaVu Sans"/>
              </a:rPr>
              <a:t>where</a:t>
            </a:r>
            <a:r>
              <a:rPr sz="1200" spc="-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ejaVu Sans"/>
                <a:cs typeface="DejaVu Sans"/>
              </a:rPr>
              <a:t>available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80771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839200"/>
            <a:chOff x="0" y="0"/>
            <a:chExt cx="12192000" cy="8839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839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Company</a:t>
            </a:r>
            <a:r>
              <a:rPr spc="-60" dirty="0"/>
              <a:t> </a:t>
            </a:r>
            <a:r>
              <a:rPr dirty="0"/>
              <a:t>Policies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dirty="0"/>
              <a:t>Security</a:t>
            </a:r>
            <a:r>
              <a:rPr spc="-55" dirty="0"/>
              <a:t> </a:t>
            </a:r>
            <a:r>
              <a:rPr spc="-10" dirty="0"/>
              <a:t>Guidelines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47824"/>
            <a:ext cx="5295900" cy="6086475"/>
            <a:chOff x="609599" y="1647824"/>
            <a:chExt cx="5295900" cy="6086475"/>
          </a:xfrm>
        </p:grpSpPr>
        <p:sp>
          <p:nvSpPr>
            <p:cNvPr id="7" name="object 7"/>
            <p:cNvSpPr/>
            <p:nvPr/>
          </p:nvSpPr>
          <p:spPr>
            <a:xfrm>
              <a:off x="628649" y="6667499"/>
              <a:ext cx="5276850" cy="1066800"/>
            </a:xfrm>
            <a:custGeom>
              <a:avLst/>
              <a:gdLst/>
              <a:ahLst/>
              <a:cxnLst/>
              <a:rect l="l" t="t" r="r" b="b"/>
              <a:pathLst>
                <a:path w="5276850" h="1066800">
                  <a:moveTo>
                    <a:pt x="5205652" y="1066798"/>
                  </a:moveTo>
                  <a:lnTo>
                    <a:pt x="53397" y="1066798"/>
                  </a:lnTo>
                  <a:lnTo>
                    <a:pt x="49680" y="1066310"/>
                  </a:lnTo>
                  <a:lnTo>
                    <a:pt x="14085" y="1040942"/>
                  </a:lnTo>
                  <a:lnTo>
                    <a:pt x="366" y="1000557"/>
                  </a:lnTo>
                  <a:lnTo>
                    <a:pt x="0" y="995602"/>
                  </a:lnTo>
                  <a:lnTo>
                    <a:pt x="0" y="990599"/>
                  </a:lnTo>
                  <a:lnTo>
                    <a:pt x="0" y="71195"/>
                  </a:lnTo>
                  <a:lnTo>
                    <a:pt x="11716" y="29703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0"/>
                  </a:lnTo>
                  <a:lnTo>
                    <a:pt x="5272963" y="51660"/>
                  </a:lnTo>
                  <a:lnTo>
                    <a:pt x="5276849" y="71195"/>
                  </a:lnTo>
                  <a:lnTo>
                    <a:pt x="5276849" y="995602"/>
                  </a:lnTo>
                  <a:lnTo>
                    <a:pt x="5261227" y="1037093"/>
                  </a:lnTo>
                  <a:lnTo>
                    <a:pt x="5225187" y="1062912"/>
                  </a:lnTo>
                  <a:lnTo>
                    <a:pt x="5210608" y="1066310"/>
                  </a:lnTo>
                  <a:lnTo>
                    <a:pt x="5205652" y="1066798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6667776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4" h="1066800">
                  <a:moveTo>
                    <a:pt x="70450" y="1066244"/>
                  </a:moveTo>
                  <a:lnTo>
                    <a:pt x="33857" y="1053690"/>
                  </a:lnTo>
                  <a:lnTo>
                    <a:pt x="5800" y="1019481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4" y="1032662"/>
                  </a:lnTo>
                  <a:lnTo>
                    <a:pt x="66287" y="1064587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62" y="1647824"/>
              <a:ext cx="47625" cy="4467225"/>
            </a:xfrm>
            <a:custGeom>
              <a:avLst/>
              <a:gdLst/>
              <a:ahLst/>
              <a:cxnLst/>
              <a:rect l="l" t="t" r="r" b="b"/>
              <a:pathLst>
                <a:path w="47625" h="4467225">
                  <a:moveTo>
                    <a:pt x="47625" y="4440263"/>
                  </a:moveTo>
                  <a:lnTo>
                    <a:pt x="26974" y="4419600"/>
                  </a:lnTo>
                  <a:lnTo>
                    <a:pt x="20662" y="4419600"/>
                  </a:lnTo>
                  <a:lnTo>
                    <a:pt x="0" y="4440263"/>
                  </a:lnTo>
                  <a:lnTo>
                    <a:pt x="0" y="4446575"/>
                  </a:lnTo>
                  <a:lnTo>
                    <a:pt x="20662" y="4467225"/>
                  </a:lnTo>
                  <a:lnTo>
                    <a:pt x="26974" y="4467225"/>
                  </a:lnTo>
                  <a:lnTo>
                    <a:pt x="47625" y="4446575"/>
                  </a:lnTo>
                  <a:lnTo>
                    <a:pt x="47625" y="4443412"/>
                  </a:lnTo>
                  <a:lnTo>
                    <a:pt x="47625" y="4440263"/>
                  </a:lnTo>
                  <a:close/>
                </a:path>
                <a:path w="47625" h="4467225">
                  <a:moveTo>
                    <a:pt x="47625" y="4135463"/>
                  </a:moveTo>
                  <a:lnTo>
                    <a:pt x="26974" y="4114800"/>
                  </a:lnTo>
                  <a:lnTo>
                    <a:pt x="20662" y="4114800"/>
                  </a:lnTo>
                  <a:lnTo>
                    <a:pt x="0" y="4135463"/>
                  </a:lnTo>
                  <a:lnTo>
                    <a:pt x="0" y="4141774"/>
                  </a:lnTo>
                  <a:lnTo>
                    <a:pt x="20662" y="4162425"/>
                  </a:lnTo>
                  <a:lnTo>
                    <a:pt x="26974" y="4162425"/>
                  </a:lnTo>
                  <a:lnTo>
                    <a:pt x="47625" y="4141774"/>
                  </a:lnTo>
                  <a:lnTo>
                    <a:pt x="47625" y="4138612"/>
                  </a:lnTo>
                  <a:lnTo>
                    <a:pt x="47625" y="4135463"/>
                  </a:lnTo>
                  <a:close/>
                </a:path>
                <a:path w="47625" h="4467225">
                  <a:moveTo>
                    <a:pt x="47625" y="3830663"/>
                  </a:moveTo>
                  <a:lnTo>
                    <a:pt x="26974" y="3810000"/>
                  </a:lnTo>
                  <a:lnTo>
                    <a:pt x="20662" y="3810000"/>
                  </a:lnTo>
                  <a:lnTo>
                    <a:pt x="0" y="3830663"/>
                  </a:lnTo>
                  <a:lnTo>
                    <a:pt x="0" y="3836974"/>
                  </a:lnTo>
                  <a:lnTo>
                    <a:pt x="20662" y="3857625"/>
                  </a:lnTo>
                  <a:lnTo>
                    <a:pt x="26974" y="3857625"/>
                  </a:lnTo>
                  <a:lnTo>
                    <a:pt x="47625" y="3836974"/>
                  </a:lnTo>
                  <a:lnTo>
                    <a:pt x="47625" y="3833812"/>
                  </a:lnTo>
                  <a:lnTo>
                    <a:pt x="47625" y="3830663"/>
                  </a:lnTo>
                  <a:close/>
                </a:path>
                <a:path w="47625" h="4467225">
                  <a:moveTo>
                    <a:pt x="47625" y="3525863"/>
                  </a:moveTo>
                  <a:lnTo>
                    <a:pt x="26974" y="3505200"/>
                  </a:lnTo>
                  <a:lnTo>
                    <a:pt x="20662" y="3505200"/>
                  </a:lnTo>
                  <a:lnTo>
                    <a:pt x="0" y="3525863"/>
                  </a:lnTo>
                  <a:lnTo>
                    <a:pt x="0" y="3532174"/>
                  </a:lnTo>
                  <a:lnTo>
                    <a:pt x="20662" y="3552825"/>
                  </a:lnTo>
                  <a:lnTo>
                    <a:pt x="26974" y="3552825"/>
                  </a:lnTo>
                  <a:lnTo>
                    <a:pt x="47625" y="3532174"/>
                  </a:lnTo>
                  <a:lnTo>
                    <a:pt x="47625" y="3529012"/>
                  </a:lnTo>
                  <a:lnTo>
                    <a:pt x="47625" y="3525863"/>
                  </a:lnTo>
                  <a:close/>
                </a:path>
                <a:path w="47625" h="4467225">
                  <a:moveTo>
                    <a:pt x="47625" y="3221063"/>
                  </a:moveTo>
                  <a:lnTo>
                    <a:pt x="26974" y="3200400"/>
                  </a:lnTo>
                  <a:lnTo>
                    <a:pt x="20662" y="3200400"/>
                  </a:lnTo>
                  <a:lnTo>
                    <a:pt x="0" y="3221063"/>
                  </a:lnTo>
                  <a:lnTo>
                    <a:pt x="0" y="3227374"/>
                  </a:lnTo>
                  <a:lnTo>
                    <a:pt x="20662" y="3248025"/>
                  </a:lnTo>
                  <a:lnTo>
                    <a:pt x="26974" y="3248025"/>
                  </a:lnTo>
                  <a:lnTo>
                    <a:pt x="47625" y="3227374"/>
                  </a:lnTo>
                  <a:lnTo>
                    <a:pt x="47625" y="3224212"/>
                  </a:lnTo>
                  <a:lnTo>
                    <a:pt x="47625" y="3221063"/>
                  </a:lnTo>
                  <a:close/>
                </a:path>
                <a:path w="47625" h="4467225">
                  <a:moveTo>
                    <a:pt x="47625" y="2154263"/>
                  </a:moveTo>
                  <a:lnTo>
                    <a:pt x="26974" y="2133600"/>
                  </a:lnTo>
                  <a:lnTo>
                    <a:pt x="20662" y="2133600"/>
                  </a:lnTo>
                  <a:lnTo>
                    <a:pt x="0" y="2154263"/>
                  </a:lnTo>
                  <a:lnTo>
                    <a:pt x="0" y="2160574"/>
                  </a:lnTo>
                  <a:lnTo>
                    <a:pt x="20662" y="2181225"/>
                  </a:lnTo>
                  <a:lnTo>
                    <a:pt x="26974" y="2181225"/>
                  </a:lnTo>
                  <a:lnTo>
                    <a:pt x="47625" y="2160574"/>
                  </a:lnTo>
                  <a:lnTo>
                    <a:pt x="47625" y="2157412"/>
                  </a:lnTo>
                  <a:lnTo>
                    <a:pt x="47625" y="2154263"/>
                  </a:lnTo>
                  <a:close/>
                </a:path>
                <a:path w="47625" h="4467225">
                  <a:moveTo>
                    <a:pt x="47625" y="1620862"/>
                  </a:moveTo>
                  <a:lnTo>
                    <a:pt x="26974" y="1600200"/>
                  </a:lnTo>
                  <a:lnTo>
                    <a:pt x="20662" y="1600200"/>
                  </a:lnTo>
                  <a:lnTo>
                    <a:pt x="0" y="1620862"/>
                  </a:lnTo>
                  <a:lnTo>
                    <a:pt x="0" y="1627174"/>
                  </a:lnTo>
                  <a:lnTo>
                    <a:pt x="20662" y="1647825"/>
                  </a:lnTo>
                  <a:lnTo>
                    <a:pt x="26974" y="1647825"/>
                  </a:lnTo>
                  <a:lnTo>
                    <a:pt x="47625" y="1627174"/>
                  </a:lnTo>
                  <a:lnTo>
                    <a:pt x="47625" y="1624012"/>
                  </a:lnTo>
                  <a:lnTo>
                    <a:pt x="47625" y="1620862"/>
                  </a:lnTo>
                  <a:close/>
                </a:path>
                <a:path w="47625" h="4467225">
                  <a:moveTo>
                    <a:pt x="47625" y="1087462"/>
                  </a:moveTo>
                  <a:lnTo>
                    <a:pt x="26974" y="1066800"/>
                  </a:lnTo>
                  <a:lnTo>
                    <a:pt x="20662" y="1066800"/>
                  </a:lnTo>
                  <a:lnTo>
                    <a:pt x="0" y="1087462"/>
                  </a:lnTo>
                  <a:lnTo>
                    <a:pt x="0" y="1093774"/>
                  </a:lnTo>
                  <a:lnTo>
                    <a:pt x="20662" y="1114425"/>
                  </a:lnTo>
                  <a:lnTo>
                    <a:pt x="26974" y="1114425"/>
                  </a:lnTo>
                  <a:lnTo>
                    <a:pt x="47625" y="1093774"/>
                  </a:lnTo>
                  <a:lnTo>
                    <a:pt x="47625" y="1090612"/>
                  </a:lnTo>
                  <a:lnTo>
                    <a:pt x="47625" y="1087462"/>
                  </a:lnTo>
                  <a:close/>
                </a:path>
                <a:path w="47625" h="44672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44672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524" y="6857999"/>
              <a:ext cx="160801" cy="17118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1177925"/>
            <a:ext cx="5202555" cy="639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Corporate Security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Policies</a:t>
            </a:r>
            <a:endParaRPr sz="1500">
              <a:latin typeface="DejaVu Sans"/>
              <a:cs typeface="DejaVu Sans"/>
            </a:endParaRPr>
          </a:p>
          <a:p>
            <a:pPr marL="202565" marR="440055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Classification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Policy: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Guidelines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handling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sensitive,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confidential,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public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endParaRPr sz="1200">
              <a:latin typeface="DejaVu Sans"/>
              <a:cs typeface="DejaVu Sans"/>
            </a:endParaRPr>
          </a:p>
          <a:p>
            <a:pPr marL="202565" marR="55499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Acceptable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Policy: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Rules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proper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company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IT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resources</a:t>
            </a:r>
            <a:endParaRPr sz="1200">
              <a:latin typeface="DejaVu Sans"/>
              <a:cs typeface="DejaVu Sans"/>
            </a:endParaRPr>
          </a:p>
          <a:p>
            <a:pPr marL="202565" marR="18288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Policy: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Guidelines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safe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communication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attachment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handling</a:t>
            </a:r>
            <a:endParaRPr sz="1200">
              <a:latin typeface="DejaVu Sans"/>
              <a:cs typeface="DejaVu Sans"/>
            </a:endParaRPr>
          </a:p>
          <a:p>
            <a:pPr marL="202565" marR="387985">
              <a:lnSpc>
                <a:spcPct val="125000"/>
              </a:lnSpc>
              <a:spcBef>
                <a:spcPts val="6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Remote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Work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Security: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requirements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working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outside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office</a:t>
            </a:r>
            <a:endParaRPr sz="1200">
              <a:latin typeface="DejaVu Sans"/>
              <a:cs typeface="DejaVu Sans"/>
            </a:endParaRPr>
          </a:p>
          <a:p>
            <a:pPr marL="202565" marR="5334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Incident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Plan: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Procedures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addressing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incidents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Your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Security</a:t>
            </a:r>
            <a:r>
              <a:rPr sz="1500" b="1" spc="-5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Responsibilities</a:t>
            </a:r>
            <a:endParaRPr sz="1500">
              <a:latin typeface="DejaVu Sans"/>
              <a:cs typeface="DejaVu Sans"/>
            </a:endParaRPr>
          </a:p>
          <a:p>
            <a:pPr marL="202565" marR="272415">
              <a:lnSpc>
                <a:spcPct val="166700"/>
              </a:lnSpc>
              <a:spcBef>
                <a:spcPts val="2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immediately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Complete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awareness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training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annually</a:t>
            </a:r>
            <a:endParaRPr sz="1200">
              <a:latin typeface="DejaVu Sans"/>
              <a:cs typeface="DejaVu Sans"/>
            </a:endParaRPr>
          </a:p>
          <a:p>
            <a:pPr marL="202565" marR="5080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approved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company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systems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business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communications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Follow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clean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desk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sensitive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endParaRPr sz="1200">
              <a:latin typeface="DejaVu Sans"/>
              <a:cs typeface="DejaVu Sans"/>
            </a:endParaRPr>
          </a:p>
          <a:p>
            <a:pPr marL="202565" marR="20193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computer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(Win+L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/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Cmd+Ctrl+Q)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leaving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your desk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DejaVu Sans"/>
              <a:cs typeface="DejaVu Sans"/>
            </a:endParaRPr>
          </a:p>
          <a:p>
            <a:pPr marL="240665" marR="956944" indent="307340">
              <a:lnSpc>
                <a:spcPct val="129600"/>
              </a:lnSpc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Policy documents are available on 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the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company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intranet</a:t>
            </a:r>
            <a:endParaRPr sz="1350">
              <a:latin typeface="DejaVu Sans"/>
              <a:cs typeface="DejaVu Sans"/>
            </a:endParaRPr>
          </a:p>
          <a:p>
            <a:pPr marL="240665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Visit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Portal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complete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policy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library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latest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updates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86498" y="1181099"/>
            <a:ext cx="5295900" cy="1676400"/>
            <a:chOff x="6286498" y="1181099"/>
            <a:chExt cx="5295900" cy="1676400"/>
          </a:xfrm>
        </p:grpSpPr>
        <p:sp>
          <p:nvSpPr>
            <p:cNvPr id="13" name="object 13"/>
            <p:cNvSpPr/>
            <p:nvPr/>
          </p:nvSpPr>
          <p:spPr>
            <a:xfrm>
              <a:off x="6286498" y="1181099"/>
              <a:ext cx="5295900" cy="1676400"/>
            </a:xfrm>
            <a:custGeom>
              <a:avLst/>
              <a:gdLst/>
              <a:ahLst/>
              <a:cxnLst/>
              <a:rect l="l" t="t" r="r" b="b"/>
              <a:pathLst>
                <a:path w="5295900" h="1676400">
                  <a:moveTo>
                    <a:pt x="5224703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7"/>
                  </a:lnTo>
                  <a:lnTo>
                    <a:pt x="3885" y="1624737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1605203"/>
                  </a:lnTo>
                  <a:lnTo>
                    <a:pt x="5280276" y="1646694"/>
                  </a:lnTo>
                  <a:lnTo>
                    <a:pt x="5244237" y="1672513"/>
                  </a:lnTo>
                  <a:lnTo>
                    <a:pt x="5229657" y="1675911"/>
                  </a:lnTo>
                  <a:lnTo>
                    <a:pt x="5224703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6999" y="17906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9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1895474"/>
              <a:ext cx="152399" cy="152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76999" y="22859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1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390774"/>
              <a:ext cx="147637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83400" y="1377950"/>
            <a:ext cx="3681729" cy="1189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How</a:t>
            </a:r>
            <a:r>
              <a:rPr sz="135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to</a:t>
            </a:r>
            <a:r>
              <a:rPr sz="135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Access</a:t>
            </a:r>
            <a:r>
              <a:rPr sz="135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Policy</a:t>
            </a:r>
            <a:r>
              <a:rPr sz="135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Documents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ts val="3900"/>
              </a:lnSpc>
              <a:spcBef>
                <a:spcPts val="85"/>
              </a:spcBef>
            </a:pPr>
            <a:r>
              <a:rPr sz="1200" dirty="0">
                <a:latin typeface="DejaVu Sans"/>
                <a:cs typeface="DejaVu Sans"/>
              </a:rPr>
              <a:t>Company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Intranet</a:t>
            </a:r>
            <a:r>
              <a:rPr sz="1200" spc="-3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&gt;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Departments</a:t>
            </a:r>
            <a:r>
              <a:rPr sz="1200" spc="-3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&gt;</a:t>
            </a:r>
            <a:r>
              <a:rPr sz="1200" spc="-3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IT</a:t>
            </a:r>
            <a:r>
              <a:rPr sz="1200" spc="-3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Security </a:t>
            </a:r>
            <a:r>
              <a:rPr sz="1200" dirty="0">
                <a:latin typeface="DejaVu Sans"/>
                <a:cs typeface="DejaVu Sans"/>
              </a:rPr>
              <a:t>Security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Policy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Handbook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(PDF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available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offline)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6498" y="3086099"/>
            <a:ext cx="5295899" cy="22478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237164" y="3282950"/>
            <a:ext cx="33947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Security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Team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Contact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Information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7700" y="3754573"/>
            <a:ext cx="158686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DejaVu Sans"/>
                <a:cs typeface="DejaVu Sans"/>
              </a:rPr>
              <a:t>Security </a:t>
            </a:r>
            <a:r>
              <a:rPr sz="1200" b="1" spc="-10" dirty="0">
                <a:latin typeface="DejaVu Sans"/>
                <a:cs typeface="DejaVu Sans"/>
              </a:rPr>
              <a:t>Helpdesk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DejaVu Sans"/>
                <a:cs typeface="DejaVu Sans"/>
              </a:rPr>
              <a:t>Extension: </a:t>
            </a:r>
            <a:r>
              <a:rPr sz="1050" spc="-20" dirty="0">
                <a:latin typeface="DejaVu Sans"/>
                <a:cs typeface="DejaVu Sans"/>
              </a:rPr>
              <a:t>5555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1349" y="3754573"/>
            <a:ext cx="161417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DejaVu Sans"/>
                <a:cs typeface="DejaVu Sans"/>
              </a:rPr>
              <a:t>Report</a:t>
            </a:r>
            <a:r>
              <a:rPr sz="1200" b="1" spc="-50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Phishing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spc="-10" dirty="0">
                <a:latin typeface="DejaVu Sans"/>
                <a:cs typeface="DejaVu Sans"/>
                <a:hlinkClick r:id="rId7"/>
              </a:rPr>
              <a:t>security@company.com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7700" y="4554673"/>
            <a:ext cx="146367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DejaVu Sans"/>
                <a:cs typeface="DejaVu Sans"/>
              </a:rPr>
              <a:t>Urgent </a:t>
            </a:r>
            <a:r>
              <a:rPr sz="1200" b="1" spc="-10" dirty="0">
                <a:latin typeface="DejaVu Sans"/>
                <a:cs typeface="DejaVu Sans"/>
              </a:rPr>
              <a:t>Incidents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DejaVu Sans"/>
                <a:cs typeface="DejaVu Sans"/>
              </a:rPr>
              <a:t>1-800-555-</a:t>
            </a:r>
            <a:r>
              <a:rPr sz="1050" spc="-10" dirty="0">
                <a:latin typeface="DejaVu Sans"/>
                <a:cs typeface="DejaVu Sans"/>
              </a:rPr>
              <a:t>SECURITY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69449" y="4554673"/>
            <a:ext cx="134302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DejaVu Sans"/>
                <a:cs typeface="DejaVu Sans"/>
              </a:rPr>
              <a:t>CISO</a:t>
            </a:r>
            <a:r>
              <a:rPr sz="1200" b="1" spc="-35" dirty="0">
                <a:latin typeface="DejaVu Sans"/>
                <a:cs typeface="DejaVu Sans"/>
              </a:rPr>
              <a:t> </a:t>
            </a:r>
            <a:r>
              <a:rPr sz="1200" b="1" spc="-10" dirty="0">
                <a:latin typeface="DejaVu Sans"/>
                <a:cs typeface="DejaVu Sans"/>
              </a:rPr>
              <a:t>Office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spc="-10" dirty="0">
                <a:latin typeface="DejaVu Sans"/>
                <a:cs typeface="DejaVu Sans"/>
                <a:hlinkClick r:id="rId8"/>
              </a:rPr>
              <a:t>ciso@company.com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86499" y="5562599"/>
            <a:ext cx="5295900" cy="2286000"/>
            <a:chOff x="6286499" y="5562599"/>
            <a:chExt cx="5295900" cy="2286000"/>
          </a:xfrm>
        </p:grpSpPr>
        <p:sp>
          <p:nvSpPr>
            <p:cNvPr id="26" name="object 26"/>
            <p:cNvSpPr/>
            <p:nvPr/>
          </p:nvSpPr>
          <p:spPr>
            <a:xfrm>
              <a:off x="6305548" y="5562599"/>
              <a:ext cx="5276850" cy="2286000"/>
            </a:xfrm>
            <a:custGeom>
              <a:avLst/>
              <a:gdLst/>
              <a:ahLst/>
              <a:cxnLst/>
              <a:rect l="l" t="t" r="r" b="b"/>
              <a:pathLst>
                <a:path w="5276850" h="2286000">
                  <a:moveTo>
                    <a:pt x="5205653" y="2285999"/>
                  </a:moveTo>
                  <a:lnTo>
                    <a:pt x="53397" y="2285999"/>
                  </a:lnTo>
                  <a:lnTo>
                    <a:pt x="49681" y="2285510"/>
                  </a:lnTo>
                  <a:lnTo>
                    <a:pt x="14085" y="2260143"/>
                  </a:lnTo>
                  <a:lnTo>
                    <a:pt x="365" y="2219757"/>
                  </a:lnTo>
                  <a:lnTo>
                    <a:pt x="0" y="2214802"/>
                  </a:lnTo>
                  <a:lnTo>
                    <a:pt x="0" y="22097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3" y="0"/>
                  </a:lnTo>
                  <a:lnTo>
                    <a:pt x="5247142" y="15621"/>
                  </a:lnTo>
                  <a:lnTo>
                    <a:pt x="5272962" y="51661"/>
                  </a:lnTo>
                  <a:lnTo>
                    <a:pt x="5276849" y="71196"/>
                  </a:lnTo>
                  <a:lnTo>
                    <a:pt x="5276849" y="2214802"/>
                  </a:lnTo>
                  <a:lnTo>
                    <a:pt x="5261226" y="2256294"/>
                  </a:lnTo>
                  <a:lnTo>
                    <a:pt x="5225187" y="2282113"/>
                  </a:lnTo>
                  <a:lnTo>
                    <a:pt x="5210607" y="2285511"/>
                  </a:lnTo>
                  <a:lnTo>
                    <a:pt x="5205653" y="22859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6499" y="5562876"/>
              <a:ext cx="70485" cy="2286000"/>
            </a:xfrm>
            <a:custGeom>
              <a:avLst/>
              <a:gdLst/>
              <a:ahLst/>
              <a:cxnLst/>
              <a:rect l="l" t="t" r="r" b="b"/>
              <a:pathLst>
                <a:path w="70485" h="2286000">
                  <a:moveTo>
                    <a:pt x="70450" y="2285444"/>
                  </a:moveTo>
                  <a:lnTo>
                    <a:pt x="33857" y="2272890"/>
                  </a:lnTo>
                  <a:lnTo>
                    <a:pt x="5800" y="2238681"/>
                  </a:lnTo>
                  <a:lnTo>
                    <a:pt x="0" y="22095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2209522"/>
                  </a:lnTo>
                  <a:lnTo>
                    <a:pt x="44515" y="2251863"/>
                  </a:lnTo>
                  <a:lnTo>
                    <a:pt x="66287" y="2283788"/>
                  </a:lnTo>
                  <a:lnTo>
                    <a:pt x="70450" y="22854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98976" y="5759450"/>
            <a:ext cx="4567555" cy="187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In Case of Security </a:t>
            </a:r>
            <a:r>
              <a:rPr sz="1350" b="1" spc="-10" dirty="0">
                <a:solidFill>
                  <a:srgbClr val="991B1B"/>
                </a:solidFill>
                <a:latin typeface="DejaVu Sans"/>
                <a:cs typeface="DejaVu Sans"/>
              </a:rPr>
              <a:t>Emergency</a:t>
            </a:r>
            <a:endParaRPr sz="1350">
              <a:latin typeface="DejaVu Sans"/>
              <a:cs typeface="DejaVu Sans"/>
            </a:endParaRPr>
          </a:p>
          <a:p>
            <a:pPr marL="15875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suspect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account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been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compromised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your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device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infected: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Disconnect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network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Call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Incident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Team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(SIRT)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not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shut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down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computer</a:t>
            </a:r>
            <a:endParaRPr sz="1200">
              <a:latin typeface="DejaVu Sans"/>
              <a:cs typeface="DejaVu Sans"/>
            </a:endParaRPr>
          </a:p>
          <a:p>
            <a:pPr marL="207010" indent="-19431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207010" algn="l"/>
              </a:tabLst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Document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what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happened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83311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277100"/>
            <a:chOff x="0" y="0"/>
            <a:chExt cx="12192000" cy="7277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277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dirty="0"/>
              <a:t>Key</a:t>
            </a:r>
            <a:r>
              <a:rPr spc="-60" dirty="0"/>
              <a:t> </a:t>
            </a:r>
            <a:r>
              <a:rPr spc="-30" dirty="0"/>
              <a:t>Takeaways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38299"/>
            <a:ext cx="5334000" cy="3429000"/>
            <a:chOff x="609599" y="1638299"/>
            <a:chExt cx="5334000" cy="3429000"/>
          </a:xfrm>
        </p:grpSpPr>
        <p:sp>
          <p:nvSpPr>
            <p:cNvPr id="7" name="object 7"/>
            <p:cNvSpPr/>
            <p:nvPr/>
          </p:nvSpPr>
          <p:spPr>
            <a:xfrm>
              <a:off x="609599" y="4305299"/>
              <a:ext cx="5334000" cy="762000"/>
            </a:xfrm>
            <a:custGeom>
              <a:avLst/>
              <a:gdLst/>
              <a:ahLst/>
              <a:cxnLst/>
              <a:rect l="l" t="t" r="r" b="b"/>
              <a:pathLst>
                <a:path w="5334000" h="762000">
                  <a:moveTo>
                    <a:pt x="5262802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690803"/>
                  </a:lnTo>
                  <a:lnTo>
                    <a:pt x="5318377" y="732293"/>
                  </a:lnTo>
                  <a:lnTo>
                    <a:pt x="5282337" y="758113"/>
                  </a:lnTo>
                  <a:lnTo>
                    <a:pt x="5267757" y="761511"/>
                  </a:lnTo>
                  <a:lnTo>
                    <a:pt x="5262802" y="761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638299"/>
              <a:ext cx="152399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2209799"/>
              <a:ext cx="15239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2781299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3352799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3924299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4495799"/>
              <a:ext cx="15239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Remember</a:t>
            </a:r>
            <a:r>
              <a:rPr spc="-15" dirty="0"/>
              <a:t>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Key</a:t>
            </a:r>
            <a:r>
              <a:rPr spc="-15" dirty="0"/>
              <a:t> </a:t>
            </a:r>
            <a:r>
              <a:rPr spc="-10" dirty="0"/>
              <a:t>Points</a:t>
            </a:r>
          </a:p>
          <a:p>
            <a:pPr marL="278765" marR="391160">
              <a:lnSpc>
                <a:spcPct val="125000"/>
              </a:lnSpc>
              <a:spcBef>
                <a:spcPts val="114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b="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attacks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constantly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evolving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becoming</a:t>
            </a:r>
            <a:r>
              <a:rPr sz="1200" b="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20" dirty="0">
                <a:solidFill>
                  <a:srgbClr val="374050"/>
                </a:solidFill>
                <a:latin typeface="DejaVu Sans"/>
                <a:cs typeface="DejaVu Sans"/>
              </a:rPr>
              <a:t>more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sophisticated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AI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QR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codes</a:t>
            </a:r>
            <a:endParaRPr sz="1200">
              <a:latin typeface="DejaVu Sans"/>
              <a:cs typeface="DejaVu Sans"/>
            </a:endParaRPr>
          </a:p>
          <a:p>
            <a:pPr marL="278765" marR="210185">
              <a:lnSpc>
                <a:spcPct val="125000"/>
              </a:lnSpc>
              <a:spcBef>
                <a:spcPts val="90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Always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sender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addresses,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grammar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errors,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urgency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tactics</a:t>
            </a:r>
            <a:endParaRPr sz="1200">
              <a:latin typeface="DejaVu Sans"/>
              <a:cs typeface="DejaVu Sans"/>
            </a:endParaRPr>
          </a:p>
          <a:p>
            <a:pPr marL="278765" marR="5080">
              <a:lnSpc>
                <a:spcPct val="125000"/>
              </a:lnSpc>
              <a:spcBef>
                <a:spcPts val="90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Inspect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URLs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clicking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HTTPS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legitimate domains</a:t>
            </a:r>
            <a:endParaRPr sz="1200">
              <a:latin typeface="DejaVu Sans"/>
              <a:cs typeface="DejaVu Sans"/>
            </a:endParaRPr>
          </a:p>
          <a:p>
            <a:pPr marL="278765" marR="78105">
              <a:lnSpc>
                <a:spcPct val="125000"/>
              </a:lnSpc>
              <a:spcBef>
                <a:spcPts val="90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Never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provide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sensitive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an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unsolicited request</a:t>
            </a:r>
            <a:endParaRPr sz="1200">
              <a:latin typeface="DejaVu Sans"/>
              <a:cs typeface="DejaVu Sans"/>
            </a:endParaRPr>
          </a:p>
          <a:p>
            <a:pPr marL="278765">
              <a:lnSpc>
                <a:spcPct val="100000"/>
              </a:lnSpc>
              <a:spcBef>
                <a:spcPts val="126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b="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proper</a:t>
            </a:r>
            <a:r>
              <a:rPr sz="1200" b="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channels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DejaVu Sans"/>
              <a:cs typeface="DejaVu Sans"/>
            </a:endParaRPr>
          </a:p>
          <a:p>
            <a:pPr marL="164465" marR="184785" indent="281305">
              <a:lnSpc>
                <a:spcPct val="125000"/>
              </a:lnSpc>
            </a:pPr>
            <a:r>
              <a:rPr sz="1200" dirty="0">
                <a:solidFill>
                  <a:srgbClr val="1D3A8A"/>
                </a:solidFill>
              </a:rPr>
              <a:t>Organizations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with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trained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employees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experience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spc="-25" dirty="0">
                <a:solidFill>
                  <a:srgbClr val="1D3A8A"/>
                </a:solidFill>
              </a:rPr>
              <a:t>86% </a:t>
            </a:r>
            <a:r>
              <a:rPr sz="1200" dirty="0">
                <a:solidFill>
                  <a:srgbClr val="1D3A8A"/>
                </a:solidFill>
              </a:rPr>
              <a:t>fewer phishing </a:t>
            </a:r>
            <a:r>
              <a:rPr sz="1200" spc="-10" dirty="0">
                <a:solidFill>
                  <a:srgbClr val="1D3A8A"/>
                </a:solidFill>
              </a:rPr>
              <a:t>incidents</a:t>
            </a:r>
            <a:endParaRPr sz="1200"/>
          </a:p>
        </p:txBody>
      </p:sp>
      <p:grpSp>
        <p:nvGrpSpPr>
          <p:cNvPr id="15" name="object 15"/>
          <p:cNvGrpSpPr/>
          <p:nvPr/>
        </p:nvGrpSpPr>
        <p:grpSpPr>
          <a:xfrm>
            <a:off x="6248399" y="1600199"/>
            <a:ext cx="5334000" cy="3695700"/>
            <a:chOff x="6248399" y="1600199"/>
            <a:chExt cx="5334000" cy="3695700"/>
          </a:xfrm>
        </p:grpSpPr>
        <p:sp>
          <p:nvSpPr>
            <p:cNvPr id="16" name="object 16"/>
            <p:cNvSpPr/>
            <p:nvPr/>
          </p:nvSpPr>
          <p:spPr>
            <a:xfrm>
              <a:off x="6262686" y="1600199"/>
              <a:ext cx="5320030" cy="952500"/>
            </a:xfrm>
            <a:custGeom>
              <a:avLst/>
              <a:gdLst/>
              <a:ahLst/>
              <a:cxnLst/>
              <a:rect l="l" t="t" r="r" b="b"/>
              <a:pathLst>
                <a:path w="5320030" h="952500">
                  <a:moveTo>
                    <a:pt x="5248515" y="952499"/>
                  </a:moveTo>
                  <a:lnTo>
                    <a:pt x="57847" y="952499"/>
                  </a:lnTo>
                  <a:lnTo>
                    <a:pt x="53821" y="952011"/>
                  </a:lnTo>
                  <a:lnTo>
                    <a:pt x="15259" y="926643"/>
                  </a:lnTo>
                  <a:lnTo>
                    <a:pt x="396" y="886258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881303"/>
                  </a:lnTo>
                  <a:lnTo>
                    <a:pt x="5304089" y="922794"/>
                  </a:lnTo>
                  <a:lnTo>
                    <a:pt x="5268049" y="948613"/>
                  </a:lnTo>
                  <a:lnTo>
                    <a:pt x="5253470" y="952011"/>
                  </a:lnTo>
                  <a:lnTo>
                    <a:pt x="5248515" y="9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399" y="1600577"/>
              <a:ext cx="69215" cy="951865"/>
            </a:xfrm>
            <a:custGeom>
              <a:avLst/>
              <a:gdLst/>
              <a:ahLst/>
              <a:cxnLst/>
              <a:rect l="l" t="t" r="r" b="b"/>
              <a:pathLst>
                <a:path w="69214" h="951864">
                  <a:moveTo>
                    <a:pt x="68698" y="951744"/>
                  </a:moveTo>
                  <a:lnTo>
                    <a:pt x="27882" y="934855"/>
                  </a:lnTo>
                  <a:lnTo>
                    <a:pt x="3262" y="898009"/>
                  </a:lnTo>
                  <a:lnTo>
                    <a:pt x="0" y="8759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875922"/>
                  </a:lnTo>
                  <a:lnTo>
                    <a:pt x="36593" y="918264"/>
                  </a:lnTo>
                  <a:lnTo>
                    <a:pt x="63809" y="950188"/>
                  </a:lnTo>
                  <a:lnTo>
                    <a:pt x="68698" y="9517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2686" y="2705099"/>
              <a:ext cx="5320030" cy="762000"/>
            </a:xfrm>
            <a:custGeom>
              <a:avLst/>
              <a:gdLst/>
              <a:ahLst/>
              <a:cxnLst/>
              <a:rect l="l" t="t" r="r" b="b"/>
              <a:pathLst>
                <a:path w="5320030" h="762000">
                  <a:moveTo>
                    <a:pt x="5248515" y="761999"/>
                  </a:moveTo>
                  <a:lnTo>
                    <a:pt x="57847" y="761999"/>
                  </a:lnTo>
                  <a:lnTo>
                    <a:pt x="53821" y="761511"/>
                  </a:lnTo>
                  <a:lnTo>
                    <a:pt x="15259" y="736143"/>
                  </a:lnTo>
                  <a:lnTo>
                    <a:pt x="39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690803"/>
                  </a:lnTo>
                  <a:lnTo>
                    <a:pt x="5304089" y="732294"/>
                  </a:lnTo>
                  <a:lnTo>
                    <a:pt x="5268049" y="758113"/>
                  </a:lnTo>
                  <a:lnTo>
                    <a:pt x="5253470" y="761511"/>
                  </a:lnTo>
                  <a:lnTo>
                    <a:pt x="5248515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8399" y="2705477"/>
              <a:ext cx="69215" cy="761365"/>
            </a:xfrm>
            <a:custGeom>
              <a:avLst/>
              <a:gdLst/>
              <a:ahLst/>
              <a:cxnLst/>
              <a:rect l="l" t="t" r="r" b="b"/>
              <a:pathLst>
                <a:path w="69214" h="761364">
                  <a:moveTo>
                    <a:pt x="68698" y="761244"/>
                  </a:moveTo>
                  <a:lnTo>
                    <a:pt x="27882" y="744355"/>
                  </a:lnTo>
                  <a:lnTo>
                    <a:pt x="3262" y="707508"/>
                  </a:lnTo>
                  <a:lnTo>
                    <a:pt x="0" y="6854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685422"/>
                  </a:lnTo>
                  <a:lnTo>
                    <a:pt x="36593" y="727764"/>
                  </a:lnTo>
                  <a:lnTo>
                    <a:pt x="63809" y="759688"/>
                  </a:lnTo>
                  <a:lnTo>
                    <a:pt x="68698" y="7612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2686" y="3619499"/>
              <a:ext cx="5320030" cy="762000"/>
            </a:xfrm>
            <a:custGeom>
              <a:avLst/>
              <a:gdLst/>
              <a:ahLst/>
              <a:cxnLst/>
              <a:rect l="l" t="t" r="r" b="b"/>
              <a:pathLst>
                <a:path w="5320030" h="762000">
                  <a:moveTo>
                    <a:pt x="5248515" y="761999"/>
                  </a:moveTo>
                  <a:lnTo>
                    <a:pt x="57847" y="761999"/>
                  </a:lnTo>
                  <a:lnTo>
                    <a:pt x="53821" y="761511"/>
                  </a:lnTo>
                  <a:lnTo>
                    <a:pt x="15259" y="736143"/>
                  </a:lnTo>
                  <a:lnTo>
                    <a:pt x="39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690803"/>
                  </a:lnTo>
                  <a:lnTo>
                    <a:pt x="5304089" y="732293"/>
                  </a:lnTo>
                  <a:lnTo>
                    <a:pt x="5268049" y="758113"/>
                  </a:lnTo>
                  <a:lnTo>
                    <a:pt x="5253470" y="761511"/>
                  </a:lnTo>
                  <a:lnTo>
                    <a:pt x="5248515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48399" y="3619877"/>
              <a:ext cx="69215" cy="761365"/>
            </a:xfrm>
            <a:custGeom>
              <a:avLst/>
              <a:gdLst/>
              <a:ahLst/>
              <a:cxnLst/>
              <a:rect l="l" t="t" r="r" b="b"/>
              <a:pathLst>
                <a:path w="69214" h="761364">
                  <a:moveTo>
                    <a:pt x="68698" y="761244"/>
                  </a:moveTo>
                  <a:lnTo>
                    <a:pt x="27882" y="744355"/>
                  </a:lnTo>
                  <a:lnTo>
                    <a:pt x="3262" y="707508"/>
                  </a:lnTo>
                  <a:lnTo>
                    <a:pt x="0" y="6854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685422"/>
                  </a:lnTo>
                  <a:lnTo>
                    <a:pt x="36593" y="727764"/>
                  </a:lnTo>
                  <a:lnTo>
                    <a:pt x="63809" y="759688"/>
                  </a:lnTo>
                  <a:lnTo>
                    <a:pt x="68698" y="7612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62686" y="4533899"/>
              <a:ext cx="5320030" cy="762000"/>
            </a:xfrm>
            <a:custGeom>
              <a:avLst/>
              <a:gdLst/>
              <a:ahLst/>
              <a:cxnLst/>
              <a:rect l="l" t="t" r="r" b="b"/>
              <a:pathLst>
                <a:path w="5320030" h="762000">
                  <a:moveTo>
                    <a:pt x="5248515" y="761999"/>
                  </a:moveTo>
                  <a:lnTo>
                    <a:pt x="57847" y="761999"/>
                  </a:lnTo>
                  <a:lnTo>
                    <a:pt x="53821" y="761511"/>
                  </a:lnTo>
                  <a:lnTo>
                    <a:pt x="15259" y="736142"/>
                  </a:lnTo>
                  <a:lnTo>
                    <a:pt x="39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690803"/>
                  </a:lnTo>
                  <a:lnTo>
                    <a:pt x="5304089" y="732293"/>
                  </a:lnTo>
                  <a:lnTo>
                    <a:pt x="5268049" y="758113"/>
                  </a:lnTo>
                  <a:lnTo>
                    <a:pt x="5253470" y="761511"/>
                  </a:lnTo>
                  <a:lnTo>
                    <a:pt x="5248515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399" y="4534277"/>
              <a:ext cx="69215" cy="761365"/>
            </a:xfrm>
            <a:custGeom>
              <a:avLst/>
              <a:gdLst/>
              <a:ahLst/>
              <a:cxnLst/>
              <a:rect l="l" t="t" r="r" b="b"/>
              <a:pathLst>
                <a:path w="69214" h="761364">
                  <a:moveTo>
                    <a:pt x="68698" y="761244"/>
                  </a:moveTo>
                  <a:lnTo>
                    <a:pt x="27882" y="744355"/>
                  </a:lnTo>
                  <a:lnTo>
                    <a:pt x="3262" y="707508"/>
                  </a:lnTo>
                  <a:lnTo>
                    <a:pt x="0" y="6854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685422"/>
                  </a:lnTo>
                  <a:lnTo>
                    <a:pt x="36593" y="727764"/>
                  </a:lnTo>
                  <a:lnTo>
                    <a:pt x="63809" y="759688"/>
                  </a:lnTo>
                  <a:lnTo>
                    <a:pt x="68698" y="7612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2207" y="1781174"/>
              <a:ext cx="142934" cy="1521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7474" y="2886074"/>
              <a:ext cx="152399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2237" y="3809988"/>
              <a:ext cx="142874" cy="1333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7474" y="4714874"/>
              <a:ext cx="133349" cy="152399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Your</a:t>
            </a:r>
            <a:r>
              <a:rPr spc="-60" dirty="0"/>
              <a:t> </a:t>
            </a:r>
            <a:r>
              <a:rPr dirty="0"/>
              <a:t>Action</a:t>
            </a:r>
            <a:r>
              <a:rPr spc="-55" dirty="0"/>
              <a:t> </a:t>
            </a:r>
            <a:r>
              <a:rPr spc="-10" dirty="0"/>
              <a:t>Items</a:t>
            </a: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pc="-10" dirty="0"/>
          </a:p>
          <a:p>
            <a:pPr marL="459740">
              <a:lnSpc>
                <a:spcPct val="100000"/>
              </a:lnSpc>
            </a:pPr>
            <a:r>
              <a:rPr sz="1200" dirty="0">
                <a:solidFill>
                  <a:srgbClr val="1D3A8A"/>
                </a:solidFill>
              </a:rPr>
              <a:t>Enable</a:t>
            </a:r>
            <a:r>
              <a:rPr sz="1200" spc="-45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Multi-Factor</a:t>
            </a:r>
            <a:r>
              <a:rPr sz="1200" spc="-40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Authentication</a:t>
            </a:r>
            <a:endParaRPr sz="1200"/>
          </a:p>
          <a:p>
            <a:pPr marL="231140" marR="5080">
              <a:lnSpc>
                <a:spcPct val="119000"/>
              </a:lnSpc>
              <a:spcBef>
                <a:spcPts val="425"/>
              </a:spcBef>
            </a:pP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Set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up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MFA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accounts,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especially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financial services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50">
              <a:latin typeface="DejaVu Sans"/>
              <a:cs typeface="DejaVu Sans"/>
            </a:endParaRPr>
          </a:p>
          <a:p>
            <a:pPr marL="459740">
              <a:lnSpc>
                <a:spcPct val="100000"/>
              </a:lnSpc>
            </a:pPr>
            <a:r>
              <a:rPr sz="1200" dirty="0">
                <a:solidFill>
                  <a:srgbClr val="1D3A8A"/>
                </a:solidFill>
              </a:rPr>
              <a:t>Use</a:t>
            </a:r>
            <a:r>
              <a:rPr sz="1200" spc="-35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a</a:t>
            </a:r>
            <a:r>
              <a:rPr sz="1200" spc="-35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Password</a:t>
            </a:r>
            <a:r>
              <a:rPr sz="1200" spc="-30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Manager</a:t>
            </a:r>
            <a:endParaRPr sz="1200"/>
          </a:p>
          <a:p>
            <a:pPr marL="231140">
              <a:lnSpc>
                <a:spcPct val="100000"/>
              </a:lnSpc>
              <a:spcBef>
                <a:spcPts val="660"/>
              </a:spcBef>
            </a:pP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Create</a:t>
            </a:r>
            <a:r>
              <a:rPr sz="105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strong,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unique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05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each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05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accounts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050">
              <a:latin typeface="DejaVu Sans"/>
              <a:cs typeface="DejaVu Sans"/>
            </a:endParaRPr>
          </a:p>
          <a:p>
            <a:pPr marL="459740">
              <a:lnSpc>
                <a:spcPct val="100000"/>
              </a:lnSpc>
            </a:pPr>
            <a:r>
              <a:rPr sz="1200" dirty="0">
                <a:solidFill>
                  <a:srgbClr val="1D3A8A"/>
                </a:solidFill>
              </a:rPr>
              <a:t>Keep</a:t>
            </a:r>
            <a:r>
              <a:rPr sz="1200" spc="-60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Software</a:t>
            </a:r>
            <a:r>
              <a:rPr sz="1200" spc="-55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Updated</a:t>
            </a:r>
            <a:endParaRPr sz="1200"/>
          </a:p>
          <a:p>
            <a:pPr marL="231140">
              <a:lnSpc>
                <a:spcPct val="100000"/>
              </a:lnSpc>
              <a:spcBef>
                <a:spcPts val="660"/>
              </a:spcBef>
            </a:pP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Enable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automatic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updates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devices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 applications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50">
              <a:latin typeface="DejaVu Sans"/>
              <a:cs typeface="DejaVu Sans"/>
            </a:endParaRPr>
          </a:p>
          <a:p>
            <a:pPr marL="44069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D3A8A"/>
                </a:solidFill>
              </a:rPr>
              <a:t>Report</a:t>
            </a:r>
            <a:r>
              <a:rPr sz="1200" spc="-25" dirty="0">
                <a:solidFill>
                  <a:srgbClr val="1D3A8A"/>
                </a:solidFill>
              </a:rPr>
              <a:t> </a:t>
            </a:r>
            <a:r>
              <a:rPr sz="1200" dirty="0">
                <a:solidFill>
                  <a:srgbClr val="1D3A8A"/>
                </a:solidFill>
              </a:rPr>
              <a:t>Suspicious</a:t>
            </a:r>
            <a:r>
              <a:rPr sz="1200" spc="-25" dirty="0">
                <a:solidFill>
                  <a:srgbClr val="1D3A8A"/>
                </a:solidFill>
              </a:rPr>
              <a:t> </a:t>
            </a:r>
            <a:r>
              <a:rPr sz="1200" spc="-10" dirty="0">
                <a:solidFill>
                  <a:srgbClr val="1D3A8A"/>
                </a:solidFill>
              </a:rPr>
              <a:t>Activity</a:t>
            </a:r>
            <a:endParaRPr sz="1200"/>
          </a:p>
          <a:p>
            <a:pPr marL="231140">
              <a:lnSpc>
                <a:spcPct val="100000"/>
              </a:lnSpc>
              <a:spcBef>
                <a:spcPts val="660"/>
              </a:spcBef>
            </a:pP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050" b="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050" b="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button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050" b="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contact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050" b="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050" b="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0" spc="-10" dirty="0">
                <a:solidFill>
                  <a:srgbClr val="374050"/>
                </a:solidFill>
                <a:latin typeface="DejaVu Sans"/>
                <a:cs typeface="DejaVu Sans"/>
              </a:rPr>
              <a:t>immediately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9599" y="5524499"/>
            <a:ext cx="10972800" cy="762000"/>
            <a:chOff x="609599" y="5524499"/>
            <a:chExt cx="10972800" cy="762000"/>
          </a:xfrm>
        </p:grpSpPr>
        <p:sp>
          <p:nvSpPr>
            <p:cNvPr id="30" name="object 30"/>
            <p:cNvSpPr/>
            <p:nvPr/>
          </p:nvSpPr>
          <p:spPr>
            <a:xfrm>
              <a:off x="609599" y="5524499"/>
              <a:ext cx="10972800" cy="762000"/>
            </a:xfrm>
            <a:custGeom>
              <a:avLst/>
              <a:gdLst/>
              <a:ahLst/>
              <a:cxnLst/>
              <a:rect l="l" t="t" r="r" b="b"/>
              <a:pathLst>
                <a:path w="10972800" h="762000">
                  <a:moveTo>
                    <a:pt x="10901602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690803"/>
                  </a:lnTo>
                  <a:lnTo>
                    <a:pt x="10957175" y="732293"/>
                  </a:lnTo>
                  <a:lnTo>
                    <a:pt x="10921136" y="758113"/>
                  </a:lnTo>
                  <a:lnTo>
                    <a:pt x="10906556" y="761511"/>
                  </a:lnTo>
                  <a:lnTo>
                    <a:pt x="10901602" y="7619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1987" y="5734049"/>
              <a:ext cx="10668000" cy="342900"/>
            </a:xfrm>
            <a:custGeom>
              <a:avLst/>
              <a:gdLst/>
              <a:ahLst/>
              <a:cxnLst/>
              <a:rect l="l" t="t" r="r" b="b"/>
              <a:pathLst>
                <a:path w="10668000" h="342900">
                  <a:moveTo>
                    <a:pt x="125018" y="67310"/>
                  </a:moveTo>
                  <a:lnTo>
                    <a:pt x="102933" y="34239"/>
                  </a:lnTo>
                  <a:lnTo>
                    <a:pt x="86296" y="28575"/>
                  </a:lnTo>
                  <a:lnTo>
                    <a:pt x="74447" y="28575"/>
                  </a:lnTo>
                  <a:lnTo>
                    <a:pt x="41389" y="50673"/>
                  </a:lnTo>
                  <a:lnTo>
                    <a:pt x="35725" y="67310"/>
                  </a:lnTo>
                  <a:lnTo>
                    <a:pt x="35725" y="79146"/>
                  </a:lnTo>
                  <a:lnTo>
                    <a:pt x="57823" y="112217"/>
                  </a:lnTo>
                  <a:lnTo>
                    <a:pt x="74447" y="117881"/>
                  </a:lnTo>
                  <a:lnTo>
                    <a:pt x="86296" y="117881"/>
                  </a:lnTo>
                  <a:lnTo>
                    <a:pt x="119354" y="95783"/>
                  </a:lnTo>
                  <a:lnTo>
                    <a:pt x="125018" y="79146"/>
                  </a:lnTo>
                  <a:lnTo>
                    <a:pt x="125018" y="67310"/>
                  </a:lnTo>
                  <a:close/>
                </a:path>
                <a:path w="10668000" h="342900">
                  <a:moveTo>
                    <a:pt x="131381" y="207175"/>
                  </a:moveTo>
                  <a:lnTo>
                    <a:pt x="121323" y="196189"/>
                  </a:lnTo>
                  <a:lnTo>
                    <a:pt x="113753" y="183464"/>
                  </a:lnTo>
                  <a:lnTo>
                    <a:pt x="108915" y="169113"/>
                  </a:lnTo>
                  <a:lnTo>
                    <a:pt x="107213" y="153593"/>
                  </a:lnTo>
                  <a:lnTo>
                    <a:pt x="107213" y="149352"/>
                  </a:lnTo>
                  <a:lnTo>
                    <a:pt x="107556" y="145173"/>
                  </a:lnTo>
                  <a:lnTo>
                    <a:pt x="108280" y="141147"/>
                  </a:lnTo>
                  <a:lnTo>
                    <a:pt x="102349" y="138823"/>
                  </a:lnTo>
                  <a:lnTo>
                    <a:pt x="96189" y="137121"/>
                  </a:lnTo>
                  <a:lnTo>
                    <a:pt x="89814" y="136093"/>
                  </a:lnTo>
                  <a:lnTo>
                    <a:pt x="83388" y="135737"/>
                  </a:lnTo>
                  <a:lnTo>
                    <a:pt x="59550" y="135737"/>
                  </a:lnTo>
                  <a:lnTo>
                    <a:pt x="36385" y="140423"/>
                  </a:lnTo>
                  <a:lnTo>
                    <a:pt x="17449" y="153187"/>
                  </a:lnTo>
                  <a:lnTo>
                    <a:pt x="4686" y="172110"/>
                  </a:lnTo>
                  <a:lnTo>
                    <a:pt x="0" y="195287"/>
                  </a:lnTo>
                  <a:lnTo>
                    <a:pt x="0" y="201752"/>
                  </a:lnTo>
                  <a:lnTo>
                    <a:pt x="2628" y="204444"/>
                  </a:lnTo>
                  <a:lnTo>
                    <a:pt x="5359" y="207175"/>
                  </a:lnTo>
                  <a:lnTo>
                    <a:pt x="131381" y="207175"/>
                  </a:lnTo>
                  <a:close/>
                </a:path>
                <a:path w="10668000" h="342900">
                  <a:moveTo>
                    <a:pt x="232181" y="157111"/>
                  </a:moveTo>
                  <a:lnTo>
                    <a:pt x="229336" y="136093"/>
                  </a:lnTo>
                  <a:lnTo>
                    <a:pt x="226758" y="129844"/>
                  </a:lnTo>
                  <a:lnTo>
                    <a:pt x="195859" y="102755"/>
                  </a:lnTo>
                  <a:lnTo>
                    <a:pt x="182118" y="100012"/>
                  </a:lnTo>
                  <a:lnTo>
                    <a:pt x="175082" y="100012"/>
                  </a:lnTo>
                  <a:lnTo>
                    <a:pt x="138226" y="118198"/>
                  </a:lnTo>
                  <a:lnTo>
                    <a:pt x="125018" y="157111"/>
                  </a:lnTo>
                  <a:lnTo>
                    <a:pt x="125361" y="160604"/>
                  </a:lnTo>
                  <a:lnTo>
                    <a:pt x="145910" y="196189"/>
                  </a:lnTo>
                  <a:lnTo>
                    <a:pt x="175082" y="207175"/>
                  </a:lnTo>
                  <a:lnTo>
                    <a:pt x="182118" y="207175"/>
                  </a:lnTo>
                  <a:lnTo>
                    <a:pt x="218973" y="188988"/>
                  </a:lnTo>
                  <a:lnTo>
                    <a:pt x="231838" y="160604"/>
                  </a:lnTo>
                  <a:lnTo>
                    <a:pt x="232181" y="157111"/>
                  </a:lnTo>
                  <a:close/>
                </a:path>
                <a:path w="10668000" h="342900">
                  <a:moveTo>
                    <a:pt x="285750" y="299427"/>
                  </a:moveTo>
                  <a:lnTo>
                    <a:pt x="279908" y="270471"/>
                  </a:lnTo>
                  <a:lnTo>
                    <a:pt x="263956" y="246824"/>
                  </a:lnTo>
                  <a:lnTo>
                    <a:pt x="240309" y="230886"/>
                  </a:lnTo>
                  <a:lnTo>
                    <a:pt x="211366" y="225031"/>
                  </a:lnTo>
                  <a:lnTo>
                    <a:pt x="145834" y="225031"/>
                  </a:lnTo>
                  <a:lnTo>
                    <a:pt x="116890" y="230886"/>
                  </a:lnTo>
                  <a:lnTo>
                    <a:pt x="93243" y="246824"/>
                  </a:lnTo>
                  <a:lnTo>
                    <a:pt x="77292" y="270471"/>
                  </a:lnTo>
                  <a:lnTo>
                    <a:pt x="71437" y="299427"/>
                  </a:lnTo>
                  <a:lnTo>
                    <a:pt x="71437" y="307632"/>
                  </a:lnTo>
                  <a:lnTo>
                    <a:pt x="78143" y="314325"/>
                  </a:lnTo>
                  <a:lnTo>
                    <a:pt x="279120" y="314325"/>
                  </a:lnTo>
                  <a:lnTo>
                    <a:pt x="285750" y="307632"/>
                  </a:lnTo>
                  <a:lnTo>
                    <a:pt x="285750" y="299427"/>
                  </a:lnTo>
                  <a:close/>
                </a:path>
                <a:path w="10668000" h="342900">
                  <a:moveTo>
                    <a:pt x="330403" y="67310"/>
                  </a:moveTo>
                  <a:lnTo>
                    <a:pt x="308317" y="34239"/>
                  </a:lnTo>
                  <a:lnTo>
                    <a:pt x="291680" y="28575"/>
                  </a:lnTo>
                  <a:lnTo>
                    <a:pt x="279831" y="28575"/>
                  </a:lnTo>
                  <a:lnTo>
                    <a:pt x="246773" y="50673"/>
                  </a:lnTo>
                  <a:lnTo>
                    <a:pt x="241109" y="67310"/>
                  </a:lnTo>
                  <a:lnTo>
                    <a:pt x="241109" y="79146"/>
                  </a:lnTo>
                  <a:lnTo>
                    <a:pt x="263194" y="112217"/>
                  </a:lnTo>
                  <a:lnTo>
                    <a:pt x="279831" y="117881"/>
                  </a:lnTo>
                  <a:lnTo>
                    <a:pt x="291680" y="117881"/>
                  </a:lnTo>
                  <a:lnTo>
                    <a:pt x="324739" y="95783"/>
                  </a:lnTo>
                  <a:lnTo>
                    <a:pt x="330403" y="79146"/>
                  </a:lnTo>
                  <a:lnTo>
                    <a:pt x="330403" y="67310"/>
                  </a:lnTo>
                  <a:close/>
                </a:path>
                <a:path w="10668000" h="342900">
                  <a:moveTo>
                    <a:pt x="357187" y="195287"/>
                  </a:moveTo>
                  <a:lnTo>
                    <a:pt x="352513" y="172110"/>
                  </a:lnTo>
                  <a:lnTo>
                    <a:pt x="339750" y="153187"/>
                  </a:lnTo>
                  <a:lnTo>
                    <a:pt x="320814" y="140423"/>
                  </a:lnTo>
                  <a:lnTo>
                    <a:pt x="297649" y="135737"/>
                  </a:lnTo>
                  <a:lnTo>
                    <a:pt x="273812" y="135737"/>
                  </a:lnTo>
                  <a:lnTo>
                    <a:pt x="267246" y="136093"/>
                  </a:lnTo>
                  <a:lnTo>
                    <a:pt x="260883" y="137121"/>
                  </a:lnTo>
                  <a:lnTo>
                    <a:pt x="254762" y="138823"/>
                  </a:lnTo>
                  <a:lnTo>
                    <a:pt x="248920" y="141147"/>
                  </a:lnTo>
                  <a:lnTo>
                    <a:pt x="249580" y="145173"/>
                  </a:lnTo>
                  <a:lnTo>
                    <a:pt x="249986" y="149352"/>
                  </a:lnTo>
                  <a:lnTo>
                    <a:pt x="249986" y="153593"/>
                  </a:lnTo>
                  <a:lnTo>
                    <a:pt x="248297" y="169113"/>
                  </a:lnTo>
                  <a:lnTo>
                    <a:pt x="243471" y="183464"/>
                  </a:lnTo>
                  <a:lnTo>
                    <a:pt x="235902" y="196189"/>
                  </a:lnTo>
                  <a:lnTo>
                    <a:pt x="225818" y="207175"/>
                  </a:lnTo>
                  <a:lnTo>
                    <a:pt x="351840" y="207175"/>
                  </a:lnTo>
                  <a:lnTo>
                    <a:pt x="354596" y="204444"/>
                  </a:lnTo>
                  <a:lnTo>
                    <a:pt x="357187" y="201752"/>
                  </a:lnTo>
                  <a:lnTo>
                    <a:pt x="357187" y="195287"/>
                  </a:lnTo>
                  <a:close/>
                </a:path>
                <a:path w="10668000" h="342900">
                  <a:moveTo>
                    <a:pt x="10668000" y="33058"/>
                  </a:moveTo>
                  <a:lnTo>
                    <a:pt x="10639819" y="977"/>
                  </a:lnTo>
                  <a:lnTo>
                    <a:pt x="10634955" y="0"/>
                  </a:lnTo>
                  <a:lnTo>
                    <a:pt x="9415183" y="0"/>
                  </a:lnTo>
                  <a:lnTo>
                    <a:pt x="9383090" y="28194"/>
                  </a:lnTo>
                  <a:lnTo>
                    <a:pt x="9382125" y="33058"/>
                  </a:lnTo>
                  <a:lnTo>
                    <a:pt x="9382125" y="304800"/>
                  </a:lnTo>
                  <a:lnTo>
                    <a:pt x="9382125" y="309854"/>
                  </a:lnTo>
                  <a:lnTo>
                    <a:pt x="9410319" y="341934"/>
                  </a:lnTo>
                  <a:lnTo>
                    <a:pt x="9415183" y="342900"/>
                  </a:lnTo>
                  <a:lnTo>
                    <a:pt x="10634955" y="342900"/>
                  </a:lnTo>
                  <a:lnTo>
                    <a:pt x="10667035" y="314718"/>
                  </a:lnTo>
                  <a:lnTo>
                    <a:pt x="10668000" y="309854"/>
                  </a:lnTo>
                  <a:lnTo>
                    <a:pt x="10668000" y="33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6524" y="5838824"/>
              <a:ext cx="133376" cy="13335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491141" y="5807074"/>
            <a:ext cx="7994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1C4ED8"/>
                </a:solidFill>
                <a:latin typeface="DejaVu Sans"/>
                <a:cs typeface="DejaVu Sans"/>
                <a:hlinkClick r:id="rId10" action="ppaction://hlinksldjump"/>
              </a:rPr>
              <a:t>Resources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8887" y="5619296"/>
            <a:ext cx="4615180" cy="506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b="1" dirty="0">
                <a:solidFill>
                  <a:srgbClr val="FFFFFF"/>
                </a:solidFill>
                <a:latin typeface="DejaVu Sans"/>
                <a:cs typeface="DejaVu Sans"/>
              </a:rPr>
              <a:t>Security Is Everyone's </a:t>
            </a:r>
            <a:r>
              <a:rPr sz="1500" b="1" spc="-10" dirty="0">
                <a:solidFill>
                  <a:srgbClr val="FFFFFF"/>
                </a:solidFill>
                <a:latin typeface="DejaVu Sans"/>
                <a:cs typeface="DejaVu Sans"/>
              </a:rPr>
              <a:t>Responsibility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Your</a:t>
            </a:r>
            <a:r>
              <a:rPr sz="105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vigilance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protects</a:t>
            </a:r>
            <a:r>
              <a:rPr sz="105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not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just</a:t>
            </a:r>
            <a:r>
              <a:rPr sz="105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yourself,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but</a:t>
            </a:r>
            <a:r>
              <a:rPr sz="105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your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entire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DejaVu Sans"/>
                <a:cs typeface="DejaVu Sans"/>
              </a:rPr>
              <a:t>organization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66674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8299" y="68276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86399" y="10667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08729">
              <a:lnSpc>
                <a:spcPct val="100000"/>
              </a:lnSpc>
              <a:spcBef>
                <a:spcPts val="100"/>
              </a:spcBef>
            </a:pPr>
            <a:r>
              <a:rPr sz="2700" spc="-35" dirty="0"/>
              <a:t>Table</a:t>
            </a:r>
            <a:r>
              <a:rPr sz="2700" spc="-100" dirty="0"/>
              <a:t> </a:t>
            </a:r>
            <a:r>
              <a:rPr sz="2700" dirty="0"/>
              <a:t>of</a:t>
            </a:r>
            <a:r>
              <a:rPr sz="2700" spc="-95" dirty="0"/>
              <a:t> </a:t>
            </a:r>
            <a:r>
              <a:rPr sz="2700" spc="-10" dirty="0"/>
              <a:t>Contents</a:t>
            </a:r>
            <a:endParaRPr sz="2700"/>
          </a:p>
        </p:txBody>
      </p:sp>
      <p:sp>
        <p:nvSpPr>
          <p:cNvPr id="6" name="object 6"/>
          <p:cNvSpPr/>
          <p:nvPr/>
        </p:nvSpPr>
        <p:spPr>
          <a:xfrm>
            <a:off x="761999" y="156209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182" y="15970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1999" y="1628775"/>
            <a:ext cx="590550" cy="657225"/>
            <a:chOff x="761999" y="1628775"/>
            <a:chExt cx="590550" cy="6572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099" y="1628775"/>
              <a:ext cx="171449" cy="1714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999" y="1981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4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16049" y="1587500"/>
            <a:ext cx="27374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Introduction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to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 threats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182" y="20161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1999" y="2058590"/>
            <a:ext cx="590550" cy="647065"/>
            <a:chOff x="761999" y="2058590"/>
            <a:chExt cx="590550" cy="6470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099" y="2058590"/>
              <a:ext cx="171449" cy="1500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1999" y="24002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16049" y="2006600"/>
            <a:ext cx="25450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Phishing statistics and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trends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182" y="24352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1999" y="2488406"/>
            <a:ext cx="590550" cy="636270"/>
            <a:chOff x="761999" y="2488406"/>
            <a:chExt cx="590550" cy="63627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099" y="2488406"/>
              <a:ext cx="171449" cy="1285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1999" y="2819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16049" y="2425700"/>
            <a:ext cx="24612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Recognizing</a:t>
            </a:r>
            <a:r>
              <a:rPr sz="1350" spc="-3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phishing</a:t>
            </a:r>
            <a:r>
              <a:rPr sz="1350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emails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182" y="28543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999" y="2886074"/>
            <a:ext cx="590550" cy="657225"/>
            <a:chOff x="761999" y="2886074"/>
            <a:chExt cx="590550" cy="65722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099" y="2886074"/>
              <a:ext cx="171449" cy="1714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1999" y="32384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16049" y="2844800"/>
            <a:ext cx="21647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Identifying</a:t>
            </a:r>
            <a:r>
              <a:rPr sz="1350" spc="-6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fake</a:t>
            </a:r>
            <a:r>
              <a:rPr sz="1350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websites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3182" y="32734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5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1999" y="3305175"/>
            <a:ext cx="569595" cy="657225"/>
            <a:chOff x="761999" y="3305175"/>
            <a:chExt cx="569595" cy="65722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1099" y="3305175"/>
              <a:ext cx="150018" cy="17144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1999" y="3657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94618" y="3263900"/>
            <a:ext cx="22339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Social engineering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tactics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3182" y="36925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6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1999" y="3724275"/>
            <a:ext cx="590550" cy="657225"/>
            <a:chOff x="761999" y="3724275"/>
            <a:chExt cx="590550" cy="65722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1099" y="3724275"/>
              <a:ext cx="171449" cy="16073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61999" y="4076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416049" y="3683000"/>
            <a:ext cx="21075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Real</a:t>
            </a:r>
            <a:r>
              <a:rPr sz="1350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attack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case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studies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3182" y="41116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7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86424" y="1562099"/>
            <a:ext cx="5519420" cy="2752725"/>
            <a:chOff x="1186424" y="1562099"/>
            <a:chExt cx="5519420" cy="2752725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6424" y="4143374"/>
              <a:ext cx="160801" cy="17118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400799" y="1562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4"/>
                  </a:lnTo>
                  <a:lnTo>
                    <a:pt x="203732" y="295895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16049" y="4102100"/>
            <a:ext cx="19919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Security best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practices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91981" y="15970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8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00799" y="1628775"/>
            <a:ext cx="590550" cy="657225"/>
            <a:chOff x="6400799" y="1628775"/>
            <a:chExt cx="590550" cy="657225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9899" y="1628775"/>
              <a:ext cx="171449" cy="1714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400799" y="1981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4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054850" y="1587500"/>
            <a:ext cx="13589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Interactive 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quiz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91981" y="2016125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DejaVu Sans"/>
                <a:cs typeface="DejaVu Sans"/>
              </a:rPr>
              <a:t>9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400799" y="2058590"/>
            <a:ext cx="591185" cy="647065"/>
            <a:chOff x="6400799" y="2058590"/>
            <a:chExt cx="591185" cy="647065"/>
          </a:xfrm>
        </p:grpSpPr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19297" y="2058590"/>
              <a:ext cx="172655" cy="15001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400799" y="24002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054850" y="2006600"/>
            <a:ext cx="18656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What</a:t>
            </a:r>
            <a:r>
              <a:rPr sz="1350" spc="-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to</a:t>
            </a:r>
            <a:r>
              <a:rPr sz="1350" spc="-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do</a:t>
            </a:r>
            <a:r>
              <a:rPr sz="1350" spc="-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if</a:t>
            </a:r>
            <a:r>
              <a:rPr sz="1350" spc="-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phished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43463" y="24352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10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400799" y="2466974"/>
            <a:ext cx="569595" cy="657225"/>
            <a:chOff x="6400799" y="2466974"/>
            <a:chExt cx="569595" cy="657225"/>
          </a:xfrm>
        </p:grpSpPr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9899" y="2466974"/>
              <a:ext cx="150018" cy="17144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400799" y="2819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033418" y="2425700"/>
            <a:ext cx="26231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Reporting</a:t>
            </a:r>
            <a:r>
              <a:rPr sz="1350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&amp;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incident</a:t>
            </a:r>
            <a:r>
              <a:rPr sz="1350" spc="-2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response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43463" y="28543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11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400799" y="2886074"/>
            <a:ext cx="591185" cy="657225"/>
            <a:chOff x="6400799" y="2886074"/>
            <a:chExt cx="591185" cy="657225"/>
          </a:xfrm>
        </p:grpSpPr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19899" y="2886074"/>
              <a:ext cx="171483" cy="16980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400799" y="32384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054850" y="2844800"/>
            <a:ext cx="23101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Multi-factor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authentication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43463" y="32734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12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400799" y="3305175"/>
            <a:ext cx="590550" cy="657225"/>
            <a:chOff x="6400799" y="3305175"/>
            <a:chExt cx="590550" cy="657225"/>
          </a:xfrm>
        </p:grpSpPr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19899" y="3305175"/>
              <a:ext cx="171449" cy="17144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400799" y="3657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4850" y="3263900"/>
            <a:ext cx="15652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Password</a:t>
            </a:r>
            <a:r>
              <a:rPr sz="1350" spc="-10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security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43463" y="36925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13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400799" y="3724275"/>
            <a:ext cx="548005" cy="657225"/>
            <a:chOff x="6400799" y="3724275"/>
            <a:chExt cx="548005" cy="657225"/>
          </a:xfrm>
        </p:grpSpPr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9899" y="3724275"/>
              <a:ext cx="128587" cy="17144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400799" y="4076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011987" y="3683000"/>
            <a:ext cx="15417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Company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policies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43463" y="411162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DejaVu Sans"/>
                <a:cs typeface="DejaVu Sans"/>
              </a:rPr>
              <a:t>14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0" y="4143375"/>
            <a:ext cx="12192000" cy="2638424"/>
            <a:chOff x="0" y="4143375"/>
            <a:chExt cx="12192000" cy="2638424"/>
          </a:xfrm>
        </p:grpSpPr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5257" y="4143375"/>
              <a:ext cx="117865" cy="17144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410062" y="5467350"/>
              <a:ext cx="3367404" cy="286385"/>
            </a:xfrm>
            <a:custGeom>
              <a:avLst/>
              <a:gdLst/>
              <a:ahLst/>
              <a:cxnLst/>
              <a:rect l="l" t="t" r="r" b="b"/>
              <a:pathLst>
                <a:path w="3367404" h="286385">
                  <a:moveTo>
                    <a:pt x="250037" y="142875"/>
                  </a:moveTo>
                  <a:lnTo>
                    <a:pt x="247230" y="128993"/>
                  </a:lnTo>
                  <a:lnTo>
                    <a:pt x="239560" y="117640"/>
                  </a:lnTo>
                  <a:lnTo>
                    <a:pt x="228206" y="109969"/>
                  </a:lnTo>
                  <a:lnTo>
                    <a:pt x="214312" y="107162"/>
                  </a:lnTo>
                  <a:lnTo>
                    <a:pt x="205384" y="107162"/>
                  </a:lnTo>
                  <a:lnTo>
                    <a:pt x="205384" y="80378"/>
                  </a:lnTo>
                  <a:lnTo>
                    <a:pt x="199072" y="49098"/>
                  </a:lnTo>
                  <a:lnTo>
                    <a:pt x="190055" y="35725"/>
                  </a:lnTo>
                  <a:lnTo>
                    <a:pt x="181838" y="23545"/>
                  </a:lnTo>
                  <a:lnTo>
                    <a:pt x="169672" y="15354"/>
                  </a:lnTo>
                  <a:lnTo>
                    <a:pt x="169672" y="80378"/>
                  </a:lnTo>
                  <a:lnTo>
                    <a:pt x="169672" y="107162"/>
                  </a:lnTo>
                  <a:lnTo>
                    <a:pt x="80378" y="107162"/>
                  </a:lnTo>
                  <a:lnTo>
                    <a:pt x="80378" y="80378"/>
                  </a:lnTo>
                  <a:lnTo>
                    <a:pt x="83883" y="62992"/>
                  </a:lnTo>
                  <a:lnTo>
                    <a:pt x="93446" y="48793"/>
                  </a:lnTo>
                  <a:lnTo>
                    <a:pt x="107632" y="39230"/>
                  </a:lnTo>
                  <a:lnTo>
                    <a:pt x="125018" y="35725"/>
                  </a:lnTo>
                  <a:lnTo>
                    <a:pt x="142405" y="39230"/>
                  </a:lnTo>
                  <a:lnTo>
                    <a:pt x="156591" y="48793"/>
                  </a:lnTo>
                  <a:lnTo>
                    <a:pt x="166166" y="62992"/>
                  </a:lnTo>
                  <a:lnTo>
                    <a:pt x="169672" y="80378"/>
                  </a:lnTo>
                  <a:lnTo>
                    <a:pt x="169672" y="15354"/>
                  </a:lnTo>
                  <a:lnTo>
                    <a:pt x="156298" y="6324"/>
                  </a:lnTo>
                  <a:lnTo>
                    <a:pt x="125018" y="0"/>
                  </a:lnTo>
                  <a:lnTo>
                    <a:pt x="93751" y="6324"/>
                  </a:lnTo>
                  <a:lnTo>
                    <a:pt x="68199" y="23545"/>
                  </a:lnTo>
                  <a:lnTo>
                    <a:pt x="50977" y="49098"/>
                  </a:lnTo>
                  <a:lnTo>
                    <a:pt x="44653" y="80378"/>
                  </a:lnTo>
                  <a:lnTo>
                    <a:pt x="44653" y="107162"/>
                  </a:lnTo>
                  <a:lnTo>
                    <a:pt x="35725" y="107162"/>
                  </a:lnTo>
                  <a:lnTo>
                    <a:pt x="21831" y="109969"/>
                  </a:lnTo>
                  <a:lnTo>
                    <a:pt x="10477" y="117640"/>
                  </a:lnTo>
                  <a:lnTo>
                    <a:pt x="2819" y="128993"/>
                  </a:lnTo>
                  <a:lnTo>
                    <a:pt x="0" y="142875"/>
                  </a:lnTo>
                  <a:lnTo>
                    <a:pt x="0" y="250037"/>
                  </a:lnTo>
                  <a:lnTo>
                    <a:pt x="2819" y="263931"/>
                  </a:lnTo>
                  <a:lnTo>
                    <a:pt x="10477" y="275285"/>
                  </a:lnTo>
                  <a:lnTo>
                    <a:pt x="21831" y="282943"/>
                  </a:lnTo>
                  <a:lnTo>
                    <a:pt x="35725" y="285750"/>
                  </a:lnTo>
                  <a:lnTo>
                    <a:pt x="214312" y="285750"/>
                  </a:lnTo>
                  <a:lnTo>
                    <a:pt x="228206" y="282943"/>
                  </a:lnTo>
                  <a:lnTo>
                    <a:pt x="239560" y="275285"/>
                  </a:lnTo>
                  <a:lnTo>
                    <a:pt x="247230" y="263931"/>
                  </a:lnTo>
                  <a:lnTo>
                    <a:pt x="250037" y="250037"/>
                  </a:lnTo>
                  <a:lnTo>
                    <a:pt x="250037" y="142875"/>
                  </a:lnTo>
                  <a:close/>
                </a:path>
                <a:path w="3367404" h="286385">
                  <a:moveTo>
                    <a:pt x="991196" y="78143"/>
                  </a:moveTo>
                  <a:lnTo>
                    <a:pt x="969822" y="46215"/>
                  </a:lnTo>
                  <a:lnTo>
                    <a:pt x="955484" y="40144"/>
                  </a:lnTo>
                  <a:lnTo>
                    <a:pt x="955484" y="78917"/>
                  </a:lnTo>
                  <a:lnTo>
                    <a:pt x="950747" y="121018"/>
                  </a:lnTo>
                  <a:lnTo>
                    <a:pt x="935062" y="168173"/>
                  </a:lnTo>
                  <a:lnTo>
                    <a:pt x="905027" y="213029"/>
                  </a:lnTo>
                  <a:lnTo>
                    <a:pt x="857250" y="248246"/>
                  </a:lnTo>
                  <a:lnTo>
                    <a:pt x="857250" y="37287"/>
                  </a:lnTo>
                  <a:lnTo>
                    <a:pt x="955484" y="78917"/>
                  </a:lnTo>
                  <a:lnTo>
                    <a:pt x="955484" y="40144"/>
                  </a:lnTo>
                  <a:lnTo>
                    <a:pt x="948778" y="37287"/>
                  </a:lnTo>
                  <a:lnTo>
                    <a:pt x="864730" y="1625"/>
                  </a:lnTo>
                  <a:lnTo>
                    <a:pt x="862393" y="558"/>
                  </a:lnTo>
                  <a:lnTo>
                    <a:pt x="859828" y="0"/>
                  </a:lnTo>
                  <a:lnTo>
                    <a:pt x="854684" y="0"/>
                  </a:lnTo>
                  <a:lnTo>
                    <a:pt x="852119" y="558"/>
                  </a:lnTo>
                  <a:lnTo>
                    <a:pt x="849833" y="1625"/>
                  </a:lnTo>
                  <a:lnTo>
                    <a:pt x="744689" y="46215"/>
                  </a:lnTo>
                  <a:lnTo>
                    <a:pt x="736155" y="51333"/>
                  </a:lnTo>
                  <a:lnTo>
                    <a:pt x="729373" y="58635"/>
                  </a:lnTo>
                  <a:lnTo>
                    <a:pt x="724903" y="67716"/>
                  </a:lnTo>
                  <a:lnTo>
                    <a:pt x="723315" y="78143"/>
                  </a:lnTo>
                  <a:lnTo>
                    <a:pt x="723379" y="78917"/>
                  </a:lnTo>
                  <a:lnTo>
                    <a:pt x="737704" y="160147"/>
                  </a:lnTo>
                  <a:lnTo>
                    <a:pt x="759104" y="205549"/>
                  </a:lnTo>
                  <a:lnTo>
                    <a:pt x="793229" y="247396"/>
                  </a:lnTo>
                  <a:lnTo>
                    <a:pt x="842518" y="280847"/>
                  </a:lnTo>
                  <a:lnTo>
                    <a:pt x="857250" y="284187"/>
                  </a:lnTo>
                  <a:lnTo>
                    <a:pt x="864768" y="283362"/>
                  </a:lnTo>
                  <a:lnTo>
                    <a:pt x="871994" y="280847"/>
                  </a:lnTo>
                  <a:lnTo>
                    <a:pt x="920026" y="248246"/>
                  </a:lnTo>
                  <a:lnTo>
                    <a:pt x="921283" y="247396"/>
                  </a:lnTo>
                  <a:lnTo>
                    <a:pt x="955408" y="205549"/>
                  </a:lnTo>
                  <a:lnTo>
                    <a:pt x="976807" y="160147"/>
                  </a:lnTo>
                  <a:lnTo>
                    <a:pt x="987933" y="116065"/>
                  </a:lnTo>
                  <a:lnTo>
                    <a:pt x="991196" y="78143"/>
                  </a:lnTo>
                  <a:close/>
                </a:path>
                <a:path w="3367404" h="286385">
                  <a:moveTo>
                    <a:pt x="1653781" y="66751"/>
                  </a:moveTo>
                  <a:lnTo>
                    <a:pt x="1639138" y="27851"/>
                  </a:lnTo>
                  <a:lnTo>
                    <a:pt x="1605356" y="3644"/>
                  </a:lnTo>
                  <a:lnTo>
                    <a:pt x="1587042" y="0"/>
                  </a:lnTo>
                  <a:lnTo>
                    <a:pt x="1577657" y="0"/>
                  </a:lnTo>
                  <a:lnTo>
                    <a:pt x="1538757" y="14655"/>
                  </a:lnTo>
                  <a:lnTo>
                    <a:pt x="1514551" y="48437"/>
                  </a:lnTo>
                  <a:lnTo>
                    <a:pt x="1510906" y="66751"/>
                  </a:lnTo>
                  <a:lnTo>
                    <a:pt x="1510906" y="76136"/>
                  </a:lnTo>
                  <a:lnTo>
                    <a:pt x="1525549" y="115036"/>
                  </a:lnTo>
                  <a:lnTo>
                    <a:pt x="1559344" y="139242"/>
                  </a:lnTo>
                  <a:lnTo>
                    <a:pt x="1577657" y="142875"/>
                  </a:lnTo>
                  <a:lnTo>
                    <a:pt x="1587042" y="142875"/>
                  </a:lnTo>
                  <a:lnTo>
                    <a:pt x="1625930" y="128231"/>
                  </a:lnTo>
                  <a:lnTo>
                    <a:pt x="1650136" y="94449"/>
                  </a:lnTo>
                  <a:lnTo>
                    <a:pt x="1653781" y="76136"/>
                  </a:lnTo>
                  <a:lnTo>
                    <a:pt x="1653781" y="66751"/>
                  </a:lnTo>
                  <a:close/>
                </a:path>
                <a:path w="3367404" h="286385">
                  <a:moveTo>
                    <a:pt x="1693748" y="285483"/>
                  </a:moveTo>
                  <a:lnTo>
                    <a:pt x="1667052" y="259689"/>
                  </a:lnTo>
                  <a:lnTo>
                    <a:pt x="1649691" y="230441"/>
                  </a:lnTo>
                  <a:lnTo>
                    <a:pt x="1639989" y="200812"/>
                  </a:lnTo>
                  <a:lnTo>
                    <a:pt x="1636204" y="173748"/>
                  </a:lnTo>
                  <a:lnTo>
                    <a:pt x="1629371" y="171983"/>
                  </a:lnTo>
                  <a:lnTo>
                    <a:pt x="1622374" y="170700"/>
                  </a:lnTo>
                  <a:lnTo>
                    <a:pt x="1615211" y="169926"/>
                  </a:lnTo>
                  <a:lnTo>
                    <a:pt x="1607908" y="169672"/>
                  </a:lnTo>
                  <a:lnTo>
                    <a:pt x="1556842" y="169672"/>
                  </a:lnTo>
                  <a:lnTo>
                    <a:pt x="1518107" y="177482"/>
                  </a:lnTo>
                  <a:lnTo>
                    <a:pt x="1486471" y="198805"/>
                  </a:lnTo>
                  <a:lnTo>
                    <a:pt x="1465148" y="230441"/>
                  </a:lnTo>
                  <a:lnTo>
                    <a:pt x="1457325" y="269176"/>
                  </a:lnTo>
                  <a:lnTo>
                    <a:pt x="1457325" y="278333"/>
                  </a:lnTo>
                  <a:lnTo>
                    <a:pt x="1464640" y="285648"/>
                  </a:lnTo>
                  <a:lnTo>
                    <a:pt x="1692744" y="285648"/>
                  </a:lnTo>
                  <a:lnTo>
                    <a:pt x="1693748" y="285483"/>
                  </a:lnTo>
                  <a:close/>
                </a:path>
                <a:path w="3367404" h="286385">
                  <a:moveTo>
                    <a:pt x="1814512" y="159740"/>
                  </a:moveTo>
                  <a:lnTo>
                    <a:pt x="1811172" y="154825"/>
                  </a:lnTo>
                  <a:lnTo>
                    <a:pt x="1806092" y="152755"/>
                  </a:lnTo>
                  <a:lnTo>
                    <a:pt x="1787398" y="145288"/>
                  </a:lnTo>
                  <a:lnTo>
                    <a:pt x="1787398" y="174129"/>
                  </a:lnTo>
                  <a:lnTo>
                    <a:pt x="1783511" y="196532"/>
                  </a:lnTo>
                  <a:lnTo>
                    <a:pt x="1774228" y="219608"/>
                  </a:lnTo>
                  <a:lnTo>
                    <a:pt x="1758226" y="240842"/>
                  </a:lnTo>
                  <a:lnTo>
                    <a:pt x="1734146" y="257683"/>
                  </a:lnTo>
                  <a:lnTo>
                    <a:pt x="1734146" y="152819"/>
                  </a:lnTo>
                  <a:lnTo>
                    <a:pt x="1787398" y="174129"/>
                  </a:lnTo>
                  <a:lnTo>
                    <a:pt x="1787398" y="145288"/>
                  </a:lnTo>
                  <a:lnTo>
                    <a:pt x="1735937" y="124688"/>
                  </a:lnTo>
                  <a:lnTo>
                    <a:pt x="1732368" y="124688"/>
                  </a:lnTo>
                  <a:lnTo>
                    <a:pt x="1657134" y="154825"/>
                  </a:lnTo>
                  <a:lnTo>
                    <a:pt x="1653781" y="159740"/>
                  </a:lnTo>
                  <a:lnTo>
                    <a:pt x="1653781" y="165201"/>
                  </a:lnTo>
                  <a:lnTo>
                    <a:pt x="1668614" y="228727"/>
                  </a:lnTo>
                  <a:lnTo>
                    <a:pt x="1691627" y="260350"/>
                  </a:lnTo>
                  <a:lnTo>
                    <a:pt x="1729016" y="284746"/>
                  </a:lnTo>
                  <a:lnTo>
                    <a:pt x="1732305" y="286143"/>
                  </a:lnTo>
                  <a:lnTo>
                    <a:pt x="1736051" y="286143"/>
                  </a:lnTo>
                  <a:lnTo>
                    <a:pt x="1776704" y="260350"/>
                  </a:lnTo>
                  <a:lnTo>
                    <a:pt x="1799704" y="228727"/>
                  </a:lnTo>
                  <a:lnTo>
                    <a:pt x="1814512" y="165201"/>
                  </a:lnTo>
                  <a:lnTo>
                    <a:pt x="1814512" y="159740"/>
                  </a:lnTo>
                  <a:close/>
                </a:path>
                <a:path w="3367404" h="286385">
                  <a:moveTo>
                    <a:pt x="2552700" y="196456"/>
                  </a:moveTo>
                  <a:lnTo>
                    <a:pt x="2549893" y="182562"/>
                  </a:lnTo>
                  <a:lnTo>
                    <a:pt x="2542235" y="171208"/>
                  </a:lnTo>
                  <a:lnTo>
                    <a:pt x="2530881" y="163550"/>
                  </a:lnTo>
                  <a:lnTo>
                    <a:pt x="2516987" y="160743"/>
                  </a:lnTo>
                  <a:lnTo>
                    <a:pt x="2516987" y="212547"/>
                  </a:lnTo>
                  <a:lnTo>
                    <a:pt x="2516987" y="216090"/>
                  </a:lnTo>
                  <a:lnTo>
                    <a:pt x="2505367" y="227711"/>
                  </a:lnTo>
                  <a:lnTo>
                    <a:pt x="2501811" y="227711"/>
                  </a:lnTo>
                  <a:lnTo>
                    <a:pt x="2490203" y="216090"/>
                  </a:lnTo>
                  <a:lnTo>
                    <a:pt x="2490203" y="212547"/>
                  </a:lnTo>
                  <a:lnTo>
                    <a:pt x="2501811" y="200926"/>
                  </a:lnTo>
                  <a:lnTo>
                    <a:pt x="2505367" y="200926"/>
                  </a:lnTo>
                  <a:lnTo>
                    <a:pt x="2516987" y="212547"/>
                  </a:lnTo>
                  <a:lnTo>
                    <a:pt x="2516987" y="160743"/>
                  </a:lnTo>
                  <a:lnTo>
                    <a:pt x="2472334" y="160743"/>
                  </a:lnTo>
                  <a:lnTo>
                    <a:pt x="2472334" y="212547"/>
                  </a:lnTo>
                  <a:lnTo>
                    <a:pt x="2472334" y="216090"/>
                  </a:lnTo>
                  <a:lnTo>
                    <a:pt x="2460726" y="227711"/>
                  </a:lnTo>
                  <a:lnTo>
                    <a:pt x="2457170" y="227711"/>
                  </a:lnTo>
                  <a:lnTo>
                    <a:pt x="2445550" y="216090"/>
                  </a:lnTo>
                  <a:lnTo>
                    <a:pt x="2445550" y="212547"/>
                  </a:lnTo>
                  <a:lnTo>
                    <a:pt x="2457170" y="200926"/>
                  </a:lnTo>
                  <a:lnTo>
                    <a:pt x="2460726" y="200926"/>
                  </a:lnTo>
                  <a:lnTo>
                    <a:pt x="2472334" y="212547"/>
                  </a:lnTo>
                  <a:lnTo>
                    <a:pt x="2472334" y="160743"/>
                  </a:lnTo>
                  <a:lnTo>
                    <a:pt x="2302675" y="160743"/>
                  </a:lnTo>
                  <a:lnTo>
                    <a:pt x="2288781" y="163550"/>
                  </a:lnTo>
                  <a:lnTo>
                    <a:pt x="2277427" y="171208"/>
                  </a:lnTo>
                  <a:lnTo>
                    <a:pt x="2269769" y="182562"/>
                  </a:lnTo>
                  <a:lnTo>
                    <a:pt x="2266950" y="196456"/>
                  </a:lnTo>
                  <a:lnTo>
                    <a:pt x="2266950" y="232181"/>
                  </a:lnTo>
                  <a:lnTo>
                    <a:pt x="2269769" y="246075"/>
                  </a:lnTo>
                  <a:lnTo>
                    <a:pt x="2277427" y="257429"/>
                  </a:lnTo>
                  <a:lnTo>
                    <a:pt x="2288781" y="265087"/>
                  </a:lnTo>
                  <a:lnTo>
                    <a:pt x="2302675" y="267893"/>
                  </a:lnTo>
                  <a:lnTo>
                    <a:pt x="2516987" y="267893"/>
                  </a:lnTo>
                  <a:lnTo>
                    <a:pt x="2530881" y="265087"/>
                  </a:lnTo>
                  <a:lnTo>
                    <a:pt x="2542235" y="257429"/>
                  </a:lnTo>
                  <a:lnTo>
                    <a:pt x="2549893" y="246075"/>
                  </a:lnTo>
                  <a:lnTo>
                    <a:pt x="2552700" y="232181"/>
                  </a:lnTo>
                  <a:lnTo>
                    <a:pt x="2552700" y="227711"/>
                  </a:lnTo>
                  <a:lnTo>
                    <a:pt x="2552700" y="200926"/>
                  </a:lnTo>
                  <a:lnTo>
                    <a:pt x="2552700" y="196456"/>
                  </a:lnTo>
                  <a:close/>
                </a:path>
                <a:path w="3367404" h="286385">
                  <a:moveTo>
                    <a:pt x="2552700" y="53581"/>
                  </a:moveTo>
                  <a:lnTo>
                    <a:pt x="2549893" y="39687"/>
                  </a:lnTo>
                  <a:lnTo>
                    <a:pt x="2542235" y="28333"/>
                  </a:lnTo>
                  <a:lnTo>
                    <a:pt x="2530881" y="20675"/>
                  </a:lnTo>
                  <a:lnTo>
                    <a:pt x="2516987" y="17868"/>
                  </a:lnTo>
                  <a:lnTo>
                    <a:pt x="2512517" y="17868"/>
                  </a:lnTo>
                  <a:lnTo>
                    <a:pt x="2512517" y="69672"/>
                  </a:lnTo>
                  <a:lnTo>
                    <a:pt x="2512517" y="73215"/>
                  </a:lnTo>
                  <a:lnTo>
                    <a:pt x="2500909" y="84836"/>
                  </a:lnTo>
                  <a:lnTo>
                    <a:pt x="2497353" y="84836"/>
                  </a:lnTo>
                  <a:lnTo>
                    <a:pt x="2485733" y="73215"/>
                  </a:lnTo>
                  <a:lnTo>
                    <a:pt x="2485733" y="69672"/>
                  </a:lnTo>
                  <a:lnTo>
                    <a:pt x="2497353" y="58051"/>
                  </a:lnTo>
                  <a:lnTo>
                    <a:pt x="2500909" y="58051"/>
                  </a:lnTo>
                  <a:lnTo>
                    <a:pt x="2512517" y="69672"/>
                  </a:lnTo>
                  <a:lnTo>
                    <a:pt x="2512517" y="17868"/>
                  </a:lnTo>
                  <a:lnTo>
                    <a:pt x="2472334" y="17868"/>
                  </a:lnTo>
                  <a:lnTo>
                    <a:pt x="2472334" y="69672"/>
                  </a:lnTo>
                  <a:lnTo>
                    <a:pt x="2472334" y="73215"/>
                  </a:lnTo>
                  <a:lnTo>
                    <a:pt x="2460726" y="84836"/>
                  </a:lnTo>
                  <a:lnTo>
                    <a:pt x="2457170" y="84836"/>
                  </a:lnTo>
                  <a:lnTo>
                    <a:pt x="2445550" y="73215"/>
                  </a:lnTo>
                  <a:lnTo>
                    <a:pt x="2445550" y="69672"/>
                  </a:lnTo>
                  <a:lnTo>
                    <a:pt x="2457170" y="58051"/>
                  </a:lnTo>
                  <a:lnTo>
                    <a:pt x="2460726" y="58051"/>
                  </a:lnTo>
                  <a:lnTo>
                    <a:pt x="2472334" y="69672"/>
                  </a:lnTo>
                  <a:lnTo>
                    <a:pt x="2472334" y="17868"/>
                  </a:lnTo>
                  <a:lnTo>
                    <a:pt x="2302675" y="17868"/>
                  </a:lnTo>
                  <a:lnTo>
                    <a:pt x="2288781" y="20675"/>
                  </a:lnTo>
                  <a:lnTo>
                    <a:pt x="2277427" y="28333"/>
                  </a:lnTo>
                  <a:lnTo>
                    <a:pt x="2269769" y="39687"/>
                  </a:lnTo>
                  <a:lnTo>
                    <a:pt x="2266950" y="53581"/>
                  </a:lnTo>
                  <a:lnTo>
                    <a:pt x="2266950" y="89306"/>
                  </a:lnTo>
                  <a:lnTo>
                    <a:pt x="2269769" y="103200"/>
                  </a:lnTo>
                  <a:lnTo>
                    <a:pt x="2277427" y="114554"/>
                  </a:lnTo>
                  <a:lnTo>
                    <a:pt x="2288781" y="122212"/>
                  </a:lnTo>
                  <a:lnTo>
                    <a:pt x="2302675" y="125018"/>
                  </a:lnTo>
                  <a:lnTo>
                    <a:pt x="2516987" y="125018"/>
                  </a:lnTo>
                  <a:lnTo>
                    <a:pt x="2530881" y="122212"/>
                  </a:lnTo>
                  <a:lnTo>
                    <a:pt x="2542235" y="114554"/>
                  </a:lnTo>
                  <a:lnTo>
                    <a:pt x="2549893" y="103200"/>
                  </a:lnTo>
                  <a:lnTo>
                    <a:pt x="2552700" y="89306"/>
                  </a:lnTo>
                  <a:lnTo>
                    <a:pt x="2552700" y="84836"/>
                  </a:lnTo>
                  <a:lnTo>
                    <a:pt x="2552700" y="58051"/>
                  </a:lnTo>
                  <a:lnTo>
                    <a:pt x="2552700" y="53581"/>
                  </a:lnTo>
                  <a:close/>
                </a:path>
                <a:path w="3367404" h="286385">
                  <a:moveTo>
                    <a:pt x="3171977" y="111404"/>
                  </a:moveTo>
                  <a:lnTo>
                    <a:pt x="3171926" y="102920"/>
                  </a:lnTo>
                  <a:lnTo>
                    <a:pt x="3161538" y="92430"/>
                  </a:lnTo>
                  <a:lnTo>
                    <a:pt x="3153054" y="92430"/>
                  </a:lnTo>
                  <a:lnTo>
                    <a:pt x="3121025" y="124460"/>
                  </a:lnTo>
                  <a:lnTo>
                    <a:pt x="3115780" y="129654"/>
                  </a:lnTo>
                  <a:lnTo>
                    <a:pt x="3115780" y="138137"/>
                  </a:lnTo>
                  <a:lnTo>
                    <a:pt x="3147809" y="170167"/>
                  </a:lnTo>
                  <a:lnTo>
                    <a:pt x="3152952" y="175361"/>
                  </a:lnTo>
                  <a:lnTo>
                    <a:pt x="3161487" y="175361"/>
                  </a:lnTo>
                  <a:lnTo>
                    <a:pt x="3166732" y="170167"/>
                  </a:lnTo>
                  <a:lnTo>
                    <a:pt x="3171977" y="164922"/>
                  </a:lnTo>
                  <a:lnTo>
                    <a:pt x="3171926" y="156438"/>
                  </a:lnTo>
                  <a:lnTo>
                    <a:pt x="3149435" y="133946"/>
                  </a:lnTo>
                  <a:lnTo>
                    <a:pt x="3166732" y="116598"/>
                  </a:lnTo>
                  <a:lnTo>
                    <a:pt x="3171977" y="111404"/>
                  </a:lnTo>
                  <a:close/>
                </a:path>
                <a:path w="3367404" h="286385">
                  <a:moveTo>
                    <a:pt x="3261271" y="138137"/>
                  </a:moveTo>
                  <a:lnTo>
                    <a:pt x="3261220" y="129654"/>
                  </a:lnTo>
                  <a:lnTo>
                    <a:pt x="3223996" y="92430"/>
                  </a:lnTo>
                  <a:lnTo>
                    <a:pt x="3215678" y="92430"/>
                  </a:lnTo>
                  <a:lnTo>
                    <a:pt x="3205073" y="102920"/>
                  </a:lnTo>
                  <a:lnTo>
                    <a:pt x="3205073" y="111404"/>
                  </a:lnTo>
                  <a:lnTo>
                    <a:pt x="3227628" y="133946"/>
                  </a:lnTo>
                  <a:lnTo>
                    <a:pt x="3210318" y="151257"/>
                  </a:lnTo>
                  <a:lnTo>
                    <a:pt x="3205073" y="156438"/>
                  </a:lnTo>
                  <a:lnTo>
                    <a:pt x="3205137" y="164922"/>
                  </a:lnTo>
                  <a:lnTo>
                    <a:pt x="3215462" y="175361"/>
                  </a:lnTo>
                  <a:lnTo>
                    <a:pt x="3224047" y="175361"/>
                  </a:lnTo>
                  <a:lnTo>
                    <a:pt x="3261271" y="138137"/>
                  </a:lnTo>
                  <a:close/>
                </a:path>
                <a:path w="3367404" h="286385">
                  <a:moveTo>
                    <a:pt x="3331375" y="53581"/>
                  </a:moveTo>
                  <a:lnTo>
                    <a:pt x="3328568" y="39687"/>
                  </a:lnTo>
                  <a:lnTo>
                    <a:pt x="3320897" y="28333"/>
                  </a:lnTo>
                  <a:lnTo>
                    <a:pt x="3309543" y="20675"/>
                  </a:lnTo>
                  <a:lnTo>
                    <a:pt x="3295650" y="17868"/>
                  </a:lnTo>
                  <a:lnTo>
                    <a:pt x="3081337" y="17868"/>
                  </a:lnTo>
                  <a:lnTo>
                    <a:pt x="3067456" y="20675"/>
                  </a:lnTo>
                  <a:lnTo>
                    <a:pt x="3056090" y="28333"/>
                  </a:lnTo>
                  <a:lnTo>
                    <a:pt x="3048431" y="39687"/>
                  </a:lnTo>
                  <a:lnTo>
                    <a:pt x="3045625" y="53581"/>
                  </a:lnTo>
                  <a:lnTo>
                    <a:pt x="3045625" y="196456"/>
                  </a:lnTo>
                  <a:lnTo>
                    <a:pt x="3081337" y="196456"/>
                  </a:lnTo>
                  <a:lnTo>
                    <a:pt x="3081337" y="53581"/>
                  </a:lnTo>
                  <a:lnTo>
                    <a:pt x="3295650" y="53581"/>
                  </a:lnTo>
                  <a:lnTo>
                    <a:pt x="3295650" y="196456"/>
                  </a:lnTo>
                  <a:lnTo>
                    <a:pt x="3331375" y="196456"/>
                  </a:lnTo>
                  <a:lnTo>
                    <a:pt x="3331375" y="53581"/>
                  </a:lnTo>
                  <a:close/>
                </a:path>
                <a:path w="3367404" h="286385">
                  <a:moveTo>
                    <a:pt x="3367087" y="219113"/>
                  </a:moveTo>
                  <a:lnTo>
                    <a:pt x="3362299" y="214312"/>
                  </a:lnTo>
                  <a:lnTo>
                    <a:pt x="3014700" y="214312"/>
                  </a:lnTo>
                  <a:lnTo>
                    <a:pt x="3009900" y="219113"/>
                  </a:lnTo>
                  <a:lnTo>
                    <a:pt x="3009900" y="225031"/>
                  </a:lnTo>
                  <a:lnTo>
                    <a:pt x="3013278" y="241719"/>
                  </a:lnTo>
                  <a:lnTo>
                    <a:pt x="3022460" y="255333"/>
                  </a:lnTo>
                  <a:lnTo>
                    <a:pt x="3036087" y="264528"/>
                  </a:lnTo>
                  <a:lnTo>
                    <a:pt x="3052762" y="267893"/>
                  </a:lnTo>
                  <a:lnTo>
                    <a:pt x="3324225" y="267893"/>
                  </a:lnTo>
                  <a:lnTo>
                    <a:pt x="3340912" y="264528"/>
                  </a:lnTo>
                  <a:lnTo>
                    <a:pt x="3354540" y="255333"/>
                  </a:lnTo>
                  <a:lnTo>
                    <a:pt x="3363722" y="241719"/>
                  </a:lnTo>
                  <a:lnTo>
                    <a:pt x="3367087" y="225031"/>
                  </a:lnTo>
                  <a:lnTo>
                    <a:pt x="3367087" y="219113"/>
                  </a:lnTo>
                  <a:close/>
                </a:path>
              </a:pathLst>
            </a:custGeom>
            <a:solidFill>
              <a:srgbClr val="1C4E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248399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19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333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011987" y="4102100"/>
            <a:ext cx="13030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D3A8A"/>
                </a:solidFill>
                <a:latin typeface="DejaVu Sans"/>
                <a:cs typeface="DejaVu Sans"/>
              </a:rPr>
              <a:t>Key</a:t>
            </a:r>
            <a:r>
              <a:rPr sz="1350" spc="-8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D3A8A"/>
                </a:solidFill>
                <a:latin typeface="DejaVu Sans"/>
                <a:cs typeface="DejaVu Sans"/>
              </a:rPr>
              <a:t>takeaways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8299" y="64085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086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Phishing?</a:t>
            </a:r>
            <a:r>
              <a:rPr spc="-45" dirty="0"/>
              <a:t> </a:t>
            </a:r>
            <a:r>
              <a:rPr dirty="0"/>
              <a:t>Introduction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Email</a:t>
            </a:r>
            <a:r>
              <a:rPr spc="-45" dirty="0"/>
              <a:t> </a:t>
            </a:r>
            <a:r>
              <a:rPr spc="-10" dirty="0"/>
              <a:t>Threats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3171824"/>
            <a:ext cx="5295900" cy="2657475"/>
            <a:chOff x="609599" y="3171824"/>
            <a:chExt cx="5295900" cy="2657475"/>
          </a:xfrm>
        </p:grpSpPr>
        <p:sp>
          <p:nvSpPr>
            <p:cNvPr id="7" name="object 7"/>
            <p:cNvSpPr/>
            <p:nvPr/>
          </p:nvSpPr>
          <p:spPr>
            <a:xfrm>
              <a:off x="628649" y="4762500"/>
              <a:ext cx="5276850" cy="1066800"/>
            </a:xfrm>
            <a:custGeom>
              <a:avLst/>
              <a:gdLst/>
              <a:ahLst/>
              <a:cxnLst/>
              <a:rect l="l" t="t" r="r" b="b"/>
              <a:pathLst>
                <a:path w="5276850" h="1066800">
                  <a:moveTo>
                    <a:pt x="5205652" y="1066799"/>
                  </a:moveTo>
                  <a:lnTo>
                    <a:pt x="53397" y="1066799"/>
                  </a:lnTo>
                  <a:lnTo>
                    <a:pt x="49680" y="1066311"/>
                  </a:lnTo>
                  <a:lnTo>
                    <a:pt x="14085" y="1040942"/>
                  </a:lnTo>
                  <a:lnTo>
                    <a:pt x="366" y="1000557"/>
                  </a:lnTo>
                  <a:lnTo>
                    <a:pt x="0" y="995602"/>
                  </a:lnTo>
                  <a:lnTo>
                    <a:pt x="0" y="990599"/>
                  </a:lnTo>
                  <a:lnTo>
                    <a:pt x="0" y="71195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0"/>
                  </a:lnTo>
                  <a:lnTo>
                    <a:pt x="5272963" y="51661"/>
                  </a:lnTo>
                  <a:lnTo>
                    <a:pt x="5276849" y="71195"/>
                  </a:lnTo>
                  <a:lnTo>
                    <a:pt x="5276849" y="995602"/>
                  </a:lnTo>
                  <a:lnTo>
                    <a:pt x="5261227" y="1037093"/>
                  </a:lnTo>
                  <a:lnTo>
                    <a:pt x="5225187" y="1062913"/>
                  </a:lnTo>
                  <a:lnTo>
                    <a:pt x="5210608" y="1066311"/>
                  </a:lnTo>
                  <a:lnTo>
                    <a:pt x="5205652" y="1066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4762777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4" h="1066800">
                  <a:moveTo>
                    <a:pt x="70450" y="1066244"/>
                  </a:moveTo>
                  <a:lnTo>
                    <a:pt x="33857" y="1053691"/>
                  </a:lnTo>
                  <a:lnTo>
                    <a:pt x="5800" y="1019482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4" y="1032664"/>
                  </a:lnTo>
                  <a:lnTo>
                    <a:pt x="66287" y="1064588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162" y="3171824"/>
              <a:ext cx="47625" cy="1266825"/>
            </a:xfrm>
            <a:custGeom>
              <a:avLst/>
              <a:gdLst/>
              <a:ahLst/>
              <a:cxnLst/>
              <a:rect l="l" t="t" r="r" b="b"/>
              <a:pathLst>
                <a:path w="47625" h="1266825">
                  <a:moveTo>
                    <a:pt x="47625" y="1239862"/>
                  </a:moveTo>
                  <a:lnTo>
                    <a:pt x="26974" y="1219200"/>
                  </a:lnTo>
                  <a:lnTo>
                    <a:pt x="20662" y="1219200"/>
                  </a:lnTo>
                  <a:lnTo>
                    <a:pt x="0" y="1239862"/>
                  </a:lnTo>
                  <a:lnTo>
                    <a:pt x="0" y="1246174"/>
                  </a:lnTo>
                  <a:lnTo>
                    <a:pt x="20662" y="1266825"/>
                  </a:lnTo>
                  <a:lnTo>
                    <a:pt x="26974" y="1266825"/>
                  </a:lnTo>
                  <a:lnTo>
                    <a:pt x="47625" y="1246174"/>
                  </a:lnTo>
                  <a:lnTo>
                    <a:pt x="47625" y="1243012"/>
                  </a:lnTo>
                  <a:lnTo>
                    <a:pt x="47625" y="1239862"/>
                  </a:lnTo>
                  <a:close/>
                </a:path>
                <a:path w="47625" h="12668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12668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12668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1266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" y="1177925"/>
            <a:ext cx="522795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Definition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social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engineering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deceptive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messages,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websites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trick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users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revealing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sensitive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installing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malware.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masquerade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trusted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entities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manipulate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victims.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15" dirty="0"/>
              <a:t> </a:t>
            </a:r>
            <a:r>
              <a:rPr dirty="0"/>
              <a:t>Human</a:t>
            </a:r>
            <a:r>
              <a:rPr spc="-10" dirty="0"/>
              <a:t> </a:t>
            </a:r>
            <a:r>
              <a:rPr dirty="0"/>
              <a:t>Vigilance</a:t>
            </a:r>
            <a:r>
              <a:rPr spc="-10" dirty="0"/>
              <a:t> </a:t>
            </a:r>
            <a:r>
              <a:rPr dirty="0"/>
              <a:t>is</a:t>
            </a:r>
            <a:r>
              <a:rPr spc="-10" dirty="0"/>
              <a:t> Essential</a:t>
            </a:r>
          </a:p>
          <a:p>
            <a:pPr marL="202565" marR="899794">
              <a:lnSpc>
                <a:spcPct val="166700"/>
              </a:lnSpc>
              <a:spcBef>
                <a:spcPts val="240"/>
              </a:spcBef>
            </a:pP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200" b="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filters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miss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sophisticated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b="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attempts Attackers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constantly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evolve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their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tactics</a:t>
            </a:r>
            <a:endParaRPr sz="1200">
              <a:latin typeface="DejaVu Sans"/>
              <a:cs typeface="DejaVu Sans"/>
            </a:endParaRPr>
          </a:p>
          <a:p>
            <a:pPr marL="202565" marR="519430">
              <a:lnSpc>
                <a:spcPct val="166700"/>
              </a:lnSpc>
            </a:pP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Technology</a:t>
            </a:r>
            <a:r>
              <a:rPr sz="1200" b="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alone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cannot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social</a:t>
            </a:r>
            <a:r>
              <a:rPr sz="1200" b="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engineering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Human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judgment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last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line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defense</a:t>
            </a:r>
            <a:endParaRPr sz="12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960"/>
              </a:spcBef>
            </a:pP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Trained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employees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organization's</a:t>
            </a:r>
            <a:r>
              <a:rPr sz="1200" b="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b="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DejaVu Sans"/>
                <a:cs typeface="DejaVu Sans"/>
              </a:rPr>
              <a:t>perimeter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97" y="4963715"/>
            <a:ext cx="172655" cy="15001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5500" y="4860289"/>
            <a:ext cx="4289425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734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68%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of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data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breaches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involve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the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 human element</a:t>
            </a:r>
            <a:endParaRPr sz="13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Source: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Verizon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Data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Breach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Investigations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Report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86498" y="499109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3" y="1104899"/>
                </a:moveTo>
                <a:lnTo>
                  <a:pt x="71196" y="1104899"/>
                </a:lnTo>
                <a:lnTo>
                  <a:pt x="66241" y="1104410"/>
                </a:lnTo>
                <a:lnTo>
                  <a:pt x="29705" y="1089277"/>
                </a:lnTo>
                <a:lnTo>
                  <a:pt x="3885" y="1053237"/>
                </a:lnTo>
                <a:lnTo>
                  <a:pt x="0" y="1033703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5" y="15620"/>
                </a:lnTo>
                <a:lnTo>
                  <a:pt x="1215314" y="51660"/>
                </a:lnTo>
                <a:lnTo>
                  <a:pt x="1219199" y="71196"/>
                </a:lnTo>
                <a:lnTo>
                  <a:pt x="1219199" y="1033703"/>
                </a:lnTo>
                <a:lnTo>
                  <a:pt x="1203578" y="1075193"/>
                </a:lnTo>
                <a:lnTo>
                  <a:pt x="1167537" y="1101013"/>
                </a:lnTo>
                <a:lnTo>
                  <a:pt x="1152959" y="1104410"/>
                </a:lnTo>
                <a:lnTo>
                  <a:pt x="1148003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96000" y="4993639"/>
            <a:ext cx="800100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64%</a:t>
            </a:r>
            <a:endParaRPr sz="180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businesses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report</a:t>
            </a:r>
            <a:r>
              <a:rPr sz="9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BEC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attacks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4848" y="499109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3" y="1104899"/>
                </a:moveTo>
                <a:lnTo>
                  <a:pt x="71196" y="1104899"/>
                </a:lnTo>
                <a:lnTo>
                  <a:pt x="66241" y="1104410"/>
                </a:lnTo>
                <a:lnTo>
                  <a:pt x="29704" y="1089277"/>
                </a:lnTo>
                <a:lnTo>
                  <a:pt x="3884" y="1053237"/>
                </a:lnTo>
                <a:lnTo>
                  <a:pt x="0" y="1033703"/>
                </a:lnTo>
                <a:lnTo>
                  <a:pt x="0" y="1028699"/>
                </a:lnTo>
                <a:lnTo>
                  <a:pt x="0" y="71196"/>
                </a:lnTo>
                <a:lnTo>
                  <a:pt x="15621" y="29705"/>
                </a:lnTo>
                <a:lnTo>
                  <a:pt x="51660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4" y="15620"/>
                </a:lnTo>
                <a:lnTo>
                  <a:pt x="1215313" y="51660"/>
                </a:lnTo>
                <a:lnTo>
                  <a:pt x="1219199" y="71196"/>
                </a:lnTo>
                <a:lnTo>
                  <a:pt x="1219199" y="1033703"/>
                </a:lnTo>
                <a:lnTo>
                  <a:pt x="1203577" y="1075193"/>
                </a:lnTo>
                <a:lnTo>
                  <a:pt x="1167537" y="1101013"/>
                </a:lnTo>
                <a:lnTo>
                  <a:pt x="1152958" y="1104410"/>
                </a:lnTo>
                <a:lnTo>
                  <a:pt x="1148003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25867" y="4993639"/>
            <a:ext cx="817244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solidFill>
                  <a:srgbClr val="FFFFFF"/>
                </a:solidFill>
                <a:latin typeface="DejaVu Sans"/>
                <a:cs typeface="DejaVu Sans"/>
              </a:rPr>
              <a:t>$4.8M</a:t>
            </a:r>
            <a:endParaRPr sz="1800">
              <a:latin typeface="DejaVu Sans"/>
              <a:cs typeface="DejaVu Sans"/>
            </a:endParaRPr>
          </a:p>
          <a:p>
            <a:pPr marL="37465" marR="29845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average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cost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per</a:t>
            </a:r>
            <a:r>
              <a:rPr sz="900" spc="-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phishing breach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63197" y="4991099"/>
            <a:ext cx="1219200" cy="1104900"/>
          </a:xfrm>
          <a:custGeom>
            <a:avLst/>
            <a:gdLst/>
            <a:ahLst/>
            <a:cxnLst/>
            <a:rect l="l" t="t" r="r" b="b"/>
            <a:pathLst>
              <a:path w="1219200" h="1104900">
                <a:moveTo>
                  <a:pt x="1148004" y="1104899"/>
                </a:moveTo>
                <a:lnTo>
                  <a:pt x="71197" y="1104899"/>
                </a:lnTo>
                <a:lnTo>
                  <a:pt x="66242" y="1104410"/>
                </a:lnTo>
                <a:lnTo>
                  <a:pt x="29705" y="1089277"/>
                </a:lnTo>
                <a:lnTo>
                  <a:pt x="3884" y="1053237"/>
                </a:lnTo>
                <a:lnTo>
                  <a:pt x="0" y="1033703"/>
                </a:lnTo>
                <a:lnTo>
                  <a:pt x="1" y="10286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1148004" y="0"/>
                </a:lnTo>
                <a:lnTo>
                  <a:pt x="1189493" y="15620"/>
                </a:lnTo>
                <a:lnTo>
                  <a:pt x="1215312" y="51660"/>
                </a:lnTo>
                <a:lnTo>
                  <a:pt x="1219199" y="71196"/>
                </a:lnTo>
                <a:lnTo>
                  <a:pt x="1219199" y="1033703"/>
                </a:lnTo>
                <a:lnTo>
                  <a:pt x="1203577" y="1075193"/>
                </a:lnTo>
                <a:lnTo>
                  <a:pt x="1167537" y="1101013"/>
                </a:lnTo>
                <a:lnTo>
                  <a:pt x="1152958" y="1104410"/>
                </a:lnTo>
                <a:lnTo>
                  <a:pt x="1148004" y="11048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91303" y="4993639"/>
            <a:ext cx="763270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94%</a:t>
            </a:r>
            <a:endParaRPr sz="1800">
              <a:latin typeface="DejaVu Sans"/>
              <a:cs typeface="DejaVu Sans"/>
            </a:endParaRPr>
          </a:p>
          <a:p>
            <a:pPr marL="12065" marR="5080" indent="-635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malware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delivered</a:t>
            </a:r>
            <a:r>
              <a:rPr sz="9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via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email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00849" y="1181099"/>
            <a:ext cx="4267200" cy="3581400"/>
          </a:xfrm>
          <a:custGeom>
            <a:avLst/>
            <a:gdLst/>
            <a:ahLst/>
            <a:cxnLst/>
            <a:rect l="l" t="t" r="r" b="b"/>
            <a:pathLst>
              <a:path w="4267200" h="3581400">
                <a:moveTo>
                  <a:pt x="4196003" y="3581399"/>
                </a:moveTo>
                <a:lnTo>
                  <a:pt x="71196" y="3581399"/>
                </a:lnTo>
                <a:lnTo>
                  <a:pt x="66241" y="3580911"/>
                </a:lnTo>
                <a:lnTo>
                  <a:pt x="29705" y="3565777"/>
                </a:lnTo>
                <a:lnTo>
                  <a:pt x="3885" y="3529737"/>
                </a:lnTo>
                <a:lnTo>
                  <a:pt x="0" y="3510202"/>
                </a:lnTo>
                <a:lnTo>
                  <a:pt x="0" y="3505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196003" y="0"/>
                </a:lnTo>
                <a:lnTo>
                  <a:pt x="4237492" y="15621"/>
                </a:lnTo>
                <a:lnTo>
                  <a:pt x="4263313" y="51661"/>
                </a:lnTo>
                <a:lnTo>
                  <a:pt x="4267199" y="71196"/>
                </a:lnTo>
                <a:lnTo>
                  <a:pt x="4267199" y="3510202"/>
                </a:lnTo>
                <a:lnTo>
                  <a:pt x="4251576" y="3551693"/>
                </a:lnTo>
                <a:lnTo>
                  <a:pt x="4215537" y="3577513"/>
                </a:lnTo>
                <a:lnTo>
                  <a:pt x="4200957" y="3580911"/>
                </a:lnTo>
                <a:lnTo>
                  <a:pt x="4196003" y="3581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86898" y="1377950"/>
            <a:ext cx="28949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Anatomy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of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Attack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790699"/>
            <a:ext cx="12192000" cy="5219700"/>
            <a:chOff x="0" y="1790699"/>
            <a:chExt cx="12192000" cy="5219700"/>
          </a:xfrm>
        </p:grpSpPr>
        <p:sp>
          <p:nvSpPr>
            <p:cNvPr id="23" name="object 23"/>
            <p:cNvSpPr/>
            <p:nvPr/>
          </p:nvSpPr>
          <p:spPr>
            <a:xfrm>
              <a:off x="6991349" y="17906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8" y="374439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9"/>
                  </a:lnTo>
                  <a:lnTo>
                    <a:pt x="167338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7550" y="1914524"/>
              <a:ext cx="152399" cy="1142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19949" y="2285999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91349" y="2590799"/>
              <a:ext cx="247650" cy="381000"/>
            </a:xfrm>
            <a:custGeom>
              <a:avLst/>
              <a:gdLst/>
              <a:ahLst/>
              <a:cxnLst/>
              <a:rect l="l" t="t" r="r" b="b"/>
              <a:pathLst>
                <a:path w="247650" h="381000">
                  <a:moveTo>
                    <a:pt x="131955" y="380999"/>
                  </a:moveTo>
                  <a:lnTo>
                    <a:pt x="115694" y="380999"/>
                  </a:lnTo>
                  <a:lnTo>
                    <a:pt x="107642" y="380206"/>
                  </a:lnTo>
                  <a:lnTo>
                    <a:pt x="68927" y="368462"/>
                  </a:lnTo>
                  <a:lnTo>
                    <a:pt x="30518" y="338983"/>
                  </a:lnTo>
                  <a:lnTo>
                    <a:pt x="6314" y="297048"/>
                  </a:lnTo>
                  <a:lnTo>
                    <a:pt x="0" y="265305"/>
                  </a:lnTo>
                  <a:lnTo>
                    <a:pt x="0" y="257174"/>
                  </a:lnTo>
                  <a:lnTo>
                    <a:pt x="0" y="115694"/>
                  </a:lnTo>
                  <a:lnTo>
                    <a:pt x="12536" y="68927"/>
                  </a:lnTo>
                  <a:lnTo>
                    <a:pt x="42016" y="30517"/>
                  </a:lnTo>
                  <a:lnTo>
                    <a:pt x="83950" y="6313"/>
                  </a:lnTo>
                  <a:lnTo>
                    <a:pt x="115694" y="0"/>
                  </a:lnTo>
                  <a:lnTo>
                    <a:pt x="131955" y="0"/>
                  </a:lnTo>
                  <a:lnTo>
                    <a:pt x="178722" y="12536"/>
                  </a:lnTo>
                  <a:lnTo>
                    <a:pt x="217131" y="42016"/>
                  </a:lnTo>
                  <a:lnTo>
                    <a:pt x="241335" y="83950"/>
                  </a:lnTo>
                  <a:lnTo>
                    <a:pt x="247649" y="115694"/>
                  </a:lnTo>
                  <a:lnTo>
                    <a:pt x="247649" y="265305"/>
                  </a:lnTo>
                  <a:lnTo>
                    <a:pt x="235112" y="312071"/>
                  </a:lnTo>
                  <a:lnTo>
                    <a:pt x="205633" y="350481"/>
                  </a:lnTo>
                  <a:lnTo>
                    <a:pt x="163698" y="374684"/>
                  </a:lnTo>
                  <a:lnTo>
                    <a:pt x="140007" y="380206"/>
                  </a:lnTo>
                  <a:lnTo>
                    <a:pt x="131955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7550" y="2705099"/>
              <a:ext cx="95249" cy="1346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19949" y="3086099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91349" y="3390899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142874" y="380999"/>
                  </a:moveTo>
                  <a:lnTo>
                    <a:pt x="101399" y="374849"/>
                  </a:lnTo>
                  <a:lnTo>
                    <a:pt x="63497" y="356920"/>
                  </a:lnTo>
                  <a:lnTo>
                    <a:pt x="32429" y="328764"/>
                  </a:lnTo>
                  <a:lnTo>
                    <a:pt x="10874" y="292800"/>
                  </a:lnTo>
                  <a:lnTo>
                    <a:pt x="685" y="252129"/>
                  </a:lnTo>
                  <a:lnTo>
                    <a:pt x="0" y="238124"/>
                  </a:lnTo>
                  <a:lnTo>
                    <a:pt x="0" y="142874"/>
                  </a:lnTo>
                  <a:lnTo>
                    <a:pt x="6149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49893" y="171"/>
                  </a:lnTo>
                  <a:lnTo>
                    <a:pt x="190998" y="8347"/>
                  </a:lnTo>
                  <a:lnTo>
                    <a:pt x="227991" y="28120"/>
                  </a:lnTo>
                  <a:lnTo>
                    <a:pt x="257627" y="57756"/>
                  </a:lnTo>
                  <a:lnTo>
                    <a:pt x="277400" y="94748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749" y="238124"/>
                  </a:lnTo>
                  <a:lnTo>
                    <a:pt x="279598" y="279599"/>
                  </a:lnTo>
                  <a:lnTo>
                    <a:pt x="261669" y="317501"/>
                  </a:lnTo>
                  <a:lnTo>
                    <a:pt x="233513" y="348569"/>
                  </a:lnTo>
                  <a:lnTo>
                    <a:pt x="197549" y="370123"/>
                  </a:lnTo>
                  <a:lnTo>
                    <a:pt x="156878" y="380313"/>
                  </a:lnTo>
                  <a:lnTo>
                    <a:pt x="142874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7550" y="3495674"/>
              <a:ext cx="133349" cy="1523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219949" y="3886199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91349" y="41909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8" y="374438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8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7550" y="4295774"/>
              <a:ext cx="152399" cy="15332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0" y="6476999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19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333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97750" y="1863725"/>
            <a:ext cx="2102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ejaVu Sans"/>
                <a:cs typeface="DejaVu Sans"/>
              </a:rPr>
              <a:t>1.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Deceptive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Message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20" dirty="0">
                <a:latin typeface="DejaVu Sans"/>
                <a:cs typeface="DejaVu Sans"/>
              </a:rPr>
              <a:t>Sent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299" y="66371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0600" y="2663825"/>
            <a:ext cx="2315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ejaVu Sans"/>
                <a:cs typeface="DejaVu Sans"/>
              </a:rPr>
              <a:t>2.</a:t>
            </a:r>
            <a:r>
              <a:rPr sz="1200" spc="-2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User</a:t>
            </a:r>
            <a:r>
              <a:rPr sz="1200" spc="-2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Interacts</a:t>
            </a:r>
            <a:r>
              <a:rPr sz="1200" spc="-2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with</a:t>
            </a:r>
            <a:r>
              <a:rPr sz="1200" spc="-2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Content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78700" y="3463925"/>
            <a:ext cx="2605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ejaVu Sans"/>
                <a:cs typeface="DejaVu Sans"/>
              </a:rPr>
              <a:t>3.</a:t>
            </a:r>
            <a:r>
              <a:rPr sz="1200" spc="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Credentials/Data</a:t>
            </a:r>
            <a:r>
              <a:rPr sz="1200" spc="1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Compromised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97750" y="4264025"/>
            <a:ext cx="2437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ejaVu Sans"/>
                <a:cs typeface="DejaVu Sans"/>
              </a:rPr>
              <a:t>4.</a:t>
            </a:r>
            <a:r>
              <a:rPr sz="1200" spc="-5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Attack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Executed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&amp;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Expanded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039100"/>
            <a:chOff x="0" y="0"/>
            <a:chExt cx="12192000" cy="8039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039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Phishing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Numbers:</a:t>
            </a:r>
            <a:r>
              <a:rPr spc="-55" dirty="0"/>
              <a:t> </a:t>
            </a:r>
            <a:r>
              <a:rPr dirty="0"/>
              <a:t>Current</a:t>
            </a:r>
            <a:r>
              <a:rPr spc="-55" dirty="0"/>
              <a:t> </a:t>
            </a:r>
            <a:r>
              <a:rPr dirty="0"/>
              <a:t>Statistics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10" dirty="0"/>
              <a:t>Trends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2362199"/>
            <a:ext cx="5295900" cy="4686300"/>
            <a:chOff x="609599" y="2362199"/>
            <a:chExt cx="5295900" cy="4686300"/>
          </a:xfrm>
        </p:grpSpPr>
        <p:sp>
          <p:nvSpPr>
            <p:cNvPr id="7" name="object 7"/>
            <p:cNvSpPr/>
            <p:nvPr/>
          </p:nvSpPr>
          <p:spPr>
            <a:xfrm>
              <a:off x="628649" y="2362199"/>
              <a:ext cx="5276850" cy="762000"/>
            </a:xfrm>
            <a:custGeom>
              <a:avLst/>
              <a:gdLst/>
              <a:ahLst/>
              <a:cxnLst/>
              <a:rect l="l" t="t" r="r" b="b"/>
              <a:pathLst>
                <a:path w="5276850" h="762000">
                  <a:moveTo>
                    <a:pt x="5205652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3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690803"/>
                  </a:lnTo>
                  <a:lnTo>
                    <a:pt x="5261227" y="732294"/>
                  </a:lnTo>
                  <a:lnTo>
                    <a:pt x="5225187" y="758113"/>
                  </a:lnTo>
                  <a:lnTo>
                    <a:pt x="5210608" y="761511"/>
                  </a:lnTo>
                  <a:lnTo>
                    <a:pt x="5205652" y="761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23624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5105399"/>
              <a:ext cx="5295900" cy="1943100"/>
            </a:xfrm>
            <a:custGeom>
              <a:avLst/>
              <a:gdLst/>
              <a:ahLst/>
              <a:cxnLst/>
              <a:rect l="l" t="t" r="r" b="b"/>
              <a:pathLst>
                <a:path w="5295900" h="1943100">
                  <a:moveTo>
                    <a:pt x="5224702" y="1943099"/>
                  </a:moveTo>
                  <a:lnTo>
                    <a:pt x="71196" y="1943099"/>
                  </a:lnTo>
                  <a:lnTo>
                    <a:pt x="66241" y="1942611"/>
                  </a:lnTo>
                  <a:lnTo>
                    <a:pt x="29705" y="1927477"/>
                  </a:lnTo>
                  <a:lnTo>
                    <a:pt x="3885" y="1891437"/>
                  </a:lnTo>
                  <a:lnTo>
                    <a:pt x="0" y="1871903"/>
                  </a:lnTo>
                  <a:lnTo>
                    <a:pt x="0" y="18668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2" y="0"/>
                  </a:lnTo>
                  <a:lnTo>
                    <a:pt x="5266193" y="15621"/>
                  </a:lnTo>
                  <a:lnTo>
                    <a:pt x="5292013" y="51660"/>
                  </a:lnTo>
                  <a:lnTo>
                    <a:pt x="5295899" y="71196"/>
                  </a:lnTo>
                  <a:lnTo>
                    <a:pt x="5295899" y="1871903"/>
                  </a:lnTo>
                  <a:lnTo>
                    <a:pt x="5280277" y="1913393"/>
                  </a:lnTo>
                  <a:lnTo>
                    <a:pt x="5244237" y="1939214"/>
                  </a:lnTo>
                  <a:lnTo>
                    <a:pt x="5229658" y="1942611"/>
                  </a:lnTo>
                  <a:lnTo>
                    <a:pt x="5224702" y="1943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009" y="2563452"/>
              <a:ext cx="145256" cy="1678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1177925"/>
            <a:ext cx="526986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Alarming Growth in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have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exploded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recent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years,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particularly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the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rise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AI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tools.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overall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volume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reached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unprecedented</a:t>
            </a:r>
            <a:r>
              <a:rPr sz="1200" spc="-9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levels.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500" y="2456996"/>
            <a:ext cx="4248785" cy="506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525"/>
              </a:spcBef>
            </a:pPr>
            <a:r>
              <a:rPr sz="1500" b="1" dirty="0">
                <a:solidFill>
                  <a:srgbClr val="DB2525"/>
                </a:solidFill>
                <a:latin typeface="DejaVu Sans"/>
                <a:cs typeface="DejaVu Sans"/>
              </a:rPr>
              <a:t>4,151% </a:t>
            </a:r>
            <a:r>
              <a:rPr sz="1500" b="1" spc="-10" dirty="0">
                <a:solidFill>
                  <a:srgbClr val="DB2525"/>
                </a:solidFill>
                <a:latin typeface="DejaVu Sans"/>
                <a:cs typeface="DejaVu Sans"/>
              </a:rPr>
              <a:t>Increase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 phishing attacks since ChatGPT's launch in 2022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(SlashNext)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162" y="3819524"/>
            <a:ext cx="47625" cy="962025"/>
          </a:xfrm>
          <a:custGeom>
            <a:avLst/>
            <a:gdLst/>
            <a:ahLst/>
            <a:cxnLst/>
            <a:rect l="l" t="t" r="r" b="b"/>
            <a:pathLst>
              <a:path w="47625" h="962025">
                <a:moveTo>
                  <a:pt x="47625" y="935062"/>
                </a:moveTo>
                <a:lnTo>
                  <a:pt x="26974" y="914400"/>
                </a:lnTo>
                <a:lnTo>
                  <a:pt x="20662" y="914400"/>
                </a:lnTo>
                <a:lnTo>
                  <a:pt x="0" y="935062"/>
                </a:lnTo>
                <a:lnTo>
                  <a:pt x="0" y="941374"/>
                </a:lnTo>
                <a:lnTo>
                  <a:pt x="20662" y="962025"/>
                </a:lnTo>
                <a:lnTo>
                  <a:pt x="26974" y="962025"/>
                </a:lnTo>
                <a:lnTo>
                  <a:pt x="47625" y="941374"/>
                </a:lnTo>
                <a:lnTo>
                  <a:pt x="47625" y="938212"/>
                </a:lnTo>
                <a:lnTo>
                  <a:pt x="47625" y="935062"/>
                </a:lnTo>
                <a:close/>
              </a:path>
              <a:path w="47625" h="9620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9620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9620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899" y="3349624"/>
            <a:ext cx="436499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Financial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Impact</a:t>
            </a:r>
            <a:endParaRPr sz="15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12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$4.88M</a:t>
            </a:r>
            <a:r>
              <a:rPr sz="120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average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cost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breach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(IBM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2024)</a:t>
            </a:r>
            <a:endParaRPr sz="12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$150,000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average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loss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BEC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incident</a:t>
            </a:r>
            <a:endParaRPr sz="1200">
              <a:latin typeface="DejaVu Sans"/>
              <a:cs typeface="DejaVu Sans"/>
            </a:endParaRPr>
          </a:p>
          <a:p>
            <a:pPr marL="202565" marR="5080">
              <a:lnSpc>
                <a:spcPct val="166700"/>
              </a:lnSpc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$1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trillion+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stolen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globally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by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scammers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year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Cost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increased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10%</a:t>
            </a:r>
            <a:r>
              <a:rPr sz="1200" b="1" spc="-8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2023-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1999" y="5629274"/>
            <a:ext cx="152400" cy="1219200"/>
            <a:chOff x="761999" y="5629274"/>
            <a:chExt cx="152400" cy="12192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5629274"/>
              <a:ext cx="152399" cy="15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5895974"/>
              <a:ext cx="152399" cy="152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6162674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6429374"/>
              <a:ext cx="152399" cy="1523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6696074"/>
              <a:ext cx="152399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49299" y="5254625"/>
            <a:ext cx="4686935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Emerging</a:t>
            </a:r>
            <a:r>
              <a:rPr sz="150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r>
              <a:rPr sz="150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Trends</a:t>
            </a:r>
            <a:r>
              <a:rPr sz="150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2025</a:t>
            </a:r>
            <a:endParaRPr sz="1500">
              <a:latin typeface="DejaVu Sans"/>
              <a:cs typeface="DejaVu Sans"/>
            </a:endParaRPr>
          </a:p>
          <a:p>
            <a:pPr marL="240665">
              <a:lnSpc>
                <a:spcPct val="100000"/>
              </a:lnSpc>
              <a:spcBef>
                <a:spcPts val="9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AI-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driven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perfect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grammar</a:t>
            </a:r>
            <a:endParaRPr sz="1200">
              <a:latin typeface="DejaVu Sans"/>
              <a:cs typeface="DejaVu Sans"/>
            </a:endParaRPr>
          </a:p>
          <a:p>
            <a:pPr marL="240665" marR="497205">
              <a:lnSpc>
                <a:spcPct val="1458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QR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code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(quishing)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25%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year-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over-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year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80%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sites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now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HTTPS</a:t>
            </a:r>
            <a:endParaRPr sz="1200">
              <a:latin typeface="DejaVu Sans"/>
              <a:cs typeface="DejaVu Sans"/>
            </a:endParaRPr>
          </a:p>
          <a:p>
            <a:pPr marL="240665" marR="5080">
              <a:lnSpc>
                <a:spcPct val="145800"/>
              </a:lnSpc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Multi-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channel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messaging,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social Phishing-as-a-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Service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kits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50%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dark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web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6498" y="1181099"/>
            <a:ext cx="5295900" cy="2705100"/>
          </a:xfrm>
          <a:custGeom>
            <a:avLst/>
            <a:gdLst/>
            <a:ahLst/>
            <a:cxnLst/>
            <a:rect l="l" t="t" r="r" b="b"/>
            <a:pathLst>
              <a:path w="5295900" h="2705100">
                <a:moveTo>
                  <a:pt x="5224703" y="2705099"/>
                </a:moveTo>
                <a:lnTo>
                  <a:pt x="71196" y="2705099"/>
                </a:lnTo>
                <a:lnTo>
                  <a:pt x="66241" y="2704611"/>
                </a:lnTo>
                <a:lnTo>
                  <a:pt x="29705" y="2689477"/>
                </a:lnTo>
                <a:lnTo>
                  <a:pt x="3885" y="2653437"/>
                </a:lnTo>
                <a:lnTo>
                  <a:pt x="0" y="2633902"/>
                </a:lnTo>
                <a:lnTo>
                  <a:pt x="0" y="2628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224703" y="0"/>
                </a:lnTo>
                <a:lnTo>
                  <a:pt x="5266192" y="15621"/>
                </a:lnTo>
                <a:lnTo>
                  <a:pt x="5292012" y="51661"/>
                </a:lnTo>
                <a:lnTo>
                  <a:pt x="5295899" y="71196"/>
                </a:lnTo>
                <a:lnTo>
                  <a:pt x="5295899" y="2633902"/>
                </a:lnTo>
                <a:lnTo>
                  <a:pt x="5280276" y="2675394"/>
                </a:lnTo>
                <a:lnTo>
                  <a:pt x="5244237" y="2701213"/>
                </a:lnTo>
                <a:lnTo>
                  <a:pt x="5229657" y="2704611"/>
                </a:lnTo>
                <a:lnTo>
                  <a:pt x="5224703" y="2705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35527" y="1339850"/>
            <a:ext cx="33978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Attack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Growth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2021-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2025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86498" y="1676399"/>
            <a:ext cx="5295900" cy="3810000"/>
            <a:chOff x="6286498" y="1676399"/>
            <a:chExt cx="5295900" cy="381000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8899" y="1676399"/>
              <a:ext cx="4991099" cy="18287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86498" y="4076699"/>
              <a:ext cx="5295900" cy="1409700"/>
            </a:xfrm>
            <a:custGeom>
              <a:avLst/>
              <a:gdLst/>
              <a:ahLst/>
              <a:cxnLst/>
              <a:rect l="l" t="t" r="r" b="b"/>
              <a:pathLst>
                <a:path w="5295900" h="1409700">
                  <a:moveTo>
                    <a:pt x="5224703" y="1409699"/>
                  </a:moveTo>
                  <a:lnTo>
                    <a:pt x="71196" y="1409699"/>
                  </a:lnTo>
                  <a:lnTo>
                    <a:pt x="66241" y="1409210"/>
                  </a:lnTo>
                  <a:lnTo>
                    <a:pt x="29705" y="1394077"/>
                  </a:lnTo>
                  <a:lnTo>
                    <a:pt x="3885" y="1358036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1338503"/>
                  </a:lnTo>
                  <a:lnTo>
                    <a:pt x="5280276" y="1379993"/>
                  </a:lnTo>
                  <a:lnTo>
                    <a:pt x="5244237" y="1405813"/>
                  </a:lnTo>
                  <a:lnTo>
                    <a:pt x="5229657" y="1409210"/>
                  </a:lnTo>
                  <a:lnTo>
                    <a:pt x="5224703" y="1409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12211" y="3568699"/>
            <a:ext cx="2644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Source:</a:t>
            </a:r>
            <a:r>
              <a:rPr sz="900" spc="-5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Hoxhunt</a:t>
            </a:r>
            <a:r>
              <a:rPr sz="900" spc="-4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Phishing</a:t>
            </a:r>
            <a:r>
              <a:rPr sz="900" spc="-5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6A7280"/>
                </a:solidFill>
                <a:latin typeface="DejaVu Sans"/>
                <a:cs typeface="DejaVu Sans"/>
              </a:rPr>
              <a:t>Trends</a:t>
            </a:r>
            <a:r>
              <a:rPr sz="900" spc="-4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Report</a:t>
            </a:r>
            <a:r>
              <a:rPr sz="900" spc="-5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6A7280"/>
                </a:solidFill>
                <a:latin typeface="DejaVu Sans"/>
                <a:cs typeface="DejaVu Sans"/>
              </a:rPr>
              <a:t>2025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0140" y="4235449"/>
            <a:ext cx="24485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Most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Targeted</a:t>
            </a:r>
            <a:r>
              <a:rPr sz="135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Industries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86498" y="4648199"/>
            <a:ext cx="2800350" cy="2028825"/>
            <a:chOff x="6286498" y="4648199"/>
            <a:chExt cx="2800350" cy="202882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8" y="4648199"/>
              <a:ext cx="114300" cy="1142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72548" y="4648199"/>
              <a:ext cx="114300" cy="1142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8" y="4914899"/>
              <a:ext cx="114300" cy="1142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72548" y="4914899"/>
              <a:ext cx="114300" cy="1142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898" y="5181599"/>
              <a:ext cx="114300" cy="1142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86498" y="5676899"/>
              <a:ext cx="1219200" cy="1000125"/>
            </a:xfrm>
            <a:custGeom>
              <a:avLst/>
              <a:gdLst/>
              <a:ahLst/>
              <a:cxnLst/>
              <a:rect l="l" t="t" r="r" b="b"/>
              <a:pathLst>
                <a:path w="1219200" h="1000125">
                  <a:moveTo>
                    <a:pt x="1148003" y="1000124"/>
                  </a:moveTo>
                  <a:lnTo>
                    <a:pt x="71196" y="1000124"/>
                  </a:lnTo>
                  <a:lnTo>
                    <a:pt x="66241" y="999637"/>
                  </a:lnTo>
                  <a:lnTo>
                    <a:pt x="29705" y="984502"/>
                  </a:lnTo>
                  <a:lnTo>
                    <a:pt x="3885" y="948461"/>
                  </a:lnTo>
                  <a:lnTo>
                    <a:pt x="0" y="928928"/>
                  </a:lnTo>
                  <a:lnTo>
                    <a:pt x="0" y="9239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48003" y="0"/>
                  </a:lnTo>
                  <a:lnTo>
                    <a:pt x="1189495" y="15621"/>
                  </a:lnTo>
                  <a:lnTo>
                    <a:pt x="1215314" y="51661"/>
                  </a:lnTo>
                  <a:lnTo>
                    <a:pt x="1219199" y="71196"/>
                  </a:lnTo>
                  <a:lnTo>
                    <a:pt x="1219199" y="928928"/>
                  </a:lnTo>
                  <a:lnTo>
                    <a:pt x="1203578" y="970419"/>
                  </a:lnTo>
                  <a:lnTo>
                    <a:pt x="1167537" y="996239"/>
                  </a:lnTo>
                  <a:lnTo>
                    <a:pt x="1152959" y="999637"/>
                  </a:lnTo>
                  <a:lnTo>
                    <a:pt x="1148003" y="1000124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10362" y="5803112"/>
              <a:ext cx="167005" cy="167005"/>
            </a:xfrm>
            <a:custGeom>
              <a:avLst/>
              <a:gdLst/>
              <a:ahLst/>
              <a:cxnLst/>
              <a:rect l="l" t="t" r="r" b="b"/>
              <a:pathLst>
                <a:path w="167004" h="167004">
                  <a:moveTo>
                    <a:pt x="79857" y="86842"/>
                  </a:moveTo>
                  <a:lnTo>
                    <a:pt x="0" y="86842"/>
                  </a:lnTo>
                  <a:lnTo>
                    <a:pt x="0" y="166687"/>
                  </a:lnTo>
                  <a:lnTo>
                    <a:pt x="79857" y="166687"/>
                  </a:lnTo>
                  <a:lnTo>
                    <a:pt x="79857" y="86842"/>
                  </a:lnTo>
                  <a:close/>
                </a:path>
                <a:path w="167004" h="167004">
                  <a:moveTo>
                    <a:pt x="79857" y="0"/>
                  </a:moveTo>
                  <a:lnTo>
                    <a:pt x="0" y="0"/>
                  </a:lnTo>
                  <a:lnTo>
                    <a:pt x="0" y="79844"/>
                  </a:lnTo>
                  <a:lnTo>
                    <a:pt x="79857" y="79844"/>
                  </a:lnTo>
                  <a:lnTo>
                    <a:pt x="79857" y="0"/>
                  </a:lnTo>
                  <a:close/>
                </a:path>
                <a:path w="167004" h="167004">
                  <a:moveTo>
                    <a:pt x="166687" y="86842"/>
                  </a:moveTo>
                  <a:lnTo>
                    <a:pt x="86842" y="86842"/>
                  </a:lnTo>
                  <a:lnTo>
                    <a:pt x="86842" y="166687"/>
                  </a:lnTo>
                  <a:lnTo>
                    <a:pt x="166687" y="166687"/>
                  </a:lnTo>
                  <a:lnTo>
                    <a:pt x="166687" y="86842"/>
                  </a:lnTo>
                  <a:close/>
                </a:path>
                <a:path w="167004" h="167004">
                  <a:moveTo>
                    <a:pt x="166687" y="0"/>
                  </a:moveTo>
                  <a:lnTo>
                    <a:pt x="86842" y="0"/>
                  </a:lnTo>
                  <a:lnTo>
                    <a:pt x="86842" y="79844"/>
                  </a:lnTo>
                  <a:lnTo>
                    <a:pt x="166687" y="79844"/>
                  </a:lnTo>
                  <a:lnTo>
                    <a:pt x="166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150350" y="4606924"/>
            <a:ext cx="1160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"/>
                <a:cs typeface="DejaVu Sans"/>
              </a:rPr>
              <a:t>2. </a:t>
            </a:r>
            <a:r>
              <a:rPr sz="1050" spc="-10" dirty="0">
                <a:latin typeface="DejaVu Sans"/>
                <a:cs typeface="DejaVu Sans"/>
              </a:rPr>
              <a:t>Manufacturing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latin typeface="DejaVu Sans"/>
                <a:cs typeface="DejaVu Sans"/>
              </a:rPr>
              <a:t>4. </a:t>
            </a:r>
            <a:r>
              <a:rPr sz="1050" spc="-10" dirty="0">
                <a:latin typeface="DejaVu Sans"/>
                <a:cs typeface="DejaVu Sans"/>
              </a:rPr>
              <a:t>Healthcare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16700" y="4606924"/>
            <a:ext cx="154876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"/>
                <a:cs typeface="DejaVu Sans"/>
              </a:rPr>
              <a:t>1.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Finance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&amp;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Insurance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latin typeface="DejaVu Sans"/>
                <a:cs typeface="DejaVu Sans"/>
              </a:rPr>
              <a:t>3.</a:t>
            </a:r>
            <a:r>
              <a:rPr sz="1050" spc="-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Mining</a:t>
            </a:r>
            <a:r>
              <a:rPr sz="1050" spc="-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&amp; </a:t>
            </a:r>
            <a:r>
              <a:rPr sz="1050" spc="-10" dirty="0">
                <a:latin typeface="DejaVu Sans"/>
                <a:cs typeface="DejaVu Sans"/>
              </a:rPr>
              <a:t>Oil/Gas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latin typeface="DejaVu Sans"/>
                <a:cs typeface="DejaVu Sans"/>
              </a:rPr>
              <a:t>5.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Retail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Trade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87070" y="6039802"/>
            <a:ext cx="818515" cy="520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endParaRPr sz="105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Most</a:t>
            </a:r>
            <a:endParaRPr sz="9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impersonated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324848" y="5676899"/>
            <a:ext cx="1219200" cy="1000125"/>
            <a:chOff x="8324848" y="5676899"/>
            <a:chExt cx="1219200" cy="1000125"/>
          </a:xfrm>
        </p:grpSpPr>
        <p:sp>
          <p:nvSpPr>
            <p:cNvPr id="41" name="object 41"/>
            <p:cNvSpPr/>
            <p:nvPr/>
          </p:nvSpPr>
          <p:spPr>
            <a:xfrm>
              <a:off x="8324848" y="5676899"/>
              <a:ext cx="1219200" cy="1000125"/>
            </a:xfrm>
            <a:custGeom>
              <a:avLst/>
              <a:gdLst/>
              <a:ahLst/>
              <a:cxnLst/>
              <a:rect l="l" t="t" r="r" b="b"/>
              <a:pathLst>
                <a:path w="1219200" h="1000125">
                  <a:moveTo>
                    <a:pt x="1148003" y="1000124"/>
                  </a:moveTo>
                  <a:lnTo>
                    <a:pt x="71196" y="1000124"/>
                  </a:lnTo>
                  <a:lnTo>
                    <a:pt x="66241" y="999637"/>
                  </a:lnTo>
                  <a:lnTo>
                    <a:pt x="29704" y="984502"/>
                  </a:lnTo>
                  <a:lnTo>
                    <a:pt x="3884" y="948461"/>
                  </a:lnTo>
                  <a:lnTo>
                    <a:pt x="0" y="928928"/>
                  </a:lnTo>
                  <a:lnTo>
                    <a:pt x="0" y="9239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148003" y="0"/>
                  </a:lnTo>
                  <a:lnTo>
                    <a:pt x="1189494" y="15621"/>
                  </a:lnTo>
                  <a:lnTo>
                    <a:pt x="1215313" y="51661"/>
                  </a:lnTo>
                  <a:lnTo>
                    <a:pt x="1219199" y="71196"/>
                  </a:lnTo>
                  <a:lnTo>
                    <a:pt x="1219199" y="928928"/>
                  </a:lnTo>
                  <a:lnTo>
                    <a:pt x="1203577" y="970419"/>
                  </a:lnTo>
                  <a:lnTo>
                    <a:pt x="1167537" y="996239"/>
                  </a:lnTo>
                  <a:lnTo>
                    <a:pt x="1152958" y="999637"/>
                  </a:lnTo>
                  <a:lnTo>
                    <a:pt x="1148003" y="100012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9674" y="5791199"/>
              <a:ext cx="215726" cy="19049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567539" y="6039802"/>
            <a:ext cx="734060" cy="5207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ct val="112100"/>
              </a:lnSpc>
              <a:spcBef>
                <a:spcPts val="140"/>
              </a:spcBef>
            </a:pP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DocuSign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2nd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 most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targeted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363197" y="5676899"/>
            <a:ext cx="1219200" cy="1000125"/>
            <a:chOff x="10363197" y="5676899"/>
            <a:chExt cx="1219200" cy="1000125"/>
          </a:xfrm>
        </p:grpSpPr>
        <p:sp>
          <p:nvSpPr>
            <p:cNvPr id="45" name="object 45"/>
            <p:cNvSpPr/>
            <p:nvPr/>
          </p:nvSpPr>
          <p:spPr>
            <a:xfrm>
              <a:off x="10363197" y="5676899"/>
              <a:ext cx="1219200" cy="1000125"/>
            </a:xfrm>
            <a:custGeom>
              <a:avLst/>
              <a:gdLst/>
              <a:ahLst/>
              <a:cxnLst/>
              <a:rect l="l" t="t" r="r" b="b"/>
              <a:pathLst>
                <a:path w="1219200" h="1000125">
                  <a:moveTo>
                    <a:pt x="1148004" y="1000124"/>
                  </a:moveTo>
                  <a:lnTo>
                    <a:pt x="71197" y="1000124"/>
                  </a:lnTo>
                  <a:lnTo>
                    <a:pt x="66242" y="999637"/>
                  </a:lnTo>
                  <a:lnTo>
                    <a:pt x="29705" y="984502"/>
                  </a:lnTo>
                  <a:lnTo>
                    <a:pt x="3884" y="948461"/>
                  </a:lnTo>
                  <a:lnTo>
                    <a:pt x="0" y="928928"/>
                  </a:lnTo>
                  <a:lnTo>
                    <a:pt x="1" y="9239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1148004" y="0"/>
                  </a:lnTo>
                  <a:lnTo>
                    <a:pt x="1189493" y="15621"/>
                  </a:lnTo>
                  <a:lnTo>
                    <a:pt x="1215312" y="51661"/>
                  </a:lnTo>
                  <a:lnTo>
                    <a:pt x="1219199" y="71196"/>
                  </a:lnTo>
                  <a:lnTo>
                    <a:pt x="1219199" y="928928"/>
                  </a:lnTo>
                  <a:lnTo>
                    <a:pt x="1203577" y="970419"/>
                  </a:lnTo>
                  <a:lnTo>
                    <a:pt x="1167537" y="996239"/>
                  </a:lnTo>
                  <a:lnTo>
                    <a:pt x="1152958" y="999637"/>
                  </a:lnTo>
                  <a:lnTo>
                    <a:pt x="1148004" y="10001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8499" y="5791199"/>
              <a:ext cx="238124" cy="19049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0609757" y="6039802"/>
            <a:ext cx="726440" cy="5207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6680" marR="5080" indent="-94615">
              <a:lnSpc>
                <a:spcPct val="112100"/>
              </a:lnSpc>
              <a:spcBef>
                <a:spcPts val="140"/>
              </a:spcBef>
            </a:pP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HR</a:t>
            </a:r>
            <a:r>
              <a:rPr sz="1050" b="1" spc="-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Depts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3rd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ejaVu Sans"/>
                <a:cs typeface="DejaVu Sans"/>
              </a:rPr>
              <a:t>most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targeted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74294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68299" y="75896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9639300"/>
            <a:chOff x="0" y="0"/>
            <a:chExt cx="12192000" cy="9639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9639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Recognize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Email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899" y="1132205"/>
            <a:ext cx="10862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trick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revealing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sensitive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installing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malware.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Learning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spot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10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warning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signs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protect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organization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falling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victim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attacks.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1866899"/>
            <a:ext cx="5257800" cy="914400"/>
            <a:chOff x="609599" y="1866899"/>
            <a:chExt cx="5257800" cy="914400"/>
          </a:xfrm>
        </p:grpSpPr>
        <p:sp>
          <p:nvSpPr>
            <p:cNvPr id="8" name="object 8"/>
            <p:cNvSpPr/>
            <p:nvPr/>
          </p:nvSpPr>
          <p:spPr>
            <a:xfrm>
              <a:off x="609599" y="1866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3"/>
                  </a:lnTo>
                  <a:lnTo>
                    <a:pt x="5242176" y="884694"/>
                  </a:lnTo>
                  <a:lnTo>
                    <a:pt x="5206137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999" y="20192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2"/>
                  </a:lnTo>
                  <a:lnTo>
                    <a:pt x="10017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6" y="56317"/>
                  </a:lnTo>
                  <a:lnTo>
                    <a:pt x="76197" y="28894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2" y="352105"/>
                  </a:lnTo>
                  <a:lnTo>
                    <a:pt x="229200" y="370981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124074"/>
              <a:ext cx="188803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06499" y="1963873"/>
            <a:ext cx="439356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Unfamiliar</a:t>
            </a:r>
            <a:r>
              <a:rPr sz="1200" b="1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Tone</a:t>
            </a:r>
            <a:r>
              <a:rPr sz="1200" b="1" spc="-4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or</a:t>
            </a:r>
            <a:r>
              <a:rPr sz="1200" b="1" spc="-4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Greeting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Generic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greetings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like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"Dear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User"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unexpected</a:t>
            </a:r>
            <a:r>
              <a:rPr sz="1050" spc="-4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formal/informal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tones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from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familiar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senders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24599" y="1866899"/>
            <a:ext cx="5257800" cy="914400"/>
            <a:chOff x="6324599" y="1866899"/>
            <a:chExt cx="5257800" cy="914400"/>
          </a:xfrm>
        </p:grpSpPr>
        <p:sp>
          <p:nvSpPr>
            <p:cNvPr id="13" name="object 13"/>
            <p:cNvSpPr/>
            <p:nvPr/>
          </p:nvSpPr>
          <p:spPr>
            <a:xfrm>
              <a:off x="6324599" y="1866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3"/>
                  </a:lnTo>
                  <a:lnTo>
                    <a:pt x="5242176" y="884694"/>
                  </a:lnTo>
                  <a:lnTo>
                    <a:pt x="5206136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6999" y="20192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1"/>
                  </a:lnTo>
                  <a:lnTo>
                    <a:pt x="53189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8" y="85592"/>
                  </a:lnTo>
                  <a:lnTo>
                    <a:pt x="41939" y="53188"/>
                  </a:lnTo>
                  <a:lnTo>
                    <a:pt x="71964" y="27289"/>
                  </a:lnTo>
                  <a:lnTo>
                    <a:pt x="107382" y="9461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2" y="23031"/>
                  </a:lnTo>
                  <a:lnTo>
                    <a:pt x="276423" y="47426"/>
                  </a:lnTo>
                  <a:lnTo>
                    <a:pt x="300817" y="78686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8"/>
                  </a:lnTo>
                  <a:lnTo>
                    <a:pt x="304731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6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1919" y="2124074"/>
              <a:ext cx="173652" cy="15332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902450" y="1963873"/>
            <a:ext cx="412813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Grammar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and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Spelling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Errors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Poor</a:t>
            </a:r>
            <a:r>
              <a:rPr sz="105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grammar,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misspelled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words,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awkward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phrasing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that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legitimate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organizations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would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catch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599" y="3009899"/>
            <a:ext cx="5257800" cy="914400"/>
            <a:chOff x="609599" y="3009899"/>
            <a:chExt cx="5257800" cy="914400"/>
          </a:xfrm>
        </p:grpSpPr>
        <p:sp>
          <p:nvSpPr>
            <p:cNvPr id="18" name="object 18"/>
            <p:cNvSpPr/>
            <p:nvPr/>
          </p:nvSpPr>
          <p:spPr>
            <a:xfrm>
              <a:off x="609599" y="3009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3"/>
                  </a:lnTo>
                  <a:lnTo>
                    <a:pt x="5242176" y="884694"/>
                  </a:lnTo>
                  <a:lnTo>
                    <a:pt x="5206137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1999" y="31622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1"/>
                  </a:lnTo>
                  <a:lnTo>
                    <a:pt x="10017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6" y="56317"/>
                  </a:lnTo>
                  <a:lnTo>
                    <a:pt x="76197" y="28894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2" y="352104"/>
                  </a:lnTo>
                  <a:lnTo>
                    <a:pt x="229200" y="370981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507" y="3273425"/>
              <a:ext cx="179883" cy="13969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06499" y="3106873"/>
            <a:ext cx="4192904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Suspicious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URLs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&amp;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Domains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Mismatched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slightly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altered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domain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names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(paypa1.com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vs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paypal.com)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strange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URL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paths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24599" y="3009899"/>
            <a:ext cx="5257800" cy="914400"/>
            <a:chOff x="6324599" y="3009899"/>
            <a:chExt cx="5257800" cy="914400"/>
          </a:xfrm>
        </p:grpSpPr>
        <p:sp>
          <p:nvSpPr>
            <p:cNvPr id="23" name="object 23"/>
            <p:cNvSpPr/>
            <p:nvPr/>
          </p:nvSpPr>
          <p:spPr>
            <a:xfrm>
              <a:off x="6324599" y="3009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3"/>
                  </a:lnTo>
                  <a:lnTo>
                    <a:pt x="5242176" y="884694"/>
                  </a:lnTo>
                  <a:lnTo>
                    <a:pt x="5206136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6999" y="3162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2664" y="3276599"/>
              <a:ext cx="153471" cy="1333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883400" y="3106873"/>
            <a:ext cx="438975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Urgency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or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Threats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Messages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creating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panic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with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"Act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Now!"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"Account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Suspension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Imminent"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pressure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quick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action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9599" y="4152900"/>
            <a:ext cx="5257800" cy="914400"/>
            <a:chOff x="609599" y="4152900"/>
            <a:chExt cx="5257800" cy="914400"/>
          </a:xfrm>
        </p:grpSpPr>
        <p:sp>
          <p:nvSpPr>
            <p:cNvPr id="28" name="object 28"/>
            <p:cNvSpPr/>
            <p:nvPr/>
          </p:nvSpPr>
          <p:spPr>
            <a:xfrm>
              <a:off x="609599" y="4152900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0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2"/>
                  </a:lnTo>
                  <a:lnTo>
                    <a:pt x="5242176" y="884693"/>
                  </a:lnTo>
                  <a:lnTo>
                    <a:pt x="5206137" y="910513"/>
                  </a:lnTo>
                  <a:lnTo>
                    <a:pt x="5191557" y="913910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1999" y="4305299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142874" y="380999"/>
                  </a:moveTo>
                  <a:lnTo>
                    <a:pt x="101399" y="374848"/>
                  </a:lnTo>
                  <a:lnTo>
                    <a:pt x="63497" y="356920"/>
                  </a:lnTo>
                  <a:lnTo>
                    <a:pt x="32429" y="328764"/>
                  </a:lnTo>
                  <a:lnTo>
                    <a:pt x="10875" y="292800"/>
                  </a:lnTo>
                  <a:lnTo>
                    <a:pt x="686" y="252129"/>
                  </a:lnTo>
                  <a:lnTo>
                    <a:pt x="0" y="238124"/>
                  </a:lnTo>
                  <a:lnTo>
                    <a:pt x="0" y="142874"/>
                  </a:lnTo>
                  <a:lnTo>
                    <a:pt x="6150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8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0"/>
                  </a:lnTo>
                  <a:lnTo>
                    <a:pt x="257628" y="57756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749" y="238124"/>
                  </a:lnTo>
                  <a:lnTo>
                    <a:pt x="279599" y="279599"/>
                  </a:lnTo>
                  <a:lnTo>
                    <a:pt x="261671" y="317501"/>
                  </a:lnTo>
                  <a:lnTo>
                    <a:pt x="233514" y="348569"/>
                  </a:lnTo>
                  <a:lnTo>
                    <a:pt x="197550" y="370123"/>
                  </a:lnTo>
                  <a:lnTo>
                    <a:pt x="156879" y="380313"/>
                  </a:lnTo>
                  <a:lnTo>
                    <a:pt x="142874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450" y="4412895"/>
              <a:ext cx="131712" cy="14832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49350" y="4249873"/>
            <a:ext cx="442722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Suspicious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Attachments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Unexpected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file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attachments,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especially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with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extensions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like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.exe,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.zip,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.scr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24599" y="4152900"/>
            <a:ext cx="5257800" cy="914400"/>
            <a:chOff x="6324599" y="4152900"/>
            <a:chExt cx="5257800" cy="914400"/>
          </a:xfrm>
        </p:grpSpPr>
        <p:sp>
          <p:nvSpPr>
            <p:cNvPr id="33" name="object 33"/>
            <p:cNvSpPr/>
            <p:nvPr/>
          </p:nvSpPr>
          <p:spPr>
            <a:xfrm>
              <a:off x="6324599" y="4152900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0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2"/>
                  </a:lnTo>
                  <a:lnTo>
                    <a:pt x="5242176" y="884693"/>
                  </a:lnTo>
                  <a:lnTo>
                    <a:pt x="5206136" y="910513"/>
                  </a:lnTo>
                  <a:lnTo>
                    <a:pt x="5191557" y="913910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6999" y="4305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199" y="4410074"/>
              <a:ext cx="152399" cy="1523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883400" y="4249873"/>
            <a:ext cx="448437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Unusual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Requests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Requests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that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deviate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from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normal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processes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ask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you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bypass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standard</a:t>
            </a:r>
            <a:r>
              <a:rPr sz="105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procedures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9599" y="5295899"/>
            <a:ext cx="5257800" cy="914400"/>
            <a:chOff x="609599" y="5295899"/>
            <a:chExt cx="5257800" cy="914400"/>
          </a:xfrm>
        </p:grpSpPr>
        <p:sp>
          <p:nvSpPr>
            <p:cNvPr id="38" name="object 38"/>
            <p:cNvSpPr/>
            <p:nvPr/>
          </p:nvSpPr>
          <p:spPr>
            <a:xfrm>
              <a:off x="609599" y="5295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2"/>
                  </a:lnTo>
                  <a:lnTo>
                    <a:pt x="5242176" y="884694"/>
                  </a:lnTo>
                  <a:lnTo>
                    <a:pt x="5206137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9" y="5448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4"/>
                  </a:lnTo>
                  <a:lnTo>
                    <a:pt x="34591" y="325281"/>
                  </a:lnTo>
                  <a:lnTo>
                    <a:pt x="11600" y="286919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8"/>
                  </a:lnTo>
                  <a:lnTo>
                    <a:pt x="279115" y="313268"/>
                  </a:lnTo>
                  <a:lnTo>
                    <a:pt x="249082" y="346406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199" y="5553074"/>
              <a:ext cx="152399" cy="1523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168399" y="5392873"/>
            <a:ext cx="435864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Short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&amp;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Ambiguous</a:t>
            </a:r>
            <a:r>
              <a:rPr sz="1200" b="1" spc="-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Content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Vague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messages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minimal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details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trying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pique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curiosity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or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create</a:t>
            </a:r>
            <a:r>
              <a:rPr sz="1050" spc="-6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confusion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24599" y="5295899"/>
            <a:ext cx="5257800" cy="914400"/>
            <a:chOff x="6324599" y="5295899"/>
            <a:chExt cx="5257800" cy="914400"/>
          </a:xfrm>
        </p:grpSpPr>
        <p:sp>
          <p:nvSpPr>
            <p:cNvPr id="43" name="object 43"/>
            <p:cNvSpPr/>
            <p:nvPr/>
          </p:nvSpPr>
          <p:spPr>
            <a:xfrm>
              <a:off x="6324599" y="5295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2"/>
                  </a:lnTo>
                  <a:lnTo>
                    <a:pt x="5242176" y="884694"/>
                  </a:lnTo>
                  <a:lnTo>
                    <a:pt x="5206136" y="910513"/>
                  </a:lnTo>
                  <a:lnTo>
                    <a:pt x="5191557" y="913911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6999" y="54482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79" y="375859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3" y="304801"/>
                  </a:lnTo>
                  <a:lnTo>
                    <a:pt x="10017" y="267299"/>
                  </a:lnTo>
                  <a:lnTo>
                    <a:pt x="823" y="226354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7" y="28894"/>
                  </a:lnTo>
                  <a:lnTo>
                    <a:pt x="113698" y="10017"/>
                  </a:lnTo>
                  <a:lnTo>
                    <a:pt x="154644" y="824"/>
                  </a:lnTo>
                  <a:lnTo>
                    <a:pt x="171449" y="0"/>
                  </a:lnTo>
                  <a:lnTo>
                    <a:pt x="179872" y="206"/>
                  </a:lnTo>
                  <a:lnTo>
                    <a:pt x="221218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1" y="352104"/>
                  </a:lnTo>
                  <a:lnTo>
                    <a:pt x="229199" y="370981"/>
                  </a:lnTo>
                  <a:lnTo>
                    <a:pt x="188255" y="380175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2783" y="5553074"/>
              <a:ext cx="191303" cy="15239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921500" y="5392873"/>
            <a:ext cx="446087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Unsolicited</a:t>
            </a:r>
            <a:r>
              <a:rPr sz="1200" b="1" spc="-8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Communication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Messages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about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accounts,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prizes,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issues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you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did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not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sign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up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for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initiate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9599" y="6438899"/>
            <a:ext cx="5257800" cy="914400"/>
            <a:chOff x="609599" y="6438899"/>
            <a:chExt cx="5257800" cy="914400"/>
          </a:xfrm>
        </p:grpSpPr>
        <p:sp>
          <p:nvSpPr>
            <p:cNvPr id="48" name="object 48"/>
            <p:cNvSpPr/>
            <p:nvPr/>
          </p:nvSpPr>
          <p:spPr>
            <a:xfrm>
              <a:off x="609599" y="6438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2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843203"/>
                  </a:lnTo>
                  <a:lnTo>
                    <a:pt x="5242176" y="884694"/>
                  </a:lnTo>
                  <a:lnTo>
                    <a:pt x="5206137" y="910514"/>
                  </a:lnTo>
                  <a:lnTo>
                    <a:pt x="5191557" y="913912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1999" y="6591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8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3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4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199" y="6696074"/>
              <a:ext cx="152399" cy="15239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68399" y="6535873"/>
            <a:ext cx="450088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Requests for Sensitive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Data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Asking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credentials,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financial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details,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personal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information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via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email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324599" y="6438899"/>
            <a:ext cx="5257800" cy="914400"/>
            <a:chOff x="6324599" y="6438899"/>
            <a:chExt cx="5257800" cy="914400"/>
          </a:xfrm>
        </p:grpSpPr>
        <p:sp>
          <p:nvSpPr>
            <p:cNvPr id="53" name="object 53"/>
            <p:cNvSpPr/>
            <p:nvPr/>
          </p:nvSpPr>
          <p:spPr>
            <a:xfrm>
              <a:off x="6324599" y="6438899"/>
              <a:ext cx="5257800" cy="914400"/>
            </a:xfrm>
            <a:custGeom>
              <a:avLst/>
              <a:gdLst/>
              <a:ahLst/>
              <a:cxnLst/>
              <a:rect l="l" t="t" r="r" b="b"/>
              <a:pathLst>
                <a:path w="5257800" h="914400">
                  <a:moveTo>
                    <a:pt x="5186602" y="914399"/>
                  </a:moveTo>
                  <a:lnTo>
                    <a:pt x="71196" y="914399"/>
                  </a:lnTo>
                  <a:lnTo>
                    <a:pt x="66241" y="913912"/>
                  </a:lnTo>
                  <a:lnTo>
                    <a:pt x="29705" y="898777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2" y="15621"/>
                  </a:lnTo>
                  <a:lnTo>
                    <a:pt x="5253911" y="51661"/>
                  </a:lnTo>
                  <a:lnTo>
                    <a:pt x="5257798" y="71196"/>
                  </a:lnTo>
                  <a:lnTo>
                    <a:pt x="5257798" y="843203"/>
                  </a:lnTo>
                  <a:lnTo>
                    <a:pt x="5242176" y="884694"/>
                  </a:lnTo>
                  <a:lnTo>
                    <a:pt x="5206136" y="910514"/>
                  </a:lnTo>
                  <a:lnTo>
                    <a:pt x="5191557" y="913912"/>
                  </a:lnTo>
                  <a:lnTo>
                    <a:pt x="5186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76999" y="65912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8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3"/>
                  </a:lnTo>
                  <a:lnTo>
                    <a:pt x="243190" y="29995"/>
                  </a:lnTo>
                  <a:lnTo>
                    <a:pt x="274802" y="61606"/>
                  </a:lnTo>
                  <a:lnTo>
                    <a:pt x="295894" y="101064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3199" y="6696074"/>
              <a:ext cx="152399" cy="15239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883400" y="6535873"/>
            <a:ext cx="453517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40" dirty="0">
                <a:solidFill>
                  <a:srgbClr val="1D40AF"/>
                </a:solidFill>
                <a:latin typeface="DejaVu Sans"/>
                <a:cs typeface="DejaVu Sans"/>
              </a:rPr>
              <a:t>Too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Good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75" dirty="0">
                <a:solidFill>
                  <a:srgbClr val="1D40AF"/>
                </a:solidFill>
                <a:latin typeface="DejaVu Sans"/>
                <a:cs typeface="DejaVu Sans"/>
              </a:rPr>
              <a:t>To</a:t>
            </a:r>
            <a:r>
              <a:rPr sz="12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Be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True</a:t>
            </a:r>
            <a:endParaRPr sz="120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Promises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of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prizes,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money,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exclusive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offers</a:t>
            </a:r>
            <a:r>
              <a:rPr sz="10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that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seem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unrealistic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or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overly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generous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09599" y="7581899"/>
            <a:ext cx="10972800" cy="1066800"/>
            <a:chOff x="609599" y="7581899"/>
            <a:chExt cx="10972800" cy="1066800"/>
          </a:xfrm>
        </p:grpSpPr>
        <p:sp>
          <p:nvSpPr>
            <p:cNvPr id="58" name="object 58"/>
            <p:cNvSpPr/>
            <p:nvPr/>
          </p:nvSpPr>
          <p:spPr>
            <a:xfrm>
              <a:off x="628649" y="7581899"/>
              <a:ext cx="10953750" cy="1066800"/>
            </a:xfrm>
            <a:custGeom>
              <a:avLst/>
              <a:gdLst/>
              <a:ahLst/>
              <a:cxnLst/>
              <a:rect l="l" t="t" r="r" b="b"/>
              <a:pathLst>
                <a:path w="10953750" h="1066800">
                  <a:moveTo>
                    <a:pt x="10882552" y="1066799"/>
                  </a:moveTo>
                  <a:lnTo>
                    <a:pt x="53397" y="1066799"/>
                  </a:lnTo>
                  <a:lnTo>
                    <a:pt x="49680" y="1066310"/>
                  </a:lnTo>
                  <a:lnTo>
                    <a:pt x="14085" y="1040943"/>
                  </a:lnTo>
                  <a:lnTo>
                    <a:pt x="366" y="1000558"/>
                  </a:lnTo>
                  <a:lnTo>
                    <a:pt x="0" y="995602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1716" y="29703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0"/>
                  </a:lnTo>
                  <a:lnTo>
                    <a:pt x="10953747" y="71196"/>
                  </a:lnTo>
                  <a:lnTo>
                    <a:pt x="10953747" y="995602"/>
                  </a:lnTo>
                  <a:lnTo>
                    <a:pt x="10938125" y="1037094"/>
                  </a:lnTo>
                  <a:lnTo>
                    <a:pt x="10902086" y="1062912"/>
                  </a:lnTo>
                  <a:lnTo>
                    <a:pt x="10887506" y="1066310"/>
                  </a:lnTo>
                  <a:lnTo>
                    <a:pt x="10882552" y="1066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9599" y="7582177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4" h="1066800">
                  <a:moveTo>
                    <a:pt x="70450" y="1066244"/>
                  </a:moveTo>
                  <a:lnTo>
                    <a:pt x="33857" y="1053691"/>
                  </a:lnTo>
                  <a:lnTo>
                    <a:pt x="5800" y="1019481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4" y="1032663"/>
                  </a:lnTo>
                  <a:lnTo>
                    <a:pt x="66287" y="1064587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3557" y="7772399"/>
              <a:ext cx="117865" cy="17144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825500" y="7679689"/>
            <a:ext cx="10232390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416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Always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verify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suspicious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emails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through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a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different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channel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(phone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call,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official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website)</a:t>
            </a:r>
            <a:r>
              <a:rPr sz="1350" b="1" spc="-3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before</a:t>
            </a:r>
            <a:r>
              <a:rPr sz="1350" b="1" spc="-2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taking action</a:t>
            </a:r>
            <a:endParaRPr sz="13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Hover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over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links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(don't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click)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preview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URLs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check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suspicious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domains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0" y="91312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68299" y="91898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658225"/>
            <a:chOff x="0" y="0"/>
            <a:chExt cx="12192000" cy="865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6582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Identifying</a:t>
            </a:r>
            <a:r>
              <a:rPr spc="-55" dirty="0"/>
              <a:t> </a:t>
            </a:r>
            <a:r>
              <a:rPr spc="-20" dirty="0"/>
              <a:t>Fake</a:t>
            </a:r>
            <a:r>
              <a:rPr spc="-50" dirty="0"/>
              <a:t> </a:t>
            </a:r>
            <a:r>
              <a:rPr dirty="0"/>
              <a:t>Websites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Domain</a:t>
            </a:r>
            <a:r>
              <a:rPr spc="-50" dirty="0"/>
              <a:t> </a:t>
            </a:r>
            <a:r>
              <a:rPr dirty="0"/>
              <a:t>Red</a:t>
            </a:r>
            <a:r>
              <a:rPr spc="-50" dirty="0"/>
              <a:t> </a:t>
            </a:r>
            <a:r>
              <a:rPr spc="-10" dirty="0"/>
              <a:t>Flags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899" y="1132205"/>
            <a:ext cx="10353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websites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designed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mimic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sites,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but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subtle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differences.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5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key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methods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fake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websites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protect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personal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company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information.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1790699"/>
            <a:ext cx="3505200" cy="3019425"/>
            <a:chOff x="609599" y="1790699"/>
            <a:chExt cx="3505200" cy="3019425"/>
          </a:xfrm>
        </p:grpSpPr>
        <p:sp>
          <p:nvSpPr>
            <p:cNvPr id="8" name="object 8"/>
            <p:cNvSpPr/>
            <p:nvPr/>
          </p:nvSpPr>
          <p:spPr>
            <a:xfrm>
              <a:off x="609599" y="1790699"/>
              <a:ext cx="3505200" cy="3019425"/>
            </a:xfrm>
            <a:custGeom>
              <a:avLst/>
              <a:gdLst/>
              <a:ahLst/>
              <a:cxnLst/>
              <a:rect l="l" t="t" r="r" b="b"/>
              <a:pathLst>
                <a:path w="3505200" h="3019425">
                  <a:moveTo>
                    <a:pt x="3434002" y="3019424"/>
                  </a:moveTo>
                  <a:lnTo>
                    <a:pt x="71196" y="3019424"/>
                  </a:lnTo>
                  <a:lnTo>
                    <a:pt x="66241" y="3018936"/>
                  </a:lnTo>
                  <a:lnTo>
                    <a:pt x="29705" y="3003802"/>
                  </a:lnTo>
                  <a:lnTo>
                    <a:pt x="3885" y="2967762"/>
                  </a:lnTo>
                  <a:lnTo>
                    <a:pt x="0" y="2948227"/>
                  </a:lnTo>
                  <a:lnTo>
                    <a:pt x="0" y="2943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3" y="15621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948227"/>
                  </a:lnTo>
                  <a:lnTo>
                    <a:pt x="3489577" y="2989719"/>
                  </a:lnTo>
                  <a:lnTo>
                    <a:pt x="3453536" y="3015538"/>
                  </a:lnTo>
                  <a:lnTo>
                    <a:pt x="3438958" y="3018936"/>
                  </a:lnTo>
                  <a:lnTo>
                    <a:pt x="3434002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0099" y="4076699"/>
              <a:ext cx="3124200" cy="542925"/>
            </a:xfrm>
            <a:custGeom>
              <a:avLst/>
              <a:gdLst/>
              <a:ahLst/>
              <a:cxnLst/>
              <a:rect l="l" t="t" r="r" b="b"/>
              <a:pathLst>
                <a:path w="3124200" h="542925">
                  <a:moveTo>
                    <a:pt x="3091151" y="542924"/>
                  </a:moveTo>
                  <a:lnTo>
                    <a:pt x="33047" y="542924"/>
                  </a:lnTo>
                  <a:lnTo>
                    <a:pt x="28187" y="541957"/>
                  </a:lnTo>
                  <a:lnTo>
                    <a:pt x="966" y="514736"/>
                  </a:lnTo>
                  <a:lnTo>
                    <a:pt x="0" y="509877"/>
                  </a:lnTo>
                  <a:lnTo>
                    <a:pt x="0" y="5048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1" y="0"/>
                  </a:lnTo>
                  <a:lnTo>
                    <a:pt x="3123232" y="28187"/>
                  </a:lnTo>
                  <a:lnTo>
                    <a:pt x="3124199" y="33047"/>
                  </a:lnTo>
                  <a:lnTo>
                    <a:pt x="3124199" y="509877"/>
                  </a:lnTo>
                  <a:lnTo>
                    <a:pt x="3096011" y="541957"/>
                  </a:lnTo>
                  <a:lnTo>
                    <a:pt x="3091151" y="5429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099" y="19811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2"/>
                  </a:lnTo>
                  <a:lnTo>
                    <a:pt x="10017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6" y="56317"/>
                  </a:lnTo>
                  <a:lnTo>
                    <a:pt x="76197" y="28894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2" y="352105"/>
                  </a:lnTo>
                  <a:lnTo>
                    <a:pt x="229200" y="370982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607" y="2092326"/>
              <a:ext cx="179883" cy="13969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4599" y="2035175"/>
            <a:ext cx="1852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1. Check the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URL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7724" y="1790699"/>
            <a:ext cx="7000875" cy="3019425"/>
            <a:chOff x="847724" y="1790699"/>
            <a:chExt cx="7000875" cy="3019425"/>
          </a:xfrm>
        </p:grpSpPr>
        <p:sp>
          <p:nvSpPr>
            <p:cNvPr id="14" name="object 14"/>
            <p:cNvSpPr/>
            <p:nvPr/>
          </p:nvSpPr>
          <p:spPr>
            <a:xfrm>
              <a:off x="847712" y="2562236"/>
              <a:ext cx="38100" cy="1333500"/>
            </a:xfrm>
            <a:custGeom>
              <a:avLst/>
              <a:gdLst/>
              <a:ahLst/>
              <a:cxnLst/>
              <a:rect l="l" t="t" r="r" b="b"/>
              <a:pathLst>
                <a:path w="38100" h="1333500">
                  <a:moveTo>
                    <a:pt x="38100" y="1311922"/>
                  </a:moveTo>
                  <a:lnTo>
                    <a:pt x="21577" y="1295400"/>
                  </a:lnTo>
                  <a:lnTo>
                    <a:pt x="16535" y="1295400"/>
                  </a:lnTo>
                  <a:lnTo>
                    <a:pt x="0" y="1311922"/>
                  </a:lnTo>
                  <a:lnTo>
                    <a:pt x="0" y="1316964"/>
                  </a:lnTo>
                  <a:lnTo>
                    <a:pt x="16535" y="1333487"/>
                  </a:lnTo>
                  <a:lnTo>
                    <a:pt x="21577" y="1333487"/>
                  </a:lnTo>
                  <a:lnTo>
                    <a:pt x="38100" y="1316964"/>
                  </a:lnTo>
                  <a:lnTo>
                    <a:pt x="38100" y="1314450"/>
                  </a:lnTo>
                  <a:lnTo>
                    <a:pt x="38100" y="1311922"/>
                  </a:lnTo>
                  <a:close/>
                </a:path>
                <a:path w="38100" h="1333500">
                  <a:moveTo>
                    <a:pt x="38100" y="892822"/>
                  </a:moveTo>
                  <a:lnTo>
                    <a:pt x="21577" y="876300"/>
                  </a:lnTo>
                  <a:lnTo>
                    <a:pt x="16535" y="876300"/>
                  </a:lnTo>
                  <a:lnTo>
                    <a:pt x="0" y="892822"/>
                  </a:lnTo>
                  <a:lnTo>
                    <a:pt x="0" y="897864"/>
                  </a:lnTo>
                  <a:lnTo>
                    <a:pt x="16535" y="914400"/>
                  </a:lnTo>
                  <a:lnTo>
                    <a:pt x="21577" y="914400"/>
                  </a:lnTo>
                  <a:lnTo>
                    <a:pt x="38100" y="897864"/>
                  </a:lnTo>
                  <a:lnTo>
                    <a:pt x="38100" y="895350"/>
                  </a:lnTo>
                  <a:lnTo>
                    <a:pt x="38100" y="892822"/>
                  </a:lnTo>
                  <a:close/>
                </a:path>
                <a:path w="38100" h="1333500">
                  <a:moveTo>
                    <a:pt x="38100" y="473722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50"/>
                  </a:lnTo>
                  <a:lnTo>
                    <a:pt x="38100" y="473722"/>
                  </a:lnTo>
                  <a:close/>
                </a:path>
                <a:path w="38100" h="1333500">
                  <a:moveTo>
                    <a:pt x="38100" y="245122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35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13335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399" y="1790699"/>
              <a:ext cx="3505200" cy="3019425"/>
            </a:xfrm>
            <a:custGeom>
              <a:avLst/>
              <a:gdLst/>
              <a:ahLst/>
              <a:cxnLst/>
              <a:rect l="l" t="t" r="r" b="b"/>
              <a:pathLst>
                <a:path w="3505200" h="3019425">
                  <a:moveTo>
                    <a:pt x="3434002" y="3019424"/>
                  </a:moveTo>
                  <a:lnTo>
                    <a:pt x="71196" y="3019424"/>
                  </a:lnTo>
                  <a:lnTo>
                    <a:pt x="66241" y="3018936"/>
                  </a:lnTo>
                  <a:lnTo>
                    <a:pt x="29705" y="3003802"/>
                  </a:lnTo>
                  <a:lnTo>
                    <a:pt x="3885" y="2967762"/>
                  </a:lnTo>
                  <a:lnTo>
                    <a:pt x="0" y="2948227"/>
                  </a:lnTo>
                  <a:lnTo>
                    <a:pt x="0" y="2943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5621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948227"/>
                  </a:lnTo>
                  <a:lnTo>
                    <a:pt x="3489577" y="2989719"/>
                  </a:lnTo>
                  <a:lnTo>
                    <a:pt x="3453536" y="3015538"/>
                  </a:lnTo>
                  <a:lnTo>
                    <a:pt x="3438957" y="3018936"/>
                  </a:lnTo>
                  <a:lnTo>
                    <a:pt x="3434002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3899" y="3695699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091152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2" y="0"/>
                  </a:lnTo>
                  <a:lnTo>
                    <a:pt x="3123232" y="28186"/>
                  </a:lnTo>
                  <a:lnTo>
                    <a:pt x="3124199" y="33047"/>
                  </a:lnTo>
                  <a:lnTo>
                    <a:pt x="3124199" y="500352"/>
                  </a:lnTo>
                  <a:lnTo>
                    <a:pt x="3096011" y="532432"/>
                  </a:lnTo>
                  <a:lnTo>
                    <a:pt x="3091152" y="533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3899" y="1981199"/>
              <a:ext cx="266700" cy="381000"/>
            </a:xfrm>
            <a:custGeom>
              <a:avLst/>
              <a:gdLst/>
              <a:ahLst/>
              <a:cxnLst/>
              <a:rect l="l" t="t" r="r" b="b"/>
              <a:pathLst>
                <a:path w="266700" h="381000">
                  <a:moveTo>
                    <a:pt x="133349" y="380999"/>
                  </a:moveTo>
                  <a:lnTo>
                    <a:pt x="94639" y="375259"/>
                  </a:lnTo>
                  <a:lnTo>
                    <a:pt x="59264" y="358526"/>
                  </a:lnTo>
                  <a:lnTo>
                    <a:pt x="30267" y="332247"/>
                  </a:lnTo>
                  <a:lnTo>
                    <a:pt x="10150" y="298680"/>
                  </a:lnTo>
                  <a:lnTo>
                    <a:pt x="640" y="260720"/>
                  </a:lnTo>
                  <a:lnTo>
                    <a:pt x="0" y="247649"/>
                  </a:lnTo>
                  <a:lnTo>
                    <a:pt x="0" y="133349"/>
                  </a:lnTo>
                  <a:lnTo>
                    <a:pt x="5739" y="94639"/>
                  </a:lnTo>
                  <a:lnTo>
                    <a:pt x="22472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6" y="7791"/>
                  </a:lnTo>
                  <a:lnTo>
                    <a:pt x="212792" y="26245"/>
                  </a:lnTo>
                  <a:lnTo>
                    <a:pt x="240453" y="53906"/>
                  </a:lnTo>
                  <a:lnTo>
                    <a:pt x="258907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699" y="247649"/>
                  </a:lnTo>
                  <a:lnTo>
                    <a:pt x="260958" y="286359"/>
                  </a:lnTo>
                  <a:lnTo>
                    <a:pt x="244226" y="321735"/>
                  </a:lnTo>
                  <a:lnTo>
                    <a:pt x="217946" y="350732"/>
                  </a:lnTo>
                  <a:lnTo>
                    <a:pt x="184380" y="370849"/>
                  </a:lnTo>
                  <a:lnTo>
                    <a:pt x="146420" y="380359"/>
                  </a:lnTo>
                  <a:lnTo>
                    <a:pt x="13334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0099" y="2085974"/>
              <a:ext cx="114299" cy="1523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77900" y="2404745"/>
            <a:ext cx="29108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padlock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icon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HTTPS</a:t>
            </a:r>
            <a:r>
              <a:rPr sz="1050" spc="50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misspellings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(e.g.,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amazom.com)</a:t>
            </a:r>
            <a:endParaRPr sz="1050">
              <a:latin typeface="DejaVu Sans"/>
              <a:cs typeface="DejaVu Sans"/>
            </a:endParaRPr>
          </a:p>
          <a:p>
            <a:pPr marL="12700" marR="485140">
              <a:lnSpc>
                <a:spcPct val="119000"/>
              </a:lnSpc>
              <a:spcBef>
                <a:spcPts val="3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Watch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numbers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replacing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letters (amaz0n.com)</a:t>
            </a:r>
            <a:endParaRPr sz="1050">
              <a:latin typeface="DejaVu Sans"/>
              <a:cs typeface="DejaVu Sans"/>
            </a:endParaRPr>
          </a:p>
          <a:p>
            <a:pPr marL="12700" marR="373380">
              <a:lnSpc>
                <a:spcPct val="119000"/>
              </a:lnSpc>
              <a:spcBef>
                <a:spcPts val="3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Beware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subdomains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(amazon.fake- site.com)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Hover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over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links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clicking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them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3600" y="4109719"/>
            <a:ext cx="292925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6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6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paypa1.com</a:t>
            </a:r>
            <a:r>
              <a:rPr sz="1050" spc="-300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DejaVu Sans"/>
                <a:cs typeface="DejaVu Sans"/>
              </a:rPr>
              <a:t>(using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"1" </a:t>
            </a:r>
            <a:r>
              <a:rPr sz="1050" dirty="0">
                <a:latin typeface="DejaVu Sans"/>
                <a:cs typeface="DejaVu Sans"/>
              </a:rPr>
              <a:t>instead</a:t>
            </a:r>
            <a:r>
              <a:rPr sz="1050" spc="-1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of</a:t>
            </a:r>
            <a:r>
              <a:rPr sz="1050" spc="-5" dirty="0">
                <a:latin typeface="DejaVu Sans"/>
                <a:cs typeface="DejaVu Sans"/>
              </a:rPr>
              <a:t> </a:t>
            </a:r>
            <a:r>
              <a:rPr sz="1050" spc="-20" dirty="0">
                <a:latin typeface="DejaVu Sans"/>
                <a:cs typeface="DejaVu Sans"/>
              </a:rPr>
              <a:t>"l")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2199" y="2035175"/>
            <a:ext cx="23691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2. Assess the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Content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81524" y="1790699"/>
            <a:ext cx="7000875" cy="3019425"/>
            <a:chOff x="4581524" y="1790699"/>
            <a:chExt cx="7000875" cy="3019425"/>
          </a:xfrm>
        </p:grpSpPr>
        <p:sp>
          <p:nvSpPr>
            <p:cNvPr id="23" name="object 23"/>
            <p:cNvSpPr/>
            <p:nvPr/>
          </p:nvSpPr>
          <p:spPr>
            <a:xfrm>
              <a:off x="4581512" y="2562236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930922"/>
                  </a:moveTo>
                  <a:lnTo>
                    <a:pt x="21577" y="914400"/>
                  </a:lnTo>
                  <a:lnTo>
                    <a:pt x="16535" y="914400"/>
                  </a:lnTo>
                  <a:lnTo>
                    <a:pt x="0" y="930922"/>
                  </a:lnTo>
                  <a:lnTo>
                    <a:pt x="0" y="935964"/>
                  </a:lnTo>
                  <a:lnTo>
                    <a:pt x="16535" y="952487"/>
                  </a:lnTo>
                  <a:lnTo>
                    <a:pt x="21577" y="952487"/>
                  </a:lnTo>
                  <a:lnTo>
                    <a:pt x="38100" y="935964"/>
                  </a:lnTo>
                  <a:lnTo>
                    <a:pt x="38100" y="933450"/>
                  </a:lnTo>
                  <a:lnTo>
                    <a:pt x="38100" y="930922"/>
                  </a:lnTo>
                  <a:close/>
                </a:path>
                <a:path w="38100" h="952500">
                  <a:moveTo>
                    <a:pt x="38100" y="702322"/>
                  </a:moveTo>
                  <a:lnTo>
                    <a:pt x="21577" y="685800"/>
                  </a:lnTo>
                  <a:lnTo>
                    <a:pt x="16535" y="685800"/>
                  </a:lnTo>
                  <a:lnTo>
                    <a:pt x="0" y="702322"/>
                  </a:lnTo>
                  <a:lnTo>
                    <a:pt x="0" y="707364"/>
                  </a:lnTo>
                  <a:lnTo>
                    <a:pt x="16535" y="723887"/>
                  </a:lnTo>
                  <a:lnTo>
                    <a:pt x="21577" y="723887"/>
                  </a:lnTo>
                  <a:lnTo>
                    <a:pt x="38100" y="707364"/>
                  </a:lnTo>
                  <a:lnTo>
                    <a:pt x="38100" y="704850"/>
                  </a:lnTo>
                  <a:lnTo>
                    <a:pt x="38100" y="702322"/>
                  </a:lnTo>
                  <a:close/>
                </a:path>
                <a:path w="38100" h="952500">
                  <a:moveTo>
                    <a:pt x="38100" y="473722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50"/>
                  </a:lnTo>
                  <a:lnTo>
                    <a:pt x="38100" y="473722"/>
                  </a:lnTo>
                  <a:close/>
                </a:path>
                <a:path w="38100" h="952500">
                  <a:moveTo>
                    <a:pt x="38100" y="245122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35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9525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77198" y="1790699"/>
              <a:ext cx="3505200" cy="3019425"/>
            </a:xfrm>
            <a:custGeom>
              <a:avLst/>
              <a:gdLst/>
              <a:ahLst/>
              <a:cxnLst/>
              <a:rect l="l" t="t" r="r" b="b"/>
              <a:pathLst>
                <a:path w="3505200" h="3019425">
                  <a:moveTo>
                    <a:pt x="3434003" y="3019424"/>
                  </a:moveTo>
                  <a:lnTo>
                    <a:pt x="71196" y="3019424"/>
                  </a:lnTo>
                  <a:lnTo>
                    <a:pt x="66241" y="3018936"/>
                  </a:lnTo>
                  <a:lnTo>
                    <a:pt x="29703" y="3003802"/>
                  </a:lnTo>
                  <a:lnTo>
                    <a:pt x="3885" y="2967762"/>
                  </a:lnTo>
                  <a:lnTo>
                    <a:pt x="0" y="2948227"/>
                  </a:lnTo>
                  <a:lnTo>
                    <a:pt x="0" y="2943224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2" y="15621"/>
                  </a:lnTo>
                  <a:lnTo>
                    <a:pt x="3501312" y="51661"/>
                  </a:lnTo>
                  <a:lnTo>
                    <a:pt x="3505199" y="71196"/>
                  </a:lnTo>
                  <a:lnTo>
                    <a:pt x="3505199" y="2948227"/>
                  </a:lnTo>
                  <a:lnTo>
                    <a:pt x="3489576" y="2989719"/>
                  </a:lnTo>
                  <a:lnTo>
                    <a:pt x="3453537" y="3015538"/>
                  </a:lnTo>
                  <a:lnTo>
                    <a:pt x="3438957" y="3018936"/>
                  </a:lnTo>
                  <a:lnTo>
                    <a:pt x="3434003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698" y="3695699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091151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1" y="0"/>
                  </a:lnTo>
                  <a:lnTo>
                    <a:pt x="3123231" y="28186"/>
                  </a:lnTo>
                  <a:lnTo>
                    <a:pt x="3124199" y="33047"/>
                  </a:lnTo>
                  <a:lnTo>
                    <a:pt x="3124199" y="500352"/>
                  </a:lnTo>
                  <a:lnTo>
                    <a:pt x="3096010" y="532432"/>
                  </a:lnTo>
                  <a:lnTo>
                    <a:pt x="3091151" y="533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67699" y="19811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6" y="360756"/>
                  </a:lnTo>
                  <a:lnTo>
                    <a:pt x="56317" y="336593"/>
                  </a:lnTo>
                  <a:lnTo>
                    <a:pt x="28893" y="304802"/>
                  </a:lnTo>
                  <a:lnTo>
                    <a:pt x="10017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5" y="28894"/>
                  </a:lnTo>
                  <a:lnTo>
                    <a:pt x="113698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8" y="7380"/>
                  </a:lnTo>
                  <a:lnTo>
                    <a:pt x="259583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1" y="352105"/>
                  </a:lnTo>
                  <a:lnTo>
                    <a:pt x="229199" y="370982"/>
                  </a:lnTo>
                  <a:lnTo>
                    <a:pt x="188254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899" y="2085974"/>
              <a:ext cx="190499" cy="15260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711699" y="2404745"/>
            <a:ext cx="28555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poor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grammar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spelling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errors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low-quality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images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logos</a:t>
            </a:r>
            <a:endParaRPr sz="1050">
              <a:latin typeface="DejaVu Sans"/>
              <a:cs typeface="DejaVu Sans"/>
            </a:endParaRPr>
          </a:p>
          <a:p>
            <a:pPr marL="12700" marR="252729" algn="just">
              <a:lnSpc>
                <a:spcPct val="1429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unprofessional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design Verify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contact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complete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Compare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known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sites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7400" y="3738244"/>
            <a:ext cx="2997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7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latin typeface="DejaVu Sans"/>
                <a:cs typeface="DejaVu Sans"/>
              </a:rPr>
              <a:t>"Your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account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has</a:t>
            </a:r>
            <a:r>
              <a:rPr sz="1050" spc="-35" dirty="0">
                <a:latin typeface="DejaVu Sans"/>
                <a:cs typeface="DejaVu Sans"/>
              </a:rPr>
              <a:t> </a:t>
            </a:r>
            <a:r>
              <a:rPr sz="1050" spc="-20" dirty="0">
                <a:latin typeface="DejaVu Sans"/>
                <a:cs typeface="DejaVu Sans"/>
              </a:rPr>
              <a:t>been </a:t>
            </a:r>
            <a:r>
              <a:rPr sz="1050" dirty="0">
                <a:latin typeface="DejaVu Sans"/>
                <a:cs typeface="DejaVu Sans"/>
              </a:rPr>
              <a:t>compromise,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please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login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immediate"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12200" y="2035175"/>
            <a:ext cx="2143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3.</a:t>
            </a:r>
            <a:r>
              <a:rPr sz="1500" b="1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Verify</a:t>
            </a:r>
            <a:r>
              <a:rPr sz="1500" b="1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Ownership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599" y="2562224"/>
            <a:ext cx="7743825" cy="5105400"/>
            <a:chOff x="609599" y="2562224"/>
            <a:chExt cx="7743825" cy="5105400"/>
          </a:xfrm>
        </p:grpSpPr>
        <p:sp>
          <p:nvSpPr>
            <p:cNvPr id="32" name="object 32"/>
            <p:cNvSpPr/>
            <p:nvPr/>
          </p:nvSpPr>
          <p:spPr>
            <a:xfrm>
              <a:off x="8315312" y="2562236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930922"/>
                  </a:moveTo>
                  <a:lnTo>
                    <a:pt x="21577" y="914400"/>
                  </a:lnTo>
                  <a:lnTo>
                    <a:pt x="16522" y="914400"/>
                  </a:lnTo>
                  <a:lnTo>
                    <a:pt x="0" y="930922"/>
                  </a:lnTo>
                  <a:lnTo>
                    <a:pt x="0" y="935964"/>
                  </a:lnTo>
                  <a:lnTo>
                    <a:pt x="16522" y="952487"/>
                  </a:lnTo>
                  <a:lnTo>
                    <a:pt x="21577" y="952487"/>
                  </a:lnTo>
                  <a:lnTo>
                    <a:pt x="38100" y="935964"/>
                  </a:lnTo>
                  <a:lnTo>
                    <a:pt x="38100" y="933450"/>
                  </a:lnTo>
                  <a:lnTo>
                    <a:pt x="38100" y="930922"/>
                  </a:lnTo>
                  <a:close/>
                </a:path>
                <a:path w="38100" h="952500">
                  <a:moveTo>
                    <a:pt x="38100" y="702322"/>
                  </a:moveTo>
                  <a:lnTo>
                    <a:pt x="21577" y="685800"/>
                  </a:lnTo>
                  <a:lnTo>
                    <a:pt x="16522" y="685800"/>
                  </a:lnTo>
                  <a:lnTo>
                    <a:pt x="0" y="702322"/>
                  </a:lnTo>
                  <a:lnTo>
                    <a:pt x="0" y="707364"/>
                  </a:lnTo>
                  <a:lnTo>
                    <a:pt x="16522" y="723887"/>
                  </a:lnTo>
                  <a:lnTo>
                    <a:pt x="21577" y="723887"/>
                  </a:lnTo>
                  <a:lnTo>
                    <a:pt x="38100" y="707364"/>
                  </a:lnTo>
                  <a:lnTo>
                    <a:pt x="38100" y="704850"/>
                  </a:lnTo>
                  <a:lnTo>
                    <a:pt x="38100" y="702322"/>
                  </a:lnTo>
                  <a:close/>
                </a:path>
                <a:path w="38100" h="952500">
                  <a:moveTo>
                    <a:pt x="38100" y="473722"/>
                  </a:moveTo>
                  <a:lnTo>
                    <a:pt x="21577" y="457200"/>
                  </a:lnTo>
                  <a:lnTo>
                    <a:pt x="16522" y="457200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22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50"/>
                  </a:lnTo>
                  <a:lnTo>
                    <a:pt x="38100" y="473722"/>
                  </a:lnTo>
                  <a:close/>
                </a:path>
                <a:path w="38100" h="952500">
                  <a:moveTo>
                    <a:pt x="38100" y="245122"/>
                  </a:moveTo>
                  <a:lnTo>
                    <a:pt x="21577" y="228600"/>
                  </a:lnTo>
                  <a:lnTo>
                    <a:pt x="16522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22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952500">
                  <a:moveTo>
                    <a:pt x="38100" y="16522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599" y="5038724"/>
              <a:ext cx="3505200" cy="2628900"/>
            </a:xfrm>
            <a:custGeom>
              <a:avLst/>
              <a:gdLst/>
              <a:ahLst/>
              <a:cxnLst/>
              <a:rect l="l" t="t" r="r" b="b"/>
              <a:pathLst>
                <a:path w="3505200" h="2628900">
                  <a:moveTo>
                    <a:pt x="3434002" y="2628899"/>
                  </a:moveTo>
                  <a:lnTo>
                    <a:pt x="71196" y="2628899"/>
                  </a:lnTo>
                  <a:lnTo>
                    <a:pt x="66241" y="2628410"/>
                  </a:lnTo>
                  <a:lnTo>
                    <a:pt x="29705" y="2613277"/>
                  </a:lnTo>
                  <a:lnTo>
                    <a:pt x="3885" y="2577236"/>
                  </a:lnTo>
                  <a:lnTo>
                    <a:pt x="0" y="2557702"/>
                  </a:lnTo>
                  <a:lnTo>
                    <a:pt x="0" y="2552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3" y="15620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557702"/>
                  </a:lnTo>
                  <a:lnTo>
                    <a:pt x="3489577" y="2599193"/>
                  </a:lnTo>
                  <a:lnTo>
                    <a:pt x="3453536" y="2625013"/>
                  </a:lnTo>
                  <a:lnTo>
                    <a:pt x="3438958" y="2628410"/>
                  </a:lnTo>
                  <a:lnTo>
                    <a:pt x="3434002" y="262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0099" y="6943724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091151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1" y="0"/>
                  </a:lnTo>
                  <a:lnTo>
                    <a:pt x="3123232" y="28186"/>
                  </a:lnTo>
                  <a:lnTo>
                    <a:pt x="3124199" y="33046"/>
                  </a:lnTo>
                  <a:lnTo>
                    <a:pt x="3124199" y="500351"/>
                  </a:lnTo>
                  <a:lnTo>
                    <a:pt x="3096011" y="532432"/>
                  </a:lnTo>
                  <a:lnTo>
                    <a:pt x="3091151" y="533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099" y="5229224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3" y="361881"/>
                  </a:lnTo>
                  <a:lnTo>
                    <a:pt x="53189" y="339060"/>
                  </a:lnTo>
                  <a:lnTo>
                    <a:pt x="27289" y="309035"/>
                  </a:lnTo>
                  <a:lnTo>
                    <a:pt x="9461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8" y="85592"/>
                  </a:lnTo>
                  <a:lnTo>
                    <a:pt x="41939" y="53188"/>
                  </a:lnTo>
                  <a:lnTo>
                    <a:pt x="71964" y="27289"/>
                  </a:lnTo>
                  <a:lnTo>
                    <a:pt x="107382" y="9460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3" y="23031"/>
                  </a:lnTo>
                  <a:lnTo>
                    <a:pt x="276423" y="47426"/>
                  </a:lnTo>
                  <a:lnTo>
                    <a:pt x="300818" y="78686"/>
                  </a:lnTo>
                  <a:lnTo>
                    <a:pt x="316879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9"/>
                  </a:lnTo>
                  <a:lnTo>
                    <a:pt x="304731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7" y="371538"/>
                  </a:lnTo>
                  <a:lnTo>
                    <a:pt x="177796" y="380222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848" y="5333999"/>
              <a:ext cx="158472" cy="15299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445500" y="2404745"/>
            <a:ext cx="29495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WHOIS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lookup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domain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age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New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domains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(&lt;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1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year)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suspicious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owner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matches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expected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company Verify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contact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SSL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certificate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31200" y="3738244"/>
            <a:ext cx="26619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4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7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Domain</a:t>
            </a:r>
            <a:r>
              <a:rPr sz="1050" spc="-3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registered </a:t>
            </a:r>
            <a:r>
              <a:rPr sz="1050" dirty="0">
                <a:latin typeface="DejaVu Sans"/>
                <a:cs typeface="DejaVu Sans"/>
              </a:rPr>
              <a:t>yesterday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in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a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foreign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country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25549" y="5283200"/>
            <a:ext cx="25476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4. Read Online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Reviews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47724" y="5038724"/>
            <a:ext cx="7000875" cy="2628900"/>
            <a:chOff x="847724" y="5038724"/>
            <a:chExt cx="7000875" cy="2628900"/>
          </a:xfrm>
        </p:grpSpPr>
        <p:sp>
          <p:nvSpPr>
            <p:cNvPr id="41" name="object 41"/>
            <p:cNvSpPr/>
            <p:nvPr/>
          </p:nvSpPr>
          <p:spPr>
            <a:xfrm>
              <a:off x="847712" y="5810262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930922"/>
                  </a:moveTo>
                  <a:lnTo>
                    <a:pt x="21577" y="914387"/>
                  </a:lnTo>
                  <a:lnTo>
                    <a:pt x="16535" y="914387"/>
                  </a:lnTo>
                  <a:lnTo>
                    <a:pt x="0" y="930922"/>
                  </a:lnTo>
                  <a:lnTo>
                    <a:pt x="0" y="935964"/>
                  </a:lnTo>
                  <a:lnTo>
                    <a:pt x="16535" y="952487"/>
                  </a:lnTo>
                  <a:lnTo>
                    <a:pt x="21577" y="952487"/>
                  </a:lnTo>
                  <a:lnTo>
                    <a:pt x="38100" y="935964"/>
                  </a:lnTo>
                  <a:lnTo>
                    <a:pt x="38100" y="933437"/>
                  </a:lnTo>
                  <a:lnTo>
                    <a:pt x="38100" y="930922"/>
                  </a:lnTo>
                  <a:close/>
                </a:path>
                <a:path w="38100" h="952500">
                  <a:moveTo>
                    <a:pt x="38100" y="702322"/>
                  </a:moveTo>
                  <a:lnTo>
                    <a:pt x="21577" y="685787"/>
                  </a:lnTo>
                  <a:lnTo>
                    <a:pt x="16535" y="685787"/>
                  </a:lnTo>
                  <a:lnTo>
                    <a:pt x="0" y="702322"/>
                  </a:lnTo>
                  <a:lnTo>
                    <a:pt x="0" y="707364"/>
                  </a:lnTo>
                  <a:lnTo>
                    <a:pt x="16535" y="723887"/>
                  </a:lnTo>
                  <a:lnTo>
                    <a:pt x="21577" y="723887"/>
                  </a:lnTo>
                  <a:lnTo>
                    <a:pt x="38100" y="707364"/>
                  </a:lnTo>
                  <a:lnTo>
                    <a:pt x="38100" y="704837"/>
                  </a:lnTo>
                  <a:lnTo>
                    <a:pt x="38100" y="702322"/>
                  </a:lnTo>
                  <a:close/>
                </a:path>
                <a:path w="38100" h="952500">
                  <a:moveTo>
                    <a:pt x="38100" y="473722"/>
                  </a:moveTo>
                  <a:lnTo>
                    <a:pt x="21577" y="457187"/>
                  </a:lnTo>
                  <a:lnTo>
                    <a:pt x="16535" y="457187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37"/>
                  </a:lnTo>
                  <a:lnTo>
                    <a:pt x="38100" y="473722"/>
                  </a:lnTo>
                  <a:close/>
                </a:path>
                <a:path w="38100" h="952500">
                  <a:moveTo>
                    <a:pt x="38100" y="245122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35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9525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087"/>
                  </a:lnTo>
                  <a:lnTo>
                    <a:pt x="21577" y="38087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3399" y="5038724"/>
              <a:ext cx="3505200" cy="2628900"/>
            </a:xfrm>
            <a:custGeom>
              <a:avLst/>
              <a:gdLst/>
              <a:ahLst/>
              <a:cxnLst/>
              <a:rect l="l" t="t" r="r" b="b"/>
              <a:pathLst>
                <a:path w="3505200" h="2628900">
                  <a:moveTo>
                    <a:pt x="3434002" y="2628899"/>
                  </a:moveTo>
                  <a:lnTo>
                    <a:pt x="71196" y="2628899"/>
                  </a:lnTo>
                  <a:lnTo>
                    <a:pt x="66241" y="2628410"/>
                  </a:lnTo>
                  <a:lnTo>
                    <a:pt x="29705" y="2613277"/>
                  </a:lnTo>
                  <a:lnTo>
                    <a:pt x="3885" y="2577236"/>
                  </a:lnTo>
                  <a:lnTo>
                    <a:pt x="0" y="2557702"/>
                  </a:lnTo>
                  <a:lnTo>
                    <a:pt x="0" y="2552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5620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557702"/>
                  </a:lnTo>
                  <a:lnTo>
                    <a:pt x="3489577" y="2599193"/>
                  </a:lnTo>
                  <a:lnTo>
                    <a:pt x="3453536" y="2625013"/>
                  </a:lnTo>
                  <a:lnTo>
                    <a:pt x="3438957" y="2628410"/>
                  </a:lnTo>
                  <a:lnTo>
                    <a:pt x="3434002" y="262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3899" y="6943724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091152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1152" y="0"/>
                  </a:lnTo>
                  <a:lnTo>
                    <a:pt x="3123232" y="28186"/>
                  </a:lnTo>
                  <a:lnTo>
                    <a:pt x="3124199" y="33046"/>
                  </a:lnTo>
                  <a:lnTo>
                    <a:pt x="3124199" y="500351"/>
                  </a:lnTo>
                  <a:lnTo>
                    <a:pt x="3096011" y="532432"/>
                  </a:lnTo>
                  <a:lnTo>
                    <a:pt x="3091152" y="5333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33899" y="5229224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1"/>
                  </a:lnTo>
                  <a:lnTo>
                    <a:pt x="53188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7" y="85592"/>
                  </a:lnTo>
                  <a:lnTo>
                    <a:pt x="41938" y="53188"/>
                  </a:lnTo>
                  <a:lnTo>
                    <a:pt x="71964" y="27289"/>
                  </a:lnTo>
                  <a:lnTo>
                    <a:pt x="107382" y="9460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2" y="23031"/>
                  </a:lnTo>
                  <a:lnTo>
                    <a:pt x="276422" y="47426"/>
                  </a:lnTo>
                  <a:lnTo>
                    <a:pt x="300818" y="78686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9"/>
                  </a:lnTo>
                  <a:lnTo>
                    <a:pt x="304731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6" y="371538"/>
                  </a:lnTo>
                  <a:lnTo>
                    <a:pt x="177796" y="380222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0099" y="5343524"/>
              <a:ext cx="171449" cy="13334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977900" y="5652769"/>
            <a:ext cx="28422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104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Search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"[site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name]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+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scam"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Google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trusted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review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sources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consistent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negative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reports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429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wary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sites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no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online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presence Verify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business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Better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Business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Bureau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3600" y="6986269"/>
            <a:ext cx="23564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4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7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Multiple</a:t>
            </a:r>
            <a:r>
              <a:rPr sz="1050" spc="-3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users </a:t>
            </a:r>
            <a:r>
              <a:rPr sz="1050" dirty="0">
                <a:latin typeface="DejaVu Sans"/>
                <a:cs typeface="DejaVu Sans"/>
              </a:rPr>
              <a:t>reporting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stolen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credit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card</a:t>
            </a:r>
            <a:r>
              <a:rPr sz="1050" spc="-20" dirty="0">
                <a:latin typeface="DejaVu Sans"/>
                <a:cs typeface="DejaVu Sans"/>
              </a:rPr>
              <a:t> info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59349" y="5283200"/>
            <a:ext cx="2225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5.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Payment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Methods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581524" y="5038724"/>
            <a:ext cx="7000875" cy="2628900"/>
            <a:chOff x="4581524" y="5038724"/>
            <a:chExt cx="7000875" cy="2628900"/>
          </a:xfrm>
        </p:grpSpPr>
        <p:sp>
          <p:nvSpPr>
            <p:cNvPr id="50" name="object 50"/>
            <p:cNvSpPr/>
            <p:nvPr/>
          </p:nvSpPr>
          <p:spPr>
            <a:xfrm>
              <a:off x="4581512" y="5810262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930922"/>
                  </a:moveTo>
                  <a:lnTo>
                    <a:pt x="21577" y="914387"/>
                  </a:lnTo>
                  <a:lnTo>
                    <a:pt x="16535" y="914387"/>
                  </a:lnTo>
                  <a:lnTo>
                    <a:pt x="0" y="930922"/>
                  </a:lnTo>
                  <a:lnTo>
                    <a:pt x="0" y="935964"/>
                  </a:lnTo>
                  <a:lnTo>
                    <a:pt x="16535" y="952487"/>
                  </a:lnTo>
                  <a:lnTo>
                    <a:pt x="21577" y="952487"/>
                  </a:lnTo>
                  <a:lnTo>
                    <a:pt x="38100" y="935964"/>
                  </a:lnTo>
                  <a:lnTo>
                    <a:pt x="38100" y="933437"/>
                  </a:lnTo>
                  <a:lnTo>
                    <a:pt x="38100" y="930922"/>
                  </a:lnTo>
                  <a:close/>
                </a:path>
                <a:path w="38100" h="952500">
                  <a:moveTo>
                    <a:pt x="38100" y="702322"/>
                  </a:moveTo>
                  <a:lnTo>
                    <a:pt x="21577" y="685787"/>
                  </a:lnTo>
                  <a:lnTo>
                    <a:pt x="16535" y="685787"/>
                  </a:lnTo>
                  <a:lnTo>
                    <a:pt x="0" y="702322"/>
                  </a:lnTo>
                  <a:lnTo>
                    <a:pt x="0" y="707364"/>
                  </a:lnTo>
                  <a:lnTo>
                    <a:pt x="16535" y="723887"/>
                  </a:lnTo>
                  <a:lnTo>
                    <a:pt x="21577" y="723887"/>
                  </a:lnTo>
                  <a:lnTo>
                    <a:pt x="38100" y="707364"/>
                  </a:lnTo>
                  <a:lnTo>
                    <a:pt x="38100" y="704837"/>
                  </a:lnTo>
                  <a:lnTo>
                    <a:pt x="38100" y="702322"/>
                  </a:lnTo>
                  <a:close/>
                </a:path>
                <a:path w="38100" h="952500">
                  <a:moveTo>
                    <a:pt x="38100" y="473722"/>
                  </a:moveTo>
                  <a:lnTo>
                    <a:pt x="21577" y="457187"/>
                  </a:lnTo>
                  <a:lnTo>
                    <a:pt x="16535" y="457187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287"/>
                  </a:lnTo>
                  <a:lnTo>
                    <a:pt x="21577" y="495287"/>
                  </a:lnTo>
                  <a:lnTo>
                    <a:pt x="38100" y="478764"/>
                  </a:lnTo>
                  <a:lnTo>
                    <a:pt x="38100" y="476237"/>
                  </a:lnTo>
                  <a:lnTo>
                    <a:pt x="38100" y="473722"/>
                  </a:lnTo>
                  <a:close/>
                </a:path>
                <a:path w="38100" h="952500">
                  <a:moveTo>
                    <a:pt x="38100" y="245122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22"/>
                  </a:lnTo>
                  <a:lnTo>
                    <a:pt x="0" y="250164"/>
                  </a:lnTo>
                  <a:lnTo>
                    <a:pt x="16535" y="266687"/>
                  </a:lnTo>
                  <a:lnTo>
                    <a:pt x="21577" y="266687"/>
                  </a:lnTo>
                  <a:lnTo>
                    <a:pt x="38100" y="250164"/>
                  </a:lnTo>
                  <a:lnTo>
                    <a:pt x="38100" y="247650"/>
                  </a:lnTo>
                  <a:lnTo>
                    <a:pt x="38100" y="245122"/>
                  </a:lnTo>
                  <a:close/>
                </a:path>
                <a:path w="38100" h="9525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087"/>
                  </a:lnTo>
                  <a:lnTo>
                    <a:pt x="21577" y="38087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249" y="5038724"/>
              <a:ext cx="3486150" cy="2628900"/>
            </a:xfrm>
            <a:custGeom>
              <a:avLst/>
              <a:gdLst/>
              <a:ahLst/>
              <a:cxnLst/>
              <a:rect l="l" t="t" r="r" b="b"/>
              <a:pathLst>
                <a:path w="3486150" h="2628900">
                  <a:moveTo>
                    <a:pt x="3414952" y="2628899"/>
                  </a:moveTo>
                  <a:lnTo>
                    <a:pt x="53397" y="2628899"/>
                  </a:lnTo>
                  <a:lnTo>
                    <a:pt x="49680" y="2628410"/>
                  </a:lnTo>
                  <a:lnTo>
                    <a:pt x="14084" y="2603042"/>
                  </a:lnTo>
                  <a:lnTo>
                    <a:pt x="365" y="2562657"/>
                  </a:lnTo>
                  <a:lnTo>
                    <a:pt x="0" y="2557702"/>
                  </a:lnTo>
                  <a:lnTo>
                    <a:pt x="0" y="2552699"/>
                  </a:lnTo>
                  <a:lnTo>
                    <a:pt x="0" y="71196"/>
                  </a:lnTo>
                  <a:lnTo>
                    <a:pt x="11714" y="29704"/>
                  </a:lnTo>
                  <a:lnTo>
                    <a:pt x="42318" y="2439"/>
                  </a:lnTo>
                  <a:lnTo>
                    <a:pt x="53397" y="0"/>
                  </a:lnTo>
                  <a:lnTo>
                    <a:pt x="3414952" y="0"/>
                  </a:lnTo>
                  <a:lnTo>
                    <a:pt x="3456442" y="15620"/>
                  </a:lnTo>
                  <a:lnTo>
                    <a:pt x="3482261" y="51661"/>
                  </a:lnTo>
                  <a:lnTo>
                    <a:pt x="3486148" y="71196"/>
                  </a:lnTo>
                  <a:lnTo>
                    <a:pt x="3486148" y="2557702"/>
                  </a:lnTo>
                  <a:lnTo>
                    <a:pt x="3470526" y="2599193"/>
                  </a:lnTo>
                  <a:lnTo>
                    <a:pt x="3434486" y="2625013"/>
                  </a:lnTo>
                  <a:lnTo>
                    <a:pt x="3419907" y="2628410"/>
                  </a:lnTo>
                  <a:lnTo>
                    <a:pt x="3414952" y="2628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77198" y="5039002"/>
              <a:ext cx="70485" cy="2628900"/>
            </a:xfrm>
            <a:custGeom>
              <a:avLst/>
              <a:gdLst/>
              <a:ahLst/>
              <a:cxnLst/>
              <a:rect l="l" t="t" r="r" b="b"/>
              <a:pathLst>
                <a:path w="70484" h="2628900">
                  <a:moveTo>
                    <a:pt x="70450" y="2628344"/>
                  </a:moveTo>
                  <a:lnTo>
                    <a:pt x="33857" y="2615790"/>
                  </a:lnTo>
                  <a:lnTo>
                    <a:pt x="5799" y="2581582"/>
                  </a:lnTo>
                  <a:lnTo>
                    <a:pt x="0" y="25524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552422"/>
                  </a:lnTo>
                  <a:lnTo>
                    <a:pt x="44514" y="2594763"/>
                  </a:lnTo>
                  <a:lnTo>
                    <a:pt x="66287" y="2626688"/>
                  </a:lnTo>
                  <a:lnTo>
                    <a:pt x="70450" y="26283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3363" y="5610224"/>
              <a:ext cx="153471" cy="13334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711699" y="5652769"/>
            <a:ext cx="29184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wary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only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bank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transfer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offered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sites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accept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credit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cards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429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payment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options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(PayPal)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seals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checkout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pages Verify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encryption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during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payment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process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97400" y="6986269"/>
            <a:ext cx="2435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Red</a:t>
            </a:r>
            <a:r>
              <a:rPr sz="1050" b="1" spc="-4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flag</a:t>
            </a:r>
            <a:r>
              <a:rPr sz="1050" b="1" spc="-35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DB2525"/>
                </a:solidFill>
                <a:latin typeface="DejaVu Sans"/>
                <a:cs typeface="DejaVu Sans"/>
              </a:rPr>
              <a:t>example:</a:t>
            </a:r>
            <a:r>
              <a:rPr sz="1050" b="1" spc="-70" dirty="0">
                <a:solidFill>
                  <a:srgbClr val="DB2525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Site</a:t>
            </a:r>
            <a:r>
              <a:rPr sz="1050" spc="-3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requesting </a:t>
            </a:r>
            <a:r>
              <a:rPr sz="1050" dirty="0">
                <a:latin typeface="DejaVu Sans"/>
                <a:cs typeface="DejaVu Sans"/>
              </a:rPr>
              <a:t>payment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via</a:t>
            </a:r>
            <a:r>
              <a:rPr sz="1050" spc="-2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wire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transfer</a:t>
            </a:r>
            <a:r>
              <a:rPr sz="1050" spc="-20" dirty="0">
                <a:latin typeface="DejaVu Sans"/>
                <a:cs typeface="DejaVu Sans"/>
              </a:rPr>
              <a:t> only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31200" y="5235575"/>
            <a:ext cx="2792730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Remember:</a:t>
            </a:r>
            <a:endParaRPr sz="1350">
              <a:latin typeface="DejaVu Sans"/>
              <a:cs typeface="DejaVu Sans"/>
            </a:endParaRPr>
          </a:p>
          <a:p>
            <a:pPr marL="12700" marR="5080" indent="27686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something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feels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suspicious,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it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probably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is.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Trust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instincts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providing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personal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credentials.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31200" y="6567169"/>
            <a:ext cx="2986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Always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report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suspicious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websites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your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 IT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security</a:t>
            </a:r>
            <a:r>
              <a:rPr sz="105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team.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8045448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Cybersecurity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25" dirty="0"/>
              <a:t> </a:t>
            </a:r>
            <a:r>
              <a:rPr spc="-10" dirty="0"/>
              <a:t>Series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382000"/>
            <a:chOff x="0" y="0"/>
            <a:chExt cx="12192000" cy="838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381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85" dirty="0"/>
              <a:t> </a:t>
            </a:r>
            <a:r>
              <a:rPr dirty="0"/>
              <a:t>Engineering</a:t>
            </a:r>
            <a:r>
              <a:rPr spc="-80" dirty="0"/>
              <a:t> </a:t>
            </a:r>
            <a:r>
              <a:rPr spc="-30" dirty="0"/>
              <a:t>Tactics</a:t>
            </a:r>
            <a:r>
              <a:rPr spc="-80" dirty="0"/>
              <a:t> </a:t>
            </a:r>
            <a:r>
              <a:rPr dirty="0"/>
              <a:t>Used</a:t>
            </a:r>
            <a:r>
              <a:rPr spc="-8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10" dirty="0"/>
              <a:t>Attacks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2019299"/>
            <a:ext cx="5295900" cy="5372100"/>
            <a:chOff x="609599" y="2019299"/>
            <a:chExt cx="5295900" cy="5372100"/>
          </a:xfrm>
        </p:grpSpPr>
        <p:sp>
          <p:nvSpPr>
            <p:cNvPr id="7" name="object 7"/>
            <p:cNvSpPr/>
            <p:nvPr/>
          </p:nvSpPr>
          <p:spPr>
            <a:xfrm>
              <a:off x="609587" y="2019299"/>
              <a:ext cx="5295900" cy="4076700"/>
            </a:xfrm>
            <a:custGeom>
              <a:avLst/>
              <a:gdLst/>
              <a:ahLst/>
              <a:cxnLst/>
              <a:rect l="l" t="t" r="r" b="b"/>
              <a:pathLst>
                <a:path w="5295900" h="4076700">
                  <a:moveTo>
                    <a:pt x="5295900" y="2890596"/>
                  </a:moveTo>
                  <a:lnTo>
                    <a:pt x="5280279" y="2849105"/>
                  </a:lnTo>
                  <a:lnTo>
                    <a:pt x="5244249" y="2823286"/>
                  </a:lnTo>
                  <a:lnTo>
                    <a:pt x="5224704" y="2819400"/>
                  </a:lnTo>
                  <a:lnTo>
                    <a:pt x="71208" y="2819400"/>
                  </a:lnTo>
                  <a:lnTo>
                    <a:pt x="29705" y="2835021"/>
                  </a:lnTo>
                  <a:lnTo>
                    <a:pt x="3886" y="2871063"/>
                  </a:lnTo>
                  <a:lnTo>
                    <a:pt x="0" y="2890596"/>
                  </a:lnTo>
                  <a:lnTo>
                    <a:pt x="0" y="4000500"/>
                  </a:lnTo>
                  <a:lnTo>
                    <a:pt x="0" y="4005503"/>
                  </a:lnTo>
                  <a:lnTo>
                    <a:pt x="15633" y="4046994"/>
                  </a:lnTo>
                  <a:lnTo>
                    <a:pt x="51663" y="4072813"/>
                  </a:lnTo>
                  <a:lnTo>
                    <a:pt x="71208" y="4076700"/>
                  </a:lnTo>
                  <a:lnTo>
                    <a:pt x="5224704" y="4076700"/>
                  </a:lnTo>
                  <a:lnTo>
                    <a:pt x="5266194" y="4061079"/>
                  </a:lnTo>
                  <a:lnTo>
                    <a:pt x="5292014" y="4025049"/>
                  </a:lnTo>
                  <a:lnTo>
                    <a:pt x="5295900" y="4005503"/>
                  </a:lnTo>
                  <a:lnTo>
                    <a:pt x="5295900" y="2890596"/>
                  </a:lnTo>
                  <a:close/>
                </a:path>
                <a:path w="5295900" h="4076700">
                  <a:moveTo>
                    <a:pt x="5295900" y="1480908"/>
                  </a:moveTo>
                  <a:lnTo>
                    <a:pt x="5280279" y="1439405"/>
                  </a:lnTo>
                  <a:lnTo>
                    <a:pt x="5244249" y="1413586"/>
                  </a:lnTo>
                  <a:lnTo>
                    <a:pt x="5224704" y="1409700"/>
                  </a:lnTo>
                  <a:lnTo>
                    <a:pt x="71208" y="1409700"/>
                  </a:lnTo>
                  <a:lnTo>
                    <a:pt x="29705" y="1425333"/>
                  </a:lnTo>
                  <a:lnTo>
                    <a:pt x="3886" y="1461363"/>
                  </a:lnTo>
                  <a:lnTo>
                    <a:pt x="0" y="1480908"/>
                  </a:lnTo>
                  <a:lnTo>
                    <a:pt x="0" y="2590800"/>
                  </a:lnTo>
                  <a:lnTo>
                    <a:pt x="0" y="2595803"/>
                  </a:lnTo>
                  <a:lnTo>
                    <a:pt x="15633" y="2637294"/>
                  </a:lnTo>
                  <a:lnTo>
                    <a:pt x="51663" y="2663113"/>
                  </a:lnTo>
                  <a:lnTo>
                    <a:pt x="71208" y="2667000"/>
                  </a:lnTo>
                  <a:lnTo>
                    <a:pt x="5224704" y="2667000"/>
                  </a:lnTo>
                  <a:lnTo>
                    <a:pt x="5266194" y="2651379"/>
                  </a:lnTo>
                  <a:lnTo>
                    <a:pt x="5292014" y="2615349"/>
                  </a:lnTo>
                  <a:lnTo>
                    <a:pt x="5295900" y="2595803"/>
                  </a:lnTo>
                  <a:lnTo>
                    <a:pt x="5295900" y="1480908"/>
                  </a:lnTo>
                  <a:close/>
                </a:path>
                <a:path w="5295900" h="4076700">
                  <a:moveTo>
                    <a:pt x="5295900" y="71208"/>
                  </a:moveTo>
                  <a:lnTo>
                    <a:pt x="5280279" y="29705"/>
                  </a:lnTo>
                  <a:lnTo>
                    <a:pt x="5244249" y="3886"/>
                  </a:lnTo>
                  <a:lnTo>
                    <a:pt x="5224704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1181100"/>
                  </a:lnTo>
                  <a:lnTo>
                    <a:pt x="0" y="1186103"/>
                  </a:lnTo>
                  <a:lnTo>
                    <a:pt x="15633" y="1227594"/>
                  </a:lnTo>
                  <a:lnTo>
                    <a:pt x="51663" y="1253426"/>
                  </a:lnTo>
                  <a:lnTo>
                    <a:pt x="71208" y="1257300"/>
                  </a:lnTo>
                  <a:lnTo>
                    <a:pt x="5224704" y="1257300"/>
                  </a:lnTo>
                  <a:lnTo>
                    <a:pt x="5266194" y="1241679"/>
                  </a:lnTo>
                  <a:lnTo>
                    <a:pt x="5292014" y="1205649"/>
                  </a:lnTo>
                  <a:lnTo>
                    <a:pt x="5295900" y="1186103"/>
                  </a:lnTo>
                  <a:lnTo>
                    <a:pt x="5295900" y="71208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649" y="6286499"/>
              <a:ext cx="5276850" cy="1104900"/>
            </a:xfrm>
            <a:custGeom>
              <a:avLst/>
              <a:gdLst/>
              <a:ahLst/>
              <a:cxnLst/>
              <a:rect l="l" t="t" r="r" b="b"/>
              <a:pathLst>
                <a:path w="5276850" h="1104900">
                  <a:moveTo>
                    <a:pt x="5205652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2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1033702"/>
                  </a:lnTo>
                  <a:lnTo>
                    <a:pt x="5261227" y="1075194"/>
                  </a:lnTo>
                  <a:lnTo>
                    <a:pt x="5225187" y="1101012"/>
                  </a:lnTo>
                  <a:lnTo>
                    <a:pt x="5210608" y="1104411"/>
                  </a:lnTo>
                  <a:lnTo>
                    <a:pt x="5205652" y="11048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62867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50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3"/>
                  </a:lnTo>
                  <a:lnTo>
                    <a:pt x="66287" y="1102688"/>
                  </a:lnTo>
                  <a:lnTo>
                    <a:pt x="70450" y="11043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816" y="2209806"/>
              <a:ext cx="214672" cy="17067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1132205"/>
            <a:ext cx="5225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Social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engineering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exploits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human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psychology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rather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technical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vulnerabilities.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manipulate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victims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breaking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security procedures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common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tactics: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299" y="2120185"/>
            <a:ext cx="4914265" cy="9810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555"/>
              </a:spcBef>
            </a:pP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Pretexting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Creating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fabricated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scenario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extract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information.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The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attacker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usually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impersonates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co-workers,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police,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bank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officials,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other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trusted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individuals.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995" y="3629512"/>
            <a:ext cx="194354" cy="15139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9299" y="3529885"/>
            <a:ext cx="4965065" cy="9810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55"/>
              </a:spcBef>
            </a:pP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Baiting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false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promise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pique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victim's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curiosity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greed.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Examples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infected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USB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drives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left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parking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lots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"free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movie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download"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links.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66" y="5028329"/>
            <a:ext cx="171516" cy="1731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9299" y="4939585"/>
            <a:ext cx="4744720" cy="9810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Quid Pro </a:t>
            </a:r>
            <a:r>
              <a:rPr sz="1350" b="1" spc="-25" dirty="0">
                <a:solidFill>
                  <a:srgbClr val="1D40AF"/>
                </a:solidFill>
                <a:latin typeface="DejaVu Sans"/>
                <a:cs typeface="DejaVu Sans"/>
              </a:rPr>
              <a:t>Quo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Offering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service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benefit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exchange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or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assistance.</a:t>
            </a:r>
            <a:r>
              <a:rPr sz="1200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Common</a:t>
            </a:r>
            <a:r>
              <a:rPr sz="1200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example: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impersonating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IT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support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staff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offering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"help"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exchange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login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credentials.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597" y="6487715"/>
            <a:ext cx="172655" cy="1500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5500" y="6384289"/>
            <a:ext cx="44684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7340" algn="just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Even</a:t>
            </a:r>
            <a:r>
              <a:rPr sz="1350" b="1" spc="-1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security-conscious</a:t>
            </a:r>
            <a:r>
              <a:rPr sz="1350" b="1" spc="-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individuals</a:t>
            </a:r>
            <a:r>
              <a:rPr sz="1350" b="1" spc="-1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can</a:t>
            </a:r>
            <a:r>
              <a:rPr sz="1350" b="1" spc="-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spc="-25" dirty="0">
                <a:solidFill>
                  <a:srgbClr val="991B1B"/>
                </a:solidFill>
                <a:latin typeface="DejaVu Sans"/>
                <a:cs typeface="DejaVu Sans"/>
              </a:rPr>
              <a:t>be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manipulated</a:t>
            </a:r>
            <a:r>
              <a:rPr sz="1350" b="1" spc="-35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with</a:t>
            </a:r>
            <a:r>
              <a:rPr sz="1350" b="1" spc="-3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the</a:t>
            </a:r>
            <a:r>
              <a:rPr sz="1350" b="1" spc="-3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right</a:t>
            </a:r>
            <a:r>
              <a:rPr sz="1350" b="1" spc="-3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DejaVu Sans"/>
                <a:cs typeface="DejaVu Sans"/>
              </a:rPr>
              <a:t>social</a:t>
            </a:r>
            <a:r>
              <a:rPr sz="1350" b="1" spc="-30" dirty="0">
                <a:solidFill>
                  <a:srgbClr val="991B1B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991B1B"/>
                </a:solidFill>
                <a:latin typeface="DejaVu Sans"/>
                <a:cs typeface="DejaVu Sans"/>
              </a:rPr>
              <a:t>engineering approach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86498" y="1181100"/>
            <a:ext cx="5295900" cy="4953000"/>
            <a:chOff x="6286498" y="1181100"/>
            <a:chExt cx="5295900" cy="4953000"/>
          </a:xfrm>
        </p:grpSpPr>
        <p:sp>
          <p:nvSpPr>
            <p:cNvPr id="20" name="object 20"/>
            <p:cNvSpPr/>
            <p:nvPr/>
          </p:nvSpPr>
          <p:spPr>
            <a:xfrm>
              <a:off x="6286498" y="1200149"/>
              <a:ext cx="2571750" cy="1352550"/>
            </a:xfrm>
            <a:custGeom>
              <a:avLst/>
              <a:gdLst/>
              <a:ahLst/>
              <a:cxnLst/>
              <a:rect l="l" t="t" r="r" b="b"/>
              <a:pathLst>
                <a:path w="2571750" h="1352550">
                  <a:moveTo>
                    <a:pt x="2500553" y="1352549"/>
                  </a:moveTo>
                  <a:lnTo>
                    <a:pt x="71196" y="1352549"/>
                  </a:lnTo>
                  <a:lnTo>
                    <a:pt x="66241" y="1352061"/>
                  </a:lnTo>
                  <a:lnTo>
                    <a:pt x="29705" y="1336927"/>
                  </a:lnTo>
                  <a:lnTo>
                    <a:pt x="3885" y="1300887"/>
                  </a:lnTo>
                  <a:lnTo>
                    <a:pt x="0" y="1281353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4" y="11716"/>
                  </a:lnTo>
                  <a:lnTo>
                    <a:pt x="2569309" y="42319"/>
                  </a:lnTo>
                  <a:lnTo>
                    <a:pt x="2571749" y="53397"/>
                  </a:lnTo>
                  <a:lnTo>
                    <a:pt x="2571749" y="1281353"/>
                  </a:lnTo>
                  <a:lnTo>
                    <a:pt x="2556128" y="1322844"/>
                  </a:lnTo>
                  <a:lnTo>
                    <a:pt x="2520087" y="1348663"/>
                  </a:lnTo>
                  <a:lnTo>
                    <a:pt x="2505508" y="1352061"/>
                  </a:lnTo>
                  <a:lnTo>
                    <a:pt x="2500553" y="1352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86777" y="1181100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4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2495272" y="0"/>
                  </a:lnTo>
                  <a:lnTo>
                    <a:pt x="2537614" y="12830"/>
                  </a:lnTo>
                  <a:lnTo>
                    <a:pt x="256118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2571750" h="70484">
                  <a:moveTo>
                    <a:pt x="2571194" y="70450"/>
                  </a:moveTo>
                  <a:lnTo>
                    <a:pt x="2537613" y="44514"/>
                  </a:lnTo>
                  <a:lnTo>
                    <a:pt x="2495272" y="38099"/>
                  </a:lnTo>
                  <a:lnTo>
                    <a:pt x="2561180" y="38099"/>
                  </a:lnTo>
                  <a:lnTo>
                    <a:pt x="2571109" y="68693"/>
                  </a:lnTo>
                  <a:lnTo>
                    <a:pt x="2571194" y="70450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8899" y="1371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8"/>
                  </a:lnTo>
                  <a:lnTo>
                    <a:pt x="210720" y="369399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5099" y="1476374"/>
              <a:ext cx="152399" cy="152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6498" y="4305299"/>
              <a:ext cx="5295899" cy="18287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807200" y="1444625"/>
            <a:ext cx="767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6199" y="1795145"/>
            <a:ext cx="229235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Mass emails mimicking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legitimate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sources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steal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or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install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malware.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010648" y="1181100"/>
            <a:ext cx="2571750" cy="1371600"/>
            <a:chOff x="9010648" y="1181100"/>
            <a:chExt cx="2571750" cy="1371600"/>
          </a:xfrm>
        </p:grpSpPr>
        <p:sp>
          <p:nvSpPr>
            <p:cNvPr id="28" name="object 28"/>
            <p:cNvSpPr/>
            <p:nvPr/>
          </p:nvSpPr>
          <p:spPr>
            <a:xfrm>
              <a:off x="9010648" y="1200149"/>
              <a:ext cx="2571750" cy="1352550"/>
            </a:xfrm>
            <a:custGeom>
              <a:avLst/>
              <a:gdLst/>
              <a:ahLst/>
              <a:cxnLst/>
              <a:rect l="l" t="t" r="r" b="b"/>
              <a:pathLst>
                <a:path w="2571750" h="1352550">
                  <a:moveTo>
                    <a:pt x="2500553" y="1352549"/>
                  </a:moveTo>
                  <a:lnTo>
                    <a:pt x="71196" y="1352549"/>
                  </a:lnTo>
                  <a:lnTo>
                    <a:pt x="66241" y="1352061"/>
                  </a:lnTo>
                  <a:lnTo>
                    <a:pt x="29705" y="1336927"/>
                  </a:lnTo>
                  <a:lnTo>
                    <a:pt x="3885" y="1300887"/>
                  </a:lnTo>
                  <a:lnTo>
                    <a:pt x="0" y="1281353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2" y="11716"/>
                  </a:lnTo>
                  <a:lnTo>
                    <a:pt x="2569307" y="42319"/>
                  </a:lnTo>
                  <a:lnTo>
                    <a:pt x="2571749" y="53397"/>
                  </a:lnTo>
                  <a:lnTo>
                    <a:pt x="2571749" y="1281353"/>
                  </a:lnTo>
                  <a:lnTo>
                    <a:pt x="2556126" y="1322844"/>
                  </a:lnTo>
                  <a:lnTo>
                    <a:pt x="2520087" y="1348663"/>
                  </a:lnTo>
                  <a:lnTo>
                    <a:pt x="2505507" y="1352061"/>
                  </a:lnTo>
                  <a:lnTo>
                    <a:pt x="2500553" y="1352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10927" y="1181100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4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2495272" y="0"/>
                  </a:lnTo>
                  <a:lnTo>
                    <a:pt x="2537613" y="12830"/>
                  </a:lnTo>
                  <a:lnTo>
                    <a:pt x="256118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3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2571750" h="70484">
                  <a:moveTo>
                    <a:pt x="2571194" y="70450"/>
                  </a:moveTo>
                  <a:lnTo>
                    <a:pt x="2537613" y="44514"/>
                  </a:lnTo>
                  <a:lnTo>
                    <a:pt x="2495272" y="38099"/>
                  </a:lnTo>
                  <a:lnTo>
                    <a:pt x="2561180" y="38099"/>
                  </a:lnTo>
                  <a:lnTo>
                    <a:pt x="2571109" y="68693"/>
                  </a:lnTo>
                  <a:lnTo>
                    <a:pt x="2571194" y="70450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63049" y="1371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8" y="374439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7" y="272839"/>
                  </a:lnTo>
                  <a:lnTo>
                    <a:pt x="279114" y="313268"/>
                  </a:lnTo>
                  <a:lnTo>
                    <a:pt x="249081" y="346408"/>
                  </a:lnTo>
                  <a:lnTo>
                    <a:pt x="210720" y="369399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9737" y="1476374"/>
              <a:ext cx="151423" cy="1523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531349" y="1444625"/>
            <a:ext cx="1320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Spear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Phishing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50350" y="1795145"/>
            <a:ext cx="224663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Targeted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customized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for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specific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individuals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using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personal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information.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86498" y="2705100"/>
            <a:ext cx="2571750" cy="1371600"/>
            <a:chOff x="6286498" y="2705100"/>
            <a:chExt cx="2571750" cy="1371600"/>
          </a:xfrm>
        </p:grpSpPr>
        <p:sp>
          <p:nvSpPr>
            <p:cNvPr id="35" name="object 35"/>
            <p:cNvSpPr/>
            <p:nvPr/>
          </p:nvSpPr>
          <p:spPr>
            <a:xfrm>
              <a:off x="6286498" y="2724150"/>
              <a:ext cx="2571750" cy="1352550"/>
            </a:xfrm>
            <a:custGeom>
              <a:avLst/>
              <a:gdLst/>
              <a:ahLst/>
              <a:cxnLst/>
              <a:rect l="l" t="t" r="r" b="b"/>
              <a:pathLst>
                <a:path w="2571750" h="1352550">
                  <a:moveTo>
                    <a:pt x="2500553" y="1352549"/>
                  </a:moveTo>
                  <a:lnTo>
                    <a:pt x="71196" y="1352549"/>
                  </a:lnTo>
                  <a:lnTo>
                    <a:pt x="66241" y="1352061"/>
                  </a:lnTo>
                  <a:lnTo>
                    <a:pt x="29705" y="1336927"/>
                  </a:lnTo>
                  <a:lnTo>
                    <a:pt x="3885" y="1300887"/>
                  </a:lnTo>
                  <a:lnTo>
                    <a:pt x="0" y="1281353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29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4" y="11715"/>
                  </a:lnTo>
                  <a:lnTo>
                    <a:pt x="2569309" y="42319"/>
                  </a:lnTo>
                  <a:lnTo>
                    <a:pt x="2571749" y="53397"/>
                  </a:lnTo>
                  <a:lnTo>
                    <a:pt x="2571749" y="1281353"/>
                  </a:lnTo>
                  <a:lnTo>
                    <a:pt x="2556128" y="1322843"/>
                  </a:lnTo>
                  <a:lnTo>
                    <a:pt x="2520087" y="1348663"/>
                  </a:lnTo>
                  <a:lnTo>
                    <a:pt x="2505508" y="1352061"/>
                  </a:lnTo>
                  <a:lnTo>
                    <a:pt x="2500553" y="1352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777" y="2705100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5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2495272" y="0"/>
                  </a:lnTo>
                  <a:lnTo>
                    <a:pt x="2537613" y="12829"/>
                  </a:lnTo>
                  <a:lnTo>
                    <a:pt x="2561181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2571750" h="70485">
                  <a:moveTo>
                    <a:pt x="2571194" y="70450"/>
                  </a:moveTo>
                  <a:lnTo>
                    <a:pt x="2537613" y="44514"/>
                  </a:lnTo>
                  <a:lnTo>
                    <a:pt x="2495272" y="38099"/>
                  </a:lnTo>
                  <a:lnTo>
                    <a:pt x="2561181" y="38099"/>
                  </a:lnTo>
                  <a:lnTo>
                    <a:pt x="2571109" y="68693"/>
                  </a:lnTo>
                  <a:lnTo>
                    <a:pt x="2571194" y="70450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38899" y="2895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3938" y="2999213"/>
              <a:ext cx="153560" cy="15356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807200" y="2968625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Vishing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26199" y="3319145"/>
            <a:ext cx="219265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Voice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phone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calls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trick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victims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revealing information.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010648" y="2705100"/>
            <a:ext cx="2571750" cy="1371600"/>
            <a:chOff x="9010648" y="2705100"/>
            <a:chExt cx="2571750" cy="1371600"/>
          </a:xfrm>
        </p:grpSpPr>
        <p:sp>
          <p:nvSpPr>
            <p:cNvPr id="42" name="object 42"/>
            <p:cNvSpPr/>
            <p:nvPr/>
          </p:nvSpPr>
          <p:spPr>
            <a:xfrm>
              <a:off x="9010648" y="2724150"/>
              <a:ext cx="2571750" cy="1352550"/>
            </a:xfrm>
            <a:custGeom>
              <a:avLst/>
              <a:gdLst/>
              <a:ahLst/>
              <a:cxnLst/>
              <a:rect l="l" t="t" r="r" b="b"/>
              <a:pathLst>
                <a:path w="2571750" h="1352550">
                  <a:moveTo>
                    <a:pt x="2500553" y="1352549"/>
                  </a:moveTo>
                  <a:lnTo>
                    <a:pt x="71196" y="1352549"/>
                  </a:lnTo>
                  <a:lnTo>
                    <a:pt x="66241" y="1352061"/>
                  </a:lnTo>
                  <a:lnTo>
                    <a:pt x="29705" y="1336927"/>
                  </a:lnTo>
                  <a:lnTo>
                    <a:pt x="3885" y="1300887"/>
                  </a:lnTo>
                  <a:lnTo>
                    <a:pt x="0" y="1281353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29"/>
                  </a:lnTo>
                  <a:lnTo>
                    <a:pt x="71196" y="0"/>
                  </a:lnTo>
                  <a:lnTo>
                    <a:pt x="2500553" y="0"/>
                  </a:lnTo>
                  <a:lnTo>
                    <a:pt x="2542042" y="11715"/>
                  </a:lnTo>
                  <a:lnTo>
                    <a:pt x="2569307" y="42319"/>
                  </a:lnTo>
                  <a:lnTo>
                    <a:pt x="2571749" y="53397"/>
                  </a:lnTo>
                  <a:lnTo>
                    <a:pt x="2571749" y="1281353"/>
                  </a:lnTo>
                  <a:lnTo>
                    <a:pt x="2556126" y="1322843"/>
                  </a:lnTo>
                  <a:lnTo>
                    <a:pt x="2520087" y="1348663"/>
                  </a:lnTo>
                  <a:lnTo>
                    <a:pt x="2505507" y="1352061"/>
                  </a:lnTo>
                  <a:lnTo>
                    <a:pt x="2500553" y="1352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10927" y="2705100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5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2495272" y="0"/>
                  </a:lnTo>
                  <a:lnTo>
                    <a:pt x="2537613" y="12829"/>
                  </a:lnTo>
                  <a:lnTo>
                    <a:pt x="256118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3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2571750" h="70485">
                  <a:moveTo>
                    <a:pt x="2571194" y="70450"/>
                  </a:moveTo>
                  <a:lnTo>
                    <a:pt x="2537613" y="44514"/>
                  </a:lnTo>
                  <a:lnTo>
                    <a:pt x="2495272" y="38099"/>
                  </a:lnTo>
                  <a:lnTo>
                    <a:pt x="2561180" y="38099"/>
                  </a:lnTo>
                  <a:lnTo>
                    <a:pt x="2571109" y="68693"/>
                  </a:lnTo>
                  <a:lnTo>
                    <a:pt x="2571194" y="70450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63049" y="28955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8" y="374438"/>
                  </a:lnTo>
                  <a:lnTo>
                    <a:pt x="67730" y="355315"/>
                  </a:lnTo>
                  <a:lnTo>
                    <a:pt x="34590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7" y="272839"/>
                  </a:lnTo>
                  <a:lnTo>
                    <a:pt x="279114" y="313268"/>
                  </a:lnTo>
                  <a:lnTo>
                    <a:pt x="249081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8862" y="3009899"/>
              <a:ext cx="152786" cy="13337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9531349" y="2968625"/>
            <a:ext cx="815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Smishing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50350" y="3319145"/>
            <a:ext cx="20840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SMS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phishing using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text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messages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malicious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links.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64299" y="4502149"/>
            <a:ext cx="380237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Psychological</a:t>
            </a:r>
            <a:r>
              <a:rPr sz="135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Manipulation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Techniques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6250" y="4849176"/>
            <a:ext cx="1816735" cy="520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b="1" spc="-10" dirty="0">
                <a:latin typeface="DejaVu Sans"/>
                <a:cs typeface="DejaVu Sans"/>
              </a:rPr>
              <a:t>Urgency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1100"/>
              </a:lnSpc>
              <a:spcBef>
                <a:spcPts val="45"/>
              </a:spcBef>
            </a:pP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Forcing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quick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decisions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without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time to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93236" y="4849176"/>
            <a:ext cx="1971039" cy="520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b="1" spc="-10" dirty="0">
                <a:latin typeface="DejaVu Sans"/>
                <a:cs typeface="DejaVu Sans"/>
              </a:rPr>
              <a:t>Authority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1100"/>
              </a:lnSpc>
              <a:spcBef>
                <a:spcPts val="45"/>
              </a:spcBef>
            </a:pP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Impersonating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figures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power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or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influence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26250" y="5496877"/>
            <a:ext cx="1828800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b="1" spc="-10" dirty="0">
                <a:latin typeface="DejaVu Sans"/>
                <a:cs typeface="DejaVu Sans"/>
              </a:rPr>
              <a:t>Likability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Building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rapport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exploit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trust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59899" y="5496877"/>
            <a:ext cx="2005330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b="1" spc="-20" dirty="0">
                <a:latin typeface="DejaVu Sans"/>
                <a:cs typeface="DejaVu Sans"/>
              </a:rPr>
              <a:t>Fear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Creating</a:t>
            </a:r>
            <a:r>
              <a:rPr sz="9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anxiety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9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provoke</a:t>
            </a:r>
            <a:r>
              <a:rPr sz="9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action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77723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8299" y="79325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0706100"/>
            <a:chOff x="0" y="0"/>
            <a:chExt cx="12192000" cy="1070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0706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90" dirty="0"/>
              <a:t> </a:t>
            </a:r>
            <a:r>
              <a:rPr dirty="0"/>
              <a:t>Studies:</a:t>
            </a:r>
            <a:r>
              <a:rPr spc="-85" dirty="0"/>
              <a:t> </a:t>
            </a:r>
            <a:r>
              <a:rPr spc="-40" dirty="0"/>
              <a:t>Real-</a:t>
            </a:r>
            <a:r>
              <a:rPr dirty="0"/>
              <a:t>World</a:t>
            </a:r>
            <a:r>
              <a:rPr spc="-85" dirty="0"/>
              <a:t> </a:t>
            </a:r>
            <a:r>
              <a:rPr dirty="0"/>
              <a:t>Phishing</a:t>
            </a:r>
            <a:r>
              <a:rPr spc="-85" dirty="0"/>
              <a:t> </a:t>
            </a:r>
            <a:r>
              <a:rPr spc="-10" dirty="0"/>
              <a:t>Attacks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181100"/>
            <a:ext cx="5372100" cy="3200400"/>
            <a:chOff x="609599" y="1181100"/>
            <a:chExt cx="5372100" cy="3200400"/>
          </a:xfrm>
        </p:grpSpPr>
        <p:sp>
          <p:nvSpPr>
            <p:cNvPr id="7" name="object 7"/>
            <p:cNvSpPr/>
            <p:nvPr/>
          </p:nvSpPr>
          <p:spPr>
            <a:xfrm>
              <a:off x="609599" y="1200149"/>
              <a:ext cx="5372100" cy="3181350"/>
            </a:xfrm>
            <a:custGeom>
              <a:avLst/>
              <a:gdLst/>
              <a:ahLst/>
              <a:cxnLst/>
              <a:rect l="l" t="t" r="r" b="b"/>
              <a:pathLst>
                <a:path w="5372100" h="3181350">
                  <a:moveTo>
                    <a:pt x="5300902" y="3181349"/>
                  </a:moveTo>
                  <a:lnTo>
                    <a:pt x="71196" y="3181349"/>
                  </a:lnTo>
                  <a:lnTo>
                    <a:pt x="66241" y="3180861"/>
                  </a:lnTo>
                  <a:lnTo>
                    <a:pt x="29705" y="3165727"/>
                  </a:lnTo>
                  <a:lnTo>
                    <a:pt x="3885" y="3129687"/>
                  </a:lnTo>
                  <a:lnTo>
                    <a:pt x="0" y="3110153"/>
                  </a:lnTo>
                  <a:lnTo>
                    <a:pt x="0" y="31051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300902" y="0"/>
                  </a:lnTo>
                  <a:lnTo>
                    <a:pt x="5342393" y="11716"/>
                  </a:lnTo>
                  <a:lnTo>
                    <a:pt x="5369658" y="42319"/>
                  </a:lnTo>
                  <a:lnTo>
                    <a:pt x="5372099" y="53397"/>
                  </a:lnTo>
                  <a:lnTo>
                    <a:pt x="5372099" y="3110153"/>
                  </a:lnTo>
                  <a:lnTo>
                    <a:pt x="5356476" y="3151643"/>
                  </a:lnTo>
                  <a:lnTo>
                    <a:pt x="5320437" y="3177463"/>
                  </a:lnTo>
                  <a:lnTo>
                    <a:pt x="5305857" y="3180861"/>
                  </a:lnTo>
                  <a:lnTo>
                    <a:pt x="5300902" y="3181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877" y="1181100"/>
              <a:ext cx="5372100" cy="70485"/>
            </a:xfrm>
            <a:custGeom>
              <a:avLst/>
              <a:gdLst/>
              <a:ahLst/>
              <a:cxnLst/>
              <a:rect l="l" t="t" r="r" b="b"/>
              <a:pathLst>
                <a:path w="5372100" h="70484">
                  <a:moveTo>
                    <a:pt x="0" y="70449"/>
                  </a:moveTo>
                  <a:lnTo>
                    <a:pt x="12552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5295622" y="0"/>
                  </a:lnTo>
                  <a:lnTo>
                    <a:pt x="5337964" y="12830"/>
                  </a:lnTo>
                  <a:lnTo>
                    <a:pt x="53615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49"/>
                  </a:lnTo>
                  <a:close/>
                </a:path>
                <a:path w="5372100" h="70484">
                  <a:moveTo>
                    <a:pt x="5371544" y="70449"/>
                  </a:moveTo>
                  <a:lnTo>
                    <a:pt x="5337964" y="44514"/>
                  </a:lnTo>
                  <a:lnTo>
                    <a:pt x="5295622" y="38099"/>
                  </a:lnTo>
                  <a:lnTo>
                    <a:pt x="5361530" y="38099"/>
                  </a:lnTo>
                  <a:lnTo>
                    <a:pt x="5371459" y="68693"/>
                  </a:lnTo>
                  <a:lnTo>
                    <a:pt x="5371544" y="7044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0099" y="3390899"/>
              <a:ext cx="4991100" cy="800100"/>
            </a:xfrm>
            <a:custGeom>
              <a:avLst/>
              <a:gdLst/>
              <a:ahLst/>
              <a:cxnLst/>
              <a:rect l="l" t="t" r="r" b="b"/>
              <a:pathLst>
                <a:path w="4991100" h="800100">
                  <a:moveTo>
                    <a:pt x="4919902" y="800099"/>
                  </a:moveTo>
                  <a:lnTo>
                    <a:pt x="71196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2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919902" y="0"/>
                  </a:lnTo>
                  <a:lnTo>
                    <a:pt x="4961393" y="15621"/>
                  </a:lnTo>
                  <a:lnTo>
                    <a:pt x="4987212" y="51661"/>
                  </a:lnTo>
                  <a:lnTo>
                    <a:pt x="4991099" y="71196"/>
                  </a:lnTo>
                  <a:lnTo>
                    <a:pt x="4991099" y="728902"/>
                  </a:lnTo>
                  <a:lnTo>
                    <a:pt x="4975477" y="770393"/>
                  </a:lnTo>
                  <a:lnTo>
                    <a:pt x="4939437" y="796213"/>
                  </a:lnTo>
                  <a:lnTo>
                    <a:pt x="4924857" y="799611"/>
                  </a:lnTo>
                  <a:lnTo>
                    <a:pt x="4919902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099" y="14096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3" y="361881"/>
                  </a:lnTo>
                  <a:lnTo>
                    <a:pt x="53189" y="339060"/>
                  </a:lnTo>
                  <a:lnTo>
                    <a:pt x="27289" y="309035"/>
                  </a:lnTo>
                  <a:lnTo>
                    <a:pt x="9461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8" y="85592"/>
                  </a:lnTo>
                  <a:lnTo>
                    <a:pt x="41939" y="53189"/>
                  </a:lnTo>
                  <a:lnTo>
                    <a:pt x="71964" y="27289"/>
                  </a:lnTo>
                  <a:lnTo>
                    <a:pt x="107382" y="9461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3" y="23031"/>
                  </a:lnTo>
                  <a:lnTo>
                    <a:pt x="276423" y="47426"/>
                  </a:lnTo>
                  <a:lnTo>
                    <a:pt x="300818" y="78686"/>
                  </a:lnTo>
                  <a:lnTo>
                    <a:pt x="316879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8"/>
                  </a:lnTo>
                  <a:lnTo>
                    <a:pt x="304731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7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1514475"/>
              <a:ext cx="171449" cy="1523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25549" y="1463675"/>
            <a:ext cx="2835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Change Healthcare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Attack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9" y="1871345"/>
            <a:ext cx="4241165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Date:</a:t>
            </a:r>
            <a:r>
              <a:rPr sz="105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February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Impact:</a:t>
            </a:r>
            <a:r>
              <a:rPr sz="105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Over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100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million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users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affected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Vector:</a:t>
            </a:r>
            <a:r>
              <a:rPr sz="105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Compromised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login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harvested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via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9" y="2541904"/>
            <a:ext cx="43738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infiltrated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systems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phished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credentials,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disrupting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healthcare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operations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including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billing,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insurance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claims,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pharmacy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services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nationwide.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567" y="3533775"/>
            <a:ext cx="91672" cy="1333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01700" y="3471545"/>
            <a:ext cx="4782185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0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1D40AF"/>
                </a:solidFill>
                <a:latin typeface="DejaVu Sans"/>
                <a:cs typeface="DejaVu Sans"/>
              </a:rPr>
              <a:t>Lesson: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robust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MFA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systems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thoroughly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train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staff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credential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security.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0298" y="1181100"/>
            <a:ext cx="5372100" cy="3200400"/>
            <a:chOff x="6210298" y="1181100"/>
            <a:chExt cx="5372100" cy="3200400"/>
          </a:xfrm>
        </p:grpSpPr>
        <p:sp>
          <p:nvSpPr>
            <p:cNvPr id="18" name="object 18"/>
            <p:cNvSpPr/>
            <p:nvPr/>
          </p:nvSpPr>
          <p:spPr>
            <a:xfrm>
              <a:off x="6210298" y="1200149"/>
              <a:ext cx="5372100" cy="3181350"/>
            </a:xfrm>
            <a:custGeom>
              <a:avLst/>
              <a:gdLst/>
              <a:ahLst/>
              <a:cxnLst/>
              <a:rect l="l" t="t" r="r" b="b"/>
              <a:pathLst>
                <a:path w="5372100" h="3181350">
                  <a:moveTo>
                    <a:pt x="5300903" y="3181349"/>
                  </a:moveTo>
                  <a:lnTo>
                    <a:pt x="71196" y="3181349"/>
                  </a:lnTo>
                  <a:lnTo>
                    <a:pt x="66241" y="3180861"/>
                  </a:lnTo>
                  <a:lnTo>
                    <a:pt x="29705" y="3165727"/>
                  </a:lnTo>
                  <a:lnTo>
                    <a:pt x="3885" y="3129687"/>
                  </a:lnTo>
                  <a:lnTo>
                    <a:pt x="0" y="3110153"/>
                  </a:lnTo>
                  <a:lnTo>
                    <a:pt x="0" y="31051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300903" y="0"/>
                  </a:lnTo>
                  <a:lnTo>
                    <a:pt x="5342392" y="11716"/>
                  </a:lnTo>
                  <a:lnTo>
                    <a:pt x="5369657" y="42319"/>
                  </a:lnTo>
                  <a:lnTo>
                    <a:pt x="5372099" y="53397"/>
                  </a:lnTo>
                  <a:lnTo>
                    <a:pt x="5372099" y="3110153"/>
                  </a:lnTo>
                  <a:lnTo>
                    <a:pt x="5356476" y="3151643"/>
                  </a:lnTo>
                  <a:lnTo>
                    <a:pt x="5320437" y="3177463"/>
                  </a:lnTo>
                  <a:lnTo>
                    <a:pt x="5305857" y="3180861"/>
                  </a:lnTo>
                  <a:lnTo>
                    <a:pt x="5300903" y="3181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0577" y="1181100"/>
              <a:ext cx="5372100" cy="70485"/>
            </a:xfrm>
            <a:custGeom>
              <a:avLst/>
              <a:gdLst/>
              <a:ahLst/>
              <a:cxnLst/>
              <a:rect l="l" t="t" r="r" b="b"/>
              <a:pathLst>
                <a:path w="5372100" h="70484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5295622" y="0"/>
                  </a:lnTo>
                  <a:lnTo>
                    <a:pt x="5337963" y="12830"/>
                  </a:lnTo>
                  <a:lnTo>
                    <a:pt x="53615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50"/>
                  </a:lnTo>
                  <a:close/>
                </a:path>
                <a:path w="5372100" h="70484">
                  <a:moveTo>
                    <a:pt x="5371544" y="70450"/>
                  </a:moveTo>
                  <a:lnTo>
                    <a:pt x="5337963" y="44514"/>
                  </a:lnTo>
                  <a:lnTo>
                    <a:pt x="5295622" y="38099"/>
                  </a:lnTo>
                  <a:lnTo>
                    <a:pt x="5361530" y="38099"/>
                  </a:lnTo>
                  <a:lnTo>
                    <a:pt x="5371459" y="68693"/>
                  </a:lnTo>
                  <a:lnTo>
                    <a:pt x="5371544" y="7045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0798" y="3390899"/>
              <a:ext cx="4991100" cy="800100"/>
            </a:xfrm>
            <a:custGeom>
              <a:avLst/>
              <a:gdLst/>
              <a:ahLst/>
              <a:cxnLst/>
              <a:rect l="l" t="t" r="r" b="b"/>
              <a:pathLst>
                <a:path w="4991100" h="800100">
                  <a:moveTo>
                    <a:pt x="49199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2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4919903" y="0"/>
                  </a:lnTo>
                  <a:lnTo>
                    <a:pt x="4961393" y="15621"/>
                  </a:lnTo>
                  <a:lnTo>
                    <a:pt x="4987212" y="51661"/>
                  </a:lnTo>
                  <a:lnTo>
                    <a:pt x="4991099" y="71196"/>
                  </a:lnTo>
                  <a:lnTo>
                    <a:pt x="4991099" y="728902"/>
                  </a:lnTo>
                  <a:lnTo>
                    <a:pt x="4975477" y="770393"/>
                  </a:lnTo>
                  <a:lnTo>
                    <a:pt x="4939435" y="796213"/>
                  </a:lnTo>
                  <a:lnTo>
                    <a:pt x="4924857" y="799611"/>
                  </a:lnTo>
                  <a:lnTo>
                    <a:pt x="4919903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0799" y="14096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1"/>
                  </a:lnTo>
                  <a:lnTo>
                    <a:pt x="53188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7" y="85592"/>
                  </a:lnTo>
                  <a:lnTo>
                    <a:pt x="41939" y="53189"/>
                  </a:lnTo>
                  <a:lnTo>
                    <a:pt x="71964" y="27289"/>
                  </a:lnTo>
                  <a:lnTo>
                    <a:pt x="107382" y="9461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3" y="23031"/>
                  </a:lnTo>
                  <a:lnTo>
                    <a:pt x="276423" y="47426"/>
                  </a:lnTo>
                  <a:lnTo>
                    <a:pt x="300817" y="78686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8"/>
                  </a:lnTo>
                  <a:lnTo>
                    <a:pt x="304730" y="295406"/>
                  </a:lnTo>
                  <a:lnTo>
                    <a:pt x="281910" y="327810"/>
                  </a:lnTo>
                  <a:lnTo>
                    <a:pt x="251885" y="353710"/>
                  </a:lnTo>
                  <a:lnTo>
                    <a:pt x="216466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9" y="1514475"/>
              <a:ext cx="171628" cy="1523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826250" y="1463675"/>
            <a:ext cx="2158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Pepco Group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Attack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8099" y="1871345"/>
            <a:ext cx="3948429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Date:</a:t>
            </a:r>
            <a:r>
              <a:rPr sz="105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February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Impact:</a:t>
            </a:r>
            <a:r>
              <a:rPr sz="1050" b="1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€15.5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million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financial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loss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Vector:</a:t>
            </a:r>
            <a:r>
              <a:rPr sz="1050" b="1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AI-crafted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phishing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fraudulent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transfers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88099" y="2541904"/>
            <a:ext cx="49815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Attackers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advanced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AI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tools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create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convincing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messages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without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errors,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mirroring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previous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communication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tone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facilitate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fraudulent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money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transfers.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9267" y="3533775"/>
            <a:ext cx="91672" cy="13335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502399" y="3471545"/>
            <a:ext cx="4669790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0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1D40AF"/>
                </a:solidFill>
                <a:latin typeface="DejaVu Sans"/>
                <a:cs typeface="DejaVu Sans"/>
              </a:rPr>
              <a:t>Lesson: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multi-person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verification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financial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transfers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above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a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threshold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amount.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9599" y="4610100"/>
            <a:ext cx="5372100" cy="3200400"/>
            <a:chOff x="609599" y="4610100"/>
            <a:chExt cx="5372100" cy="3200400"/>
          </a:xfrm>
        </p:grpSpPr>
        <p:sp>
          <p:nvSpPr>
            <p:cNvPr id="29" name="object 29"/>
            <p:cNvSpPr/>
            <p:nvPr/>
          </p:nvSpPr>
          <p:spPr>
            <a:xfrm>
              <a:off x="609599" y="4629149"/>
              <a:ext cx="5372100" cy="3181350"/>
            </a:xfrm>
            <a:custGeom>
              <a:avLst/>
              <a:gdLst/>
              <a:ahLst/>
              <a:cxnLst/>
              <a:rect l="l" t="t" r="r" b="b"/>
              <a:pathLst>
                <a:path w="5372100" h="3181350">
                  <a:moveTo>
                    <a:pt x="5300902" y="3181349"/>
                  </a:moveTo>
                  <a:lnTo>
                    <a:pt x="71196" y="3181349"/>
                  </a:lnTo>
                  <a:lnTo>
                    <a:pt x="66241" y="3180861"/>
                  </a:lnTo>
                  <a:lnTo>
                    <a:pt x="29705" y="3165727"/>
                  </a:lnTo>
                  <a:lnTo>
                    <a:pt x="3885" y="3129687"/>
                  </a:lnTo>
                  <a:lnTo>
                    <a:pt x="0" y="3110152"/>
                  </a:lnTo>
                  <a:lnTo>
                    <a:pt x="0" y="31051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300902" y="0"/>
                  </a:lnTo>
                  <a:lnTo>
                    <a:pt x="5342393" y="11715"/>
                  </a:lnTo>
                  <a:lnTo>
                    <a:pt x="5369658" y="42319"/>
                  </a:lnTo>
                  <a:lnTo>
                    <a:pt x="5372099" y="53397"/>
                  </a:lnTo>
                  <a:lnTo>
                    <a:pt x="5372099" y="3110152"/>
                  </a:lnTo>
                  <a:lnTo>
                    <a:pt x="5356476" y="3151644"/>
                  </a:lnTo>
                  <a:lnTo>
                    <a:pt x="5320437" y="3177463"/>
                  </a:lnTo>
                  <a:lnTo>
                    <a:pt x="5305857" y="3180861"/>
                  </a:lnTo>
                  <a:lnTo>
                    <a:pt x="5300902" y="3181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877" y="4610100"/>
              <a:ext cx="5372100" cy="70485"/>
            </a:xfrm>
            <a:custGeom>
              <a:avLst/>
              <a:gdLst/>
              <a:ahLst/>
              <a:cxnLst/>
              <a:rect l="l" t="t" r="r" b="b"/>
              <a:pathLst>
                <a:path w="5372100" h="70485">
                  <a:moveTo>
                    <a:pt x="0" y="70449"/>
                  </a:moveTo>
                  <a:lnTo>
                    <a:pt x="12552" y="33856"/>
                  </a:lnTo>
                  <a:lnTo>
                    <a:pt x="46761" y="5799"/>
                  </a:lnTo>
                  <a:lnTo>
                    <a:pt x="75922" y="0"/>
                  </a:lnTo>
                  <a:lnTo>
                    <a:pt x="5295622" y="0"/>
                  </a:lnTo>
                  <a:lnTo>
                    <a:pt x="5337963" y="12829"/>
                  </a:lnTo>
                  <a:lnTo>
                    <a:pt x="53615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6"/>
                  </a:lnTo>
                  <a:lnTo>
                    <a:pt x="0" y="70449"/>
                  </a:lnTo>
                  <a:close/>
                </a:path>
                <a:path w="5372100" h="70485">
                  <a:moveTo>
                    <a:pt x="5371544" y="70449"/>
                  </a:moveTo>
                  <a:lnTo>
                    <a:pt x="5337963" y="44514"/>
                  </a:lnTo>
                  <a:lnTo>
                    <a:pt x="5295622" y="38099"/>
                  </a:lnTo>
                  <a:lnTo>
                    <a:pt x="5361530" y="38099"/>
                  </a:lnTo>
                  <a:lnTo>
                    <a:pt x="5371459" y="68693"/>
                  </a:lnTo>
                  <a:lnTo>
                    <a:pt x="5371544" y="70449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0099" y="6819899"/>
              <a:ext cx="4991100" cy="800100"/>
            </a:xfrm>
            <a:custGeom>
              <a:avLst/>
              <a:gdLst/>
              <a:ahLst/>
              <a:cxnLst/>
              <a:rect l="l" t="t" r="r" b="b"/>
              <a:pathLst>
                <a:path w="4991100" h="800100">
                  <a:moveTo>
                    <a:pt x="4919902" y="800099"/>
                  </a:moveTo>
                  <a:lnTo>
                    <a:pt x="71196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6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919902" y="0"/>
                  </a:lnTo>
                  <a:lnTo>
                    <a:pt x="4961393" y="15620"/>
                  </a:lnTo>
                  <a:lnTo>
                    <a:pt x="4987212" y="51660"/>
                  </a:lnTo>
                  <a:lnTo>
                    <a:pt x="4991099" y="71196"/>
                  </a:lnTo>
                  <a:lnTo>
                    <a:pt x="4991099" y="728903"/>
                  </a:lnTo>
                  <a:lnTo>
                    <a:pt x="4975477" y="770394"/>
                  </a:lnTo>
                  <a:lnTo>
                    <a:pt x="4939437" y="796212"/>
                  </a:lnTo>
                  <a:lnTo>
                    <a:pt x="4924857" y="799611"/>
                  </a:lnTo>
                  <a:lnTo>
                    <a:pt x="4919902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0099" y="48386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1" y="355314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8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4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8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299" y="4943474"/>
              <a:ext cx="152399" cy="1523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06499" y="4892675"/>
            <a:ext cx="2580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StrelaStealer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Campaign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7399" y="5300345"/>
            <a:ext cx="3415665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Date:</a:t>
            </a:r>
            <a:r>
              <a:rPr sz="1050" b="1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June-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August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Impact:</a:t>
            </a:r>
            <a:r>
              <a:rPr sz="105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100+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U.S.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&amp;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European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organizations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Vector:</a:t>
            </a:r>
            <a:r>
              <a:rPr sz="1050" b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ZIP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attachments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malicious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JavaScript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399" y="5970904"/>
            <a:ext cx="4948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Targeted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contained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ZIP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attachments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JavaScript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files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deployed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StrelaStealer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extract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Microsoft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Outlook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Mozilla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Thunderbird.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567" y="6962775"/>
            <a:ext cx="91672" cy="13335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901700" y="6900544"/>
            <a:ext cx="4165600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0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1D40AF"/>
                </a:solidFill>
                <a:latin typeface="DejaVu Sans"/>
                <a:cs typeface="DejaVu Sans"/>
              </a:rPr>
              <a:t>Lesson: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Block suspicious attachments and implement advanced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email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scanning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solutions.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10298" y="4610100"/>
            <a:ext cx="5372100" cy="3200400"/>
            <a:chOff x="6210298" y="4610100"/>
            <a:chExt cx="5372100" cy="3200400"/>
          </a:xfrm>
        </p:grpSpPr>
        <p:sp>
          <p:nvSpPr>
            <p:cNvPr id="40" name="object 40"/>
            <p:cNvSpPr/>
            <p:nvPr/>
          </p:nvSpPr>
          <p:spPr>
            <a:xfrm>
              <a:off x="6210298" y="4629149"/>
              <a:ext cx="5372100" cy="3181350"/>
            </a:xfrm>
            <a:custGeom>
              <a:avLst/>
              <a:gdLst/>
              <a:ahLst/>
              <a:cxnLst/>
              <a:rect l="l" t="t" r="r" b="b"/>
              <a:pathLst>
                <a:path w="5372100" h="3181350">
                  <a:moveTo>
                    <a:pt x="5300903" y="3181349"/>
                  </a:moveTo>
                  <a:lnTo>
                    <a:pt x="71196" y="3181349"/>
                  </a:lnTo>
                  <a:lnTo>
                    <a:pt x="66241" y="3180861"/>
                  </a:lnTo>
                  <a:lnTo>
                    <a:pt x="29705" y="3165727"/>
                  </a:lnTo>
                  <a:lnTo>
                    <a:pt x="3885" y="3129687"/>
                  </a:lnTo>
                  <a:lnTo>
                    <a:pt x="0" y="3110152"/>
                  </a:lnTo>
                  <a:lnTo>
                    <a:pt x="0" y="31051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300903" y="0"/>
                  </a:lnTo>
                  <a:lnTo>
                    <a:pt x="5342392" y="11715"/>
                  </a:lnTo>
                  <a:lnTo>
                    <a:pt x="5369657" y="42319"/>
                  </a:lnTo>
                  <a:lnTo>
                    <a:pt x="5372099" y="53397"/>
                  </a:lnTo>
                  <a:lnTo>
                    <a:pt x="5372099" y="3110152"/>
                  </a:lnTo>
                  <a:lnTo>
                    <a:pt x="5356476" y="3151644"/>
                  </a:lnTo>
                  <a:lnTo>
                    <a:pt x="5320437" y="3177463"/>
                  </a:lnTo>
                  <a:lnTo>
                    <a:pt x="5305857" y="3180861"/>
                  </a:lnTo>
                  <a:lnTo>
                    <a:pt x="5300903" y="3181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0577" y="4610100"/>
              <a:ext cx="5372100" cy="70485"/>
            </a:xfrm>
            <a:custGeom>
              <a:avLst/>
              <a:gdLst/>
              <a:ahLst/>
              <a:cxnLst/>
              <a:rect l="l" t="t" r="r" b="b"/>
              <a:pathLst>
                <a:path w="5372100" h="70485">
                  <a:moveTo>
                    <a:pt x="0" y="70450"/>
                  </a:moveTo>
                  <a:lnTo>
                    <a:pt x="12551" y="33856"/>
                  </a:lnTo>
                  <a:lnTo>
                    <a:pt x="46760" y="5799"/>
                  </a:lnTo>
                  <a:lnTo>
                    <a:pt x="75922" y="0"/>
                  </a:lnTo>
                  <a:lnTo>
                    <a:pt x="5295622" y="0"/>
                  </a:lnTo>
                  <a:lnTo>
                    <a:pt x="5337963" y="12829"/>
                  </a:lnTo>
                  <a:lnTo>
                    <a:pt x="53615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6"/>
                  </a:lnTo>
                  <a:lnTo>
                    <a:pt x="0" y="70450"/>
                  </a:lnTo>
                  <a:close/>
                </a:path>
                <a:path w="5372100" h="70485">
                  <a:moveTo>
                    <a:pt x="5371544" y="70450"/>
                  </a:moveTo>
                  <a:lnTo>
                    <a:pt x="5337963" y="44514"/>
                  </a:lnTo>
                  <a:lnTo>
                    <a:pt x="5295622" y="38099"/>
                  </a:lnTo>
                  <a:lnTo>
                    <a:pt x="5361530" y="38099"/>
                  </a:lnTo>
                  <a:lnTo>
                    <a:pt x="5371459" y="68693"/>
                  </a:lnTo>
                  <a:lnTo>
                    <a:pt x="5371544" y="7045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00798" y="6819899"/>
              <a:ext cx="4991100" cy="800100"/>
            </a:xfrm>
            <a:custGeom>
              <a:avLst/>
              <a:gdLst/>
              <a:ahLst/>
              <a:cxnLst/>
              <a:rect l="l" t="t" r="r" b="b"/>
              <a:pathLst>
                <a:path w="4991100" h="800100">
                  <a:moveTo>
                    <a:pt x="49199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6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4919903" y="0"/>
                  </a:lnTo>
                  <a:lnTo>
                    <a:pt x="4961393" y="15620"/>
                  </a:lnTo>
                  <a:lnTo>
                    <a:pt x="4987212" y="51660"/>
                  </a:lnTo>
                  <a:lnTo>
                    <a:pt x="4991099" y="71196"/>
                  </a:lnTo>
                  <a:lnTo>
                    <a:pt x="4991099" y="728903"/>
                  </a:lnTo>
                  <a:lnTo>
                    <a:pt x="4975477" y="770394"/>
                  </a:lnTo>
                  <a:lnTo>
                    <a:pt x="4939435" y="796212"/>
                  </a:lnTo>
                  <a:lnTo>
                    <a:pt x="4924857" y="799611"/>
                  </a:lnTo>
                  <a:lnTo>
                    <a:pt x="4919903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00799" y="48386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59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2"/>
                  </a:lnTo>
                  <a:lnTo>
                    <a:pt x="10016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6" y="28893"/>
                  </a:lnTo>
                  <a:lnTo>
                    <a:pt x="113698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2" y="50216"/>
                  </a:lnTo>
                  <a:lnTo>
                    <a:pt x="318512" y="83314"/>
                  </a:lnTo>
                  <a:lnTo>
                    <a:pt x="335518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59" y="251218"/>
                  </a:lnTo>
                  <a:lnTo>
                    <a:pt x="322655" y="290371"/>
                  </a:lnTo>
                  <a:lnTo>
                    <a:pt x="298492" y="324681"/>
                  </a:lnTo>
                  <a:lnTo>
                    <a:pt x="266701" y="352104"/>
                  </a:lnTo>
                  <a:lnTo>
                    <a:pt x="229200" y="370981"/>
                  </a:lnTo>
                  <a:lnTo>
                    <a:pt x="188255" y="380175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4952999"/>
              <a:ext cx="190499" cy="1333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845300" y="4892675"/>
            <a:ext cx="2237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Starbucks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Campaign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88099" y="5300345"/>
            <a:ext cx="3149600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Date:</a:t>
            </a:r>
            <a:r>
              <a:rPr sz="105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October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2024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Impact:</a:t>
            </a:r>
            <a:r>
              <a:rPr sz="105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900+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reports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two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weeks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Vector:</a:t>
            </a:r>
            <a:r>
              <a:rPr sz="105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offering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free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Coffee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Lovers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box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88099" y="5970904"/>
            <a:ext cx="4900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Scam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emails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offered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free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Starbucks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Coffee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box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links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to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steal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personal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financial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data.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Earlier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versions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the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ZeuS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banking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Trojan.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9267" y="6962775"/>
            <a:ext cx="91672" cy="13335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6502399" y="6900544"/>
            <a:ext cx="4411345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0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1D40AF"/>
                </a:solidFill>
                <a:latin typeface="DejaVu Sans"/>
                <a:cs typeface="DejaVu Sans"/>
              </a:rPr>
              <a:t>Lesson: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skeptical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"too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good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true"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offers;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legitimate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companies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rarely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request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sensitive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via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email.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9599" y="8039099"/>
            <a:ext cx="10972800" cy="1676400"/>
            <a:chOff x="609599" y="8039099"/>
            <a:chExt cx="10972800" cy="1676400"/>
          </a:xfrm>
        </p:grpSpPr>
        <p:sp>
          <p:nvSpPr>
            <p:cNvPr id="51" name="object 51"/>
            <p:cNvSpPr/>
            <p:nvPr/>
          </p:nvSpPr>
          <p:spPr>
            <a:xfrm>
              <a:off x="628649" y="8039099"/>
              <a:ext cx="10953750" cy="1676400"/>
            </a:xfrm>
            <a:custGeom>
              <a:avLst/>
              <a:gdLst/>
              <a:ahLst/>
              <a:cxnLst/>
              <a:rect l="l" t="t" r="r" b="b"/>
              <a:pathLst>
                <a:path w="10953750" h="1676400">
                  <a:moveTo>
                    <a:pt x="10882552" y="1676399"/>
                  </a:moveTo>
                  <a:lnTo>
                    <a:pt x="53397" y="1676399"/>
                  </a:lnTo>
                  <a:lnTo>
                    <a:pt x="49680" y="1675910"/>
                  </a:lnTo>
                  <a:lnTo>
                    <a:pt x="14085" y="1650542"/>
                  </a:lnTo>
                  <a:lnTo>
                    <a:pt x="366" y="1610158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0"/>
                  </a:lnTo>
                  <a:lnTo>
                    <a:pt x="10949861" y="51660"/>
                  </a:lnTo>
                  <a:lnTo>
                    <a:pt x="10953747" y="71196"/>
                  </a:lnTo>
                  <a:lnTo>
                    <a:pt x="10953747" y="1605203"/>
                  </a:lnTo>
                  <a:lnTo>
                    <a:pt x="10938125" y="1646693"/>
                  </a:lnTo>
                  <a:lnTo>
                    <a:pt x="10902086" y="1672512"/>
                  </a:lnTo>
                  <a:lnTo>
                    <a:pt x="10887506" y="1675911"/>
                  </a:lnTo>
                  <a:lnTo>
                    <a:pt x="10882552" y="1676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599" y="8039377"/>
              <a:ext cx="70485" cy="1676400"/>
            </a:xfrm>
            <a:custGeom>
              <a:avLst/>
              <a:gdLst/>
              <a:ahLst/>
              <a:cxnLst/>
              <a:rect l="l" t="t" r="r" b="b"/>
              <a:pathLst>
                <a:path w="70484" h="1676400">
                  <a:moveTo>
                    <a:pt x="70450" y="1675844"/>
                  </a:moveTo>
                  <a:lnTo>
                    <a:pt x="33857" y="1663291"/>
                  </a:lnTo>
                  <a:lnTo>
                    <a:pt x="5800" y="1629081"/>
                  </a:lnTo>
                  <a:lnTo>
                    <a:pt x="0" y="15999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599922"/>
                  </a:lnTo>
                  <a:lnTo>
                    <a:pt x="44514" y="1642263"/>
                  </a:lnTo>
                  <a:lnTo>
                    <a:pt x="66287" y="1674188"/>
                  </a:lnTo>
                  <a:lnTo>
                    <a:pt x="70450" y="16758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032" y="8648699"/>
              <a:ext cx="142934" cy="152161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863600" y="8226425"/>
            <a:ext cx="3774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Common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Themes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&amp;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Takeaways</a:t>
            </a:r>
            <a:endParaRPr sz="1500">
              <a:latin typeface="DejaVu Sans"/>
              <a:cs typeface="DejaVu Sans"/>
            </a:endParaRPr>
          </a:p>
          <a:p>
            <a:pPr marL="240665" marR="502284">
              <a:lnSpc>
                <a:spcPct val="119000"/>
              </a:lnSpc>
              <a:spcBef>
                <a:spcPts val="96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robust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multi-factor</a:t>
            </a:r>
            <a:r>
              <a:rPr sz="10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authentication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all critical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systems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8647925"/>
            <a:ext cx="12192000" cy="1981974"/>
            <a:chOff x="0" y="8647925"/>
            <a:chExt cx="12192000" cy="1981974"/>
          </a:xfrm>
        </p:grpSpPr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9125" y="8648699"/>
              <a:ext cx="190499" cy="1526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1444" y="8647925"/>
              <a:ext cx="152459" cy="1539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466" y="9191624"/>
              <a:ext cx="154037" cy="13394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29125" y="9181325"/>
              <a:ext cx="152399" cy="15317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0196" y="9181295"/>
              <a:ext cx="115907" cy="15400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0" y="10096499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19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333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686250" y="8576944"/>
            <a:ext cx="25203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Regular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training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evolving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phishing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techniques is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essential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68299" y="10256663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04100" y="8576944"/>
            <a:ext cx="29038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Establish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verification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protocols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financial transactions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92200" y="9110344"/>
            <a:ext cx="27038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Implement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advanced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email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filtering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scanning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48150" y="9110344"/>
            <a:ext cx="30949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Create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clear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reporting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channels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suspicious communications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185050" y="9110344"/>
            <a:ext cx="32137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Develop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rapid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incident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response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plans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when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breaches</a:t>
            </a:r>
            <a:r>
              <a:rPr sz="105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occur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048625"/>
            <a:chOff x="0" y="0"/>
            <a:chExt cx="12192000" cy="8048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048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599" y="91439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Cybersecurity</a:t>
            </a:r>
            <a:r>
              <a:rPr spc="-55" dirty="0"/>
              <a:t> </a:t>
            </a:r>
            <a:r>
              <a:rPr dirty="0"/>
              <a:t>Best</a:t>
            </a:r>
            <a:r>
              <a:rPr spc="-55" dirty="0"/>
              <a:t> </a:t>
            </a:r>
            <a:r>
              <a:rPr dirty="0"/>
              <a:t>Practices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dirty="0"/>
              <a:t>Prevention</a:t>
            </a:r>
            <a:r>
              <a:rPr spc="-55" dirty="0"/>
              <a:t> </a:t>
            </a:r>
            <a:r>
              <a:rPr spc="-20" dirty="0"/>
              <a:t>Tips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600199"/>
            <a:ext cx="5295900" cy="4838700"/>
            <a:chOff x="609599" y="1600199"/>
            <a:chExt cx="5295900" cy="4838700"/>
          </a:xfrm>
        </p:grpSpPr>
        <p:sp>
          <p:nvSpPr>
            <p:cNvPr id="7" name="object 7"/>
            <p:cNvSpPr/>
            <p:nvPr/>
          </p:nvSpPr>
          <p:spPr>
            <a:xfrm>
              <a:off x="628649" y="4419599"/>
              <a:ext cx="5276850" cy="2019300"/>
            </a:xfrm>
            <a:custGeom>
              <a:avLst/>
              <a:gdLst/>
              <a:ahLst/>
              <a:cxnLst/>
              <a:rect l="l" t="t" r="r" b="b"/>
              <a:pathLst>
                <a:path w="5276850" h="2019300">
                  <a:moveTo>
                    <a:pt x="5205652" y="2019299"/>
                  </a:moveTo>
                  <a:lnTo>
                    <a:pt x="53397" y="2019299"/>
                  </a:lnTo>
                  <a:lnTo>
                    <a:pt x="49680" y="2018811"/>
                  </a:lnTo>
                  <a:lnTo>
                    <a:pt x="14085" y="1993442"/>
                  </a:lnTo>
                  <a:lnTo>
                    <a:pt x="366" y="1953057"/>
                  </a:lnTo>
                  <a:lnTo>
                    <a:pt x="0" y="1948103"/>
                  </a:lnTo>
                  <a:lnTo>
                    <a:pt x="0" y="19430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1948103"/>
                  </a:lnTo>
                  <a:lnTo>
                    <a:pt x="5261227" y="1989593"/>
                  </a:lnTo>
                  <a:lnTo>
                    <a:pt x="5225187" y="2015413"/>
                  </a:lnTo>
                  <a:lnTo>
                    <a:pt x="5210608" y="2018811"/>
                  </a:lnTo>
                  <a:lnTo>
                    <a:pt x="5205652" y="2019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4419877"/>
              <a:ext cx="70485" cy="2019300"/>
            </a:xfrm>
            <a:custGeom>
              <a:avLst/>
              <a:gdLst/>
              <a:ahLst/>
              <a:cxnLst/>
              <a:rect l="l" t="t" r="r" b="b"/>
              <a:pathLst>
                <a:path w="70484" h="2019300">
                  <a:moveTo>
                    <a:pt x="70450" y="2018744"/>
                  </a:moveTo>
                  <a:lnTo>
                    <a:pt x="33857" y="2006190"/>
                  </a:lnTo>
                  <a:lnTo>
                    <a:pt x="5800" y="1971982"/>
                  </a:lnTo>
                  <a:lnTo>
                    <a:pt x="0" y="1942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942822"/>
                  </a:lnTo>
                  <a:lnTo>
                    <a:pt x="44514" y="1985163"/>
                  </a:lnTo>
                  <a:lnTo>
                    <a:pt x="66287" y="2017088"/>
                  </a:lnTo>
                  <a:lnTo>
                    <a:pt x="70450" y="201874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600199"/>
              <a:ext cx="152399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6899" y="1177925"/>
            <a:ext cx="523621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Essential Security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Measures</a:t>
            </a:r>
            <a:endParaRPr sz="1500">
              <a:latin typeface="DejaVu Sans"/>
              <a:cs typeface="DejaVu Sans"/>
            </a:endParaRPr>
          </a:p>
          <a:p>
            <a:pPr marL="278765" marR="5080">
              <a:lnSpc>
                <a:spcPct val="125000"/>
              </a:lnSpc>
              <a:spcBef>
                <a:spcPts val="84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strong,</a:t>
            </a:r>
            <a:r>
              <a:rPr sz="120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unique</a:t>
            </a:r>
            <a:r>
              <a:rPr sz="120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20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least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12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characters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a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mix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uppercase,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lowercase,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numbers,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special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characters.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Never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reuse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accounts.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1181099"/>
            <a:ext cx="10972800" cy="2743200"/>
            <a:chOff x="609599" y="1181099"/>
            <a:chExt cx="10972800" cy="27432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332" y="2400299"/>
              <a:ext cx="142934" cy="1521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362" y="3209917"/>
              <a:ext cx="142845" cy="1333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3771899"/>
              <a:ext cx="152399" cy="1523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86498" y="1181099"/>
              <a:ext cx="5295900" cy="2105025"/>
            </a:xfrm>
            <a:custGeom>
              <a:avLst/>
              <a:gdLst/>
              <a:ahLst/>
              <a:cxnLst/>
              <a:rect l="l" t="t" r="r" b="b"/>
              <a:pathLst>
                <a:path w="5295900" h="2105025">
                  <a:moveTo>
                    <a:pt x="5224703" y="2105024"/>
                  </a:moveTo>
                  <a:lnTo>
                    <a:pt x="71196" y="2105024"/>
                  </a:lnTo>
                  <a:lnTo>
                    <a:pt x="66241" y="2104536"/>
                  </a:lnTo>
                  <a:lnTo>
                    <a:pt x="29705" y="2089402"/>
                  </a:lnTo>
                  <a:lnTo>
                    <a:pt x="3885" y="2053362"/>
                  </a:lnTo>
                  <a:lnTo>
                    <a:pt x="0" y="2033828"/>
                  </a:lnTo>
                  <a:lnTo>
                    <a:pt x="0" y="20288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2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2033828"/>
                  </a:lnTo>
                  <a:lnTo>
                    <a:pt x="5280276" y="2075319"/>
                  </a:lnTo>
                  <a:lnTo>
                    <a:pt x="5244237" y="2101138"/>
                  </a:lnTo>
                  <a:lnTo>
                    <a:pt x="5229657" y="2104536"/>
                  </a:lnTo>
                  <a:lnTo>
                    <a:pt x="5224703" y="2105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3600" y="2313304"/>
            <a:ext cx="42640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Enable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Multi-Factor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Authentication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(MFA)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Add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an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additional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layer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beyond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just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passwords.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Use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authenticator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apps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rather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SMS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possible.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3600" y="3113405"/>
            <a:ext cx="4999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Keep</a:t>
            </a:r>
            <a:r>
              <a:rPr sz="1200" b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software</a:t>
            </a:r>
            <a:r>
              <a:rPr sz="1200" b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updated</a:t>
            </a:r>
            <a:r>
              <a:rPr sz="1200" b="1" spc="-8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Regularly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update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operating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systems,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applications,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browsers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patch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vulnerabilities.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3600" y="3684904"/>
            <a:ext cx="4866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Practice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safe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browsing</a:t>
            </a:r>
            <a:r>
              <a:rPr sz="120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website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URLs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entering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credentials,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look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HTTPS,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cautious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downloads.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5500" y="4578349"/>
            <a:ext cx="4538980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Always</a:t>
            </a:r>
            <a:r>
              <a:rPr sz="1350" b="1" spc="-65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Verify</a:t>
            </a:r>
            <a:r>
              <a:rPr sz="1350" b="1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3A8A"/>
                </a:solidFill>
                <a:latin typeface="DejaVu Sans"/>
                <a:cs typeface="DejaVu Sans"/>
              </a:rPr>
              <a:t>Before</a:t>
            </a:r>
            <a:r>
              <a:rPr sz="1350" b="1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20" dirty="0">
                <a:solidFill>
                  <a:srgbClr val="1D3A8A"/>
                </a:solidFill>
                <a:latin typeface="DejaVu Sans"/>
                <a:cs typeface="DejaVu Sans"/>
              </a:rPr>
              <a:t>Taking</a:t>
            </a:r>
            <a:r>
              <a:rPr sz="1350" b="1" spc="-60" dirty="0">
                <a:solidFill>
                  <a:srgbClr val="1D3A8A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3A8A"/>
                </a:solidFill>
                <a:latin typeface="DejaVu Sans"/>
                <a:cs typeface="DejaVu Sans"/>
              </a:rPr>
              <a:t>Action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Contact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sender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different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channel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request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seems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suspicious</a:t>
            </a:r>
            <a:endParaRPr sz="1200">
              <a:latin typeface="DejaVu Sans"/>
              <a:cs typeface="DejaVu Sans"/>
            </a:endParaRPr>
          </a:p>
          <a:p>
            <a:pPr marL="12700" marR="721995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Hover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over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links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preview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URLs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clicking Verify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payment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requests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official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channels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doubt,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security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7864" y="1377950"/>
            <a:ext cx="40932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Password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&amp;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Authentication</a:t>
            </a:r>
            <a:r>
              <a:rPr sz="135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Best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Practices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76998" y="1805389"/>
            <a:ext cx="2343150" cy="1290320"/>
            <a:chOff x="6476998" y="1805389"/>
            <a:chExt cx="2343150" cy="1290320"/>
          </a:xfrm>
        </p:grpSpPr>
        <p:sp>
          <p:nvSpPr>
            <p:cNvPr id="22" name="object 22"/>
            <p:cNvSpPr/>
            <p:nvPr/>
          </p:nvSpPr>
          <p:spPr>
            <a:xfrm>
              <a:off x="6476998" y="2133599"/>
              <a:ext cx="2343150" cy="962025"/>
            </a:xfrm>
            <a:custGeom>
              <a:avLst/>
              <a:gdLst/>
              <a:ahLst/>
              <a:cxnLst/>
              <a:rect l="l" t="t" r="r" b="b"/>
              <a:pathLst>
                <a:path w="2343150" h="962025">
                  <a:moveTo>
                    <a:pt x="2310102" y="962024"/>
                  </a:moveTo>
                  <a:lnTo>
                    <a:pt x="33047" y="962024"/>
                  </a:lnTo>
                  <a:lnTo>
                    <a:pt x="28187" y="961057"/>
                  </a:lnTo>
                  <a:lnTo>
                    <a:pt x="966" y="933837"/>
                  </a:lnTo>
                  <a:lnTo>
                    <a:pt x="0" y="928977"/>
                  </a:lnTo>
                  <a:lnTo>
                    <a:pt x="0" y="9239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10102" y="0"/>
                  </a:lnTo>
                  <a:lnTo>
                    <a:pt x="2342183" y="28187"/>
                  </a:lnTo>
                  <a:lnTo>
                    <a:pt x="2343149" y="33047"/>
                  </a:lnTo>
                  <a:lnTo>
                    <a:pt x="2343149" y="928977"/>
                  </a:lnTo>
                  <a:lnTo>
                    <a:pt x="2314962" y="961057"/>
                  </a:lnTo>
                  <a:lnTo>
                    <a:pt x="2310102" y="962024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4274" y="1805389"/>
              <a:ext cx="228600" cy="19962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727279" y="2244725"/>
            <a:ext cx="1842770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"/>
                <a:cs typeface="DejaVu Sans"/>
              </a:rPr>
              <a:t>Use: </a:t>
            </a:r>
            <a:r>
              <a:rPr sz="1050" spc="-10" dirty="0">
                <a:latin typeface="Liberation Mono"/>
                <a:cs typeface="Liberation Mono"/>
              </a:rPr>
              <a:t>P@$sw0rd!2925#</a:t>
            </a:r>
            <a:endParaRPr sz="1050">
              <a:latin typeface="Liberation Mono"/>
              <a:cs typeface="Liberation Mono"/>
            </a:endParaRPr>
          </a:p>
          <a:p>
            <a:pPr marL="12700" marR="5080" indent="62865">
              <a:lnSpc>
                <a:spcPct val="166700"/>
              </a:lnSpc>
              <a:spcBef>
                <a:spcPts val="75"/>
              </a:spcBef>
            </a:pPr>
            <a:r>
              <a:rPr sz="1050" dirty="0">
                <a:latin typeface="DejaVu Sans"/>
                <a:cs typeface="DejaVu Sans"/>
              </a:rPr>
              <a:t>Use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a</a:t>
            </a:r>
            <a:r>
              <a:rPr sz="1050" spc="-30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password</a:t>
            </a:r>
            <a:r>
              <a:rPr sz="1050" spc="-2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manager </a:t>
            </a:r>
            <a:r>
              <a:rPr sz="1050" dirty="0">
                <a:latin typeface="DejaVu Sans"/>
                <a:cs typeface="DejaVu Sans"/>
              </a:rPr>
              <a:t>Enable</a:t>
            </a:r>
            <a:r>
              <a:rPr sz="1050" spc="-1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MFA</a:t>
            </a:r>
            <a:r>
              <a:rPr sz="1050" spc="-1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on</a:t>
            </a:r>
            <a:r>
              <a:rPr sz="1050" spc="-15" dirty="0">
                <a:latin typeface="DejaVu Sans"/>
                <a:cs typeface="DejaVu Sans"/>
              </a:rPr>
              <a:t> </a:t>
            </a:r>
            <a:r>
              <a:rPr sz="1050" dirty="0">
                <a:latin typeface="DejaVu Sans"/>
                <a:cs typeface="DejaVu Sans"/>
              </a:rPr>
              <a:t>all</a:t>
            </a:r>
            <a:r>
              <a:rPr sz="1050" spc="-1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accounts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048748" y="1804987"/>
            <a:ext cx="2343150" cy="1290955"/>
            <a:chOff x="9048748" y="1804987"/>
            <a:chExt cx="2343150" cy="1290955"/>
          </a:xfrm>
        </p:grpSpPr>
        <p:sp>
          <p:nvSpPr>
            <p:cNvPr id="26" name="object 26"/>
            <p:cNvSpPr/>
            <p:nvPr/>
          </p:nvSpPr>
          <p:spPr>
            <a:xfrm>
              <a:off x="9048748" y="2133599"/>
              <a:ext cx="2343150" cy="962025"/>
            </a:xfrm>
            <a:custGeom>
              <a:avLst/>
              <a:gdLst/>
              <a:ahLst/>
              <a:cxnLst/>
              <a:rect l="l" t="t" r="r" b="b"/>
              <a:pathLst>
                <a:path w="2343150" h="962025">
                  <a:moveTo>
                    <a:pt x="2310101" y="962024"/>
                  </a:moveTo>
                  <a:lnTo>
                    <a:pt x="33047" y="962024"/>
                  </a:lnTo>
                  <a:lnTo>
                    <a:pt x="28187" y="961057"/>
                  </a:lnTo>
                  <a:lnTo>
                    <a:pt x="966" y="933837"/>
                  </a:lnTo>
                  <a:lnTo>
                    <a:pt x="0" y="928977"/>
                  </a:lnTo>
                  <a:lnTo>
                    <a:pt x="0" y="9239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10101" y="0"/>
                  </a:lnTo>
                  <a:lnTo>
                    <a:pt x="2342181" y="28187"/>
                  </a:lnTo>
                  <a:lnTo>
                    <a:pt x="2343149" y="33047"/>
                  </a:lnTo>
                  <a:lnTo>
                    <a:pt x="2343149" y="928977"/>
                  </a:lnTo>
                  <a:lnTo>
                    <a:pt x="2314960" y="961057"/>
                  </a:lnTo>
                  <a:lnTo>
                    <a:pt x="2310101" y="9620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6024" y="1804987"/>
              <a:ext cx="228600" cy="19960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540874" y="2244725"/>
            <a:ext cx="1358900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DejaVu Sans"/>
                <a:cs typeface="DejaVu Sans"/>
              </a:rPr>
              <a:t>Avoid:</a:t>
            </a:r>
            <a:r>
              <a:rPr sz="1050" spc="-6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Liberation Mono"/>
                <a:cs typeface="Liberation Mono"/>
              </a:rPr>
              <a:t>password123</a:t>
            </a:r>
            <a:endParaRPr sz="1050">
              <a:latin typeface="Liberation Mono"/>
              <a:cs typeface="Liberation Mono"/>
            </a:endParaRPr>
          </a:p>
          <a:p>
            <a:pPr marL="33655" marR="26034" indent="7620">
              <a:lnSpc>
                <a:spcPct val="166700"/>
              </a:lnSpc>
              <a:spcBef>
                <a:spcPts val="75"/>
              </a:spcBef>
            </a:pPr>
            <a:r>
              <a:rPr sz="1050" dirty="0">
                <a:latin typeface="DejaVu Sans"/>
                <a:cs typeface="DejaVu Sans"/>
              </a:rPr>
              <a:t>Reusing</a:t>
            </a:r>
            <a:r>
              <a:rPr sz="1050" spc="-50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passwords </a:t>
            </a:r>
            <a:r>
              <a:rPr sz="1050" dirty="0">
                <a:latin typeface="DejaVu Sans"/>
                <a:cs typeface="DejaVu Sans"/>
              </a:rPr>
              <a:t>Sharing </a:t>
            </a:r>
            <a:r>
              <a:rPr sz="1050" spc="-10" dirty="0">
                <a:latin typeface="DejaVu Sans"/>
                <a:cs typeface="DejaVu Sans"/>
              </a:rPr>
              <a:t>credentials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86498" y="3514724"/>
            <a:ext cx="5295900" cy="2133600"/>
          </a:xfrm>
          <a:custGeom>
            <a:avLst/>
            <a:gdLst/>
            <a:ahLst/>
            <a:cxnLst/>
            <a:rect l="l" t="t" r="r" b="b"/>
            <a:pathLst>
              <a:path w="5295900" h="2133600">
                <a:moveTo>
                  <a:pt x="5224703" y="2133599"/>
                </a:moveTo>
                <a:lnTo>
                  <a:pt x="71196" y="2133599"/>
                </a:lnTo>
                <a:lnTo>
                  <a:pt x="66241" y="2133111"/>
                </a:lnTo>
                <a:lnTo>
                  <a:pt x="29705" y="2117977"/>
                </a:lnTo>
                <a:lnTo>
                  <a:pt x="3885" y="2081937"/>
                </a:lnTo>
                <a:lnTo>
                  <a:pt x="0" y="2062403"/>
                </a:lnTo>
                <a:lnTo>
                  <a:pt x="0" y="2057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5224703" y="0"/>
                </a:lnTo>
                <a:lnTo>
                  <a:pt x="5266192" y="15621"/>
                </a:lnTo>
                <a:lnTo>
                  <a:pt x="5292012" y="51661"/>
                </a:lnTo>
                <a:lnTo>
                  <a:pt x="5295899" y="71196"/>
                </a:lnTo>
                <a:lnTo>
                  <a:pt x="5295899" y="2062403"/>
                </a:lnTo>
                <a:lnTo>
                  <a:pt x="5280276" y="2103894"/>
                </a:lnTo>
                <a:lnTo>
                  <a:pt x="5244237" y="2129713"/>
                </a:lnTo>
                <a:lnTo>
                  <a:pt x="5229657" y="2133111"/>
                </a:lnTo>
                <a:lnTo>
                  <a:pt x="5224703" y="213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99535" y="3711574"/>
            <a:ext cx="30702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Security Maintenance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Checklist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86498" y="4219574"/>
            <a:ext cx="2895600" cy="2838450"/>
            <a:chOff x="6286498" y="4219574"/>
            <a:chExt cx="2895600" cy="283845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6998" y="4219574"/>
              <a:ext cx="190499" cy="1904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91598" y="4219574"/>
              <a:ext cx="190499" cy="1904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6998" y="4676774"/>
              <a:ext cx="190499" cy="1904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91598" y="4676774"/>
              <a:ext cx="190499" cy="1904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6998" y="5143499"/>
              <a:ext cx="171449" cy="1714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91598" y="5138737"/>
              <a:ext cx="180974" cy="1809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286498" y="5876924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1148003" y="1181099"/>
                  </a:moveTo>
                  <a:lnTo>
                    <a:pt x="71196" y="1181099"/>
                  </a:lnTo>
                  <a:lnTo>
                    <a:pt x="66241" y="1180610"/>
                  </a:lnTo>
                  <a:lnTo>
                    <a:pt x="29705" y="1165477"/>
                  </a:lnTo>
                  <a:lnTo>
                    <a:pt x="3885" y="1129436"/>
                  </a:lnTo>
                  <a:lnTo>
                    <a:pt x="0" y="1109903"/>
                  </a:lnTo>
                  <a:lnTo>
                    <a:pt x="0" y="1104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48003" y="0"/>
                  </a:lnTo>
                  <a:lnTo>
                    <a:pt x="1189495" y="15621"/>
                  </a:lnTo>
                  <a:lnTo>
                    <a:pt x="1215314" y="51661"/>
                  </a:lnTo>
                  <a:lnTo>
                    <a:pt x="1219199" y="71196"/>
                  </a:lnTo>
                  <a:lnTo>
                    <a:pt x="1219199" y="1109903"/>
                  </a:lnTo>
                  <a:lnTo>
                    <a:pt x="1203578" y="1151393"/>
                  </a:lnTo>
                  <a:lnTo>
                    <a:pt x="1167537" y="1177213"/>
                  </a:lnTo>
                  <a:lnTo>
                    <a:pt x="1152959" y="1180610"/>
                  </a:lnTo>
                  <a:lnTo>
                    <a:pt x="1148003" y="1181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31000" y="4197349"/>
            <a:ext cx="2028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Enable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automatic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updates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42772" y="4037329"/>
            <a:ext cx="1687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Install antivirus/antimalware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31000" y="4654550"/>
            <a:ext cx="1534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Backup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45600" y="4654550"/>
            <a:ext cx="1826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VPN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public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Wi-Fi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13587" y="4951729"/>
            <a:ext cx="146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Lock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devices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when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unattended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39795" y="4951729"/>
            <a:ext cx="1576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privacy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browser settings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88558" y="5841364"/>
            <a:ext cx="815340" cy="10998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80%</a:t>
            </a:r>
            <a:endParaRPr sz="1800">
              <a:latin typeface="DejaVu Sans"/>
              <a:cs typeface="DejaVu Sans"/>
            </a:endParaRPr>
          </a:p>
          <a:p>
            <a:pPr marL="12065" marR="5080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 breaches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prevented</a:t>
            </a:r>
            <a:r>
              <a:rPr sz="90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by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basic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security hygiene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324848" y="5876924"/>
            <a:ext cx="1219200" cy="1181100"/>
          </a:xfrm>
          <a:custGeom>
            <a:avLst/>
            <a:gdLst/>
            <a:ahLst/>
            <a:cxnLst/>
            <a:rect l="l" t="t" r="r" b="b"/>
            <a:pathLst>
              <a:path w="1219200" h="1181100">
                <a:moveTo>
                  <a:pt x="1148003" y="1181099"/>
                </a:moveTo>
                <a:lnTo>
                  <a:pt x="71196" y="1181099"/>
                </a:lnTo>
                <a:lnTo>
                  <a:pt x="66241" y="1180610"/>
                </a:lnTo>
                <a:lnTo>
                  <a:pt x="29704" y="1165477"/>
                </a:lnTo>
                <a:lnTo>
                  <a:pt x="3884" y="1129436"/>
                </a:lnTo>
                <a:lnTo>
                  <a:pt x="0" y="1109903"/>
                </a:lnTo>
                <a:lnTo>
                  <a:pt x="0" y="1104899"/>
                </a:lnTo>
                <a:lnTo>
                  <a:pt x="0" y="71196"/>
                </a:lnTo>
                <a:lnTo>
                  <a:pt x="15621" y="29704"/>
                </a:lnTo>
                <a:lnTo>
                  <a:pt x="51660" y="3885"/>
                </a:lnTo>
                <a:lnTo>
                  <a:pt x="71196" y="0"/>
                </a:lnTo>
                <a:lnTo>
                  <a:pt x="1148003" y="0"/>
                </a:lnTo>
                <a:lnTo>
                  <a:pt x="1189494" y="15621"/>
                </a:lnTo>
                <a:lnTo>
                  <a:pt x="1215313" y="51661"/>
                </a:lnTo>
                <a:lnTo>
                  <a:pt x="1219199" y="71196"/>
                </a:lnTo>
                <a:lnTo>
                  <a:pt x="1219199" y="1109903"/>
                </a:lnTo>
                <a:lnTo>
                  <a:pt x="1203577" y="1151393"/>
                </a:lnTo>
                <a:lnTo>
                  <a:pt x="1167537" y="1177213"/>
                </a:lnTo>
                <a:lnTo>
                  <a:pt x="1152958" y="1180610"/>
                </a:lnTo>
                <a:lnTo>
                  <a:pt x="1148003" y="11810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444011" y="5841364"/>
            <a:ext cx="981075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solidFill>
                  <a:srgbClr val="FFFFFF"/>
                </a:solidFill>
                <a:latin typeface="DejaVu Sans"/>
                <a:cs typeface="DejaVu Sans"/>
              </a:rPr>
              <a:t>99%</a:t>
            </a:r>
            <a:endParaRPr sz="1800">
              <a:latin typeface="DejaVu Sans"/>
              <a:cs typeface="DejaVu Sans"/>
            </a:endParaRPr>
          </a:p>
          <a:p>
            <a:pPr marL="12700" marR="5080" indent="-635" algn="ctr">
              <a:lnSpc>
                <a:spcPct val="111100"/>
              </a:lnSpc>
              <a:spcBef>
                <a:spcPts val="420"/>
              </a:spcBef>
            </a:pP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MFA</a:t>
            </a:r>
            <a:r>
              <a:rPr sz="900" spc="-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protection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against</a:t>
            </a:r>
            <a:r>
              <a:rPr sz="900" spc="-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common attacks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363197" y="5876924"/>
            <a:ext cx="1219200" cy="1181100"/>
          </a:xfrm>
          <a:custGeom>
            <a:avLst/>
            <a:gdLst/>
            <a:ahLst/>
            <a:cxnLst/>
            <a:rect l="l" t="t" r="r" b="b"/>
            <a:pathLst>
              <a:path w="1219200" h="1181100">
                <a:moveTo>
                  <a:pt x="1148004" y="1181099"/>
                </a:moveTo>
                <a:lnTo>
                  <a:pt x="71197" y="1181099"/>
                </a:lnTo>
                <a:lnTo>
                  <a:pt x="66242" y="1180610"/>
                </a:lnTo>
                <a:lnTo>
                  <a:pt x="29705" y="1165477"/>
                </a:lnTo>
                <a:lnTo>
                  <a:pt x="3884" y="1129436"/>
                </a:lnTo>
                <a:lnTo>
                  <a:pt x="0" y="1109903"/>
                </a:lnTo>
                <a:lnTo>
                  <a:pt x="1" y="11048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7" y="0"/>
                </a:lnTo>
                <a:lnTo>
                  <a:pt x="1148004" y="0"/>
                </a:lnTo>
                <a:lnTo>
                  <a:pt x="1189493" y="15621"/>
                </a:lnTo>
                <a:lnTo>
                  <a:pt x="1215312" y="51661"/>
                </a:lnTo>
                <a:lnTo>
                  <a:pt x="1219199" y="71196"/>
                </a:lnTo>
                <a:lnTo>
                  <a:pt x="1219199" y="1109903"/>
                </a:lnTo>
                <a:lnTo>
                  <a:pt x="1203577" y="1151393"/>
                </a:lnTo>
                <a:lnTo>
                  <a:pt x="1167537" y="1177213"/>
                </a:lnTo>
                <a:lnTo>
                  <a:pt x="1152958" y="1180610"/>
                </a:lnTo>
                <a:lnTo>
                  <a:pt x="1148004" y="11810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487421" y="5841364"/>
            <a:ext cx="970915" cy="9474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solidFill>
                  <a:srgbClr val="FFFFFF"/>
                </a:solidFill>
                <a:latin typeface="DejaVu Sans"/>
                <a:cs typeface="DejaVu Sans"/>
              </a:rPr>
              <a:t>24hrs</a:t>
            </a:r>
            <a:endParaRPr sz="1800">
              <a:latin typeface="DejaVu Sans"/>
              <a:cs typeface="DejaVu Sans"/>
            </a:endParaRPr>
          </a:p>
          <a:p>
            <a:pPr marL="104139" marR="96520" algn="ctr">
              <a:lnSpc>
                <a:spcPct val="111100"/>
              </a:lnSpc>
              <a:spcBef>
                <a:spcPts val="4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max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ejaVu Sans"/>
                <a:cs typeface="DejaVu Sans"/>
              </a:rPr>
              <a:t>to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install</a:t>
            </a:r>
            <a:r>
              <a:rPr sz="900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critical</a:t>
            </a:r>
            <a:endParaRPr sz="9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sz="900" spc="-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patches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7439024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1999" y="533399"/>
                </a:moveTo>
                <a:lnTo>
                  <a:pt x="0" y="53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333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8299" y="7599188"/>
            <a:ext cx="2553335" cy="203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Cybersecurity</a:t>
            </a:r>
            <a:r>
              <a:rPr sz="1200" b="1" spc="-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2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Series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2908</Words>
  <Application>Microsoft Office PowerPoint</Application>
  <PresentationFormat>Custom</PresentationFormat>
  <Paragraphs>429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Phishing Awareness Training</vt:lpstr>
      <vt:lpstr>Table of Contents</vt:lpstr>
      <vt:lpstr>What is Phishing? Introduction to Email Threats</vt:lpstr>
      <vt:lpstr>Phishing by the Numbers: Current Statistics &amp; Trends</vt:lpstr>
      <vt:lpstr>How to Recognize a Phishing Email</vt:lpstr>
      <vt:lpstr>Identifying Fake Websites and Domain Red Flags</vt:lpstr>
      <vt:lpstr>Social Engineering Tactics Used in Attacks</vt:lpstr>
      <vt:lpstr>Case Studies: Real-World Phishing Attacks</vt:lpstr>
      <vt:lpstr>Cybersecurity Best Practices &amp; Prevention Tips</vt:lpstr>
      <vt:lpstr>Interactive Quiz: Spot the Phish!</vt:lpstr>
      <vt:lpstr>If You Fall Victim to Phishing: What to Do Next</vt:lpstr>
      <vt:lpstr>How to Report Suspicious Emails &amp; Incident Response</vt:lpstr>
      <vt:lpstr>Multi-Factor Authentication (MFA) &amp; Password Security</vt:lpstr>
      <vt:lpstr>Company Policies &amp; Security Guidelines</vt:lpstr>
      <vt:lpstr>Summary &amp; Key Takeaways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Mursalin Pasha M</dc:creator>
  <cp:lastModifiedBy>ADMIN</cp:lastModifiedBy>
  <cp:revision>3</cp:revision>
  <dcterms:created xsi:type="dcterms:W3CDTF">2025-08-08T14:56:37Z</dcterms:created>
  <dcterms:modified xsi:type="dcterms:W3CDTF">2025-08-10T16:23:12Z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2025-08-08T00:00:00Z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2025-08-08T00:00:00Z</vt:filetime>
  </property>
</Properties>
</file>