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9" r:id="rId5"/>
    <p:sldId id="277" r:id="rId6"/>
    <p:sldId id="261" r:id="rId7"/>
    <p:sldId id="262" r:id="rId8"/>
    <p:sldId id="263" r:id="rId9"/>
    <p:sldId id="264" r:id="rId10"/>
    <p:sldId id="265" r:id="rId11"/>
    <p:sldId id="269" r:id="rId12"/>
    <p:sldId id="278" r:id="rId13"/>
    <p:sldId id="270" r:id="rId14"/>
    <p:sldId id="271" r:id="rId15"/>
    <p:sldId id="272" r:id="rId16"/>
    <p:sldId id="273" r:id="rId17"/>
    <p:sldId id="27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9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9354FE-4EE9-4ED0-A165-BD59D23CAB9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9BBB24-BD57-4B1C-B5D7-F86730B9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age-gender-classification-using-opencv-deep-learning-" TargetMode="External"/><Relationship Id="rId2" Type="http://schemas.openxmlformats.org/officeDocument/2006/relationships/hyperlink" Target="https://www.pyimagesearch.com/2020/04/13/opencv-age-detection-with-deep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vision.ee.ethz.ch/cvl/rrothe/imdb-wiki/" TargetMode="External"/><Relationship Id="rId4" Type="http://schemas.openxmlformats.org/officeDocument/2006/relationships/hyperlink" Target="https://sefiks.com/2018/08/06/deep-face-recognition-with-kera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005B-5C3B-4F8F-83B1-F562EDF3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b="1" i="0" dirty="0">
                <a:effectLst/>
                <a:latin typeface="-apple-system"/>
              </a:rPr>
              <a:t>  Gender Age </a:t>
            </a:r>
            <a:br>
              <a:rPr lang="en-US" sz="6600" b="1" i="0" dirty="0">
                <a:effectLst/>
                <a:latin typeface="-apple-system"/>
              </a:rPr>
            </a:br>
            <a:r>
              <a:rPr lang="en-US" sz="6600" b="1" i="0" dirty="0">
                <a:effectLst/>
                <a:latin typeface="-apple-system"/>
              </a:rPr>
              <a:t>		Prediction</a:t>
            </a:r>
            <a:br>
              <a:rPr lang="en-US" sz="6600" b="1" i="0" dirty="0">
                <a:effectLst/>
                <a:latin typeface="-apple-system"/>
              </a:rPr>
            </a:br>
            <a:r>
              <a:rPr lang="en-US" sz="6600" b="1" i="0" dirty="0">
                <a:effectLst/>
                <a:latin typeface="-apple-system"/>
              </a:rPr>
              <a:t>		Using CNN</a:t>
            </a:r>
            <a:br>
              <a:rPr lang="en-US" sz="6600" b="1" i="0" dirty="0">
                <a:effectLst/>
                <a:latin typeface="-apple-system"/>
              </a:rPr>
            </a:br>
            <a:endParaRPr lang="en-US" sz="6600" dirty="0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3EA2-250F-4FC7-A82A-202D6539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 dirty="0"/>
              <a:t>Shreyas Redij - 001053076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00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3490-DB9E-41B6-B7AC-7B219C33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i="0" dirty="0">
                <a:effectLst/>
              </a:rPr>
              <a:t>Implementation and code</a:t>
            </a:r>
            <a:endParaRPr lang="en-US" sz="31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E05926B-2BA3-4E21-9102-F3D67D1BF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6863" y="643465"/>
            <a:ext cx="451528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389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3490-DB9E-41B6-B7AC-7B219C33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i="0" dirty="0">
                <a:effectLst/>
              </a:rPr>
              <a:t>Implementation and code</a:t>
            </a:r>
            <a:endParaRPr lang="en-US" sz="3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03326-7EC9-4131-B537-8AD49A36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IN" sz="1600" dirty="0"/>
              <a:t>Freeze all the starting layers</a:t>
            </a:r>
          </a:p>
          <a:p>
            <a:r>
              <a:rPr lang="en-IN" sz="1600" dirty="0"/>
              <a:t>Apply Optimizer as Adam and  loss function as categorical </a:t>
            </a:r>
            <a:r>
              <a:rPr lang="en-IN" sz="1600" dirty="0" err="1"/>
              <a:t>crossentrophy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C7A1C-2D76-421B-AEE9-EE73BF80F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" b="3"/>
          <a:stretch/>
        </p:blipFill>
        <p:spPr>
          <a:xfrm>
            <a:off x="5101851" y="2816424"/>
            <a:ext cx="6277349" cy="29094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2899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7D2234-0013-49FC-8F30-86527C16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>
                <a:effectLst/>
              </a:rPr>
              <a:t>Implementation and 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9B5BF-1F11-4B25-BFC4-AAB8CF8FE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895961"/>
            <a:ext cx="9515864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36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DEA92-7E33-4259-8163-F86B46CC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i="0" dirty="0">
                <a:effectLst/>
              </a:rPr>
              <a:t>Performance </a:t>
            </a:r>
            <a:r>
              <a:rPr lang="en-US" sz="4100" dirty="0"/>
              <a:t>E</a:t>
            </a:r>
            <a:r>
              <a:rPr lang="en-US" sz="4100" i="0" dirty="0">
                <a:effectLst/>
              </a:rPr>
              <a:t>valuation</a:t>
            </a:r>
            <a:br>
              <a:rPr lang="en-US" sz="4100" i="0" dirty="0">
                <a:effectLst/>
              </a:rPr>
            </a:br>
            <a:br>
              <a:rPr lang="en-US" sz="4100" i="0" dirty="0">
                <a:effectLst/>
              </a:rPr>
            </a:br>
            <a:r>
              <a:rPr lang="en-US" sz="1800" dirty="0">
                <a:latin typeface="Calibri" panose="020F0502020204030204" pitchFamily="34" charset="0"/>
              </a:rPr>
              <a:t>Model has been trained on NVIDIA QUADRO </a:t>
            </a:r>
            <a:br>
              <a:rPr lang="en-US" sz="4100" i="0" dirty="0">
                <a:effectLst/>
              </a:rPr>
            </a:br>
            <a:endParaRPr lang="en-US" sz="41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5E54078-E570-4E0D-A28A-D7A8C8D23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085850"/>
            <a:ext cx="6268062" cy="49126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693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F5370-C00B-4792-A470-1AF56DBC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dirty="0">
                <a:effectLst/>
              </a:rPr>
              <a:t>Results for our 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BCE90-AD92-4C9A-9DC0-5B7E3EE5A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" b="3"/>
          <a:stretch/>
        </p:blipFill>
        <p:spPr>
          <a:xfrm>
            <a:off x="1075513" y="640080"/>
            <a:ext cx="449625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016B50-C670-41AF-9D95-B95AAF9D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700849"/>
            <a:ext cx="5376369" cy="34811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195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F5370-C00B-4792-A470-1AF56DBC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dirty="0">
                <a:effectLst/>
              </a:rPr>
              <a:t>Results for our model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9C12BE-DDAC-49DB-9DAD-9C1F3C291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50" y="809368"/>
            <a:ext cx="4024160" cy="3259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23A7B5-E041-4377-A83E-1EDD03E8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7" y="1018150"/>
            <a:ext cx="5044213" cy="2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0D8923-7D60-4D18-8CB3-FAEFF69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Results for our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03B51-A42C-4E9D-92BF-B1BE59B5B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458" y="673967"/>
            <a:ext cx="5376368" cy="35349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942C25-BAB0-4901-AFC3-3112B8CCC1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75551" y="707569"/>
            <a:ext cx="5376369" cy="34677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144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FB3B-5798-452D-97A4-6A09DB9F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r>
              <a:rPr lang="en-US" dirty="0"/>
              <a:t>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F82E-5B6E-494B-825B-D555A166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built a model using CNN to predict age and gender.</a:t>
            </a:r>
          </a:p>
          <a:p>
            <a:r>
              <a:rPr lang="en-US" dirty="0"/>
              <a:t>The model accuracy can be increased if we have more labeled data for various ages .</a:t>
            </a:r>
          </a:p>
          <a:p>
            <a:r>
              <a:rPr lang="en-US" dirty="0"/>
              <a:t>Currently working to incorporate open CV with the current model</a:t>
            </a:r>
          </a:p>
          <a:p>
            <a:r>
              <a:rPr lang="en-US" dirty="0"/>
              <a:t>We need to train images with more than one 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3804-7E9B-4AFF-9E06-57B0028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7269-9142-4D26-B4B8-B3185D0D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CV age detection with Deep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https://www.pyimagesearch.com/2020/04/13/opencv-age-detection-with-deep-learning/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https://www.learnopencv.com/age-gender-classification-using-opencv-deep-learning-</a:t>
            </a:r>
            <a:r>
              <a:rPr lang="en-US" dirty="0"/>
              <a:t>c-python/</a:t>
            </a:r>
          </a:p>
          <a:p>
            <a:pPr marL="342900" lvl="1" indent="-342900"/>
            <a:r>
              <a:rPr lang="en-US" sz="1800" dirty="0"/>
              <a:t>Pre-Trained weights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https://sefiks.com/2018/08/06/deep-face-recognition-with-keras/</a:t>
            </a:r>
            <a:endParaRPr lang="en-US" dirty="0"/>
          </a:p>
          <a:p>
            <a:pPr marL="342900" lvl="1" indent="-342900"/>
            <a:r>
              <a:rPr lang="en-US" sz="1800" dirty="0"/>
              <a:t>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https://data.vision.ee.ethz.ch/cvl/rrothe/imdb-wiki/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54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966-3957-4219-9E94-9AF94944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8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0738B-1189-488C-B223-5DAB0A26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Outline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90E4-A8AE-40DD-BFF4-DE8339AA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IN" sz="1600" dirty="0"/>
              <a:t>Problem Statement</a:t>
            </a:r>
          </a:p>
          <a:p>
            <a:r>
              <a:rPr lang="en-IN" sz="1600" dirty="0"/>
              <a:t>Data Source</a:t>
            </a:r>
          </a:p>
          <a:p>
            <a:r>
              <a:rPr lang="en-IN" sz="1600" dirty="0"/>
              <a:t>Age and Gender Distribution</a:t>
            </a:r>
          </a:p>
          <a:p>
            <a:r>
              <a:rPr lang="en-IN" sz="1600" dirty="0"/>
              <a:t>Feature Engineering And Data Cleaning</a:t>
            </a:r>
          </a:p>
          <a:p>
            <a:r>
              <a:rPr lang="en-US" sz="1600" dirty="0">
                <a:effectLst/>
              </a:rPr>
              <a:t>Technical approach and Architecture </a:t>
            </a:r>
          </a:p>
          <a:p>
            <a:r>
              <a:rPr lang="en-US" sz="1600" i="0" dirty="0">
                <a:effectLst/>
              </a:rPr>
              <a:t>Implementation and C</a:t>
            </a:r>
            <a:r>
              <a:rPr lang="en-US" sz="1600" dirty="0"/>
              <a:t>ode</a:t>
            </a:r>
          </a:p>
          <a:p>
            <a:r>
              <a:rPr lang="en-US" sz="1600" dirty="0"/>
              <a:t>Performance Evaluation 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Conclusion and Future Scope</a:t>
            </a:r>
          </a:p>
          <a:p>
            <a:r>
              <a:rPr lang="en-US" sz="1600" dirty="0"/>
              <a:t>References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89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715E-3236-4C6F-87E6-613C3683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B93F-01E2-4C28-9757-AAE22C01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Age prediction is quite tedious task as compared to that of Gender as looks can be misleading.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Age and gender classification is an inherently challenging problem because of the discrepancy of dataset. 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goal of this project it to classify the age and gender of the faces in an image.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is to develop CNN which classifies between gender and Age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Applications for this technology have a broad scope such as video surveillance and human-computer interaction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68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BAA87-28CF-4DA3-B302-8097F33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N"/>
              <a:t>Data 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76F8-AA6D-4873-BA24-72029B9E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Wiki Data set has been used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We crawled all profile images from pages of people from Wikipedia with the same meta information]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Data set has 62,328 images with following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Date of Birth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Year when the photo was taken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Path to file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Location of the face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Face Detection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Face Score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Second Face Score</a:t>
            </a:r>
          </a:p>
        </p:txBody>
      </p:sp>
    </p:spTree>
    <p:extLst>
      <p:ext uri="{BB962C8B-B14F-4D97-AF65-F5344CB8AC3E}">
        <p14:creationId xmlns:p14="http://schemas.microsoft.com/office/powerpoint/2010/main" val="348004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08C91-FCC0-4EE8-9203-FF37663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Age and Gender Disturbution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3B9D3E5-5A50-40DD-9E6D-36A36F74D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355" r="2" b="2"/>
          <a:stretch/>
        </p:blipFill>
        <p:spPr>
          <a:xfrm>
            <a:off x="6100916" y="3429000"/>
            <a:ext cx="6091084" cy="342899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95C727F-2772-4B45-922A-C6CC9E083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6175" r="2" b="2"/>
          <a:stretch/>
        </p:blipFill>
        <p:spPr>
          <a:xfrm>
            <a:off x="6100916" y="10"/>
            <a:ext cx="6091084" cy="342898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437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6345F-B445-4AA1-BE58-0D0AAA4D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N" dirty="0"/>
              <a:t>Feature Engineering And 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90AF-6987-4A8C-9DFE-E7BC123F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Dataset is available in MATLAB format hence we converted it into pandas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Extracting age of the age from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and photo taken filed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Take only valid ages(Between 0 to 100)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Remove pictures that with null values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Take the column which is above the threshold face score(Threshold is 3)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632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C025E-1A53-47FC-8560-D9655ED8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  <a:effectLst/>
              </a:rPr>
              <a:t>Technical approach and architecture 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E18C-7355-489C-BA80-0449E3D2C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8361" y="5503719"/>
            <a:ext cx="9665110" cy="619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ConvVGG-16 </a:t>
            </a:r>
            <a:r>
              <a:rPr lang="en-US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architecture for image classification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ACD9B8-2F13-418A-AA2E-501D10825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7897" y="1075549"/>
            <a:ext cx="7247014" cy="1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85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7B38D-8D42-4D04-AE8D-CCC395C2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</a:rPr>
              <a:t>Technical approach and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7A9D-BF2A-4E45-A41B-C08DBF0D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90599"/>
            <a:ext cx="5365218" cy="4943475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main idea behind VGG is that we are using 3*3 kernel and increase the size of convolution layers which reduces the number of parameters for calculation.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Transfer learning</a:t>
            </a:r>
          </a:p>
          <a:p>
            <a:pPr lvl="1" indent="-342900">
              <a:lnSpc>
                <a:spcPct val="90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Here we have used Transfer learning using the weights from Deep Face Recognition.</a:t>
            </a:r>
          </a:p>
          <a:p>
            <a:pPr lvl="1" indent="-342900">
              <a:lnSpc>
                <a:spcPct val="90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same model VGG model.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Lock the layer weights for early layers because they could already detect some patterns.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Multi-class classification problem. Loss function is categorical 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crossentrophy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 Optimization is Adam to converge loss faster</a:t>
            </a:r>
          </a:p>
          <a:p>
            <a:pPr>
              <a:lnSpc>
                <a:spcPct val="90000"/>
              </a:lnSpc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4806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77131-F95E-4999-8CC9-824D465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i="0" dirty="0">
                <a:effectLst/>
              </a:rPr>
              <a:t>Implementation and </a:t>
            </a:r>
            <a:r>
              <a:rPr lang="en-US" sz="3100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84638-3B9D-4023-BB79-5CD791A07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91" y="1404644"/>
            <a:ext cx="5124174" cy="207528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ADFEC7B-034A-4A6B-84BC-C28FF6A0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90" y="1770484"/>
            <a:ext cx="5129359" cy="13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520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Calibri</vt:lpstr>
      <vt:lpstr>Century Gothic</vt:lpstr>
      <vt:lpstr>Symbol</vt:lpstr>
      <vt:lpstr>Wingdings</vt:lpstr>
      <vt:lpstr>Wingdings 2</vt:lpstr>
      <vt:lpstr>Quotable</vt:lpstr>
      <vt:lpstr>  Gender Age    Prediction   Using CNN </vt:lpstr>
      <vt:lpstr>Outline</vt:lpstr>
      <vt:lpstr>Problem Statement</vt:lpstr>
      <vt:lpstr>Data Source</vt:lpstr>
      <vt:lpstr>Age and Gender Disturbution</vt:lpstr>
      <vt:lpstr>Feature Engineering And Data Cleaning</vt:lpstr>
      <vt:lpstr>Technical approach and architecture </vt:lpstr>
      <vt:lpstr>Technical approach and architecture </vt:lpstr>
      <vt:lpstr>Implementation and code</vt:lpstr>
      <vt:lpstr>Implementation and code</vt:lpstr>
      <vt:lpstr>Implementation and code</vt:lpstr>
      <vt:lpstr>Implementation and code</vt:lpstr>
      <vt:lpstr>Performance Evaluation  Model has been trained on NVIDIA QUADRO  </vt:lpstr>
      <vt:lpstr>Results for our model</vt:lpstr>
      <vt:lpstr>Results for our model</vt:lpstr>
      <vt:lpstr>Results for our model</vt:lpstr>
      <vt:lpstr>Conclusion and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Gender       Age  Prediction </dc:title>
  <dc:creator>shreyas redij</dc:creator>
  <cp:lastModifiedBy>shreyas redij</cp:lastModifiedBy>
  <cp:revision>12</cp:revision>
  <dcterms:created xsi:type="dcterms:W3CDTF">2020-10-27T20:32:52Z</dcterms:created>
  <dcterms:modified xsi:type="dcterms:W3CDTF">2020-11-09T02:37:31Z</dcterms:modified>
</cp:coreProperties>
</file>