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281"/>
  </p:normalViewPr>
  <p:slideViewPr>
    <p:cSldViewPr snapToGrid="0">
      <p:cViewPr varScale="1">
        <p:scale>
          <a:sx n="116" d="100"/>
          <a:sy n="116" d="100"/>
        </p:scale>
        <p:origin x="3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4/17/25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4/17/25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4/17/25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4/17/25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4/17/25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4/17/25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4/17/25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4/17/25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4/17/25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4/17/25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4/17/25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4/17/25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4/17/25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4/17/25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4/17/25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4/17/25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4/17/25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4/17/25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5093E-6112-7D79-5FF7-D0C955BEA403}"/>
              </a:ext>
            </a:extLst>
          </p:cNvPr>
          <p:cNvSpPr>
            <a:spLocks noGrp="1"/>
          </p:cNvSpPr>
          <p:nvPr>
            <p:ph type="ctrTitle"/>
          </p:nvPr>
        </p:nvSpPr>
        <p:spPr/>
        <p:txBody>
          <a:bodyPr/>
          <a:lstStyle/>
          <a:p>
            <a:r>
              <a:rPr lang="en-US" dirty="0"/>
              <a:t>Sentiment Analysis</a:t>
            </a:r>
          </a:p>
        </p:txBody>
      </p:sp>
      <p:sp>
        <p:nvSpPr>
          <p:cNvPr id="3" name="Subtitle 2">
            <a:extLst>
              <a:ext uri="{FF2B5EF4-FFF2-40B4-BE49-F238E27FC236}">
                <a16:creationId xmlns:a16="http://schemas.microsoft.com/office/drawing/2014/main" id="{767BB59C-22C5-2141-F7D0-B9E3846D7EAB}"/>
              </a:ext>
            </a:extLst>
          </p:cNvPr>
          <p:cNvSpPr>
            <a:spLocks noGrp="1"/>
          </p:cNvSpPr>
          <p:nvPr>
            <p:ph type="subTitle" idx="1"/>
          </p:nvPr>
        </p:nvSpPr>
        <p:spPr/>
        <p:txBody>
          <a:bodyPr/>
          <a:lstStyle/>
          <a:p>
            <a:r>
              <a:rPr lang="en-US" dirty="0"/>
              <a:t>Guided by Prof. </a:t>
            </a:r>
            <a:r>
              <a:rPr lang="en-US" dirty="0" err="1"/>
              <a:t>Perepi</a:t>
            </a:r>
            <a:r>
              <a:rPr lang="en-US" dirty="0"/>
              <a:t> </a:t>
            </a:r>
            <a:r>
              <a:rPr lang="en-US" dirty="0" err="1"/>
              <a:t>Rajarajeshwari</a:t>
            </a:r>
            <a:endParaRPr lang="en-US" dirty="0"/>
          </a:p>
          <a:p>
            <a:r>
              <a:rPr lang="en-US" dirty="0"/>
              <a:t>Team members: Shreyas S (21BCE0673)</a:t>
            </a:r>
          </a:p>
        </p:txBody>
      </p:sp>
    </p:spTree>
    <p:extLst>
      <p:ext uri="{BB962C8B-B14F-4D97-AF65-F5344CB8AC3E}">
        <p14:creationId xmlns:p14="http://schemas.microsoft.com/office/powerpoint/2010/main" val="358331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62CA-3F48-9F2F-DB5B-7B14984DD07D}"/>
              </a:ext>
            </a:extLst>
          </p:cNvPr>
          <p:cNvSpPr>
            <a:spLocks noGrp="1"/>
          </p:cNvSpPr>
          <p:nvPr>
            <p:ph type="title"/>
          </p:nvPr>
        </p:nvSpPr>
        <p:spPr/>
        <p:txBody>
          <a:bodyPr/>
          <a:lstStyle/>
          <a:p>
            <a:r>
              <a:rPr lang="en-IN" b="0" i="0" u="none" strike="noStrike" dirty="0">
                <a:effectLst/>
                <a:latin typeface="-webkit-standard"/>
              </a:rPr>
              <a:t>Introduction to Sentiment Analysis</a:t>
            </a:r>
            <a:endParaRPr lang="en-US" dirty="0"/>
          </a:p>
        </p:txBody>
      </p:sp>
      <p:sp>
        <p:nvSpPr>
          <p:cNvPr id="3" name="Content Placeholder 2">
            <a:extLst>
              <a:ext uri="{FF2B5EF4-FFF2-40B4-BE49-F238E27FC236}">
                <a16:creationId xmlns:a16="http://schemas.microsoft.com/office/drawing/2014/main" id="{11968AA1-615D-B0A2-ECCF-606168DCE444}"/>
              </a:ext>
            </a:extLst>
          </p:cNvPr>
          <p:cNvSpPr>
            <a:spLocks noGrp="1"/>
          </p:cNvSpPr>
          <p:nvPr>
            <p:ph idx="1"/>
          </p:nvPr>
        </p:nvSpPr>
        <p:spPr/>
        <p:txBody>
          <a:bodyPr>
            <a:normAutofit/>
          </a:bodyPr>
          <a:lstStyle/>
          <a:p>
            <a:r>
              <a:rPr lang="en-IN" sz="2000" b="0" i="0" u="none" strike="noStrike" dirty="0">
                <a:effectLst/>
                <a:latin typeface="+mj-lt"/>
                <a:cs typeface="Times New Roman" panose="02020603050405020304" pitchFamily="18" charset="0"/>
              </a:rPr>
              <a:t>Sentiment analysis, also known as opinion mining, is a subfield of Natural Language Processing (NLP) that focuses on identifying and extracting the subjective information from text data. It involves determining the emotional tone or sentiment behind a body of text, categorizing it as positive, negative, or neutral.</a:t>
            </a:r>
          </a:p>
          <a:p>
            <a:r>
              <a:rPr lang="en-IN" sz="2000" dirty="0">
                <a:latin typeface="+mj-lt"/>
                <a:cs typeface="Times New Roman" panose="02020603050405020304" pitchFamily="18" charset="0"/>
              </a:rPr>
              <a:t>Sentiment analysis is the computational task of identifying and categorizing opinions expressed in text, especially to determine whether the sentiment is positive, negative, or neutral.</a:t>
            </a:r>
          </a:p>
          <a:p>
            <a:r>
              <a:rPr lang="en-IN" sz="2000" dirty="0">
                <a:latin typeface="+mj-lt"/>
                <a:cs typeface="Times New Roman" panose="02020603050405020304" pitchFamily="18" charset="0"/>
              </a:rPr>
              <a:t>It can be applied to various types of content, such as reviews, social media posts, news articles, or customer feedback.</a:t>
            </a:r>
            <a:endParaRPr lang="en-IN" sz="2000" b="0" i="0" u="none" strike="noStrike" dirty="0">
              <a:effectLst/>
              <a:latin typeface="+mj-lt"/>
              <a:cs typeface="Times New Roman" panose="02020603050405020304" pitchFamily="18" charset="0"/>
            </a:endParaRPr>
          </a:p>
          <a:p>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1052130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8BC4-D174-3DFE-7AD5-22407D9A57DF}"/>
              </a:ext>
            </a:extLst>
          </p:cNvPr>
          <p:cNvSpPr>
            <a:spLocks noGrp="1"/>
          </p:cNvSpPr>
          <p:nvPr>
            <p:ph type="title"/>
          </p:nvPr>
        </p:nvSpPr>
        <p:spPr/>
        <p:txBody>
          <a:bodyPr>
            <a:normAutofit/>
          </a:bodyPr>
          <a:lstStyle/>
          <a:p>
            <a:r>
              <a:rPr lang="en-IN" sz="2400" b="1" dirty="0">
                <a:effectLst/>
              </a:rPr>
              <a:t>ABSTRACT</a:t>
            </a:r>
            <a:br>
              <a:rPr lang="en-IN" sz="2400" dirty="0">
                <a:effectLst/>
              </a:rPr>
            </a:br>
            <a:endParaRPr lang="en-US" sz="2400" dirty="0"/>
          </a:p>
        </p:txBody>
      </p:sp>
      <p:sp>
        <p:nvSpPr>
          <p:cNvPr id="3" name="Content Placeholder 2">
            <a:extLst>
              <a:ext uri="{FF2B5EF4-FFF2-40B4-BE49-F238E27FC236}">
                <a16:creationId xmlns:a16="http://schemas.microsoft.com/office/drawing/2014/main" id="{A7063BE8-52EC-A092-117E-F184475B7268}"/>
              </a:ext>
            </a:extLst>
          </p:cNvPr>
          <p:cNvSpPr>
            <a:spLocks noGrp="1"/>
          </p:cNvSpPr>
          <p:nvPr>
            <p:ph idx="1"/>
          </p:nvPr>
        </p:nvSpPr>
        <p:spPr/>
        <p:txBody>
          <a:bodyPr>
            <a:normAutofit/>
          </a:bodyPr>
          <a:lstStyle/>
          <a:p>
            <a:r>
              <a:rPr lang="en-IN" dirty="0">
                <a:effectLst/>
                <a:latin typeface="+mj-lt"/>
              </a:rPr>
              <a:t>Sentiment analysis is a crucial application of natural language processing (NLP) that aims to analyse and classify the sentiments expressed in textual data. With the exponential growth </a:t>
            </a:r>
            <a:r>
              <a:rPr lang="en-IN" dirty="0" err="1">
                <a:effectLst/>
                <a:latin typeface="+mj-lt"/>
              </a:rPr>
              <a:t>ofuser</a:t>
            </a:r>
            <a:r>
              <a:rPr lang="en-IN" dirty="0">
                <a:effectLst/>
                <a:latin typeface="+mj-lt"/>
              </a:rPr>
              <a:t>-generated content on social media and other platforms, sentiment analysis has gained importance in understanding public opinion, consumer feedback, and social trends. This project focuses on developing a sentiment analysis model capable of classifying text into categories such as positive, negative, and neutral sentiments.</a:t>
            </a:r>
          </a:p>
          <a:p>
            <a:endParaRPr lang="en-US" dirty="0">
              <a:latin typeface="+mj-lt"/>
            </a:endParaRPr>
          </a:p>
        </p:txBody>
      </p:sp>
    </p:spTree>
    <p:extLst>
      <p:ext uri="{BB962C8B-B14F-4D97-AF65-F5344CB8AC3E}">
        <p14:creationId xmlns:p14="http://schemas.microsoft.com/office/powerpoint/2010/main" val="753572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1513-F9DD-07C7-2329-4A957D755BEA}"/>
              </a:ext>
            </a:extLst>
          </p:cNvPr>
          <p:cNvSpPr>
            <a:spLocks noGrp="1"/>
          </p:cNvSpPr>
          <p:nvPr>
            <p:ph type="title"/>
          </p:nvPr>
        </p:nvSpPr>
        <p:spPr/>
        <p:txBody>
          <a:bodyPr/>
          <a:lstStyle/>
          <a:p>
            <a:r>
              <a:rPr lang="en-US" dirty="0"/>
              <a:t>Proposed model</a:t>
            </a:r>
          </a:p>
        </p:txBody>
      </p:sp>
      <p:sp>
        <p:nvSpPr>
          <p:cNvPr id="7" name="Content Placeholder 6">
            <a:extLst>
              <a:ext uri="{FF2B5EF4-FFF2-40B4-BE49-F238E27FC236}">
                <a16:creationId xmlns:a16="http://schemas.microsoft.com/office/drawing/2014/main" id="{9EBB1246-3AF7-7D30-A9C7-306ECF92CC66}"/>
              </a:ext>
            </a:extLst>
          </p:cNvPr>
          <p:cNvSpPr>
            <a:spLocks noGrp="1"/>
          </p:cNvSpPr>
          <p:nvPr>
            <p:ph idx="1"/>
          </p:nvPr>
        </p:nvSpPr>
        <p:spPr/>
        <p:txBody>
          <a:bodyPr>
            <a:noAutofit/>
          </a:bodyPr>
          <a:lstStyle/>
          <a:p>
            <a:r>
              <a:rPr lang="en-IN" sz="2000" b="0" i="0" u="none" strike="noStrike" dirty="0">
                <a:effectLst/>
                <a:latin typeface="+mj-lt"/>
              </a:rPr>
              <a:t>The proposed methodology for sentiment analysis on Amazon Alexa reviews involves the use of several machine learning algorithms to classify sentiment into positive, negative, or neutral categories. Initially, the review text is </a:t>
            </a:r>
            <a:r>
              <a:rPr lang="en-IN" sz="2000" b="0" i="0" u="none" strike="noStrike" dirty="0" err="1">
                <a:effectLst/>
                <a:latin typeface="+mj-lt"/>
              </a:rPr>
              <a:t>preprocessed</a:t>
            </a:r>
            <a:r>
              <a:rPr lang="en-IN" sz="2000" b="0" i="0" u="none" strike="noStrike" dirty="0">
                <a:effectLst/>
                <a:latin typeface="+mj-lt"/>
              </a:rPr>
              <a:t> by cleaning, tokenizing, and lemmatizing to ensure high-quality input data. For sentiment classification, </a:t>
            </a:r>
            <a:r>
              <a:rPr lang="en-IN" sz="2000" b="1" i="0" u="none" strike="noStrike" dirty="0" err="1">
                <a:effectLst/>
                <a:latin typeface="+mj-lt"/>
              </a:rPr>
              <a:t>XGBoost</a:t>
            </a:r>
            <a:r>
              <a:rPr lang="en-IN" sz="2000" b="0" i="0" u="none" strike="noStrike" dirty="0">
                <a:effectLst/>
                <a:latin typeface="+mj-lt"/>
              </a:rPr>
              <a:t> (Extreme Gradient Boosting) is used for its strong performance in handling large datasets and its ability to manage overfitting, making it effective for text classification tasks. Additionally, the </a:t>
            </a:r>
            <a:r>
              <a:rPr lang="en-IN" sz="2000" b="1" i="0" u="none" strike="noStrike" dirty="0">
                <a:effectLst/>
                <a:latin typeface="+mj-lt"/>
              </a:rPr>
              <a:t>Random Forest Classifier</a:t>
            </a:r>
            <a:r>
              <a:rPr lang="en-IN" sz="2000" b="0" i="0" u="none" strike="noStrike" dirty="0">
                <a:effectLst/>
                <a:latin typeface="+mj-lt"/>
              </a:rPr>
              <a:t>, an ensemble learning method based on decision trees, is applied for its ability to capture complex patterns in the data and its robustness against overfitting. Both models are trained on features extracted using techniques like TF-IDF, and their performance is evaluated using metrics such as accuracy, precision, recall, and F1-score to ensure optimal results in predicting user sentiment.</a:t>
            </a:r>
            <a:endParaRPr lang="en-US" sz="2000" dirty="0">
              <a:latin typeface="+mj-lt"/>
            </a:endParaRPr>
          </a:p>
        </p:txBody>
      </p:sp>
    </p:spTree>
    <p:extLst>
      <p:ext uri="{BB962C8B-B14F-4D97-AF65-F5344CB8AC3E}">
        <p14:creationId xmlns:p14="http://schemas.microsoft.com/office/powerpoint/2010/main" val="2986069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5E66-0847-36FA-22BA-89A7223277AD}"/>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FB8DA52B-1E52-8A7C-BA25-CBE495A96405}"/>
              </a:ext>
            </a:extLst>
          </p:cNvPr>
          <p:cNvSpPr>
            <a:spLocks noGrp="1"/>
          </p:cNvSpPr>
          <p:nvPr>
            <p:ph idx="1"/>
          </p:nvPr>
        </p:nvSpPr>
        <p:spPr/>
        <p:txBody>
          <a:bodyPr>
            <a:normAutofit fontScale="77500" lnSpcReduction="20000"/>
          </a:bodyPr>
          <a:lstStyle/>
          <a:p>
            <a:pPr marL="0" indent="0">
              <a:buNone/>
            </a:pPr>
            <a:r>
              <a:rPr lang="en-IN" b="1" dirty="0">
                <a:effectLst/>
                <a:latin typeface="+mj-lt"/>
              </a:rPr>
              <a:t>Steps</a:t>
            </a:r>
            <a:r>
              <a:rPr lang="en-IN" dirty="0">
                <a:effectLst/>
                <a:latin typeface="+mj-lt"/>
              </a:rPr>
              <a:t>:</a:t>
            </a:r>
          </a:p>
          <a:p>
            <a:r>
              <a:rPr lang="en-IN" b="1" dirty="0">
                <a:effectLst/>
                <a:latin typeface="+mj-lt"/>
              </a:rPr>
              <a:t>Text Cleaning</a:t>
            </a:r>
            <a:r>
              <a:rPr lang="en-IN" dirty="0">
                <a:effectLst/>
                <a:latin typeface="+mj-lt"/>
              </a:rPr>
              <a:t>: Removing noise, such as HTML tags, emojis, special characters,</a:t>
            </a:r>
          </a:p>
          <a:p>
            <a:pPr marL="0" indent="0">
              <a:buNone/>
            </a:pPr>
            <a:r>
              <a:rPr lang="en-IN" dirty="0">
                <a:effectLst/>
                <a:latin typeface="+mj-lt"/>
              </a:rPr>
              <a:t>    and converting text to lowercase.</a:t>
            </a:r>
          </a:p>
          <a:p>
            <a:r>
              <a:rPr lang="en-IN" b="1" dirty="0">
                <a:effectLst/>
                <a:latin typeface="+mj-lt"/>
              </a:rPr>
              <a:t>Tokenization</a:t>
            </a:r>
            <a:r>
              <a:rPr lang="en-IN" dirty="0">
                <a:effectLst/>
                <a:latin typeface="+mj-lt"/>
              </a:rPr>
              <a:t>: Splitting the text into individual words or tokens using libraries</a:t>
            </a:r>
          </a:p>
          <a:p>
            <a:pPr marL="0" indent="0">
              <a:buNone/>
            </a:pPr>
            <a:r>
              <a:rPr lang="en-IN" dirty="0">
                <a:effectLst/>
                <a:latin typeface="+mj-lt"/>
              </a:rPr>
              <a:t>    like </a:t>
            </a:r>
            <a:r>
              <a:rPr lang="en-IN" dirty="0" err="1">
                <a:effectLst/>
                <a:latin typeface="+mj-lt"/>
              </a:rPr>
              <a:t>spaCy</a:t>
            </a:r>
            <a:r>
              <a:rPr lang="en-IN" dirty="0">
                <a:effectLst/>
                <a:latin typeface="+mj-lt"/>
              </a:rPr>
              <a:t> or NLTK.</a:t>
            </a:r>
          </a:p>
          <a:p>
            <a:r>
              <a:rPr lang="en-IN" b="1" dirty="0">
                <a:effectLst/>
                <a:latin typeface="+mj-lt"/>
              </a:rPr>
              <a:t>Stop Words Removal</a:t>
            </a:r>
            <a:r>
              <a:rPr lang="en-IN" dirty="0">
                <a:effectLst/>
                <a:latin typeface="+mj-lt"/>
              </a:rPr>
              <a:t>: Filtering out common words that do not contribute</a:t>
            </a:r>
          </a:p>
          <a:p>
            <a:pPr marL="0" indent="0">
              <a:buNone/>
            </a:pPr>
            <a:r>
              <a:rPr lang="en-IN" dirty="0">
                <a:effectLst/>
                <a:latin typeface="+mj-lt"/>
              </a:rPr>
              <a:t>    significantly to sentiment, like “the” or “and.”</a:t>
            </a:r>
          </a:p>
          <a:p>
            <a:r>
              <a:rPr lang="en-IN" b="1" dirty="0">
                <a:effectLst/>
                <a:latin typeface="+mj-lt"/>
              </a:rPr>
              <a:t>Stemming and Lemmatization</a:t>
            </a:r>
            <a:r>
              <a:rPr lang="en-IN" dirty="0">
                <a:effectLst/>
                <a:latin typeface="+mj-lt"/>
              </a:rPr>
              <a:t>: Reducing words to their root forms to simplify</a:t>
            </a:r>
          </a:p>
          <a:p>
            <a:pPr marL="0" indent="0">
              <a:buNone/>
            </a:pPr>
            <a:r>
              <a:rPr lang="en-IN" dirty="0">
                <a:effectLst/>
                <a:latin typeface="+mj-lt"/>
              </a:rPr>
              <a:t>    text and reduce vocabulary size.</a:t>
            </a:r>
          </a:p>
          <a:p>
            <a:pPr marL="0" indent="0">
              <a:buNone/>
            </a:pPr>
            <a:r>
              <a:rPr lang="en-IN" b="1" dirty="0">
                <a:effectLst/>
                <a:latin typeface="+mj-lt"/>
              </a:rPr>
              <a:t>Impact</a:t>
            </a:r>
            <a:r>
              <a:rPr lang="en-IN" dirty="0">
                <a:effectLst/>
                <a:latin typeface="+mj-lt"/>
              </a:rPr>
              <a:t>: Effective </a:t>
            </a:r>
            <a:r>
              <a:rPr lang="en-IN" dirty="0" err="1">
                <a:effectLst/>
                <a:latin typeface="+mj-lt"/>
              </a:rPr>
              <a:t>preprocessing</a:t>
            </a:r>
            <a:r>
              <a:rPr lang="en-IN" dirty="0">
                <a:effectLst/>
                <a:latin typeface="+mj-lt"/>
              </a:rPr>
              <a:t> enhances the relevance of features extracted for</a:t>
            </a:r>
          </a:p>
          <a:p>
            <a:pPr marL="0" indent="0">
              <a:buNone/>
            </a:pPr>
            <a:r>
              <a:rPr lang="en-IN" dirty="0">
                <a:effectLst/>
                <a:latin typeface="+mj-lt"/>
              </a:rPr>
              <a:t> sentiment prediction.</a:t>
            </a:r>
          </a:p>
          <a:p>
            <a:endParaRPr lang="en-US" dirty="0">
              <a:latin typeface="+mj-lt"/>
            </a:endParaRPr>
          </a:p>
        </p:txBody>
      </p:sp>
    </p:spTree>
    <p:extLst>
      <p:ext uri="{BB962C8B-B14F-4D97-AF65-F5344CB8AC3E}">
        <p14:creationId xmlns:p14="http://schemas.microsoft.com/office/powerpoint/2010/main" val="50304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1793-C9EB-8E39-9665-A953585DD16E}"/>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7368F1F8-A1D1-EBE5-4C0B-1EA8BD6AEAF6}"/>
              </a:ext>
            </a:extLst>
          </p:cNvPr>
          <p:cNvPicPr>
            <a:picLocks noGrp="1" noChangeAspect="1"/>
          </p:cNvPicPr>
          <p:nvPr>
            <p:ph idx="1"/>
          </p:nvPr>
        </p:nvPicPr>
        <p:blipFill>
          <a:blip r:embed="rId2"/>
          <a:stretch>
            <a:fillRect/>
          </a:stretch>
        </p:blipFill>
        <p:spPr>
          <a:xfrm>
            <a:off x="2608898" y="2336800"/>
            <a:ext cx="5758180" cy="3598863"/>
          </a:xfrm>
        </p:spPr>
      </p:pic>
    </p:spTree>
    <p:extLst>
      <p:ext uri="{BB962C8B-B14F-4D97-AF65-F5344CB8AC3E}">
        <p14:creationId xmlns:p14="http://schemas.microsoft.com/office/powerpoint/2010/main" val="1917315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D7902-5C4F-EB6D-BA05-C1C3966EE1E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8226487-B629-59E9-A7E3-1ADFA79066F8}"/>
              </a:ext>
            </a:extLst>
          </p:cNvPr>
          <p:cNvSpPr>
            <a:spLocks noGrp="1"/>
          </p:cNvSpPr>
          <p:nvPr>
            <p:ph idx="1"/>
          </p:nvPr>
        </p:nvSpPr>
        <p:spPr/>
        <p:txBody>
          <a:bodyPr>
            <a:normAutofit/>
          </a:bodyPr>
          <a:lstStyle/>
          <a:p>
            <a:r>
              <a:rPr lang="en-IN" sz="1800" dirty="0">
                <a:effectLst/>
                <a:latin typeface="+mj-lt"/>
              </a:rPr>
              <a:t>The proposed sentiment analysis model for Amazon reviews provides a comprehensive framework that combines classical machine learning algorithms with advanced deep learning methods. By integrating techniques such as BERT and LSTM networks alongside ensemble learning approaches, the model is well-equipped to understand and classify the sentiment of Amazon reviews effectively. Ultimately, the ensemble learning strategy enhances the robustness and accuracy of sentiment predictions. The model’s scalability and efficiency make it suitable for processing large datasets, a key requirement for analysing Amazon’s extensive review database. Moreover, the combination of real-time processing capabilities and state-of-the-art NLP techniques positions this model to make significant contributions to understanding consumer sentiment, aiding businesses in decision-making and improving customer experiences.</a:t>
            </a:r>
          </a:p>
          <a:p>
            <a:pPr marL="0" indent="0">
              <a:buNone/>
            </a:pPr>
            <a:endParaRPr lang="en-IN" sz="1800" dirty="0">
              <a:effectLst/>
              <a:latin typeface="+mj-lt"/>
            </a:endParaRPr>
          </a:p>
          <a:p>
            <a:pPr marL="0" indent="0">
              <a:buNone/>
            </a:pPr>
            <a:endParaRPr lang="en-US" sz="1800" dirty="0">
              <a:latin typeface="+mj-lt"/>
            </a:endParaRPr>
          </a:p>
        </p:txBody>
      </p:sp>
    </p:spTree>
    <p:extLst>
      <p:ext uri="{BB962C8B-B14F-4D97-AF65-F5344CB8AC3E}">
        <p14:creationId xmlns:p14="http://schemas.microsoft.com/office/powerpoint/2010/main" val="81939872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28</TotalTime>
  <Words>601</Words>
  <Application>Microsoft Macintosh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-webkit-standard</vt:lpstr>
      <vt:lpstr>Arial</vt:lpstr>
      <vt:lpstr>Trebuchet MS</vt:lpstr>
      <vt:lpstr>Berlin</vt:lpstr>
      <vt:lpstr>Sentiment Analysis</vt:lpstr>
      <vt:lpstr>Introduction to Sentiment Analysis</vt:lpstr>
      <vt:lpstr>ABSTRACT </vt:lpstr>
      <vt:lpstr>Proposed model</vt:lpstr>
      <vt:lpstr>Explanation</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dc:creator>Shreyas S</dc:creator>
  <cp:lastModifiedBy>Shreyas S</cp:lastModifiedBy>
  <cp:revision>2</cp:revision>
  <dcterms:created xsi:type="dcterms:W3CDTF">2024-11-12T16:24:42Z</dcterms:created>
  <dcterms:modified xsi:type="dcterms:W3CDTF">2025-04-17T14:41:47Z</dcterms:modified>
</cp:coreProperties>
</file>