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253" y="302"/>
      </p:cViewPr>
      <p:guideLst/>
    </p:cSldViewPr>
  </p:slid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ee22140d38b093b/Desktop/Meta%20excel%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ee22140d38b093b/Desktop/Meta%20excel%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eyas\OneDrive\Desktop\newton%20school%20project\Sql%20project\Shreyas%20META%20SQL%20Project%20excel%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eyas\OneDrive\Desktop\newton%20school%20project\Sql%20project\Shreyas%20META%20SQL%20Project%20excel%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reyas\OneDrive\Desktop\newton%20school%20project\Sql%20project\Shreyas%20META%20SQL%20Project%20excel%20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reyas\OneDrive\Desktop\newton%20school%20project\Sql%20project\Shreyas%20META%20SQL%20Project%20excel%20fil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Meta excel file 1616.xlsx]Meta graphs !PivotTable15</c:name>
    <c:fmtId val="-1"/>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baseline="0"/>
              <a:t>ENGAGEMENT LEVEL </a:t>
            </a:r>
            <a:endParaRPr lang="en-US" sz="2000" b="1"/>
          </a:p>
        </c:rich>
      </c:tx>
      <c:layout>
        <c:manualLayout>
          <c:xMode val="edge"/>
          <c:yMode val="edge"/>
          <c:x val="0.15174692105794468"/>
          <c:y val="2.5866398917755495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'Meta graphs '!$AB$43</c:f>
              <c:strCache>
                <c:ptCount val="1"/>
                <c:pt idx="0">
                  <c:v>Total</c:v>
                </c:pt>
              </c:strCache>
            </c:strRef>
          </c:tx>
          <c:explosion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CC-44FC-AF50-DF2BF6F8F5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CC-44FC-AF50-DF2BF6F8F5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CC-44FC-AF50-DF2BF6F8F59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0">
                <a:spAutoFit/>
              </a:bodyPr>
              <a:lstStyle/>
              <a:p>
                <a:pPr algn="ctr">
                  <a:defRPr lang="en-US" sz="12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'Meta graphs '!$AA$44:$AA$46</c:f>
              <c:strCache>
                <c:ptCount val="3"/>
                <c:pt idx="0">
                  <c:v>Ative Users</c:v>
                </c:pt>
                <c:pt idx="1">
                  <c:v>Inactive Users</c:v>
                </c:pt>
                <c:pt idx="2">
                  <c:v>Moderately Active Users</c:v>
                </c:pt>
              </c:strCache>
            </c:strRef>
          </c:cat>
          <c:val>
            <c:numRef>
              <c:f>'Meta graphs '!$AB$44:$AB$46</c:f>
              <c:numCache>
                <c:formatCode>General</c:formatCode>
                <c:ptCount val="3"/>
                <c:pt idx="0">
                  <c:v>30</c:v>
                </c:pt>
                <c:pt idx="1">
                  <c:v>36</c:v>
                </c:pt>
                <c:pt idx="2">
                  <c:v>34</c:v>
                </c:pt>
              </c:numCache>
            </c:numRef>
          </c:val>
          <c:extLst>
            <c:ext xmlns:c16="http://schemas.microsoft.com/office/drawing/2014/chart" uri="{C3380CC4-5D6E-409C-BE32-E72D297353CC}">
              <c16:uniqueId val="{00000006-A8CC-44FC-AF50-DF2BF6F8F594}"/>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Meta excel file 1616.xlsx]Meta graphs !PivotTable5</c:name>
    <c:fmtId val="-1"/>
  </c:pivotSource>
  <c:chart>
    <c:title>
      <c:tx>
        <c:rich>
          <a:bodyPr rot="0" spcFirstLastPara="1" vertOverflow="ellipsis" vert="horz" wrap="square" anchor="ctr" anchorCtr="1"/>
          <a:lstStyle/>
          <a:p>
            <a:pPr>
              <a:defRPr lang="en-IN" sz="1800" b="1" i="0" u="none" strike="noStrike" kern="1200" spc="0" baseline="0">
                <a:solidFill>
                  <a:sysClr val="windowText" lastClr="000000">
                    <a:lumMod val="65000"/>
                    <a:lumOff val="35000"/>
                  </a:sysClr>
                </a:solidFill>
                <a:latin typeface="+mn-lt"/>
                <a:ea typeface="+mn-ea"/>
                <a:cs typeface="+mn-cs"/>
              </a:defRPr>
            </a:pPr>
            <a:r>
              <a:rPr lang="en-IN" sz="1800" b="1" i="0" u="none" strike="noStrike" kern="1200" spc="0" baseline="0">
                <a:solidFill>
                  <a:sysClr val="windowText" lastClr="000000">
                    <a:lumMod val="65000"/>
                    <a:lumOff val="35000"/>
                  </a:sysClr>
                </a:solidFill>
                <a:latin typeface="+mn-lt"/>
                <a:ea typeface="+mn-ea"/>
                <a:cs typeface="+mn-cs"/>
              </a:rPr>
              <a:t>USER CLASSIFICATION</a:t>
            </a:r>
          </a:p>
        </c:rich>
      </c:tx>
      <c:layout>
        <c:manualLayout>
          <c:xMode val="edge"/>
          <c:yMode val="edge"/>
          <c:x val="0.21909179621778052"/>
          <c:y val="2.0833333333333332E-2"/>
        </c:manualLayout>
      </c:layout>
      <c:overlay val="0"/>
      <c:spPr>
        <a:noFill/>
        <a:ln>
          <a:noFill/>
        </a:ln>
        <a:effectLst/>
      </c:spPr>
      <c:txPr>
        <a:bodyPr rot="0" spcFirstLastPara="1" vertOverflow="ellipsis" vert="horz" wrap="square" anchor="ctr" anchorCtr="1"/>
        <a:lstStyle/>
        <a:p>
          <a:pPr>
            <a:defRPr lang="en-IN" sz="1800" b="1"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ysClr val="windowText" lastClr="000000">
                      <a:lumMod val="75000"/>
                      <a:lumOff val="25000"/>
                    </a:sys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chemeClr val="accent2"/>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4B655A5-FC90-4D6B-9282-7584AB074CFB}" type="CATEGORYNAME">
                  <a:rPr lang="en-US" sz="1200" b="1"/>
                  <a:pPr>
                    <a:defRPr sz="900" b="0" i="0" u="none" strike="noStrike" kern="1200" baseline="0">
                      <a:solidFill>
                        <a:schemeClr val="tx1">
                          <a:lumMod val="75000"/>
                          <a:lumOff val="25000"/>
                        </a:schemeClr>
                      </a:solidFill>
                      <a:latin typeface="+mn-lt"/>
                      <a:ea typeface="+mn-ea"/>
                      <a:cs typeface="+mn-cs"/>
                    </a:defRPr>
                  </a:pPr>
                  <a:t>[CATEGORY NAME]</a:t>
                </a:fld>
                <a:r>
                  <a:rPr lang="en-US" sz="1200" b="1" baseline="0"/>
                  <a:t>
</a:t>
                </a:r>
                <a:fld id="{DEE2ED29-A020-4DE3-9205-C0C729EA7B8C}" type="PERCENTAGE">
                  <a:rPr lang="en-US" sz="1200" b="1" baseline="0"/>
                  <a:pPr>
                    <a:defRPr sz="900" b="0" i="0" u="none" strike="noStrike" kern="1200" baseline="0">
                      <a:solidFill>
                        <a:schemeClr val="tx1">
                          <a:lumMod val="75000"/>
                          <a:lumOff val="25000"/>
                        </a:schemeClr>
                      </a:solidFill>
                      <a:latin typeface="+mn-lt"/>
                      <a:ea typeface="+mn-ea"/>
                      <a:cs typeface="+mn-cs"/>
                    </a:defRPr>
                  </a:pPr>
                  <a:t>[PERCENTAGE]</a:t>
                </a:fld>
                <a:endParaRPr lang="en-US" sz="1200" b="1"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ysClr val="windowText" lastClr="000000">
                      <a:lumMod val="75000"/>
                      <a:lumOff val="25000"/>
                    </a:sys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4B655A5-FC90-4D6B-9282-7584AB074CFB}" type="CATEGORYNAME">
                  <a:rPr lang="en-US" sz="1200" b="1"/>
                  <a:pPr>
                    <a:defRPr sz="900" b="0" i="0" u="none" strike="noStrike" kern="1200" baseline="0">
                      <a:solidFill>
                        <a:schemeClr val="tx1">
                          <a:lumMod val="75000"/>
                          <a:lumOff val="25000"/>
                        </a:schemeClr>
                      </a:solidFill>
                      <a:latin typeface="+mn-lt"/>
                      <a:ea typeface="+mn-ea"/>
                      <a:cs typeface="+mn-cs"/>
                    </a:defRPr>
                  </a:pPr>
                  <a:t>[CATEGORY NAME]</a:t>
                </a:fld>
                <a:r>
                  <a:rPr lang="en-US" sz="1200" b="1" baseline="0"/>
                  <a:t>
</a:t>
                </a:r>
                <a:fld id="{DEE2ED29-A020-4DE3-9205-C0C729EA7B8C}" type="PERCENTAGE">
                  <a:rPr lang="en-US" sz="1200" b="1" baseline="0"/>
                  <a:pPr>
                    <a:defRPr sz="900" b="0" i="0" u="none" strike="noStrike" kern="1200" baseline="0">
                      <a:solidFill>
                        <a:schemeClr val="tx1">
                          <a:lumMod val="75000"/>
                          <a:lumOff val="25000"/>
                        </a:schemeClr>
                      </a:solidFill>
                      <a:latin typeface="+mn-lt"/>
                      <a:ea typeface="+mn-ea"/>
                      <a:cs typeface="+mn-cs"/>
                    </a:defRPr>
                  </a:pPr>
                  <a:t>[PERCENTAGE]</a:t>
                </a:fld>
                <a:endParaRPr lang="en-US" sz="1200" b="1"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ysClr val="windowText" lastClr="000000">
                      <a:lumMod val="75000"/>
                      <a:lumOff val="25000"/>
                    </a:sys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4B655A5-FC90-4D6B-9282-7584AB074CFB}" type="CATEGORYNAME">
                  <a:rPr lang="en-US" sz="1200" b="1"/>
                  <a:pPr>
                    <a:defRPr sz="900" b="0" i="0" u="none" strike="noStrike" kern="1200" baseline="0">
                      <a:solidFill>
                        <a:schemeClr val="tx1">
                          <a:lumMod val="75000"/>
                          <a:lumOff val="25000"/>
                        </a:schemeClr>
                      </a:solidFill>
                      <a:latin typeface="+mn-lt"/>
                      <a:ea typeface="+mn-ea"/>
                      <a:cs typeface="+mn-cs"/>
                    </a:defRPr>
                  </a:pPr>
                  <a:t>[CATEGORY NAME]</a:t>
                </a:fld>
                <a:r>
                  <a:rPr lang="en-US" sz="1200" b="1" baseline="0"/>
                  <a:t>
</a:t>
                </a:r>
                <a:fld id="{DEE2ED29-A020-4DE3-9205-C0C729EA7B8C}" type="PERCENTAGE">
                  <a:rPr lang="en-US" sz="1200" b="1" baseline="0"/>
                  <a:pPr>
                    <a:defRPr sz="900" b="0" i="0" u="none" strike="noStrike" kern="1200" baseline="0">
                      <a:solidFill>
                        <a:schemeClr val="tx1">
                          <a:lumMod val="75000"/>
                          <a:lumOff val="25000"/>
                        </a:schemeClr>
                      </a:solidFill>
                      <a:latin typeface="+mn-lt"/>
                      <a:ea typeface="+mn-ea"/>
                      <a:cs typeface="+mn-cs"/>
                    </a:defRPr>
                  </a:pPr>
                  <a:t>[PERCENTAGE]</a:t>
                </a:fld>
                <a:endParaRPr lang="en-US" sz="1200" b="1"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'Meta graphs '!$AH$43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B8-4D55-BE14-28D5C6B117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B8-4D55-BE14-28D5C6B1174F}"/>
              </c:ext>
            </c:extLst>
          </c:dPt>
          <c:dLbls>
            <c:dLbl>
              <c:idx val="0"/>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ysClr val="windowText" lastClr="000000">
                          <a:lumMod val="75000"/>
                          <a:lumOff val="25000"/>
                        </a:sysClr>
                      </a:solidFill>
                      <a:latin typeface="+mn-lt"/>
                      <a:ea typeface="+mn-ea"/>
                      <a:cs typeface="+mn-cs"/>
                    </a:defRPr>
                  </a:pPr>
                  <a:endParaRPr lang="en-US"/>
                </a:p>
              </c:txPr>
              <c:dLblPos val="ctr"/>
              <c:showLegendKey val="0"/>
              <c:showVal val="0"/>
              <c:showCatName val="1"/>
              <c:showSerName val="0"/>
              <c:showPercent val="1"/>
              <c:showBubbleSize val="0"/>
              <c:extLst>
                <c:ext xmlns:c16="http://schemas.microsoft.com/office/drawing/2014/chart" uri="{C3380CC4-5D6E-409C-BE32-E72D297353CC}">
                  <c16:uniqueId val="{00000001-7CB8-4D55-BE14-28D5C6B1174F}"/>
                </c:ext>
              </c:extLst>
            </c:dLbl>
            <c:dLbl>
              <c:idx val="1"/>
              <c:tx>
                <c:rich>
                  <a:bodyPr/>
                  <a:lstStyle/>
                  <a:p>
                    <a:fld id="{14B655A5-FC90-4D6B-9282-7584AB074CFB}" type="CATEGORYNAME">
                      <a:rPr lang="en-US" sz="1200" b="1"/>
                      <a:pPr/>
                      <a:t>[CATEGORY NAME]</a:t>
                    </a:fld>
                    <a:r>
                      <a:rPr lang="en-US" sz="1200" b="1" baseline="0"/>
                      <a:t>
</a:t>
                    </a:r>
                    <a:fld id="{DEE2ED29-A020-4DE3-9205-C0C729EA7B8C}" type="PERCENTAGE">
                      <a:rPr lang="en-US" sz="1200" b="1" baseline="0"/>
                      <a:pPr/>
                      <a:t>[PERCENTAGE]</a:t>
                    </a:fld>
                    <a:endParaRPr lang="en-US" sz="1200" b="1" baseline="0"/>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CB8-4D55-BE14-28D5C6B1174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'Meta graphs '!$AG$44:$AG$45</c:f>
              <c:strCache>
                <c:ptCount val="2"/>
                <c:pt idx="0">
                  <c:v>New User</c:v>
                </c:pt>
                <c:pt idx="1">
                  <c:v>Old Users</c:v>
                </c:pt>
              </c:strCache>
            </c:strRef>
          </c:cat>
          <c:val>
            <c:numRef>
              <c:f>'Meta graphs '!$AH$44:$AH$45</c:f>
              <c:numCache>
                <c:formatCode>General</c:formatCode>
                <c:ptCount val="2"/>
                <c:pt idx="0">
                  <c:v>35</c:v>
                </c:pt>
                <c:pt idx="1">
                  <c:v>65</c:v>
                </c:pt>
              </c:numCache>
            </c:numRef>
          </c:val>
          <c:extLst>
            <c:ext xmlns:c16="http://schemas.microsoft.com/office/drawing/2014/chart" uri="{C3380CC4-5D6E-409C-BE32-E72D297353CC}">
              <c16:uniqueId val="{00000004-7CB8-4D55-BE14-28D5C6B1174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2111890146647528"/>
          <c:y val="0.50500191053961385"/>
          <c:w val="0.2186881017754152"/>
          <c:h val="0.2255372656222383"/>
        </c:manualLayout>
      </c:layout>
      <c:overlay val="0"/>
      <c:spPr>
        <a:noFill/>
        <a:ln>
          <a:noFill/>
        </a:ln>
        <a:effectLst/>
      </c:spPr>
      <c:txPr>
        <a:bodyPr rot="0" spcFirstLastPara="1" vertOverflow="ellipsis" vert="horz" wrap="square" anchor="ctr" anchorCtr="1"/>
        <a:lstStyle/>
        <a:p>
          <a:pPr algn="ctr">
            <a:defRPr lang="en-US" sz="1200" b="1" i="0" u="none" strike="noStrike" kern="1200" baseline="0">
              <a:solidFill>
                <a:sysClr val="windowText" lastClr="000000">
                  <a:lumMod val="75000"/>
                  <a:lumOff val="25000"/>
                </a:sys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USER ACTIVITY (Posts)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'Meta graphs '!$AH$73</c:f>
              <c:strCache>
                <c:ptCount val="1"/>
                <c:pt idx="0">
                  <c:v>Count_of_users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'Meta graphs '!$AG$74:$AG$84</c:f>
              <c:numCache>
                <c:formatCode>General</c:formatCode>
                <c:ptCount val="11"/>
                <c:pt idx="0">
                  <c:v>12</c:v>
                </c:pt>
                <c:pt idx="1">
                  <c:v>11</c:v>
                </c:pt>
                <c:pt idx="2">
                  <c:v>10</c:v>
                </c:pt>
                <c:pt idx="3">
                  <c:v>9</c:v>
                </c:pt>
                <c:pt idx="4">
                  <c:v>8</c:v>
                </c:pt>
                <c:pt idx="5">
                  <c:v>6</c:v>
                </c:pt>
                <c:pt idx="6">
                  <c:v>5</c:v>
                </c:pt>
                <c:pt idx="7">
                  <c:v>4</c:v>
                </c:pt>
                <c:pt idx="8">
                  <c:v>3</c:v>
                </c:pt>
                <c:pt idx="9">
                  <c:v>2</c:v>
                </c:pt>
                <c:pt idx="10">
                  <c:v>1</c:v>
                </c:pt>
              </c:numCache>
            </c:numRef>
          </c:cat>
          <c:val>
            <c:numRef>
              <c:f>'Meta graphs '!$AH$74:$AH$84</c:f>
              <c:numCache>
                <c:formatCode>General</c:formatCode>
                <c:ptCount val="11"/>
                <c:pt idx="0">
                  <c:v>1</c:v>
                </c:pt>
                <c:pt idx="1">
                  <c:v>1</c:v>
                </c:pt>
                <c:pt idx="2">
                  <c:v>1</c:v>
                </c:pt>
                <c:pt idx="3">
                  <c:v>1</c:v>
                </c:pt>
                <c:pt idx="4">
                  <c:v>2</c:v>
                </c:pt>
                <c:pt idx="5">
                  <c:v>1</c:v>
                </c:pt>
                <c:pt idx="6">
                  <c:v>14</c:v>
                </c:pt>
                <c:pt idx="7">
                  <c:v>13</c:v>
                </c:pt>
                <c:pt idx="8">
                  <c:v>9</c:v>
                </c:pt>
                <c:pt idx="9">
                  <c:v>13</c:v>
                </c:pt>
                <c:pt idx="10">
                  <c:v>18</c:v>
                </c:pt>
              </c:numCache>
            </c:numRef>
          </c:val>
          <c:extLst>
            <c:ext xmlns:c16="http://schemas.microsoft.com/office/drawing/2014/chart" uri="{C3380CC4-5D6E-409C-BE32-E72D297353CC}">
              <c16:uniqueId val="{00000000-36D4-42C4-8B10-78780DC8CCB0}"/>
            </c:ext>
          </c:extLst>
        </c:ser>
        <c:dLbls>
          <c:showLegendKey val="0"/>
          <c:showVal val="1"/>
          <c:showCatName val="0"/>
          <c:showSerName val="0"/>
          <c:showPercent val="0"/>
          <c:showBubbleSize val="0"/>
        </c:dLbls>
        <c:gapWidth val="150"/>
        <c:shape val="box"/>
        <c:axId val="1016750192"/>
        <c:axId val="1016742032"/>
        <c:axId val="0"/>
      </c:bar3DChart>
      <c:catAx>
        <c:axId val="101675019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Total Posts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6742032"/>
        <c:crosses val="autoZero"/>
        <c:auto val="1"/>
        <c:lblAlgn val="ctr"/>
        <c:lblOffset val="100"/>
        <c:noMultiLvlLbl val="0"/>
      </c:catAx>
      <c:valAx>
        <c:axId val="101674203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 of Users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67501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0" baseline="0">
                <a:solidFill>
                  <a:sysClr val="windowText" lastClr="000000">
                    <a:lumMod val="65000"/>
                    <a:lumOff val="35000"/>
                  </a:sysClr>
                </a:solidFill>
                <a:latin typeface="+mn-lt"/>
                <a:ea typeface="+mn-ea"/>
                <a:cs typeface="+mn-cs"/>
              </a:defRPr>
            </a:pPr>
            <a:r>
              <a:rPr lang="en-US" sz="1600" b="1" i="0" u="none" strike="noStrike" kern="1200" spc="0" baseline="0">
                <a:solidFill>
                  <a:sysClr val="windowText" lastClr="000000">
                    <a:lumMod val="65000"/>
                    <a:lumOff val="35000"/>
                  </a:sysClr>
                </a:solidFill>
                <a:latin typeface="+mn-lt"/>
                <a:ea typeface="+mn-ea"/>
                <a:cs typeface="+mn-cs"/>
              </a:rPr>
              <a:t>USER ACTIVITY (Likes)</a:t>
            </a:r>
          </a:p>
        </c:rich>
      </c:tx>
      <c:overlay val="0"/>
      <c:spPr>
        <a:noFill/>
        <a:ln>
          <a:noFill/>
        </a:ln>
        <a:effectLst/>
      </c:spPr>
      <c:txPr>
        <a:bodyPr rot="0" spcFirstLastPara="1" vertOverflow="ellipsis" vert="horz" wrap="square" anchor="ctr" anchorCtr="1"/>
        <a:lstStyle/>
        <a:p>
          <a:pPr>
            <a:defRPr lang="en-US" sz="1600" b="1"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Total</c:v>
          </c:tx>
          <c:spPr>
            <a:ln w="28575" cap="rnd">
              <a:solidFill>
                <a:srgbClr val="7030A0"/>
              </a:solidFill>
              <a:round/>
            </a:ln>
            <a:effectLst/>
          </c:spPr>
          <c:marker>
            <c:symbol val="circle"/>
            <c:size val="5"/>
            <c:spPr>
              <a:solidFill>
                <a:srgbClr val="7030A0"/>
              </a:solidFill>
              <a:ln w="9525">
                <a:solidFill>
                  <a:schemeClr val="accent2"/>
                </a:solidFill>
              </a:ln>
              <a:effectLst/>
            </c:spPr>
          </c:marker>
          <c:dPt>
            <c:idx val="0"/>
            <c:marker>
              <c:symbol val="circle"/>
              <c:size val="5"/>
              <c:spPr>
                <a:solidFill>
                  <a:srgbClr val="7030A0"/>
                </a:solidFill>
                <a:ln w="9525">
                  <a:solidFill>
                    <a:schemeClr val="accent2"/>
                  </a:solidFill>
                </a:ln>
                <a:effectLst/>
              </c:spPr>
            </c:marker>
            <c:bubble3D val="0"/>
            <c:spPr>
              <a:ln w="28575" cap="rnd">
                <a:noFill/>
                <a:round/>
              </a:ln>
              <a:effectLst/>
            </c:spPr>
            <c:extLst>
              <c:ext xmlns:c16="http://schemas.microsoft.com/office/drawing/2014/chart" uri="{C3380CC4-5D6E-409C-BE32-E72D297353CC}">
                <c16:uniqueId val="{00000001-6CE7-4A96-AD24-EC19EA8F44B6}"/>
              </c:ext>
            </c:extLst>
          </c:dPt>
          <c:dPt>
            <c:idx val="9"/>
            <c:marker>
              <c:symbol val="circle"/>
              <c:size val="5"/>
              <c:spPr>
                <a:solidFill>
                  <a:srgbClr val="7030A0"/>
                </a:solidFill>
                <a:ln w="9525">
                  <a:solidFill>
                    <a:schemeClr val="accent2"/>
                  </a:solidFill>
                </a:ln>
                <a:effectLst/>
              </c:spPr>
            </c:marker>
            <c:bubble3D val="0"/>
            <c:spPr>
              <a:ln w="28575" cap="rnd">
                <a:solidFill>
                  <a:srgbClr val="7030A0"/>
                </a:solidFill>
                <a:round/>
              </a:ln>
              <a:effectLst/>
            </c:spPr>
            <c:extLst>
              <c:ext xmlns:c16="http://schemas.microsoft.com/office/drawing/2014/chart" uri="{C3380CC4-5D6E-409C-BE32-E72D297353CC}">
                <c16:uniqueId val="{00000003-6CE7-4A96-AD24-EC19EA8F44B6}"/>
              </c:ext>
            </c:extLst>
          </c:dPt>
          <c:cat>
            <c:strLit>
              <c:ptCount val="27"/>
              <c:pt idx="0">
                <c:v>257</c:v>
              </c:pt>
              <c:pt idx="1">
                <c:v>103</c:v>
              </c:pt>
              <c:pt idx="2">
                <c:v>98</c:v>
              </c:pt>
              <c:pt idx="3">
                <c:v>97</c:v>
              </c:pt>
              <c:pt idx="4">
                <c:v>96</c:v>
              </c:pt>
              <c:pt idx="5">
                <c:v>94</c:v>
              </c:pt>
              <c:pt idx="6">
                <c:v>93</c:v>
              </c:pt>
              <c:pt idx="7">
                <c:v>92</c:v>
              </c:pt>
              <c:pt idx="8">
                <c:v>91</c:v>
              </c:pt>
              <c:pt idx="9">
                <c:v>90</c:v>
              </c:pt>
              <c:pt idx="10">
                <c:v>89</c:v>
              </c:pt>
              <c:pt idx="11">
                <c:v>88</c:v>
              </c:pt>
              <c:pt idx="12">
                <c:v>87</c:v>
              </c:pt>
              <c:pt idx="13">
                <c:v>86</c:v>
              </c:pt>
              <c:pt idx="14">
                <c:v>85</c:v>
              </c:pt>
              <c:pt idx="15">
                <c:v>84</c:v>
              </c:pt>
              <c:pt idx="16">
                <c:v>83</c:v>
              </c:pt>
              <c:pt idx="17">
                <c:v>82</c:v>
              </c:pt>
              <c:pt idx="18">
                <c:v>81</c:v>
              </c:pt>
              <c:pt idx="19">
                <c:v>79</c:v>
              </c:pt>
              <c:pt idx="20">
                <c:v>78</c:v>
              </c:pt>
              <c:pt idx="21">
                <c:v>77</c:v>
              </c:pt>
              <c:pt idx="22">
                <c:v>76</c:v>
              </c:pt>
              <c:pt idx="23">
                <c:v>75</c:v>
              </c:pt>
              <c:pt idx="24">
                <c:v>74</c:v>
              </c:pt>
              <c:pt idx="25">
                <c:v>69</c:v>
              </c:pt>
              <c:pt idx="26">
                <c:v>0</c:v>
              </c:pt>
            </c:strLit>
          </c:cat>
          <c:val>
            <c:numLit>
              <c:formatCode>General</c:formatCode>
              <c:ptCount val="27"/>
              <c:pt idx="0">
                <c:v>13</c:v>
              </c:pt>
              <c:pt idx="1">
                <c:v>1</c:v>
              </c:pt>
              <c:pt idx="2">
                <c:v>1</c:v>
              </c:pt>
              <c:pt idx="3">
                <c:v>1</c:v>
              </c:pt>
              <c:pt idx="4">
                <c:v>1</c:v>
              </c:pt>
              <c:pt idx="5">
                <c:v>2</c:v>
              </c:pt>
              <c:pt idx="6">
                <c:v>2</c:v>
              </c:pt>
              <c:pt idx="7">
                <c:v>2</c:v>
              </c:pt>
              <c:pt idx="8">
                <c:v>4</c:v>
              </c:pt>
              <c:pt idx="9">
                <c:v>1</c:v>
              </c:pt>
              <c:pt idx="10">
                <c:v>2</c:v>
              </c:pt>
              <c:pt idx="11">
                <c:v>4</c:v>
              </c:pt>
              <c:pt idx="12">
                <c:v>4</c:v>
              </c:pt>
              <c:pt idx="13">
                <c:v>6</c:v>
              </c:pt>
              <c:pt idx="14">
                <c:v>5</c:v>
              </c:pt>
              <c:pt idx="15">
                <c:v>4</c:v>
              </c:pt>
              <c:pt idx="16">
                <c:v>3</c:v>
              </c:pt>
              <c:pt idx="17">
                <c:v>3</c:v>
              </c:pt>
              <c:pt idx="18">
                <c:v>3</c:v>
              </c:pt>
              <c:pt idx="19">
                <c:v>3</c:v>
              </c:pt>
              <c:pt idx="20">
                <c:v>2</c:v>
              </c:pt>
              <c:pt idx="21">
                <c:v>3</c:v>
              </c:pt>
              <c:pt idx="22">
                <c:v>1</c:v>
              </c:pt>
              <c:pt idx="23">
                <c:v>3</c:v>
              </c:pt>
              <c:pt idx="24">
                <c:v>2</c:v>
              </c:pt>
              <c:pt idx="25">
                <c:v>1</c:v>
              </c:pt>
              <c:pt idx="26">
                <c:v>23</c:v>
              </c:pt>
            </c:numLit>
          </c:val>
          <c:smooth val="0"/>
          <c:extLst>
            <c:ext xmlns:c16="http://schemas.microsoft.com/office/drawing/2014/chart" uri="{C3380CC4-5D6E-409C-BE32-E72D297353CC}">
              <c16:uniqueId val="{00000004-6CE7-4A96-AD24-EC19EA8F44B6}"/>
            </c:ext>
          </c:extLst>
        </c:ser>
        <c:dLbls>
          <c:showLegendKey val="0"/>
          <c:showVal val="0"/>
          <c:showCatName val="0"/>
          <c:showSerName val="0"/>
          <c:showPercent val="0"/>
          <c:showBubbleSize val="0"/>
        </c:dLbls>
        <c:marker val="1"/>
        <c:smooth val="0"/>
        <c:axId val="1310561247"/>
        <c:axId val="1372198431"/>
      </c:lineChart>
      <c:catAx>
        <c:axId val="1310561247"/>
        <c:scaling>
          <c:orientation val="minMax"/>
        </c:scaling>
        <c:delete val="0"/>
        <c:axPos val="b"/>
        <c:title>
          <c:tx>
            <c:rich>
              <a:bodyPr rot="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r>
                  <a:rPr lang="en-IN" sz="1200" b="1" i="0" u="none" strike="noStrike" kern="1200" baseline="0">
                    <a:solidFill>
                      <a:sysClr val="windowText" lastClr="000000">
                        <a:lumMod val="65000"/>
                        <a:lumOff val="35000"/>
                      </a:sysClr>
                    </a:solidFill>
                    <a:latin typeface="+mn-lt"/>
                    <a:ea typeface="+mn-ea"/>
                    <a:cs typeface="+mn-cs"/>
                  </a:rPr>
                  <a:t>Total Likes</a:t>
                </a:r>
              </a:p>
            </c:rich>
          </c:tx>
          <c:overlay val="0"/>
          <c:spPr>
            <a:noFill/>
            <a:ln>
              <a:noFill/>
            </a:ln>
            <a:effectLst/>
          </c:spPr>
          <c:txPr>
            <a:bodyPr rot="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72198431"/>
        <c:crosses val="autoZero"/>
        <c:auto val="1"/>
        <c:lblAlgn val="ctr"/>
        <c:lblOffset val="100"/>
        <c:noMultiLvlLbl val="0"/>
      </c:catAx>
      <c:valAx>
        <c:axId val="1372198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r>
                  <a:rPr lang="en-IN" sz="1200" b="1" i="0" u="none" strike="noStrike" kern="1200" baseline="0">
                    <a:solidFill>
                      <a:sysClr val="windowText" lastClr="000000">
                        <a:lumMod val="65000"/>
                        <a:lumOff val="35000"/>
                      </a:sysClr>
                    </a:solidFill>
                    <a:latin typeface="+mn-lt"/>
                    <a:ea typeface="+mn-ea"/>
                    <a:cs typeface="+mn-cs"/>
                  </a:rPr>
                  <a:t>Count of Users</a:t>
                </a:r>
              </a:p>
            </c:rich>
          </c:tx>
          <c:overlay val="0"/>
          <c:spPr>
            <a:noFill/>
            <a:ln>
              <a:noFill/>
            </a:ln>
            <a:effectLst/>
          </c:spPr>
          <c:txPr>
            <a:bodyPr rot="-540000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10561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USER</a:t>
            </a:r>
            <a:r>
              <a:rPr lang="en-US" baseline="0"/>
              <a:t> ACTIVITY (</a:t>
            </a:r>
            <a:r>
              <a:rPr lang="en-US"/>
              <a:t>Comments)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29"/>
              <c:pt idx="0">
                <c:v>257</c:v>
              </c:pt>
              <c:pt idx="1">
                <c:v>83</c:v>
              </c:pt>
              <c:pt idx="2">
                <c:v>80</c:v>
              </c:pt>
              <c:pt idx="3">
                <c:v>77</c:v>
              </c:pt>
              <c:pt idx="4">
                <c:v>76</c:v>
              </c:pt>
              <c:pt idx="5">
                <c:v>75</c:v>
              </c:pt>
              <c:pt idx="6">
                <c:v>74</c:v>
              </c:pt>
              <c:pt idx="7">
                <c:v>72</c:v>
              </c:pt>
              <c:pt idx="8">
                <c:v>70</c:v>
              </c:pt>
              <c:pt idx="9">
                <c:v>69</c:v>
              </c:pt>
              <c:pt idx="10">
                <c:v>68</c:v>
              </c:pt>
              <c:pt idx="11">
                <c:v>67</c:v>
              </c:pt>
              <c:pt idx="12">
                <c:v>66</c:v>
              </c:pt>
              <c:pt idx="13">
                <c:v>65</c:v>
              </c:pt>
              <c:pt idx="14">
                <c:v>64</c:v>
              </c:pt>
              <c:pt idx="15">
                <c:v>63</c:v>
              </c:pt>
              <c:pt idx="16">
                <c:v>62</c:v>
              </c:pt>
              <c:pt idx="17">
                <c:v>61</c:v>
              </c:pt>
              <c:pt idx="18">
                <c:v>60</c:v>
              </c:pt>
              <c:pt idx="19">
                <c:v>59</c:v>
              </c:pt>
              <c:pt idx="20">
                <c:v>58</c:v>
              </c:pt>
              <c:pt idx="21">
                <c:v>57</c:v>
              </c:pt>
              <c:pt idx="22">
                <c:v>56</c:v>
              </c:pt>
              <c:pt idx="23">
                <c:v>55</c:v>
              </c:pt>
              <c:pt idx="24">
                <c:v>54</c:v>
              </c:pt>
              <c:pt idx="25">
                <c:v>53</c:v>
              </c:pt>
              <c:pt idx="26">
                <c:v>52</c:v>
              </c:pt>
              <c:pt idx="27">
                <c:v>49</c:v>
              </c:pt>
              <c:pt idx="28">
                <c:v>0</c:v>
              </c:pt>
            </c:strLit>
          </c:cat>
          <c:val>
            <c:numLit>
              <c:formatCode>General</c:formatCode>
              <c:ptCount val="29"/>
              <c:pt idx="0">
                <c:v>13</c:v>
              </c:pt>
              <c:pt idx="1">
                <c:v>1</c:v>
              </c:pt>
              <c:pt idx="2">
                <c:v>1</c:v>
              </c:pt>
              <c:pt idx="3">
                <c:v>1</c:v>
              </c:pt>
              <c:pt idx="4">
                <c:v>2</c:v>
              </c:pt>
              <c:pt idx="5">
                <c:v>1</c:v>
              </c:pt>
              <c:pt idx="6">
                <c:v>1</c:v>
              </c:pt>
              <c:pt idx="7">
                <c:v>2</c:v>
              </c:pt>
              <c:pt idx="8">
                <c:v>1</c:v>
              </c:pt>
              <c:pt idx="9">
                <c:v>4</c:v>
              </c:pt>
              <c:pt idx="10">
                <c:v>9</c:v>
              </c:pt>
              <c:pt idx="11">
                <c:v>7</c:v>
              </c:pt>
              <c:pt idx="12">
                <c:v>3</c:v>
              </c:pt>
              <c:pt idx="13">
                <c:v>2</c:v>
              </c:pt>
              <c:pt idx="14">
                <c:v>2</c:v>
              </c:pt>
              <c:pt idx="15">
                <c:v>4</c:v>
              </c:pt>
              <c:pt idx="16">
                <c:v>1</c:v>
              </c:pt>
              <c:pt idx="17">
                <c:v>3</c:v>
              </c:pt>
              <c:pt idx="18">
                <c:v>5</c:v>
              </c:pt>
              <c:pt idx="19">
                <c:v>2</c:v>
              </c:pt>
              <c:pt idx="20">
                <c:v>4</c:v>
              </c:pt>
              <c:pt idx="21">
                <c:v>1</c:v>
              </c:pt>
              <c:pt idx="22">
                <c:v>2</c:v>
              </c:pt>
              <c:pt idx="23">
                <c:v>1</c:v>
              </c:pt>
              <c:pt idx="24">
                <c:v>1</c:v>
              </c:pt>
              <c:pt idx="25">
                <c:v>1</c:v>
              </c:pt>
              <c:pt idx="26">
                <c:v>1</c:v>
              </c:pt>
              <c:pt idx="27">
                <c:v>1</c:v>
              </c:pt>
              <c:pt idx="28">
                <c:v>23</c:v>
              </c:pt>
            </c:numLit>
          </c:val>
          <c:extLst>
            <c:ext xmlns:c16="http://schemas.microsoft.com/office/drawing/2014/chart" uri="{C3380CC4-5D6E-409C-BE32-E72D297353CC}">
              <c16:uniqueId val="{00000000-6FEE-42F2-9E43-3B27E92CABC6}"/>
            </c:ext>
          </c:extLst>
        </c:ser>
        <c:dLbls>
          <c:showLegendKey val="0"/>
          <c:showVal val="0"/>
          <c:showCatName val="0"/>
          <c:showSerName val="0"/>
          <c:showPercent val="0"/>
          <c:showBubbleSize val="0"/>
        </c:dLbls>
        <c:gapWidth val="115"/>
        <c:overlap val="-20"/>
        <c:axId val="1384145327"/>
        <c:axId val="1384140047"/>
      </c:barChart>
      <c:catAx>
        <c:axId val="1384145327"/>
        <c:scaling>
          <c:orientation val="minMax"/>
        </c:scaling>
        <c:delete val="0"/>
        <c:axPos val="l"/>
        <c:title>
          <c:tx>
            <c:rich>
              <a:bodyPr rot="-540000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r>
                  <a:rPr lang="en-IN" sz="1200" b="1" i="0" u="none" strike="noStrike" kern="1200" baseline="0">
                    <a:solidFill>
                      <a:sysClr val="windowText" lastClr="000000">
                        <a:lumMod val="65000"/>
                        <a:lumOff val="35000"/>
                      </a:sysClr>
                    </a:solidFill>
                    <a:latin typeface="+mn-lt"/>
                    <a:ea typeface="+mn-ea"/>
                    <a:cs typeface="+mn-cs"/>
                  </a:rPr>
                  <a:t>Total Comments</a:t>
                </a:r>
              </a:p>
            </c:rich>
          </c:tx>
          <c:overlay val="0"/>
          <c:spPr>
            <a:noFill/>
            <a:ln>
              <a:noFill/>
            </a:ln>
            <a:effectLst/>
          </c:spPr>
          <c:txPr>
            <a:bodyPr rot="-540000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84140047"/>
        <c:crosses val="autoZero"/>
        <c:auto val="1"/>
        <c:lblAlgn val="ctr"/>
        <c:lblOffset val="100"/>
        <c:noMultiLvlLbl val="0"/>
      </c:catAx>
      <c:valAx>
        <c:axId val="13841400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r>
                  <a:rPr lang="en-IN" sz="1200" b="1" i="0" u="none" strike="noStrike" kern="1200" baseline="0">
                    <a:solidFill>
                      <a:sysClr val="windowText" lastClr="000000">
                        <a:lumMod val="65000"/>
                        <a:lumOff val="35000"/>
                      </a:sysClr>
                    </a:solidFill>
                    <a:latin typeface="+mn-lt"/>
                    <a:ea typeface="+mn-ea"/>
                    <a:cs typeface="+mn-cs"/>
                  </a:rPr>
                  <a:t>Count of Users</a:t>
                </a:r>
              </a:p>
            </c:rich>
          </c:tx>
          <c:overlay val="0"/>
          <c:spPr>
            <a:noFill/>
            <a:ln>
              <a:noFill/>
            </a:ln>
            <a:effectLst/>
          </c:spPr>
          <c:txPr>
            <a:bodyPr rot="0" spcFirstLastPara="1" vertOverflow="ellipsis" vert="horz" wrap="square" anchor="ctr" anchorCtr="1"/>
            <a:lstStyle/>
            <a:p>
              <a:pPr algn="ctr" rtl="0">
                <a:defRPr lang="en-IN" sz="1200" b="1"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8414532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Avg_Engagement_rate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barChart>
        <c:barDir val="col"/>
        <c:grouping val="clustered"/>
        <c:varyColors val="0"/>
        <c:ser>
          <c:idx val="0"/>
          <c:order val="0"/>
          <c:tx>
            <c:strRef>
              <c:f>'Meta graphs '!$D$64</c:f>
              <c:strCache>
                <c:ptCount val="1"/>
                <c:pt idx="0">
                  <c:v>avg_engagement_rate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'Meta graphs '!$C$65:$C$84</c:f>
              <c:strCache>
                <c:ptCount val="20"/>
                <c:pt idx="0">
                  <c:v>Meggie_Doyle</c:v>
                </c:pt>
                <c:pt idx="1">
                  <c:v>Jaylan.Lakin</c:v>
                </c:pt>
                <c:pt idx="2">
                  <c:v>Granville_Kutch</c:v>
                </c:pt>
                <c:pt idx="3">
                  <c:v>Kenneth64</c:v>
                </c:pt>
                <c:pt idx="4">
                  <c:v>Karley_Bosco</c:v>
                </c:pt>
                <c:pt idx="5">
                  <c:v>Rick29</c:v>
                </c:pt>
                <c:pt idx="6">
                  <c:v>Damon35</c:v>
                </c:pt>
                <c:pt idx="7">
                  <c:v>Odessa2</c:v>
                </c:pt>
                <c:pt idx="8">
                  <c:v>Janet.Armstrong</c:v>
                </c:pt>
                <c:pt idx="9">
                  <c:v>Malinda_Streich</c:v>
                </c:pt>
                <c:pt idx="10">
                  <c:v>Zack_Kemmer93</c:v>
                </c:pt>
                <c:pt idx="11">
                  <c:v>Aracely.Johnston98</c:v>
                </c:pt>
                <c:pt idx="12">
                  <c:v>Alexandro35</c:v>
                </c:pt>
                <c:pt idx="13">
                  <c:v>Annalise.McKenzie16</c:v>
                </c:pt>
                <c:pt idx="14">
                  <c:v>Kelsi26</c:v>
                </c:pt>
                <c:pt idx="15">
                  <c:v>Seth46</c:v>
                </c:pt>
                <c:pt idx="16">
                  <c:v>Jayson65</c:v>
                </c:pt>
                <c:pt idx="17">
                  <c:v>Ressie_Stanton46</c:v>
                </c:pt>
                <c:pt idx="18">
                  <c:v>Keenan.Schamberger60</c:v>
                </c:pt>
                <c:pt idx="19">
                  <c:v>Presley_McClure</c:v>
                </c:pt>
              </c:strCache>
            </c:strRef>
          </c:cat>
          <c:val>
            <c:numRef>
              <c:f>'Meta graphs '!$D$65:$D$84</c:f>
              <c:numCache>
                <c:formatCode>General</c:formatCode>
                <c:ptCount val="20"/>
                <c:pt idx="0">
                  <c:v>75</c:v>
                </c:pt>
                <c:pt idx="1">
                  <c:v>73</c:v>
                </c:pt>
                <c:pt idx="2">
                  <c:v>71</c:v>
                </c:pt>
                <c:pt idx="3">
                  <c:v>70</c:v>
                </c:pt>
                <c:pt idx="4">
                  <c:v>68</c:v>
                </c:pt>
                <c:pt idx="5">
                  <c:v>68</c:v>
                </c:pt>
                <c:pt idx="6">
                  <c:v>68</c:v>
                </c:pt>
                <c:pt idx="7">
                  <c:v>67</c:v>
                </c:pt>
                <c:pt idx="8">
                  <c:v>67</c:v>
                </c:pt>
                <c:pt idx="9">
                  <c:v>67</c:v>
                </c:pt>
                <c:pt idx="10">
                  <c:v>67</c:v>
                </c:pt>
                <c:pt idx="11">
                  <c:v>67</c:v>
                </c:pt>
                <c:pt idx="12">
                  <c:v>66</c:v>
                </c:pt>
                <c:pt idx="13">
                  <c:v>66</c:v>
                </c:pt>
                <c:pt idx="14">
                  <c:v>66</c:v>
                </c:pt>
                <c:pt idx="15">
                  <c:v>66</c:v>
                </c:pt>
                <c:pt idx="16">
                  <c:v>66</c:v>
                </c:pt>
                <c:pt idx="17">
                  <c:v>66</c:v>
                </c:pt>
                <c:pt idx="18">
                  <c:v>66</c:v>
                </c:pt>
                <c:pt idx="19">
                  <c:v>65</c:v>
                </c:pt>
              </c:numCache>
            </c:numRef>
          </c:val>
          <c:extLst>
            <c:ext xmlns:c16="http://schemas.microsoft.com/office/drawing/2014/chart" uri="{C3380CC4-5D6E-409C-BE32-E72D297353CC}">
              <c16:uniqueId val="{00000000-82E9-40A5-BF20-672BA5FC3B09}"/>
            </c:ext>
          </c:extLst>
        </c:ser>
        <c:dLbls>
          <c:dLblPos val="inEnd"/>
          <c:showLegendKey val="0"/>
          <c:showVal val="1"/>
          <c:showCatName val="0"/>
          <c:showSerName val="0"/>
          <c:showPercent val="0"/>
          <c:showBubbleSize val="0"/>
        </c:dLbls>
        <c:gapWidth val="65"/>
        <c:axId val="2006949072"/>
        <c:axId val="2006950512"/>
      </c:barChart>
      <c:catAx>
        <c:axId val="200694907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USERS</a:t>
                </a:r>
              </a:p>
            </c:rich>
          </c:tx>
          <c:layout>
            <c:manualLayout>
              <c:xMode val="edge"/>
              <c:yMode val="edge"/>
              <c:x val="0.44548993875765536"/>
              <c:y val="0.8673611111111111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06950512"/>
        <c:crosses val="autoZero"/>
        <c:auto val="1"/>
        <c:lblAlgn val="ctr"/>
        <c:lblOffset val="100"/>
        <c:noMultiLvlLbl val="0"/>
      </c:catAx>
      <c:valAx>
        <c:axId val="200695051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0694907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F6BB-6AAC-11DF-0A3B-7EC4558E8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B1107E-F265-3043-D958-18CB48BAB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D10271-95B3-8823-C55B-D22A3DFFC820}"/>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5" name="Footer Placeholder 4">
            <a:extLst>
              <a:ext uri="{FF2B5EF4-FFF2-40B4-BE49-F238E27FC236}">
                <a16:creationId xmlns:a16="http://schemas.microsoft.com/office/drawing/2014/main" id="{79A5AA65-7A8E-C0B9-440F-ED2249888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51895-32C7-C7A6-4F01-96C0063CB4E3}"/>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118033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8CB3-9CEF-2349-8524-5AB0A79D02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AF7158-5253-67E6-AF51-EF4FC6780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EF143-1106-A90F-4E5D-8387479FF344}"/>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5" name="Footer Placeholder 4">
            <a:extLst>
              <a:ext uri="{FF2B5EF4-FFF2-40B4-BE49-F238E27FC236}">
                <a16:creationId xmlns:a16="http://schemas.microsoft.com/office/drawing/2014/main" id="{CCCEAB8F-C337-3895-9E1D-3E0741152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19C59-F2BE-F5AB-6F50-784470D8F883}"/>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283995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35454-83BD-E77A-6B94-B0872D44DE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8A3354-292F-5243-F29E-6CD792E84E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DD98F-6EEC-C641-FDDF-5AE5FDCE9B63}"/>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5" name="Footer Placeholder 4">
            <a:extLst>
              <a:ext uri="{FF2B5EF4-FFF2-40B4-BE49-F238E27FC236}">
                <a16:creationId xmlns:a16="http://schemas.microsoft.com/office/drawing/2014/main" id="{8D3DE723-CB52-A1B3-AA47-4F2B0A3F9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A60AE-EC76-E064-D720-A73C5B285F02}"/>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398239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7901-35F6-D138-86CA-CD065AD1C7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D87AA2-1282-8388-B49A-2A7E7E638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57465-425C-7EFC-2038-A593656536F1}"/>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5" name="Footer Placeholder 4">
            <a:extLst>
              <a:ext uri="{FF2B5EF4-FFF2-40B4-BE49-F238E27FC236}">
                <a16:creationId xmlns:a16="http://schemas.microsoft.com/office/drawing/2014/main" id="{92AF243E-68DB-5639-AE37-D86FA635F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4CEDC-466F-5AB7-031C-E6468C7C2CDE}"/>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362125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FB87-C0C5-426E-EB4C-8E9A3AC3B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2E903C-E547-1FE7-6C83-E4564D603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55D53-18A2-F919-972A-36581947A8A6}"/>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5" name="Footer Placeholder 4">
            <a:extLst>
              <a:ext uri="{FF2B5EF4-FFF2-40B4-BE49-F238E27FC236}">
                <a16:creationId xmlns:a16="http://schemas.microsoft.com/office/drawing/2014/main" id="{7DD61A20-63B1-A4D0-A4BF-68C4073F3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A4AF8-D84A-2799-6CB4-2E11055A55B5}"/>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25339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1AE6-5EAA-1C85-9D84-58CB6688B3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90228-2E1B-2335-7521-BEC2F9DC2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16243E-EBC4-DCD1-D32A-19DFD2242D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4B3261-3496-3A31-A71D-F94416B4F0CE}"/>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6" name="Footer Placeholder 5">
            <a:extLst>
              <a:ext uri="{FF2B5EF4-FFF2-40B4-BE49-F238E27FC236}">
                <a16:creationId xmlns:a16="http://schemas.microsoft.com/office/drawing/2014/main" id="{8AD13C47-D496-81D5-42A6-3035AE39CA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6E6E1A-2C4C-F682-A4AD-26A019AA75B5}"/>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204341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009F-EAD4-F2D4-69ED-960F082971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D5CF37-4EDC-AFD8-5638-A1EE54293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4DF37-C72F-3D25-8F41-284B4FB1C9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D3FDC-B580-096F-CC27-57C057BF2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1A866-8646-5CB5-AA74-2FF57D8A0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C4A86B-0721-33CC-6EB8-6420EE64C942}"/>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8" name="Footer Placeholder 7">
            <a:extLst>
              <a:ext uri="{FF2B5EF4-FFF2-40B4-BE49-F238E27FC236}">
                <a16:creationId xmlns:a16="http://schemas.microsoft.com/office/drawing/2014/main" id="{43C4EE7D-C792-B5DD-923D-5755FB78A9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994E88-1099-2CB3-E342-3A5F470AF8E0}"/>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400657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E9AD-0691-4525-C2AE-D689DDE104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0499EC-78EE-07AA-8B7A-B5557D6B77F4}"/>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4" name="Footer Placeholder 3">
            <a:extLst>
              <a:ext uri="{FF2B5EF4-FFF2-40B4-BE49-F238E27FC236}">
                <a16:creationId xmlns:a16="http://schemas.microsoft.com/office/drawing/2014/main" id="{AD8A7F29-6BC8-7EF1-5ED3-420A8240F2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78F98B-87A4-E5EE-B79C-197842E9CB84}"/>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128267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101A1-45A2-49DE-AA19-539B56D4269D}"/>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3" name="Footer Placeholder 2">
            <a:extLst>
              <a:ext uri="{FF2B5EF4-FFF2-40B4-BE49-F238E27FC236}">
                <a16:creationId xmlns:a16="http://schemas.microsoft.com/office/drawing/2014/main" id="{B186581B-BC1E-5052-6F9D-381D3AEB6D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8B5DCA-B041-DC30-257B-73C7BC6CB40A}"/>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376026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F282-F378-2C6C-67A6-B829F5614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3C5EF6-FA4B-35B5-F46E-D5ACECBDE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38598E-9B9B-51D7-AEC4-B904952C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E2C25-1512-4272-1C62-6E777DE88983}"/>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6" name="Footer Placeholder 5">
            <a:extLst>
              <a:ext uri="{FF2B5EF4-FFF2-40B4-BE49-F238E27FC236}">
                <a16:creationId xmlns:a16="http://schemas.microsoft.com/office/drawing/2014/main" id="{EE1F7899-F725-07A0-8A5C-392A00E9E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E6E99-BD0E-D7BB-379F-1B2C192597A3}"/>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361571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E2E3-BB5A-DA82-B3FE-F0FF832FA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996ED3-9511-6B2F-A9B8-0A9FFC113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2CE128-DCDD-D078-478C-4DB1F1018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B15D0-1300-A4A9-9ADA-63E5256528CE}"/>
              </a:ext>
            </a:extLst>
          </p:cNvPr>
          <p:cNvSpPr>
            <a:spLocks noGrp="1"/>
          </p:cNvSpPr>
          <p:nvPr>
            <p:ph type="dt" sz="half" idx="10"/>
          </p:nvPr>
        </p:nvSpPr>
        <p:spPr/>
        <p:txBody>
          <a:bodyPr/>
          <a:lstStyle/>
          <a:p>
            <a:fld id="{D9F7B49D-DC47-47BB-81A8-0DFF9BC591C6}" type="datetimeFigureOut">
              <a:rPr lang="en-IN" smtClean="0"/>
              <a:t>28-10-2025</a:t>
            </a:fld>
            <a:endParaRPr lang="en-IN"/>
          </a:p>
        </p:txBody>
      </p:sp>
      <p:sp>
        <p:nvSpPr>
          <p:cNvPr id="6" name="Footer Placeholder 5">
            <a:extLst>
              <a:ext uri="{FF2B5EF4-FFF2-40B4-BE49-F238E27FC236}">
                <a16:creationId xmlns:a16="http://schemas.microsoft.com/office/drawing/2014/main" id="{5AB66294-A84B-45EB-718A-7430CCD5FB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B40AD7-52E5-1C9C-CF72-54D9FC22DC65}"/>
              </a:ext>
            </a:extLst>
          </p:cNvPr>
          <p:cNvSpPr>
            <a:spLocks noGrp="1"/>
          </p:cNvSpPr>
          <p:nvPr>
            <p:ph type="sldNum" sz="quarter" idx="12"/>
          </p:nvPr>
        </p:nvSpPr>
        <p:spPr/>
        <p:txBody>
          <a:bodyPr/>
          <a:lstStyle/>
          <a:p>
            <a:fld id="{43D7D61E-AA33-4C94-9E5F-67F543AA0D05}" type="slidenum">
              <a:rPr lang="en-IN" smtClean="0"/>
              <a:t>‹#›</a:t>
            </a:fld>
            <a:endParaRPr lang="en-IN"/>
          </a:p>
        </p:txBody>
      </p:sp>
    </p:spTree>
    <p:extLst>
      <p:ext uri="{BB962C8B-B14F-4D97-AF65-F5344CB8AC3E}">
        <p14:creationId xmlns:p14="http://schemas.microsoft.com/office/powerpoint/2010/main" val="416093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8DD58-CB70-37FA-B3CA-638D44E9A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8EA4A5-E33F-8BDA-841D-B3ADD43C8C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23A9E-EBAC-4A9D-F988-496F886B2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B49D-DC47-47BB-81A8-0DFF9BC591C6}" type="datetimeFigureOut">
              <a:rPr lang="en-IN" smtClean="0"/>
              <a:t>28-10-2025</a:t>
            </a:fld>
            <a:endParaRPr lang="en-IN"/>
          </a:p>
        </p:txBody>
      </p:sp>
      <p:sp>
        <p:nvSpPr>
          <p:cNvPr id="5" name="Footer Placeholder 4">
            <a:extLst>
              <a:ext uri="{FF2B5EF4-FFF2-40B4-BE49-F238E27FC236}">
                <a16:creationId xmlns:a16="http://schemas.microsoft.com/office/drawing/2014/main" id="{D9C29A21-1AA4-779D-6A57-E955E2342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1206DA-F368-EA5D-3A4B-7C8448BA3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7D61E-AA33-4C94-9E5F-67F543AA0D05}" type="slidenum">
              <a:rPr lang="en-IN" smtClean="0"/>
              <a:t>‹#›</a:t>
            </a:fld>
            <a:endParaRPr lang="en-IN"/>
          </a:p>
        </p:txBody>
      </p:sp>
    </p:spTree>
    <p:extLst>
      <p:ext uri="{BB962C8B-B14F-4D97-AF65-F5344CB8AC3E}">
        <p14:creationId xmlns:p14="http://schemas.microsoft.com/office/powerpoint/2010/main" val="372799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8A803E-2B0C-733A-EC9A-C302C4979E08}"/>
              </a:ext>
            </a:extLst>
          </p:cNvPr>
          <p:cNvSpPr>
            <a:spLocks noGrp="1"/>
          </p:cNvSpPr>
          <p:nvPr>
            <p:ph type="subTitle" idx="1"/>
          </p:nvPr>
        </p:nvSpPr>
        <p:spPr>
          <a:xfrm>
            <a:off x="3662569" y="5605092"/>
            <a:ext cx="10544536" cy="1655762"/>
          </a:xfrm>
        </p:spPr>
        <p:txBody>
          <a:bodyPr/>
          <a:lstStyle/>
          <a:p>
            <a:r>
              <a:rPr lang="en-US" b="1" dirty="0">
                <a:solidFill>
                  <a:srgbClr val="7030A0"/>
                </a:solidFill>
                <a:latin typeface="Times New Roman" panose="02020603050405020304" pitchFamily="18" charset="0"/>
                <a:cs typeface="Times New Roman" panose="02020603050405020304" pitchFamily="18" charset="0"/>
              </a:rPr>
              <a:t>Social Media Analysis (SQL Project)</a:t>
            </a:r>
          </a:p>
          <a:p>
            <a:r>
              <a:rPr lang="en-US" dirty="0"/>
              <a:t>                                                  </a:t>
            </a:r>
            <a:r>
              <a:rPr lang="en-US" dirty="0">
                <a:solidFill>
                  <a:srgbClr val="7030A0"/>
                </a:solidFill>
              </a:rPr>
              <a:t>- Shreyas K</a:t>
            </a:r>
            <a:endParaRPr lang="en-IN" dirty="0">
              <a:solidFill>
                <a:srgbClr val="7030A0"/>
              </a:solidFill>
            </a:endParaRPr>
          </a:p>
        </p:txBody>
      </p:sp>
      <p:pic>
        <p:nvPicPr>
          <p:cNvPr id="5" name="Picture 4">
            <a:extLst>
              <a:ext uri="{FF2B5EF4-FFF2-40B4-BE49-F238E27FC236}">
                <a16:creationId xmlns:a16="http://schemas.microsoft.com/office/drawing/2014/main" id="{C0265787-2B2E-DE23-0346-C3AC83EE1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00" y="263248"/>
            <a:ext cx="5341843" cy="5341843"/>
          </a:xfrm>
          <a:prstGeom prst="rect">
            <a:avLst/>
          </a:prstGeom>
        </p:spPr>
      </p:pic>
    </p:spTree>
    <p:extLst>
      <p:ext uri="{BB962C8B-B14F-4D97-AF65-F5344CB8AC3E}">
        <p14:creationId xmlns:p14="http://schemas.microsoft.com/office/powerpoint/2010/main" val="121479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3A09-F03C-6BB2-1328-00BDC7FFFE48}"/>
              </a:ext>
            </a:extLst>
          </p:cNvPr>
          <p:cNvSpPr>
            <a:spLocks noGrp="1"/>
          </p:cNvSpPr>
          <p:nvPr>
            <p:ph type="title"/>
          </p:nvPr>
        </p:nvSpPr>
        <p:spPr>
          <a:xfrm>
            <a:off x="3009418" y="365125"/>
            <a:ext cx="8344382" cy="1325563"/>
          </a:xfrm>
        </p:spPr>
        <p:txBody>
          <a:bodyPr/>
          <a:lstStyle/>
          <a:p>
            <a:r>
              <a:rPr lang="en-US" spc="-254" dirty="0">
                <a:solidFill>
                  <a:srgbClr val="7030A0"/>
                </a:solidFill>
                <a:latin typeface="Times New Roman" panose="02020603050405020304" pitchFamily="18" charset="0"/>
                <a:cs typeface="Times New Roman" panose="02020603050405020304" pitchFamily="18" charset="0"/>
                <a:sym typeface="Lilita One"/>
              </a:rPr>
              <a:t>User Activity On Likes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2CCEC44-34F7-73C7-2618-F8B25F17C4DB}"/>
              </a:ext>
            </a:extLst>
          </p:cNvPr>
          <p:cNvSpPr>
            <a:spLocks noGrp="1"/>
          </p:cNvSpPr>
          <p:nvPr>
            <p:ph sz="half" idx="2"/>
          </p:nvPr>
        </p:nvSpPr>
        <p:spPr/>
        <p:txBody>
          <a:bodyPr>
            <a:normAutofit fontScale="77500" lnSpcReduction="20000"/>
          </a:bodyPr>
          <a:lstStyle/>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The chart shows the </a:t>
            </a:r>
            <a:r>
              <a:rPr lang="en-US" b="1" dirty="0">
                <a:latin typeface="Times New Roman"/>
                <a:cs typeface="Times New Roman"/>
                <a:sym typeface="Lilita One"/>
              </a:rPr>
              <a:t>Number of Likes </a:t>
            </a:r>
            <a:r>
              <a:rPr lang="en-US" dirty="0">
                <a:latin typeface="Times New Roman"/>
                <a:cs typeface="Times New Roman"/>
                <a:sym typeface="Lilita One"/>
              </a:rPr>
              <a:t>for each User.</a:t>
            </a:r>
          </a:p>
          <a:p>
            <a:pPr marL="577850" indent="-457200">
              <a:lnSpc>
                <a:spcPct val="150000"/>
              </a:lnSpc>
              <a:buClr>
                <a:schemeClr val="tx1"/>
              </a:buClr>
              <a:buSzPts val="1700"/>
              <a:buFont typeface="Wingdings" panose="05000000000000000000" pitchFamily="2" charset="2"/>
              <a:buChar char="q"/>
            </a:pPr>
            <a:r>
              <a:rPr lang="en-US" b="1" dirty="0">
                <a:latin typeface="Times New Roman"/>
                <a:cs typeface="Times New Roman"/>
                <a:sym typeface="Lilita One"/>
              </a:rPr>
              <a:t>13</a:t>
            </a:r>
            <a:r>
              <a:rPr lang="en-US" dirty="0">
                <a:latin typeface="Times New Roman"/>
                <a:cs typeface="Times New Roman"/>
                <a:sym typeface="Lilita One"/>
              </a:rPr>
              <a:t> users have  </a:t>
            </a:r>
            <a:r>
              <a:rPr lang="en-US" b="1" dirty="0">
                <a:latin typeface="Times New Roman"/>
                <a:cs typeface="Times New Roman"/>
                <a:sym typeface="Lilita One"/>
              </a:rPr>
              <a:t>257</a:t>
            </a:r>
            <a:r>
              <a:rPr lang="en-US" dirty="0">
                <a:latin typeface="Times New Roman"/>
                <a:cs typeface="Times New Roman"/>
                <a:sym typeface="Lilita One"/>
              </a:rPr>
              <a:t> likes which is the highest Number of  Likes among all of the users.</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Majority of users have </a:t>
            </a:r>
            <a:r>
              <a:rPr lang="en-US" b="1" dirty="0">
                <a:latin typeface="Times New Roman"/>
                <a:cs typeface="Times New Roman"/>
                <a:sym typeface="Lilita One"/>
              </a:rPr>
              <a:t>less </a:t>
            </a:r>
            <a:r>
              <a:rPr lang="en-US" dirty="0">
                <a:latin typeface="Times New Roman"/>
                <a:cs typeface="Times New Roman"/>
                <a:sym typeface="Lilita One"/>
              </a:rPr>
              <a:t>than 100 likes. </a:t>
            </a:r>
          </a:p>
          <a:p>
            <a:pPr marL="577850" indent="-457200">
              <a:lnSpc>
                <a:spcPct val="150000"/>
              </a:lnSpc>
              <a:buClr>
                <a:schemeClr val="tx1"/>
              </a:buClr>
              <a:buSzPts val="1700"/>
              <a:buFont typeface="Wingdings" panose="05000000000000000000" pitchFamily="2" charset="2"/>
              <a:buChar char="q"/>
            </a:pPr>
            <a:r>
              <a:rPr lang="en-US" b="1" dirty="0">
                <a:latin typeface="Times New Roman"/>
                <a:cs typeface="Times New Roman"/>
                <a:sym typeface="Lilita One"/>
              </a:rPr>
              <a:t>23</a:t>
            </a:r>
            <a:r>
              <a:rPr lang="en-US" dirty="0">
                <a:latin typeface="Times New Roman"/>
                <a:cs typeface="Times New Roman"/>
                <a:sym typeface="Lilita One"/>
              </a:rPr>
              <a:t> users have no like out of </a:t>
            </a:r>
            <a:r>
              <a:rPr lang="en-US" b="1" dirty="0">
                <a:latin typeface="Times New Roman"/>
                <a:cs typeface="Times New Roman"/>
                <a:sym typeface="Lilita One"/>
              </a:rPr>
              <a:t>100</a:t>
            </a:r>
            <a:r>
              <a:rPr lang="en-US" dirty="0">
                <a:latin typeface="Times New Roman"/>
                <a:cs typeface="Times New Roman"/>
                <a:sym typeface="Lilita One"/>
              </a:rPr>
              <a:t> users.</a:t>
            </a:r>
            <a:endParaRPr lang="en-US" dirty="0">
              <a:latin typeface="Times New Roman"/>
              <a:cs typeface="Times New Roman"/>
              <a:sym typeface="Times New Roman"/>
            </a:endParaRPr>
          </a:p>
        </p:txBody>
      </p:sp>
      <p:graphicFrame>
        <p:nvGraphicFramePr>
          <p:cNvPr id="5" name="Google Shape;146;p8">
            <a:extLst>
              <a:ext uri="{FF2B5EF4-FFF2-40B4-BE49-F238E27FC236}">
                <a16:creationId xmlns:a16="http://schemas.microsoft.com/office/drawing/2014/main" id="{EC46A6EB-161D-061E-4E06-F5B809DFAD0D}"/>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190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7B2F-0661-3029-ABE1-FED3942730F1}"/>
              </a:ext>
            </a:extLst>
          </p:cNvPr>
          <p:cNvSpPr>
            <a:spLocks noGrp="1"/>
          </p:cNvSpPr>
          <p:nvPr>
            <p:ph type="title"/>
          </p:nvPr>
        </p:nvSpPr>
        <p:spPr>
          <a:xfrm>
            <a:off x="1967696" y="365126"/>
            <a:ext cx="9386104" cy="803918"/>
          </a:xfrm>
        </p:spPr>
        <p:txBody>
          <a:bodyPr/>
          <a:lstStyle/>
          <a:p>
            <a:r>
              <a:rPr lang="en-US" spc="-254" dirty="0">
                <a:solidFill>
                  <a:srgbClr val="7030A0"/>
                </a:solidFill>
                <a:latin typeface="Times New Roman" panose="02020603050405020304" pitchFamily="18" charset="0"/>
                <a:cs typeface="Times New Roman" panose="02020603050405020304" pitchFamily="18" charset="0"/>
                <a:sym typeface="Lilita One"/>
              </a:rPr>
              <a:t>User Activity On Comments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A2A2D3-D504-BEAA-86B6-45D5DCD47259}"/>
              </a:ext>
            </a:extLst>
          </p:cNvPr>
          <p:cNvSpPr>
            <a:spLocks noGrp="1"/>
          </p:cNvSpPr>
          <p:nvPr>
            <p:ph sz="half" idx="1"/>
          </p:nvPr>
        </p:nvSpPr>
        <p:spPr>
          <a:xfrm>
            <a:off x="241200" y="1342440"/>
            <a:ext cx="5511418" cy="5058360"/>
          </a:xfrm>
        </p:spPr>
        <p:txBody>
          <a:bodyPr>
            <a:normAutofit fontScale="70000" lnSpcReduction="20000"/>
          </a:bodyPr>
          <a:lstStyle/>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The chart shows the </a:t>
            </a:r>
            <a:r>
              <a:rPr lang="en-US" b="1" dirty="0">
                <a:latin typeface="Times New Roman"/>
                <a:cs typeface="Times New Roman"/>
                <a:sym typeface="Lilita One"/>
              </a:rPr>
              <a:t>Number of Comments </a:t>
            </a:r>
            <a:r>
              <a:rPr lang="en-US" dirty="0">
                <a:latin typeface="Times New Roman"/>
                <a:cs typeface="Times New Roman"/>
                <a:sym typeface="Lilita One"/>
              </a:rPr>
              <a:t>for each User.</a:t>
            </a:r>
          </a:p>
          <a:p>
            <a:pPr marL="577850" indent="-457200">
              <a:lnSpc>
                <a:spcPct val="150000"/>
              </a:lnSpc>
              <a:buClr>
                <a:schemeClr val="tx1"/>
              </a:buClr>
              <a:buSzPts val="1700"/>
              <a:buFont typeface="Wingdings" panose="05000000000000000000" pitchFamily="2" charset="2"/>
              <a:buChar char="q"/>
            </a:pPr>
            <a:r>
              <a:rPr lang="en-US" b="1" dirty="0">
                <a:latin typeface="Times New Roman"/>
                <a:cs typeface="Times New Roman"/>
                <a:sym typeface="Lilita One"/>
              </a:rPr>
              <a:t>13</a:t>
            </a:r>
            <a:r>
              <a:rPr lang="en-US" dirty="0">
                <a:latin typeface="Times New Roman"/>
                <a:cs typeface="Times New Roman"/>
                <a:sym typeface="Lilita One"/>
              </a:rPr>
              <a:t> users have made </a:t>
            </a:r>
            <a:r>
              <a:rPr lang="en-US" b="1" dirty="0">
                <a:latin typeface="Times New Roman"/>
                <a:cs typeface="Times New Roman"/>
                <a:sym typeface="Lilita One"/>
              </a:rPr>
              <a:t>257 </a:t>
            </a:r>
            <a:r>
              <a:rPr lang="en-US" dirty="0">
                <a:latin typeface="Times New Roman"/>
                <a:cs typeface="Times New Roman"/>
                <a:sym typeface="Lilita One"/>
              </a:rPr>
              <a:t>comments which is the highest  number of comments made by an user.</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Majority of users have </a:t>
            </a:r>
            <a:r>
              <a:rPr lang="en-US" b="1" dirty="0">
                <a:latin typeface="Times New Roman"/>
                <a:cs typeface="Times New Roman"/>
                <a:sym typeface="Lilita One"/>
              </a:rPr>
              <a:t>less than 90 comments</a:t>
            </a:r>
            <a:r>
              <a:rPr lang="en-US" dirty="0">
                <a:latin typeface="Times New Roman"/>
                <a:cs typeface="Times New Roman"/>
                <a:sym typeface="Lilita One"/>
              </a:rPr>
              <a:t>. </a:t>
            </a:r>
          </a:p>
          <a:p>
            <a:pPr marL="577850" indent="-457200">
              <a:lnSpc>
                <a:spcPct val="150000"/>
              </a:lnSpc>
              <a:buClr>
                <a:schemeClr val="tx1"/>
              </a:buClr>
              <a:buSzPts val="1700"/>
              <a:buFont typeface="Wingdings" panose="05000000000000000000" pitchFamily="2" charset="2"/>
              <a:buChar char="q"/>
            </a:pPr>
            <a:r>
              <a:rPr lang="en-US" b="1" dirty="0">
                <a:latin typeface="Times New Roman"/>
                <a:cs typeface="Times New Roman"/>
                <a:sym typeface="Lilita One"/>
              </a:rPr>
              <a:t>23</a:t>
            </a:r>
            <a:r>
              <a:rPr lang="en-US" dirty="0">
                <a:latin typeface="Times New Roman"/>
                <a:cs typeface="Times New Roman"/>
                <a:sym typeface="Lilita One"/>
              </a:rPr>
              <a:t> users have no comments out of </a:t>
            </a:r>
            <a:r>
              <a:rPr lang="en-US" b="1" dirty="0">
                <a:latin typeface="Times New Roman"/>
                <a:cs typeface="Times New Roman"/>
                <a:sym typeface="Lilita One"/>
              </a:rPr>
              <a:t>100</a:t>
            </a:r>
            <a:r>
              <a:rPr lang="en-US" dirty="0">
                <a:latin typeface="Times New Roman"/>
                <a:cs typeface="Times New Roman"/>
                <a:sym typeface="Lilita One"/>
              </a:rPr>
              <a:t> users.</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These numbers can affect the </a:t>
            </a:r>
            <a:r>
              <a:rPr lang="en-US" b="1" dirty="0">
                <a:latin typeface="Times New Roman"/>
                <a:cs typeface="Times New Roman"/>
                <a:sym typeface="Lilita One"/>
              </a:rPr>
              <a:t>engagement rate</a:t>
            </a:r>
            <a:endParaRPr lang="en-IN" dirty="0"/>
          </a:p>
        </p:txBody>
      </p:sp>
      <p:graphicFrame>
        <p:nvGraphicFramePr>
          <p:cNvPr id="5" name="Google Shape;139;p7">
            <a:extLst>
              <a:ext uri="{FF2B5EF4-FFF2-40B4-BE49-F238E27FC236}">
                <a16:creationId xmlns:a16="http://schemas.microsoft.com/office/drawing/2014/main" id="{6F432E68-202F-AED0-6FA2-E71FCD6FCF32}"/>
              </a:ext>
            </a:extLst>
          </p:cNvPr>
          <p:cNvGraphicFramePr>
            <a:graphicFrameLocks noGrp="1"/>
          </p:cNvGraphicFramePr>
          <p:nvPr>
            <p:ph sz="half" idx="2"/>
          </p:nvPr>
        </p:nvGraphicFramePr>
        <p:xfrm>
          <a:off x="5938838" y="1252538"/>
          <a:ext cx="5414962" cy="5148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297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B4C4-1EE3-6048-03FD-D89A857CB315}"/>
              </a:ext>
            </a:extLst>
          </p:cNvPr>
          <p:cNvSpPr>
            <a:spLocks noGrp="1"/>
          </p:cNvSpPr>
          <p:nvPr>
            <p:ph type="title"/>
          </p:nvPr>
        </p:nvSpPr>
        <p:spPr>
          <a:xfrm>
            <a:off x="3902596" y="122058"/>
            <a:ext cx="4386807" cy="769194"/>
          </a:xfrm>
        </p:spPr>
        <p:txBody>
          <a:bodyPr/>
          <a:lstStyle/>
          <a:p>
            <a:r>
              <a:rPr lang="en-US" spc="-254" dirty="0">
                <a:solidFill>
                  <a:srgbClr val="7030A0"/>
                </a:solidFill>
                <a:latin typeface="Times New Roman" panose="02020603050405020304" pitchFamily="18" charset="0"/>
                <a:cs typeface="Times New Roman" panose="02020603050405020304" pitchFamily="18" charset="0"/>
                <a:sym typeface="Lilita One"/>
              </a:rPr>
              <a:t>Engagement Rate </a:t>
            </a:r>
            <a:endParaRPr lang="en-IN" dirty="0">
              <a:solidFill>
                <a:srgbClr val="7030A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17A9363-C349-58F6-79A1-9241BC070B15}"/>
              </a:ext>
            </a:extLst>
          </p:cNvPr>
          <p:cNvGraphicFramePr>
            <a:graphicFrameLocks noGrp="1"/>
          </p:cNvGraphicFramePr>
          <p:nvPr>
            <p:ph idx="1"/>
            <p:extLst>
              <p:ext uri="{D42A27DB-BD31-4B8C-83A1-F6EECF244321}">
                <p14:modId xmlns:p14="http://schemas.microsoft.com/office/powerpoint/2010/main" val="484210771"/>
              </p:ext>
            </p:extLst>
          </p:nvPr>
        </p:nvGraphicFramePr>
        <p:xfrm>
          <a:off x="2025570" y="891252"/>
          <a:ext cx="8404665" cy="276634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5D5297B-40C8-22E7-FC4E-C17E34632B75}"/>
              </a:ext>
            </a:extLst>
          </p:cNvPr>
          <p:cNvSpPr txBox="1"/>
          <p:nvPr/>
        </p:nvSpPr>
        <p:spPr>
          <a:xfrm>
            <a:off x="1831213" y="3657599"/>
            <a:ext cx="8900931" cy="2535566"/>
          </a:xfrm>
          <a:prstGeom prst="rect">
            <a:avLst/>
          </a:prstGeom>
          <a:noFill/>
        </p:spPr>
        <p:txBody>
          <a:bodyPr wrap="square">
            <a:spAutoFit/>
          </a:bodyPr>
          <a:lstStyle/>
          <a:p>
            <a:pPr marL="577850" indent="-457200">
              <a:lnSpc>
                <a:spcPct val="150000"/>
              </a:lnSpc>
              <a:buClr>
                <a:schemeClr val="tx1"/>
              </a:buClr>
              <a:buSzPts val="1700"/>
              <a:buFont typeface="Wingdings" panose="05000000000000000000" pitchFamily="2" charset="2"/>
              <a:buChar char="q"/>
            </a:pPr>
            <a:r>
              <a:rPr lang="en-US" sz="1800" dirty="0">
                <a:latin typeface="Times New Roman"/>
                <a:cs typeface="Times New Roman"/>
                <a:sym typeface="Lilita One"/>
              </a:rPr>
              <a:t>The </a:t>
            </a:r>
            <a:r>
              <a:rPr lang="en-US" sz="1800" b="1" dirty="0">
                <a:latin typeface="Times New Roman"/>
                <a:cs typeface="Times New Roman"/>
                <a:sym typeface="Lilita One"/>
              </a:rPr>
              <a:t>Engagement Rate </a:t>
            </a:r>
            <a:r>
              <a:rPr lang="en-US" sz="1800" dirty="0">
                <a:latin typeface="Times New Roman"/>
                <a:cs typeface="Times New Roman"/>
                <a:sym typeface="Lilita One"/>
              </a:rPr>
              <a:t>is calculated by the sum of </a:t>
            </a:r>
            <a:r>
              <a:rPr lang="en-US" sz="1800" b="1" dirty="0">
                <a:latin typeface="Times New Roman"/>
                <a:cs typeface="Times New Roman"/>
                <a:sym typeface="Lilita One"/>
              </a:rPr>
              <a:t>Number of Likes and Number of Comments </a:t>
            </a:r>
            <a:r>
              <a:rPr lang="en-US" sz="1800" dirty="0">
                <a:latin typeface="Times New Roman"/>
                <a:cs typeface="Times New Roman"/>
                <a:sym typeface="Lilita One"/>
              </a:rPr>
              <a:t>for each User.</a:t>
            </a:r>
          </a:p>
          <a:p>
            <a:pPr marL="577850" indent="-457200">
              <a:lnSpc>
                <a:spcPct val="150000"/>
              </a:lnSpc>
              <a:buClr>
                <a:schemeClr val="tx1"/>
              </a:buClr>
              <a:buSzPts val="1700"/>
              <a:buFont typeface="Wingdings" panose="05000000000000000000" pitchFamily="2" charset="2"/>
              <a:buChar char="q"/>
            </a:pPr>
            <a:r>
              <a:rPr lang="en-US" sz="1800" dirty="0">
                <a:latin typeface="Times New Roman"/>
                <a:cs typeface="Times New Roman"/>
                <a:sym typeface="Lilita One"/>
              </a:rPr>
              <a:t>There is need of making the </a:t>
            </a:r>
            <a:r>
              <a:rPr lang="en-US" sz="1800" b="1" dirty="0">
                <a:latin typeface="Times New Roman"/>
                <a:cs typeface="Times New Roman"/>
                <a:sym typeface="Lilita One"/>
              </a:rPr>
              <a:t>user experience </a:t>
            </a:r>
            <a:r>
              <a:rPr lang="en-US" sz="1800" dirty="0">
                <a:latin typeface="Times New Roman"/>
                <a:cs typeface="Times New Roman"/>
                <a:sym typeface="Lilita One"/>
              </a:rPr>
              <a:t>better in order to increase average engagement rate.</a:t>
            </a:r>
          </a:p>
          <a:p>
            <a:pPr marL="577850" indent="-457200">
              <a:lnSpc>
                <a:spcPct val="150000"/>
              </a:lnSpc>
              <a:buClr>
                <a:schemeClr val="tx1"/>
              </a:buClr>
              <a:buSzPts val="1700"/>
              <a:buFont typeface="Wingdings" panose="05000000000000000000" pitchFamily="2" charset="2"/>
              <a:buChar char="q"/>
            </a:pPr>
            <a:r>
              <a:rPr lang="en-US" sz="1800" dirty="0">
                <a:latin typeface="Times New Roman"/>
                <a:cs typeface="Times New Roman"/>
                <a:sym typeface="Lilita One"/>
              </a:rPr>
              <a:t>The chart shows </a:t>
            </a:r>
            <a:r>
              <a:rPr lang="en-US" sz="1800" b="1" dirty="0">
                <a:latin typeface="Times New Roman"/>
                <a:cs typeface="Times New Roman"/>
                <a:sym typeface="Lilita One"/>
              </a:rPr>
              <a:t>top 20 </a:t>
            </a:r>
            <a:r>
              <a:rPr lang="en-US" sz="1800" dirty="0">
                <a:latin typeface="Times New Roman"/>
                <a:cs typeface="Times New Roman"/>
                <a:sym typeface="Lilita One"/>
              </a:rPr>
              <a:t>engaged users among total </a:t>
            </a:r>
            <a:r>
              <a:rPr lang="en-US" sz="1800" b="1" dirty="0">
                <a:latin typeface="Times New Roman"/>
                <a:cs typeface="Times New Roman"/>
                <a:sym typeface="Lilita One"/>
              </a:rPr>
              <a:t>100</a:t>
            </a:r>
            <a:r>
              <a:rPr lang="en-US" sz="1800" dirty="0">
                <a:latin typeface="Times New Roman"/>
                <a:cs typeface="Times New Roman"/>
                <a:sym typeface="Lilita One"/>
              </a:rPr>
              <a:t> users.</a:t>
            </a:r>
          </a:p>
          <a:p>
            <a:pPr marL="577850" indent="-457200">
              <a:lnSpc>
                <a:spcPct val="150000"/>
              </a:lnSpc>
              <a:buClr>
                <a:schemeClr val="tx1"/>
              </a:buClr>
              <a:buSzPts val="1700"/>
              <a:buFont typeface="Wingdings" panose="05000000000000000000" pitchFamily="2" charset="2"/>
              <a:buChar char="q"/>
            </a:pPr>
            <a:r>
              <a:rPr lang="en-US" sz="1800" dirty="0">
                <a:latin typeface="Times New Roman"/>
                <a:cs typeface="Times New Roman"/>
                <a:sym typeface="Lilita One"/>
              </a:rPr>
              <a:t>Majority of users have less than </a:t>
            </a:r>
            <a:r>
              <a:rPr lang="en-US" sz="1800" b="1" dirty="0">
                <a:latin typeface="Times New Roman"/>
                <a:cs typeface="Times New Roman"/>
                <a:sym typeface="Lilita One"/>
              </a:rPr>
              <a:t>70</a:t>
            </a:r>
            <a:r>
              <a:rPr lang="en-US" sz="1800" dirty="0">
                <a:latin typeface="Times New Roman"/>
                <a:cs typeface="Times New Roman"/>
                <a:sym typeface="Lilita One"/>
              </a:rPr>
              <a:t> average engagement rate. </a:t>
            </a:r>
          </a:p>
        </p:txBody>
      </p:sp>
    </p:spTree>
    <p:extLst>
      <p:ext uri="{BB962C8B-B14F-4D97-AF65-F5344CB8AC3E}">
        <p14:creationId xmlns:p14="http://schemas.microsoft.com/office/powerpoint/2010/main" val="198583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55C8-FC6B-BB6C-E08E-DD3D58E35565}"/>
              </a:ext>
            </a:extLst>
          </p:cNvPr>
          <p:cNvSpPr>
            <a:spLocks noGrp="1"/>
          </p:cNvSpPr>
          <p:nvPr>
            <p:ph type="title"/>
          </p:nvPr>
        </p:nvSpPr>
        <p:spPr>
          <a:xfrm>
            <a:off x="2606232" y="145206"/>
            <a:ext cx="6979536" cy="769194"/>
          </a:xfrm>
        </p:spPr>
        <p:txBody>
          <a:bodyPr>
            <a:normAutofit/>
          </a:bodyPr>
          <a:lstStyle/>
          <a:p>
            <a:r>
              <a:rPr lang="en-IN" b="1" dirty="0">
                <a:solidFill>
                  <a:srgbClr val="7030A0"/>
                </a:solidFill>
                <a:latin typeface="Times New Roman" panose="02020603050405020304" pitchFamily="18" charset="0"/>
                <a:cs typeface="Times New Roman" panose="02020603050405020304" pitchFamily="18" charset="0"/>
              </a:rPr>
              <a:t>Strategic Recommendations</a:t>
            </a:r>
          </a:p>
        </p:txBody>
      </p:sp>
      <p:sp>
        <p:nvSpPr>
          <p:cNvPr id="3" name="Content Placeholder 2">
            <a:extLst>
              <a:ext uri="{FF2B5EF4-FFF2-40B4-BE49-F238E27FC236}">
                <a16:creationId xmlns:a16="http://schemas.microsoft.com/office/drawing/2014/main" id="{9CF93B71-6A3B-5C0D-ECCC-DB7C45E4E7D9}"/>
              </a:ext>
            </a:extLst>
          </p:cNvPr>
          <p:cNvSpPr>
            <a:spLocks noGrp="1"/>
          </p:cNvSpPr>
          <p:nvPr>
            <p:ph idx="1"/>
          </p:nvPr>
        </p:nvSpPr>
        <p:spPr>
          <a:xfrm>
            <a:off x="578734" y="1119569"/>
            <a:ext cx="10694043" cy="5501150"/>
          </a:xfrm>
        </p:spPr>
        <p:txBody>
          <a:bodyPr>
            <a:normAutofit fontScale="85000" lnSpcReduction="10000"/>
          </a:bodyPr>
          <a:lstStyle/>
          <a:p>
            <a:pPr marL="0" indent="0">
              <a:buNone/>
            </a:pPr>
            <a:r>
              <a:rPr lang="en-US" b="1" dirty="0">
                <a:latin typeface="Times New Roman" panose="02020603050405020304" pitchFamily="18" charset="0"/>
                <a:cs typeface="Times New Roman" panose="02020603050405020304" pitchFamily="18" charset="0"/>
              </a:rPr>
              <a:t>Content Strategy</a:t>
            </a:r>
            <a:endParaRPr lang="en-US" b="0" dirty="0">
              <a:effectLst/>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Focus on </a:t>
            </a:r>
            <a:r>
              <a:rPr lang="en-US" b="1" dirty="0">
                <a:latin typeface="Times New Roman" panose="02020603050405020304" pitchFamily="18" charset="0"/>
                <a:cs typeface="Times New Roman" panose="02020603050405020304" pitchFamily="18" charset="0"/>
              </a:rPr>
              <a:t>food, lifestyle, and nature</a:t>
            </a:r>
            <a:r>
              <a:rPr lang="en-US" dirty="0">
                <a:latin typeface="Times New Roman" panose="02020603050405020304" pitchFamily="18" charset="0"/>
                <a:cs typeface="Times New Roman" panose="02020603050405020304" pitchFamily="18" charset="0"/>
              </a:rPr>
              <a:t> themes.</a:t>
            </a:r>
          </a:p>
          <a:p>
            <a:pPr fontAlgn="base"/>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high-performing hashtags</a:t>
            </a:r>
            <a:r>
              <a:rPr lang="en-US" dirty="0">
                <a:latin typeface="Times New Roman" panose="02020603050405020304" pitchFamily="18" charset="0"/>
                <a:cs typeface="Times New Roman" panose="02020603050405020304" pitchFamily="18" charset="0"/>
              </a:rPr>
              <a:t> like </a:t>
            </a:r>
            <a:r>
              <a:rPr lang="en-US" i="1" dirty="0">
                <a:latin typeface="Times New Roman" panose="02020603050405020304" pitchFamily="18" charset="0"/>
                <a:cs typeface="Times New Roman" panose="02020603050405020304" pitchFamily="18" charset="0"/>
              </a:rPr>
              <a:t>#foodie</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#photography</a:t>
            </a:r>
            <a:r>
              <a:rPr lang="en-US" dirty="0">
                <a:latin typeface="Times New Roman" panose="02020603050405020304" pitchFamily="18" charset="0"/>
                <a:cs typeface="Times New Roman" panose="02020603050405020304" pitchFamily="18" charset="0"/>
              </a:rPr>
              <a:t> for better reach.</a:t>
            </a:r>
          </a:p>
          <a:p>
            <a:pPr marL="0" indent="0">
              <a:buNone/>
            </a:pPr>
            <a:r>
              <a:rPr lang="en-US" b="1" dirty="0">
                <a:latin typeface="Times New Roman" panose="02020603050405020304" pitchFamily="18" charset="0"/>
                <a:cs typeface="Times New Roman" panose="02020603050405020304" pitchFamily="18" charset="0"/>
              </a:rPr>
              <a:t>Timing Strategy</a:t>
            </a:r>
            <a:endParaRPr lang="en-US" b="0" dirty="0">
              <a:effectLst/>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Peak engagement:</a:t>
            </a:r>
            <a:r>
              <a:rPr lang="en-US" dirty="0">
                <a:latin typeface="Times New Roman" panose="02020603050405020304" pitchFamily="18" charset="0"/>
                <a:cs typeface="Times New Roman" panose="02020603050405020304" pitchFamily="18" charset="0"/>
              </a:rPr>
              <a:t> around </a:t>
            </a:r>
            <a:r>
              <a:rPr lang="en-US" b="1" dirty="0">
                <a:latin typeface="Times New Roman" panose="02020603050405020304" pitchFamily="18" charset="0"/>
                <a:cs typeface="Times New Roman" panose="02020603050405020304" pitchFamily="18" charset="0"/>
              </a:rPr>
              <a:t>10 AM</a:t>
            </a:r>
            <a:r>
              <a:rPr lang="en-US" dirty="0">
                <a:latin typeface="Times New Roman" panose="02020603050405020304" pitchFamily="18" charset="0"/>
                <a:cs typeface="Times New Roman" panose="02020603050405020304" pitchFamily="18" charset="0"/>
              </a:rPr>
              <a:t> — schedule posts and campaigns accordingly.</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Influencer Strategy</a:t>
            </a:r>
            <a:endParaRPr lang="en-US" b="0" dirty="0">
              <a:effectLst/>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Collaborate with </a:t>
            </a:r>
            <a:r>
              <a:rPr lang="en-US" b="1" dirty="0">
                <a:latin typeface="Times New Roman" panose="02020603050405020304" pitchFamily="18" charset="0"/>
                <a:cs typeface="Times New Roman" panose="02020603050405020304" pitchFamily="18" charset="0"/>
              </a:rPr>
              <a:t>micro-influencers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Florence99</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Eveline95</a:t>
            </a:r>
            <a:r>
              <a:rPr lang="en-US" dirty="0">
                <a:latin typeface="Times New Roman" panose="02020603050405020304" pitchFamily="18" charset="0"/>
                <a:cs typeface="Times New Roman" panose="02020603050405020304" pitchFamily="18" charset="0"/>
              </a:rPr>
              <a:t>) for authentic, high-engagement campaigns.</a:t>
            </a:r>
          </a:p>
          <a:p>
            <a:pPr marL="0" indent="0">
              <a:buNone/>
            </a:pPr>
            <a:r>
              <a:rPr lang="en-US" b="1" dirty="0">
                <a:latin typeface="Times New Roman" panose="02020603050405020304" pitchFamily="18" charset="0"/>
                <a:cs typeface="Times New Roman" panose="02020603050405020304" pitchFamily="18" charset="0"/>
              </a:rPr>
              <a:t>User Segmentation</a:t>
            </a:r>
            <a:endParaRPr lang="en-US" b="0" dirty="0">
              <a:effectLst/>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Creators:</a:t>
            </a:r>
            <a:r>
              <a:rPr lang="en-US" dirty="0">
                <a:latin typeface="Times New Roman" panose="02020603050405020304" pitchFamily="18" charset="0"/>
                <a:cs typeface="Times New Roman" panose="02020603050405020304" pitchFamily="18" charset="0"/>
              </a:rPr>
              <a:t> Provide visibility tools and analytics.</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Passive Users:</a:t>
            </a:r>
            <a:r>
              <a:rPr lang="en-US" dirty="0">
                <a:latin typeface="Times New Roman" panose="02020603050405020304" pitchFamily="18" charset="0"/>
                <a:cs typeface="Times New Roman" panose="02020603050405020304" pitchFamily="18" charset="0"/>
              </a:rPr>
              <a:t> Nudge with relevant content suggestions.</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Engagers:</a:t>
            </a:r>
            <a:r>
              <a:rPr lang="en-US" dirty="0">
                <a:latin typeface="Times New Roman" panose="02020603050405020304" pitchFamily="18" charset="0"/>
                <a:cs typeface="Times New Roman" panose="02020603050405020304" pitchFamily="18" charset="0"/>
              </a:rPr>
              <a:t> Encourage continued interaction through recognition or rewards.</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Dormant Users:</a:t>
            </a:r>
            <a:r>
              <a:rPr lang="en-US" dirty="0">
                <a:latin typeface="Times New Roman" panose="02020603050405020304" pitchFamily="18" charset="0"/>
                <a:cs typeface="Times New Roman" panose="02020603050405020304" pitchFamily="18" charset="0"/>
              </a:rPr>
              <a:t> Run </a:t>
            </a:r>
            <a:r>
              <a:rPr lang="en-US" b="1" dirty="0">
                <a:latin typeface="Times New Roman" panose="02020603050405020304" pitchFamily="18" charset="0"/>
                <a:cs typeface="Times New Roman" panose="02020603050405020304" pitchFamily="18" charset="0"/>
              </a:rPr>
              <a:t>re-engagement campaigns</a:t>
            </a:r>
            <a:r>
              <a:rPr lang="en-US" dirty="0">
                <a:latin typeface="Times New Roman" panose="02020603050405020304" pitchFamily="18" charset="0"/>
                <a:cs typeface="Times New Roman" panose="02020603050405020304" pitchFamily="18" charset="0"/>
              </a:rPr>
              <a:t> or personalized outreach</a:t>
            </a:r>
            <a:r>
              <a:rPr lang="en-US" dirty="0"/>
              <a:t>.</a:t>
            </a:r>
            <a:endParaRPr lang="en-US" b="1" dirty="0"/>
          </a:p>
        </p:txBody>
      </p:sp>
    </p:spTree>
    <p:extLst>
      <p:ext uri="{BB962C8B-B14F-4D97-AF65-F5344CB8AC3E}">
        <p14:creationId xmlns:p14="http://schemas.microsoft.com/office/powerpoint/2010/main" val="23324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A070-D44C-55C5-8344-7496C49997B8}"/>
              </a:ext>
            </a:extLst>
          </p:cNvPr>
          <p:cNvSpPr>
            <a:spLocks noGrp="1"/>
          </p:cNvSpPr>
          <p:nvPr>
            <p:ph type="title"/>
          </p:nvPr>
        </p:nvSpPr>
        <p:spPr>
          <a:xfrm>
            <a:off x="4330861" y="185196"/>
            <a:ext cx="3530278" cy="844951"/>
          </a:xfrm>
        </p:spPr>
        <p:txBody>
          <a:bodyPr>
            <a:normAutofit/>
          </a:bodyPr>
          <a:lstStyle/>
          <a:p>
            <a:r>
              <a:rPr lang="en-IN" b="1" dirty="0">
                <a:solidFill>
                  <a:srgbClr val="7030A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DADD886-3478-0009-BD05-C482CB07B691}"/>
              </a:ext>
            </a:extLst>
          </p:cNvPr>
          <p:cNvSpPr>
            <a:spLocks noGrp="1"/>
          </p:cNvSpPr>
          <p:nvPr>
            <p:ph idx="1"/>
          </p:nvPr>
        </p:nvSpPr>
        <p:spPr>
          <a:xfrm>
            <a:off x="891251" y="1255852"/>
            <a:ext cx="10174146" cy="5144948"/>
          </a:xfrm>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SQL analysis turned raw data into actionable insights.</a:t>
            </a:r>
            <a:endParaRPr lang="en-US" b="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Identified top influencers, peak engagement times, and trending content.</a:t>
            </a:r>
            <a:endParaRPr lang="en-US" b="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 Insights → Strategy → Better Campaigns → Growth.</a:t>
            </a:r>
            <a:endParaRPr lang="en-US" b="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Data-driven decisions can power engagement and guide marketing success</a:t>
            </a:r>
          </a:p>
          <a:p>
            <a:pPr>
              <a:buFont typeface="Wingdings" panose="05000000000000000000" pitchFamily="2" charset="2"/>
              <a:buChar char="q"/>
            </a:pPr>
            <a:r>
              <a:rPr lang="en-US" dirty="0">
                <a:latin typeface="Times New Roman"/>
                <a:cs typeface="Times New Roman"/>
                <a:sym typeface="Lilita One"/>
              </a:rPr>
              <a:t>Making reels should be promoted among users and influencers should be motivated to make reels related to trending hashtags.</a:t>
            </a:r>
          </a:p>
          <a:p>
            <a:pPr>
              <a:buFont typeface="Wingdings" panose="05000000000000000000" pitchFamily="2" charset="2"/>
              <a:buChar char="q"/>
            </a:pPr>
            <a:r>
              <a:rPr lang="en-US" dirty="0">
                <a:latin typeface="Times New Roman"/>
                <a:cs typeface="Times New Roman"/>
                <a:sym typeface="Lilita One"/>
              </a:rPr>
              <a:t>Ads and Campaigns should be optimize with trends.</a:t>
            </a:r>
          </a:p>
          <a:p>
            <a:pPr>
              <a:buFont typeface="Wingdings" panose="05000000000000000000" pitchFamily="2" charset="2"/>
              <a:buChar char="q"/>
            </a:pPr>
            <a:r>
              <a:rPr lang="en-US" dirty="0">
                <a:latin typeface="Times New Roman"/>
                <a:cs typeface="Times New Roman"/>
                <a:sym typeface="Lilita One"/>
              </a:rPr>
              <a:t>Promotion through notification should be done via tests and mails</a:t>
            </a:r>
            <a:r>
              <a:rPr lang="en-US" sz="2000" dirty="0">
                <a:latin typeface="Times New Roman"/>
                <a:cs typeface="Times New Roman"/>
                <a:sym typeface="Lilita One"/>
              </a:rPr>
              <a:t>.</a:t>
            </a:r>
            <a:endParaRPr lang="en-US" sz="2000" dirty="0">
              <a:latin typeface="Times New Roman"/>
              <a:cs typeface="Times New Roman"/>
              <a:sym typeface="Times New Roman"/>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1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2CCF-2901-E3C2-4212-4CD0B693C2D4}"/>
              </a:ext>
            </a:extLst>
          </p:cNvPr>
          <p:cNvSpPr>
            <a:spLocks noGrp="1"/>
          </p:cNvSpPr>
          <p:nvPr>
            <p:ph type="title"/>
          </p:nvPr>
        </p:nvSpPr>
        <p:spPr>
          <a:xfrm>
            <a:off x="980661" y="69910"/>
            <a:ext cx="10648122" cy="1533249"/>
          </a:xfrm>
        </p:spPr>
        <p:txBody>
          <a:bodyPr>
            <a:normAutofit fontScale="90000"/>
          </a:bodyPr>
          <a:lstStyle/>
          <a:p>
            <a:br>
              <a:rPr lang="en-US" sz="2800" u="sng" spc="-254" dirty="0">
                <a:solidFill>
                  <a:schemeClr val="tx2">
                    <a:lumMod val="75000"/>
                  </a:schemeClr>
                </a:solidFill>
                <a:latin typeface="Aharoni" panose="02010803020104030203" pitchFamily="2" charset="-79"/>
                <a:cs typeface="Aharoni" panose="02010803020104030203" pitchFamily="2" charset="-79"/>
                <a:sym typeface="Lilita One"/>
              </a:rPr>
            </a:br>
            <a:br>
              <a:rPr lang="en-US" sz="2800" u="sng" spc="-254" dirty="0">
                <a:solidFill>
                  <a:schemeClr val="tx2">
                    <a:lumMod val="75000"/>
                  </a:schemeClr>
                </a:solidFill>
                <a:latin typeface="Aharoni" panose="02010803020104030203" pitchFamily="2" charset="-79"/>
                <a:cs typeface="Aharoni" panose="02010803020104030203" pitchFamily="2" charset="-79"/>
                <a:sym typeface="Lilita One"/>
              </a:rPr>
            </a:br>
            <a:r>
              <a:rPr lang="en-US" sz="2800" spc="-254" dirty="0">
                <a:solidFill>
                  <a:schemeClr val="tx2">
                    <a:lumMod val="75000"/>
                  </a:schemeClr>
                </a:solidFill>
                <a:latin typeface="Aharoni" panose="02010803020104030203" pitchFamily="2" charset="-79"/>
                <a:cs typeface="Aharoni" panose="02010803020104030203" pitchFamily="2" charset="-79"/>
                <a:sym typeface="Lilita One"/>
              </a:rPr>
              <a:t>                                                                </a:t>
            </a:r>
            <a:br>
              <a:rPr lang="en-US" sz="2800" spc="-254" dirty="0">
                <a:solidFill>
                  <a:schemeClr val="tx2">
                    <a:lumMod val="75000"/>
                  </a:schemeClr>
                </a:solidFill>
                <a:latin typeface="Aharoni" panose="02010803020104030203" pitchFamily="2" charset="-79"/>
                <a:cs typeface="Aharoni" panose="02010803020104030203" pitchFamily="2" charset="-79"/>
                <a:sym typeface="Lilita One"/>
              </a:rPr>
            </a:br>
            <a:r>
              <a:rPr lang="en-US" sz="2800" spc="-254" dirty="0">
                <a:solidFill>
                  <a:schemeClr val="tx2">
                    <a:lumMod val="75000"/>
                  </a:schemeClr>
                </a:solidFill>
                <a:latin typeface="Aharoni" panose="02010803020104030203" pitchFamily="2" charset="-79"/>
                <a:cs typeface="Aharoni" panose="02010803020104030203" pitchFamily="2" charset="-79"/>
                <a:sym typeface="Lilita One"/>
              </a:rPr>
              <a:t>                                                                        </a:t>
            </a:r>
            <a:br>
              <a:rPr lang="en-US" sz="2800" spc="-254" dirty="0">
                <a:solidFill>
                  <a:schemeClr val="tx2">
                    <a:lumMod val="75000"/>
                  </a:schemeClr>
                </a:solidFill>
                <a:latin typeface="Aharoni" panose="02010803020104030203" pitchFamily="2" charset="-79"/>
                <a:cs typeface="Aharoni" panose="02010803020104030203" pitchFamily="2" charset="-79"/>
                <a:sym typeface="Lilita One"/>
              </a:rPr>
            </a:br>
            <a:r>
              <a:rPr lang="en-US" sz="2800" b="1" dirty="0">
                <a:solidFill>
                  <a:schemeClr val="tx2">
                    <a:lumMod val="75000"/>
                  </a:schemeClr>
                </a:solidFill>
                <a:latin typeface="Aharoni" panose="02010803020104030203" pitchFamily="2" charset="-79"/>
                <a:cs typeface="Aharoni" panose="02010803020104030203" pitchFamily="2" charset="-79"/>
                <a:sym typeface="Lilita One"/>
              </a:rPr>
              <a:t>                                                </a:t>
            </a:r>
            <a:r>
              <a:rPr lang="en-US" sz="2800" b="1" dirty="0">
                <a:solidFill>
                  <a:srgbClr val="7030A0"/>
                </a:solidFill>
                <a:latin typeface="Times New Roman" panose="02020603050405020304" pitchFamily="18" charset="0"/>
                <a:cs typeface="Times New Roman" panose="02020603050405020304" pitchFamily="18" charset="0"/>
                <a:sym typeface="Lilita One"/>
              </a:rPr>
              <a:t>About Meta</a:t>
            </a:r>
            <a:br>
              <a:rPr lang="en-US" sz="2800" u="sng" spc="-254" dirty="0">
                <a:solidFill>
                  <a:srgbClr val="7030A0"/>
                </a:solidFill>
                <a:latin typeface="Times New Roman" panose="02020603050405020304" pitchFamily="18" charset="0"/>
                <a:cs typeface="Times New Roman" panose="02020603050405020304" pitchFamily="18" charset="0"/>
                <a:sym typeface="Lilita One"/>
              </a:rPr>
            </a:b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5454A-1674-DCF6-127F-53A77F39CE5C}"/>
              </a:ext>
            </a:extLst>
          </p:cNvPr>
          <p:cNvSpPr>
            <a:spLocks noGrp="1"/>
          </p:cNvSpPr>
          <p:nvPr>
            <p:ph idx="1"/>
          </p:nvPr>
        </p:nvSpPr>
        <p:spPr>
          <a:xfrm>
            <a:off x="318053" y="2182742"/>
            <a:ext cx="7992570" cy="321106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Meta, founded by Mark Zuckerberg in 2004 as Facebook, rebranded in 2021 to focus on building the </a:t>
            </a:r>
            <a:r>
              <a:rPr lang="en-US" b="1" dirty="0">
                <a:latin typeface="Times New Roman" panose="02020603050405020304" pitchFamily="18" charset="0"/>
                <a:cs typeface="Times New Roman" panose="02020603050405020304" pitchFamily="18" charset="0"/>
              </a:rPr>
              <a:t>Metaverse</a:t>
            </a:r>
            <a:r>
              <a:rPr lang="en-US" dirty="0">
                <a:latin typeface="Times New Roman" panose="02020603050405020304" pitchFamily="18" charset="0"/>
                <a:cs typeface="Times New Roman" panose="02020603050405020304" pitchFamily="18" charset="0"/>
              </a:rPr>
              <a:t>  a virtual space for social interaction and collaboration. Its products include </a:t>
            </a:r>
            <a:r>
              <a:rPr lang="en-US" b="1" dirty="0">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Instagram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WhatsApp</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Oculus</a:t>
            </a:r>
            <a:r>
              <a:rPr lang="en-US" dirty="0">
                <a:latin typeface="Times New Roman" panose="02020603050405020304" pitchFamily="18" charset="0"/>
                <a:cs typeface="Times New Roman" panose="02020603050405020304" pitchFamily="18" charset="0"/>
              </a:rPr>
              <a:t>, aiming to blend virtual and physical worlds for more connected digital experiences.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85612E-E17C-9A6C-FEF2-CC78FD68B5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4317" y="279104"/>
            <a:ext cx="1083365" cy="1114862"/>
          </a:xfrm>
          <a:prstGeom prst="rect">
            <a:avLst/>
          </a:prstGeom>
        </p:spPr>
      </p:pic>
      <p:pic>
        <p:nvPicPr>
          <p:cNvPr id="1026" name="Picture 2">
            <a:extLst>
              <a:ext uri="{FF2B5EF4-FFF2-40B4-BE49-F238E27FC236}">
                <a16:creationId xmlns:a16="http://schemas.microsoft.com/office/drawing/2014/main" id="{577DD1AD-7C81-859C-DFA6-B29CE5C6C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623" y="2182742"/>
            <a:ext cx="3778084" cy="212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99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647A-4E98-B14D-616D-F20234D8F2EB}"/>
              </a:ext>
            </a:extLst>
          </p:cNvPr>
          <p:cNvSpPr>
            <a:spLocks noGrp="1"/>
          </p:cNvSpPr>
          <p:nvPr>
            <p:ph type="title"/>
          </p:nvPr>
        </p:nvSpPr>
        <p:spPr>
          <a:xfrm>
            <a:off x="947530" y="1219890"/>
            <a:ext cx="10515600" cy="1325563"/>
          </a:xfrm>
        </p:spPr>
        <p:txBody>
          <a:bodyPr/>
          <a:lstStyle/>
          <a:p>
            <a:r>
              <a:rPr lang="en-US" spc="-254" dirty="0">
                <a:solidFill>
                  <a:srgbClr val="7030A0"/>
                </a:solidFill>
                <a:latin typeface="Aharoni" panose="02010803020104030203" pitchFamily="2" charset="-79"/>
                <a:cs typeface="Aharoni" panose="02010803020104030203" pitchFamily="2" charset="-79"/>
                <a:sym typeface="Lilita One"/>
              </a:rPr>
              <a:t>                         </a:t>
            </a:r>
            <a:r>
              <a:rPr lang="en-US" spc="-254" dirty="0">
                <a:solidFill>
                  <a:srgbClr val="7030A0"/>
                </a:solidFill>
                <a:latin typeface="Times New Roman" panose="02020603050405020304" pitchFamily="18" charset="0"/>
                <a:cs typeface="Times New Roman" panose="02020603050405020304" pitchFamily="18" charset="0"/>
                <a:sym typeface="Lilita One"/>
              </a:rPr>
              <a:t>Problem</a:t>
            </a:r>
            <a:r>
              <a:rPr lang="en-US" spc="-254" dirty="0">
                <a:solidFill>
                  <a:srgbClr val="7030A0"/>
                </a:solidFill>
                <a:latin typeface="Aharoni" panose="02010803020104030203" pitchFamily="2" charset="-79"/>
                <a:cs typeface="Aharoni" panose="02010803020104030203" pitchFamily="2" charset="-79"/>
                <a:sym typeface="Lilita One"/>
              </a:rPr>
              <a:t> </a:t>
            </a:r>
            <a:r>
              <a:rPr lang="en-US" spc="-254" dirty="0">
                <a:solidFill>
                  <a:srgbClr val="7030A0"/>
                </a:solidFill>
                <a:latin typeface="Times New Roman" panose="02020603050405020304" pitchFamily="18" charset="0"/>
                <a:cs typeface="Times New Roman" panose="02020603050405020304" pitchFamily="18" charset="0"/>
                <a:sym typeface="Lilita One"/>
              </a:rPr>
              <a:t>Statement</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EC24F4-7847-8B01-75B5-7E1DD8201BCF}"/>
              </a:ext>
            </a:extLst>
          </p:cNvPr>
          <p:cNvSpPr>
            <a:spLocks noGrp="1"/>
          </p:cNvSpPr>
          <p:nvPr>
            <p:ph idx="1"/>
          </p:nvPr>
        </p:nvSpPr>
        <p:spPr>
          <a:xfrm>
            <a:off x="1303662" y="2766351"/>
            <a:ext cx="10280374" cy="2442258"/>
          </a:xfrm>
        </p:spPr>
        <p:txBody>
          <a:bodyPr/>
          <a:lstStyle/>
          <a:p>
            <a:pPr marL="0" indent="0">
              <a:buNone/>
            </a:pPr>
            <a:r>
              <a:rPr lang="en-US" dirty="0">
                <a:latin typeface="Times New Roman"/>
                <a:cs typeface="Times New Roman"/>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lang="en-US" dirty="0">
              <a:latin typeface="Times New Roman"/>
              <a:cs typeface="Times New Roman"/>
              <a:sym typeface="Lilita One"/>
            </a:endParaRPr>
          </a:p>
        </p:txBody>
      </p:sp>
    </p:spTree>
    <p:extLst>
      <p:ext uri="{BB962C8B-B14F-4D97-AF65-F5344CB8AC3E}">
        <p14:creationId xmlns:p14="http://schemas.microsoft.com/office/powerpoint/2010/main" val="109799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92C0-6D29-1695-E2F6-01ADB5BE9662}"/>
              </a:ext>
            </a:extLst>
          </p:cNvPr>
          <p:cNvSpPr>
            <a:spLocks noGrp="1"/>
          </p:cNvSpPr>
          <p:nvPr>
            <p:ph type="title"/>
          </p:nvPr>
        </p:nvSpPr>
        <p:spPr>
          <a:xfrm>
            <a:off x="3339548" y="365125"/>
            <a:ext cx="4373217" cy="1225136"/>
          </a:xfrm>
        </p:spPr>
        <p:txBody>
          <a:bodyPr>
            <a:normAutofit/>
          </a:bodyPr>
          <a:lstStyle/>
          <a:p>
            <a:r>
              <a:rPr lang="en-US" spc="-254" dirty="0">
                <a:solidFill>
                  <a:srgbClr val="7030A0"/>
                </a:solidFill>
                <a:latin typeface="Times New Roman" panose="02020603050405020304" pitchFamily="18" charset="0"/>
                <a:cs typeface="Times New Roman" panose="02020603050405020304" pitchFamily="18" charset="0"/>
                <a:sym typeface="Lilita One"/>
              </a:rPr>
              <a:t>Data Overview</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9F155B-67BF-201C-C8CB-B1A653E1B6C9}"/>
              </a:ext>
            </a:extLst>
          </p:cNvPr>
          <p:cNvSpPr>
            <a:spLocks noGrp="1"/>
          </p:cNvSpPr>
          <p:nvPr>
            <p:ph idx="1"/>
          </p:nvPr>
        </p:nvSpPr>
        <p:spPr>
          <a:xfrm>
            <a:off x="775252" y="1828801"/>
            <a:ext cx="6003235" cy="4263887"/>
          </a:xfrm>
        </p:spPr>
        <p:txBody>
          <a:bodyPr>
            <a:normAutofit fontScale="70000" lnSpcReduction="20000"/>
          </a:bodyPr>
          <a:lstStyle/>
          <a:p>
            <a:r>
              <a:rPr lang="en-IN" b="1" dirty="0" err="1">
                <a:latin typeface="Times New Roman"/>
                <a:cs typeface="Times New Roman"/>
              </a:rPr>
              <a:t>comments_id</a:t>
            </a:r>
            <a:r>
              <a:rPr lang="en-IN" b="1" dirty="0">
                <a:latin typeface="Times New Roman"/>
                <a:cs typeface="Times New Roman"/>
              </a:rPr>
              <a:t> : </a:t>
            </a:r>
            <a:r>
              <a:rPr lang="en-IN" dirty="0">
                <a:latin typeface="Times New Roman"/>
                <a:cs typeface="Times New Roman"/>
              </a:rPr>
              <a:t>unique identifier for each comment</a:t>
            </a:r>
          </a:p>
          <a:p>
            <a:r>
              <a:rPr lang="en-US" b="1" dirty="0" err="1">
                <a:latin typeface="Times New Roman"/>
                <a:cs typeface="Times New Roman"/>
              </a:rPr>
              <a:t>comment_text</a:t>
            </a:r>
            <a:r>
              <a:rPr lang="en-US" b="1" dirty="0">
                <a:latin typeface="Times New Roman"/>
                <a:cs typeface="Times New Roman"/>
              </a:rPr>
              <a:t> : </a:t>
            </a:r>
            <a:r>
              <a:rPr lang="en-US" dirty="0">
                <a:latin typeface="Times New Roman"/>
                <a:cs typeface="Times New Roman"/>
              </a:rPr>
              <a:t>text content of a given comment</a:t>
            </a:r>
          </a:p>
          <a:p>
            <a:r>
              <a:rPr lang="en-IN" b="1" dirty="0" err="1">
                <a:latin typeface="Times New Roman"/>
                <a:cs typeface="Times New Roman"/>
              </a:rPr>
              <a:t>user_id</a:t>
            </a:r>
            <a:r>
              <a:rPr lang="en-IN" b="1" dirty="0">
                <a:latin typeface="Times New Roman"/>
                <a:cs typeface="Times New Roman"/>
              </a:rPr>
              <a:t> : </a:t>
            </a:r>
            <a:r>
              <a:rPr lang="en-IN" dirty="0">
                <a:latin typeface="Times New Roman"/>
                <a:cs typeface="Times New Roman"/>
              </a:rPr>
              <a:t>unique identifier for each user</a:t>
            </a:r>
          </a:p>
          <a:p>
            <a:r>
              <a:rPr lang="en-US" b="1" dirty="0" err="1">
                <a:latin typeface="Times New Roman"/>
                <a:cs typeface="Times New Roman"/>
              </a:rPr>
              <a:t>photo_id</a:t>
            </a:r>
            <a:r>
              <a:rPr lang="en-US" b="1" dirty="0">
                <a:latin typeface="Times New Roman"/>
                <a:cs typeface="Times New Roman"/>
              </a:rPr>
              <a:t> : </a:t>
            </a:r>
            <a:r>
              <a:rPr lang="en-US" dirty="0">
                <a:latin typeface="Times New Roman"/>
                <a:cs typeface="Times New Roman"/>
              </a:rPr>
              <a:t>unique identifier for each photo</a:t>
            </a:r>
          </a:p>
          <a:p>
            <a:r>
              <a:rPr lang="en-US" b="1" dirty="0" err="1">
                <a:latin typeface="Times New Roman"/>
                <a:cs typeface="Times New Roman"/>
              </a:rPr>
              <a:t>created_at</a:t>
            </a:r>
            <a:r>
              <a:rPr lang="en-US" b="1" dirty="0">
                <a:latin typeface="Times New Roman"/>
                <a:cs typeface="Times New Roman"/>
              </a:rPr>
              <a:t> : </a:t>
            </a:r>
            <a:r>
              <a:rPr lang="en-US" dirty="0">
                <a:latin typeface="Times New Roman"/>
                <a:cs typeface="Times New Roman"/>
              </a:rPr>
              <a:t>date of interaction in the form like, photos, tags</a:t>
            </a:r>
          </a:p>
          <a:p>
            <a:r>
              <a:rPr lang="en-US" b="1" dirty="0" err="1">
                <a:latin typeface="Times New Roman"/>
                <a:cs typeface="Times New Roman"/>
              </a:rPr>
              <a:t>follower_id</a:t>
            </a:r>
            <a:r>
              <a:rPr lang="en-US" b="1" dirty="0">
                <a:latin typeface="Times New Roman"/>
                <a:cs typeface="Times New Roman"/>
              </a:rPr>
              <a:t> : </a:t>
            </a:r>
            <a:r>
              <a:rPr lang="en-US" dirty="0" err="1">
                <a:latin typeface="Times New Roman"/>
                <a:cs typeface="Times New Roman"/>
              </a:rPr>
              <a:t>user_id</a:t>
            </a:r>
            <a:r>
              <a:rPr lang="en-US" dirty="0">
                <a:latin typeface="Times New Roman"/>
                <a:cs typeface="Times New Roman"/>
              </a:rPr>
              <a:t> of the follower for a certain user</a:t>
            </a:r>
          </a:p>
          <a:p>
            <a:r>
              <a:rPr lang="en-US" b="1" dirty="0" err="1">
                <a:latin typeface="Times New Roman"/>
                <a:cs typeface="Times New Roman"/>
              </a:rPr>
              <a:t>followee_id</a:t>
            </a:r>
            <a:r>
              <a:rPr lang="en-US" b="1" dirty="0">
                <a:latin typeface="Times New Roman"/>
                <a:cs typeface="Times New Roman"/>
              </a:rPr>
              <a:t> : </a:t>
            </a:r>
            <a:r>
              <a:rPr lang="en-US" dirty="0" err="1">
                <a:latin typeface="Times New Roman"/>
                <a:cs typeface="Times New Roman"/>
              </a:rPr>
              <a:t>user_id</a:t>
            </a:r>
            <a:r>
              <a:rPr lang="en-US" dirty="0">
                <a:latin typeface="Times New Roman"/>
                <a:cs typeface="Times New Roman"/>
              </a:rPr>
              <a:t> of </a:t>
            </a:r>
            <a:r>
              <a:rPr lang="en-US" dirty="0" err="1">
                <a:latin typeface="Times New Roman"/>
                <a:cs typeface="Times New Roman"/>
              </a:rPr>
              <a:t>followee</a:t>
            </a:r>
            <a:r>
              <a:rPr lang="en-US" dirty="0">
                <a:latin typeface="Times New Roman"/>
                <a:cs typeface="Times New Roman"/>
              </a:rPr>
              <a:t> for a certain user</a:t>
            </a:r>
          </a:p>
          <a:p>
            <a:r>
              <a:rPr lang="en-IN" b="1" dirty="0" err="1">
                <a:latin typeface="Times New Roman"/>
                <a:cs typeface="Times New Roman"/>
              </a:rPr>
              <a:t>tag_id</a:t>
            </a:r>
            <a:r>
              <a:rPr lang="en-IN" b="1" dirty="0">
                <a:latin typeface="Times New Roman"/>
                <a:cs typeface="Times New Roman"/>
              </a:rPr>
              <a:t> : </a:t>
            </a:r>
            <a:r>
              <a:rPr lang="en-IN" dirty="0">
                <a:latin typeface="Times New Roman"/>
                <a:cs typeface="Times New Roman"/>
              </a:rPr>
              <a:t>unique identifier for each tag</a:t>
            </a:r>
          </a:p>
          <a:p>
            <a:r>
              <a:rPr lang="en-US" b="1" dirty="0" err="1">
                <a:latin typeface="Times New Roman"/>
                <a:cs typeface="Times New Roman"/>
              </a:rPr>
              <a:t>image_url</a:t>
            </a:r>
            <a:r>
              <a:rPr lang="en-US" b="1" dirty="0">
                <a:latin typeface="Times New Roman"/>
                <a:cs typeface="Times New Roman"/>
              </a:rPr>
              <a:t> : </a:t>
            </a:r>
            <a:r>
              <a:rPr lang="en-US" dirty="0">
                <a:latin typeface="Times New Roman"/>
                <a:cs typeface="Times New Roman"/>
              </a:rPr>
              <a:t>link to the image posted on the platform</a:t>
            </a:r>
          </a:p>
          <a:p>
            <a:r>
              <a:rPr lang="en-US" b="1" dirty="0">
                <a:latin typeface="Times New Roman"/>
                <a:cs typeface="Times New Roman"/>
              </a:rPr>
              <a:t>username : </a:t>
            </a:r>
            <a:r>
              <a:rPr lang="en-US" dirty="0">
                <a:latin typeface="Times New Roman"/>
                <a:cs typeface="Times New Roman"/>
              </a:rPr>
              <a:t>username chosen by the user</a:t>
            </a:r>
            <a:endParaRPr lang="en-IN" dirty="0">
              <a:latin typeface="Times New Roman"/>
              <a:cs typeface="Times New Roman"/>
            </a:endParaRPr>
          </a:p>
        </p:txBody>
      </p:sp>
      <p:sp>
        <p:nvSpPr>
          <p:cNvPr id="7" name="TextBox 6">
            <a:extLst>
              <a:ext uri="{FF2B5EF4-FFF2-40B4-BE49-F238E27FC236}">
                <a16:creationId xmlns:a16="http://schemas.microsoft.com/office/drawing/2014/main" id="{DB236B37-D7C4-5FE3-29F1-16850414D9E1}"/>
              </a:ext>
            </a:extLst>
          </p:cNvPr>
          <p:cNvSpPr txBox="1"/>
          <p:nvPr/>
        </p:nvSpPr>
        <p:spPr>
          <a:xfrm>
            <a:off x="6609523" y="1720840"/>
            <a:ext cx="5287618" cy="3416320"/>
          </a:xfrm>
          <a:prstGeom prst="rect">
            <a:avLst/>
          </a:prstGeom>
          <a:noFill/>
        </p:spPr>
        <p:txBody>
          <a:bodyPr wrap="square">
            <a:spAutoFit/>
          </a:bodyPr>
          <a:lstStyle/>
          <a:p>
            <a:pPr marL="0" lvl="0" indent="0" algn="l" rtl="0">
              <a:lnSpc>
                <a:spcPct val="100000"/>
              </a:lnSpc>
              <a:spcBef>
                <a:spcPts val="0"/>
              </a:spcBef>
              <a:spcAft>
                <a:spcPts val="0"/>
              </a:spcAft>
              <a:buClr>
                <a:schemeClr val="dk1"/>
              </a:buClr>
              <a:buFont typeface="Arial"/>
              <a:buNone/>
            </a:pPr>
            <a:r>
              <a:rPr lang="en-US" sz="1800" b="1" dirty="0">
                <a:latin typeface="Calibri"/>
                <a:ea typeface="Calibri"/>
                <a:cs typeface="Calibri"/>
                <a:sym typeface="Calibri"/>
              </a:rPr>
              <a:t>Users Table : </a:t>
            </a:r>
            <a:r>
              <a:rPr lang="en-US" sz="1800" dirty="0">
                <a:latin typeface="Calibri"/>
                <a:ea typeface="Calibri"/>
                <a:cs typeface="Calibri"/>
                <a:sym typeface="Calibri"/>
              </a:rPr>
              <a:t>information about users registered on the platform</a:t>
            </a:r>
            <a:endParaRPr lang="en-US" sz="1200" dirty="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800" b="1" dirty="0">
                <a:latin typeface="Calibri"/>
                <a:ea typeface="Calibri"/>
                <a:cs typeface="Calibri"/>
                <a:sym typeface="Calibri"/>
              </a:rPr>
              <a:t>Photos Table: </a:t>
            </a:r>
            <a:r>
              <a:rPr lang="en-US" sz="1800" dirty="0">
                <a:latin typeface="Calibri"/>
                <a:ea typeface="Calibri"/>
                <a:cs typeface="Calibri"/>
                <a:sym typeface="Calibri"/>
              </a:rPr>
              <a:t>information about the photos uploaded by users.</a:t>
            </a:r>
            <a:endParaRPr lang="en-US" sz="1200" dirty="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800" b="1" dirty="0">
                <a:latin typeface="Calibri"/>
                <a:ea typeface="Calibri"/>
                <a:cs typeface="Calibri"/>
                <a:sym typeface="Calibri"/>
              </a:rPr>
              <a:t>Comments Table: </a:t>
            </a:r>
            <a:r>
              <a:rPr lang="en-US" sz="1800" dirty="0">
                <a:latin typeface="Calibri"/>
                <a:ea typeface="Calibri"/>
                <a:cs typeface="Calibri"/>
                <a:sym typeface="Calibri"/>
              </a:rPr>
              <a:t>Stores all comments made by users on photos.</a:t>
            </a:r>
            <a:endParaRPr lang="en-US" sz="1200" dirty="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800" b="1" dirty="0">
                <a:latin typeface="Calibri"/>
                <a:ea typeface="Calibri"/>
                <a:cs typeface="Calibri"/>
                <a:sym typeface="Calibri"/>
              </a:rPr>
              <a:t>Likes Table: </a:t>
            </a:r>
            <a:r>
              <a:rPr lang="en-US" sz="1800" dirty="0">
                <a:latin typeface="Calibri"/>
                <a:ea typeface="Calibri"/>
                <a:cs typeface="Calibri"/>
                <a:sym typeface="Calibri"/>
              </a:rPr>
              <a:t>Tracks which users liked which photos.</a:t>
            </a:r>
            <a:endParaRPr lang="en-US" sz="1200" dirty="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800" b="1" dirty="0">
                <a:latin typeface="Calibri"/>
                <a:ea typeface="Calibri"/>
                <a:cs typeface="Calibri"/>
                <a:sym typeface="Calibri"/>
              </a:rPr>
              <a:t>Follows Table: </a:t>
            </a:r>
            <a:r>
              <a:rPr lang="en-US" sz="1800" dirty="0">
                <a:latin typeface="Calibri"/>
                <a:ea typeface="Calibri"/>
                <a:cs typeface="Calibri"/>
                <a:sym typeface="Calibri"/>
              </a:rPr>
              <a:t>Tracks user relationships (followers and </a:t>
            </a:r>
            <a:r>
              <a:rPr lang="en-US" sz="1800" dirty="0" err="1">
                <a:latin typeface="Calibri"/>
                <a:ea typeface="Calibri"/>
                <a:cs typeface="Calibri"/>
                <a:sym typeface="Calibri"/>
              </a:rPr>
              <a:t>followees</a:t>
            </a:r>
            <a:r>
              <a:rPr lang="en-US" sz="1800" dirty="0">
                <a:latin typeface="Calibri"/>
                <a:ea typeface="Calibri"/>
                <a:cs typeface="Calibri"/>
                <a:sym typeface="Calibri"/>
              </a:rPr>
              <a:t>).</a:t>
            </a:r>
            <a:endParaRPr lang="en-US" sz="1200" dirty="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800" b="1" dirty="0">
                <a:latin typeface="Calibri"/>
                <a:ea typeface="Calibri"/>
                <a:cs typeface="Calibri"/>
                <a:sym typeface="Calibri"/>
              </a:rPr>
              <a:t>Tags Table: </a:t>
            </a:r>
            <a:r>
              <a:rPr lang="en-US" sz="1800" dirty="0">
                <a:latin typeface="Calibri"/>
                <a:ea typeface="Calibri"/>
                <a:cs typeface="Calibri"/>
                <a:sym typeface="Calibri"/>
              </a:rPr>
              <a:t>Stores unique tags that are associated with photos.</a:t>
            </a:r>
            <a:endParaRPr lang="en-US" sz="1200" dirty="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800" b="1" dirty="0" err="1">
                <a:latin typeface="Calibri"/>
                <a:ea typeface="Calibri"/>
                <a:cs typeface="Calibri"/>
                <a:sym typeface="Calibri"/>
              </a:rPr>
              <a:t>Photo_Tags</a:t>
            </a:r>
            <a:r>
              <a:rPr lang="en-US" sz="1800" b="1" dirty="0">
                <a:latin typeface="Calibri"/>
                <a:ea typeface="Calibri"/>
                <a:cs typeface="Calibri"/>
                <a:sym typeface="Calibri"/>
              </a:rPr>
              <a:t> Table: </a:t>
            </a:r>
            <a:r>
              <a:rPr lang="en-US" sz="1800" dirty="0">
                <a:latin typeface="Calibri"/>
                <a:ea typeface="Calibri"/>
                <a:cs typeface="Calibri"/>
                <a:sym typeface="Calibri"/>
              </a:rPr>
              <a:t>connects photos with tags.</a:t>
            </a:r>
            <a:endParaRPr lang="en-US" sz="1200" dirty="0">
              <a:latin typeface="Arial"/>
              <a:ea typeface="Arial"/>
              <a:cs typeface="Arial"/>
              <a:sym typeface="Arial"/>
            </a:endParaRPr>
          </a:p>
        </p:txBody>
      </p:sp>
    </p:spTree>
    <p:extLst>
      <p:ext uri="{BB962C8B-B14F-4D97-AF65-F5344CB8AC3E}">
        <p14:creationId xmlns:p14="http://schemas.microsoft.com/office/powerpoint/2010/main" val="72326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EA48-9A31-39CF-1305-AEFD436ACE8B}"/>
              </a:ext>
            </a:extLst>
          </p:cNvPr>
          <p:cNvSpPr>
            <a:spLocks noGrp="1"/>
          </p:cNvSpPr>
          <p:nvPr>
            <p:ph type="title"/>
          </p:nvPr>
        </p:nvSpPr>
        <p:spPr/>
        <p:txBody>
          <a:bodyPr/>
          <a:lstStyle/>
          <a:p>
            <a:r>
              <a:rPr lang="en-US" b="1" dirty="0">
                <a:solidFill>
                  <a:srgbClr val="7030A0"/>
                </a:solidFill>
                <a:latin typeface="Times New Roman" panose="02020603050405020304" pitchFamily="18" charset="0"/>
                <a:ea typeface="Century Gothic"/>
                <a:cs typeface="Times New Roman" panose="02020603050405020304" pitchFamily="18" charset="0"/>
                <a:sym typeface="Century Gothic"/>
              </a:rPr>
              <a:t>             DATABASE SCHEMA</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4" name="Google Shape;117;p18">
            <a:extLst>
              <a:ext uri="{FF2B5EF4-FFF2-40B4-BE49-F238E27FC236}">
                <a16:creationId xmlns:a16="http://schemas.microsoft.com/office/drawing/2014/main" id="{B1DAC895-AAB2-03AC-2402-0BCD9AE0BDC4}"/>
              </a:ext>
            </a:extLst>
          </p:cNvPr>
          <p:cNvPicPr preferRelativeResize="0">
            <a:picLocks noGrp="1"/>
          </p:cNvPicPr>
          <p:nvPr>
            <p:ph idx="1"/>
          </p:nvPr>
        </p:nvPicPr>
        <p:blipFill>
          <a:blip r:embed="rId2">
            <a:alphaModFix/>
          </a:blip>
          <a:stretch>
            <a:fillRect/>
          </a:stretch>
        </p:blipFill>
        <p:spPr>
          <a:xfrm>
            <a:off x="2493065" y="1591297"/>
            <a:ext cx="7205870" cy="4802187"/>
          </a:xfrm>
          <a:prstGeom prst="rect">
            <a:avLst/>
          </a:prstGeom>
          <a:noFill/>
          <a:ln>
            <a:noFill/>
          </a:ln>
        </p:spPr>
      </p:pic>
    </p:spTree>
    <p:extLst>
      <p:ext uri="{BB962C8B-B14F-4D97-AF65-F5344CB8AC3E}">
        <p14:creationId xmlns:p14="http://schemas.microsoft.com/office/powerpoint/2010/main" val="387760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C624-3CFE-0581-FD90-7C17037A0423}"/>
              </a:ext>
            </a:extLst>
          </p:cNvPr>
          <p:cNvSpPr>
            <a:spLocks noGrp="1"/>
          </p:cNvSpPr>
          <p:nvPr>
            <p:ph type="title"/>
          </p:nvPr>
        </p:nvSpPr>
        <p:spPr>
          <a:xfrm>
            <a:off x="4660739" y="-277893"/>
            <a:ext cx="2870521" cy="1287930"/>
          </a:xfrm>
        </p:spPr>
        <p:txBody>
          <a:bodyPr/>
          <a:lstStyle/>
          <a:p>
            <a:r>
              <a:rPr lang="en-US" spc="-254" dirty="0">
                <a:solidFill>
                  <a:srgbClr val="7030A0"/>
                </a:solidFill>
                <a:latin typeface="Times New Roman" panose="02020603050405020304" pitchFamily="18" charset="0"/>
                <a:cs typeface="Times New Roman" panose="02020603050405020304" pitchFamily="18" charset="0"/>
                <a:sym typeface="Lilita One"/>
              </a:rPr>
              <a:t>Approach</a:t>
            </a:r>
            <a:endParaRPr lang="en-IN" dirty="0">
              <a:solidFill>
                <a:srgbClr val="7030A0"/>
              </a:solidFill>
              <a:latin typeface="Times New Roman" panose="02020603050405020304" pitchFamily="18" charset="0"/>
              <a:cs typeface="Times New Roman" panose="02020603050405020304" pitchFamily="18" charset="0"/>
            </a:endParaRPr>
          </a:p>
        </p:txBody>
      </p:sp>
      <p:grpSp>
        <p:nvGrpSpPr>
          <p:cNvPr id="68" name="Group 4">
            <a:extLst>
              <a:ext uri="{FF2B5EF4-FFF2-40B4-BE49-F238E27FC236}">
                <a16:creationId xmlns:a16="http://schemas.microsoft.com/office/drawing/2014/main" id="{82422F94-8B58-23CE-36C3-215AAE4B9973}"/>
              </a:ext>
            </a:extLst>
          </p:cNvPr>
          <p:cNvGrpSpPr/>
          <p:nvPr/>
        </p:nvGrpSpPr>
        <p:grpSpPr>
          <a:xfrm>
            <a:off x="286854" y="497567"/>
            <a:ext cx="11849959" cy="1040512"/>
            <a:chOff x="-209761" y="-190497"/>
            <a:chExt cx="12551735" cy="1344976"/>
          </a:xfrm>
        </p:grpSpPr>
        <p:grpSp>
          <p:nvGrpSpPr>
            <p:cNvPr id="69" name="Group 5">
              <a:extLst>
                <a:ext uri="{FF2B5EF4-FFF2-40B4-BE49-F238E27FC236}">
                  <a16:creationId xmlns:a16="http://schemas.microsoft.com/office/drawing/2014/main" id="{C907191F-1CA7-AE3F-2346-675349615C69}"/>
                </a:ext>
              </a:extLst>
            </p:cNvPr>
            <p:cNvGrpSpPr/>
            <p:nvPr/>
          </p:nvGrpSpPr>
          <p:grpSpPr>
            <a:xfrm>
              <a:off x="63281" y="-190497"/>
              <a:ext cx="11680604" cy="1088048"/>
              <a:chOff x="-122083" y="-37629"/>
              <a:chExt cx="2307280" cy="214923"/>
            </a:xfrm>
          </p:grpSpPr>
          <p:sp>
            <p:nvSpPr>
              <p:cNvPr id="71" name="Freeform 6">
                <a:extLst>
                  <a:ext uri="{FF2B5EF4-FFF2-40B4-BE49-F238E27FC236}">
                    <a16:creationId xmlns:a16="http://schemas.microsoft.com/office/drawing/2014/main" id="{DCC0A1FB-5D24-1ACB-A97E-92B1E649DDD2}"/>
                  </a:ext>
                </a:extLst>
              </p:cNvPr>
              <p:cNvSpPr/>
              <p:nvPr/>
            </p:nvSpPr>
            <p:spPr>
              <a:xfrm>
                <a:off x="0" y="0"/>
                <a:ext cx="812800" cy="177294"/>
              </a:xfrm>
              <a:custGeom>
                <a:avLst/>
                <a:gdLst/>
                <a:ahLst/>
                <a:cxnLst/>
                <a:rect l="l" t="t" r="r" b="b"/>
                <a:pathLst>
                  <a:path w="812800" h="177294">
                    <a:moveTo>
                      <a:pt x="0" y="0"/>
                    </a:moveTo>
                    <a:lnTo>
                      <a:pt x="812800" y="0"/>
                    </a:lnTo>
                    <a:lnTo>
                      <a:pt x="812800" y="177294"/>
                    </a:lnTo>
                    <a:lnTo>
                      <a:pt x="0" y="177294"/>
                    </a:lnTo>
                    <a:close/>
                  </a:path>
                </a:pathLst>
              </a:custGeom>
              <a:solidFill>
                <a:srgbClr val="000000">
                  <a:alpha val="0"/>
                </a:srgbClr>
              </a:solidFill>
            </p:spPr>
          </p:sp>
          <p:sp>
            <p:nvSpPr>
              <p:cNvPr id="72" name="TextBox 7">
                <a:extLst>
                  <a:ext uri="{FF2B5EF4-FFF2-40B4-BE49-F238E27FC236}">
                    <a16:creationId xmlns:a16="http://schemas.microsoft.com/office/drawing/2014/main" id="{A41AF26C-7CDC-610D-CFED-A5873A526D91}"/>
                  </a:ext>
                </a:extLst>
              </p:cNvPr>
              <p:cNvSpPr txBox="1"/>
              <p:nvPr/>
            </p:nvSpPr>
            <p:spPr>
              <a:xfrm>
                <a:off x="-122083" y="-37629"/>
                <a:ext cx="2307280" cy="152502"/>
              </a:xfrm>
              <a:prstGeom prst="rect">
                <a:avLst/>
              </a:prstGeom>
            </p:spPr>
            <p:txBody>
              <a:bodyPr lIns="50800" tIns="50800" rIns="50800" bIns="50800" rtlCol="0" anchor="ctr"/>
              <a:lstStyle/>
              <a:p>
                <a:pPr>
                  <a:lnSpc>
                    <a:spcPts val="4200"/>
                  </a:lnSpc>
                  <a:spcBef>
                    <a:spcPct val="0"/>
                  </a:spcBef>
                </a:pPr>
                <a:r>
                  <a:rPr lang="en-US" sz="2800" b="1" dirty="0">
                    <a:solidFill>
                      <a:srgbClr val="7030A0"/>
                    </a:solidFill>
                    <a:latin typeface="Times New Roman"/>
                    <a:cs typeface="Times New Roman"/>
                    <a:sym typeface="Lilita One"/>
                  </a:rPr>
                  <a:t>1.Understanding Problem Statement</a:t>
                </a:r>
              </a:p>
            </p:txBody>
          </p:sp>
        </p:grpSp>
        <p:sp>
          <p:nvSpPr>
            <p:cNvPr id="70" name="TextBox 8">
              <a:extLst>
                <a:ext uri="{FF2B5EF4-FFF2-40B4-BE49-F238E27FC236}">
                  <a16:creationId xmlns:a16="http://schemas.microsoft.com/office/drawing/2014/main" id="{B03EE8DC-731C-2F53-ABBD-4D7226DDB41D}"/>
                </a:ext>
              </a:extLst>
            </p:cNvPr>
            <p:cNvSpPr txBox="1"/>
            <p:nvPr/>
          </p:nvSpPr>
          <p:spPr>
            <a:xfrm>
              <a:off x="-209761" y="501297"/>
              <a:ext cx="12551735" cy="653182"/>
            </a:xfrm>
            <a:prstGeom prst="rect">
              <a:avLst/>
            </a:prstGeom>
          </p:spPr>
          <p:txBody>
            <a:bodyPr wrap="square" lIns="0" tIns="0" rIns="0" bIns="0" rtlCol="0" anchor="t">
              <a:spAutoFit/>
            </a:bodyPr>
            <a:lstStyle/>
            <a:p>
              <a:pPr marL="259080" lvl="1" algn="l">
                <a:lnSpc>
                  <a:spcPts val="3359"/>
                </a:lnSpc>
                <a:spcBef>
                  <a:spcPct val="0"/>
                </a:spcBef>
              </a:pPr>
              <a:r>
                <a:rPr lang="en-US" sz="2400" dirty="0">
                  <a:latin typeface="Times New Roman"/>
                  <a:cs typeface="Times New Roman"/>
                </a:rPr>
                <a:t>Identifying the key questions ,the goals of the analysis, and the data available to address them.</a:t>
              </a:r>
              <a:endParaRPr lang="en-US" sz="2400" dirty="0">
                <a:latin typeface="Times New Roman"/>
                <a:cs typeface="Times New Roman"/>
                <a:sym typeface="Kollektif"/>
              </a:endParaRPr>
            </a:p>
          </p:txBody>
        </p:sp>
      </p:grpSp>
      <p:grpSp>
        <p:nvGrpSpPr>
          <p:cNvPr id="75" name="Group 4">
            <a:extLst>
              <a:ext uri="{FF2B5EF4-FFF2-40B4-BE49-F238E27FC236}">
                <a16:creationId xmlns:a16="http://schemas.microsoft.com/office/drawing/2014/main" id="{E55423B2-196F-C60E-EE0D-CF9F8AA9DA44}"/>
              </a:ext>
            </a:extLst>
          </p:cNvPr>
          <p:cNvGrpSpPr/>
          <p:nvPr/>
        </p:nvGrpSpPr>
        <p:grpSpPr>
          <a:xfrm>
            <a:off x="286854" y="1404349"/>
            <a:ext cx="10954251" cy="1110347"/>
            <a:chOff x="-1098916" y="-740618"/>
            <a:chExt cx="8390125" cy="1638170"/>
          </a:xfrm>
        </p:grpSpPr>
        <p:grpSp>
          <p:nvGrpSpPr>
            <p:cNvPr id="76" name="Group 5">
              <a:extLst>
                <a:ext uri="{FF2B5EF4-FFF2-40B4-BE49-F238E27FC236}">
                  <a16:creationId xmlns:a16="http://schemas.microsoft.com/office/drawing/2014/main" id="{5FD4F946-75DC-5D8C-F0C1-8DF3A57372FA}"/>
                </a:ext>
              </a:extLst>
            </p:cNvPr>
            <p:cNvGrpSpPr/>
            <p:nvPr/>
          </p:nvGrpSpPr>
          <p:grpSpPr>
            <a:xfrm>
              <a:off x="-922070" y="-740618"/>
              <a:ext cx="8213279" cy="1638170"/>
              <a:chOff x="-316720" y="-146295"/>
              <a:chExt cx="1622376" cy="323589"/>
            </a:xfrm>
          </p:grpSpPr>
          <p:sp>
            <p:nvSpPr>
              <p:cNvPr id="78" name="Freeform 6">
                <a:extLst>
                  <a:ext uri="{FF2B5EF4-FFF2-40B4-BE49-F238E27FC236}">
                    <a16:creationId xmlns:a16="http://schemas.microsoft.com/office/drawing/2014/main" id="{F96ADEBC-1FEA-A53D-E2AE-1A1C44201BC1}"/>
                  </a:ext>
                </a:extLst>
              </p:cNvPr>
              <p:cNvSpPr/>
              <p:nvPr/>
            </p:nvSpPr>
            <p:spPr>
              <a:xfrm>
                <a:off x="0" y="0"/>
                <a:ext cx="812800" cy="177294"/>
              </a:xfrm>
              <a:custGeom>
                <a:avLst/>
                <a:gdLst/>
                <a:ahLst/>
                <a:cxnLst/>
                <a:rect l="l" t="t" r="r" b="b"/>
                <a:pathLst>
                  <a:path w="812800" h="177294">
                    <a:moveTo>
                      <a:pt x="0" y="0"/>
                    </a:moveTo>
                    <a:lnTo>
                      <a:pt x="812800" y="0"/>
                    </a:lnTo>
                    <a:lnTo>
                      <a:pt x="812800" y="177294"/>
                    </a:lnTo>
                    <a:lnTo>
                      <a:pt x="0" y="177294"/>
                    </a:lnTo>
                    <a:close/>
                  </a:path>
                </a:pathLst>
              </a:custGeom>
              <a:solidFill>
                <a:srgbClr val="000000">
                  <a:alpha val="0"/>
                </a:srgbClr>
              </a:solidFill>
            </p:spPr>
          </p:sp>
          <p:sp>
            <p:nvSpPr>
              <p:cNvPr id="79" name="TextBox 7">
                <a:extLst>
                  <a:ext uri="{FF2B5EF4-FFF2-40B4-BE49-F238E27FC236}">
                    <a16:creationId xmlns:a16="http://schemas.microsoft.com/office/drawing/2014/main" id="{47950A39-EE19-55AD-218C-DF5EBCECC899}"/>
                  </a:ext>
                </a:extLst>
              </p:cNvPr>
              <p:cNvSpPr txBox="1"/>
              <p:nvPr/>
            </p:nvSpPr>
            <p:spPr>
              <a:xfrm>
                <a:off x="-316720" y="-146295"/>
                <a:ext cx="1622376" cy="163523"/>
              </a:xfrm>
              <a:prstGeom prst="rect">
                <a:avLst/>
              </a:prstGeom>
            </p:spPr>
            <p:txBody>
              <a:bodyPr lIns="50800" tIns="50800" rIns="50800" bIns="50800" rtlCol="0" anchor="ctr"/>
              <a:lstStyle/>
              <a:p>
                <a:pPr lvl="0" indent="0">
                  <a:lnSpc>
                    <a:spcPts val="4200"/>
                  </a:lnSpc>
                  <a:spcBef>
                    <a:spcPct val="0"/>
                  </a:spcBef>
                </a:pPr>
                <a:r>
                  <a:rPr lang="en-US" sz="2800" b="1" dirty="0">
                    <a:solidFill>
                      <a:srgbClr val="7030A0"/>
                    </a:solidFill>
                    <a:latin typeface="Times New Roman"/>
                    <a:cs typeface="Times New Roman"/>
                    <a:sym typeface="Lilita One"/>
                  </a:rPr>
                  <a:t>2.Data Cleaning and Validation</a:t>
                </a:r>
              </a:p>
            </p:txBody>
          </p:sp>
        </p:grpSp>
        <p:sp>
          <p:nvSpPr>
            <p:cNvPr id="77" name="TextBox 76">
              <a:extLst>
                <a:ext uri="{FF2B5EF4-FFF2-40B4-BE49-F238E27FC236}">
                  <a16:creationId xmlns:a16="http://schemas.microsoft.com/office/drawing/2014/main" id="{B2804553-A13B-DE42-C232-9207668A2D09}"/>
                </a:ext>
              </a:extLst>
            </p:cNvPr>
            <p:cNvSpPr txBox="1"/>
            <p:nvPr/>
          </p:nvSpPr>
          <p:spPr>
            <a:xfrm>
              <a:off x="-1098916" y="-11487"/>
              <a:ext cx="8213279" cy="588890"/>
            </a:xfrm>
            <a:prstGeom prst="rect">
              <a:avLst/>
            </a:prstGeom>
          </p:spPr>
          <p:txBody>
            <a:bodyPr wrap="square" lIns="0" tIns="0" rIns="0" bIns="0" rtlCol="0" anchor="t">
              <a:spAutoFit/>
            </a:bodyPr>
            <a:lstStyle/>
            <a:p>
              <a:pPr marL="259080" lvl="1">
                <a:lnSpc>
                  <a:spcPts val="3359"/>
                </a:lnSpc>
                <a:spcBef>
                  <a:spcPct val="0"/>
                </a:spcBef>
              </a:pPr>
              <a:r>
                <a:rPr lang="en-US" sz="2400" dirty="0">
                  <a:latin typeface="Times New Roman"/>
                  <a:cs typeface="Times New Roman"/>
                  <a:sym typeface="Kollektif"/>
                </a:rPr>
                <a:t>Checked and removed duplicates in the data sets also treated null values.</a:t>
              </a:r>
            </a:p>
          </p:txBody>
        </p:sp>
      </p:grpSp>
      <p:grpSp>
        <p:nvGrpSpPr>
          <p:cNvPr id="85" name="Group 9">
            <a:extLst>
              <a:ext uri="{FF2B5EF4-FFF2-40B4-BE49-F238E27FC236}">
                <a16:creationId xmlns:a16="http://schemas.microsoft.com/office/drawing/2014/main" id="{1750787B-9EBA-D19D-A854-0E4C6B960985}"/>
              </a:ext>
            </a:extLst>
          </p:cNvPr>
          <p:cNvGrpSpPr/>
          <p:nvPr/>
        </p:nvGrpSpPr>
        <p:grpSpPr>
          <a:xfrm>
            <a:off x="286854" y="2270453"/>
            <a:ext cx="11425055" cy="1271088"/>
            <a:chOff x="-255125" y="182203"/>
            <a:chExt cx="7582524" cy="860063"/>
          </a:xfrm>
        </p:grpSpPr>
        <p:sp>
          <p:nvSpPr>
            <p:cNvPr id="89" name="TextBox 12">
              <a:extLst>
                <a:ext uri="{FF2B5EF4-FFF2-40B4-BE49-F238E27FC236}">
                  <a16:creationId xmlns:a16="http://schemas.microsoft.com/office/drawing/2014/main" id="{968E994F-2A78-37EC-C865-D5926839C401}"/>
                </a:ext>
              </a:extLst>
            </p:cNvPr>
            <p:cNvSpPr txBox="1"/>
            <p:nvPr/>
          </p:nvSpPr>
          <p:spPr>
            <a:xfrm>
              <a:off x="-113732" y="182203"/>
              <a:ext cx="7441131" cy="312440"/>
            </a:xfrm>
            <a:prstGeom prst="rect">
              <a:avLst/>
            </a:prstGeom>
          </p:spPr>
          <p:txBody>
            <a:bodyPr lIns="50800" tIns="50800" rIns="50800" bIns="50800" rtlCol="0" anchor="ctr"/>
            <a:lstStyle/>
            <a:p>
              <a:pPr marL="0" lvl="0" indent="0" algn="l">
                <a:lnSpc>
                  <a:spcPts val="4200"/>
                </a:lnSpc>
                <a:spcBef>
                  <a:spcPct val="0"/>
                </a:spcBef>
              </a:pPr>
              <a:r>
                <a:rPr lang="en-US" sz="2800" b="1" dirty="0">
                  <a:solidFill>
                    <a:srgbClr val="7030A0"/>
                  </a:solidFill>
                  <a:latin typeface="Times New Roman"/>
                  <a:cs typeface="Times New Roman"/>
                  <a:sym typeface="Lilita One"/>
                </a:rPr>
                <a:t>3.Analysis</a:t>
              </a:r>
            </a:p>
          </p:txBody>
        </p:sp>
        <p:sp>
          <p:nvSpPr>
            <p:cNvPr id="87" name="TextBox 86">
              <a:extLst>
                <a:ext uri="{FF2B5EF4-FFF2-40B4-BE49-F238E27FC236}">
                  <a16:creationId xmlns:a16="http://schemas.microsoft.com/office/drawing/2014/main" id="{B55939D7-3B00-84D0-D7CC-A7195087C277}"/>
                </a:ext>
              </a:extLst>
            </p:cNvPr>
            <p:cNvSpPr txBox="1"/>
            <p:nvPr/>
          </p:nvSpPr>
          <p:spPr>
            <a:xfrm>
              <a:off x="-255125" y="477163"/>
              <a:ext cx="7462507" cy="565103"/>
            </a:xfrm>
            <a:prstGeom prst="rect">
              <a:avLst/>
            </a:prstGeom>
          </p:spPr>
          <p:txBody>
            <a:bodyPr wrap="square" lIns="0" tIns="0" rIns="0" bIns="0" rtlCol="0" anchor="t">
              <a:spAutoFit/>
            </a:bodyPr>
            <a:lstStyle/>
            <a:p>
              <a:pPr marL="259080" lvl="1">
                <a:lnSpc>
                  <a:spcPts val="3359"/>
                </a:lnSpc>
                <a:spcBef>
                  <a:spcPct val="0"/>
                </a:spcBef>
              </a:pPr>
              <a:r>
                <a:rPr lang="en-US" sz="2400" dirty="0">
                  <a:latin typeface="Times New Roman"/>
                  <a:cs typeface="Times New Roman"/>
                  <a:sym typeface="Kollektif"/>
                </a:rPr>
                <a:t>Utilized SQL functions like CTE ,Aggregate Functions , Subqueries , Group by clause, Rank functions and etc. for analysis.</a:t>
              </a:r>
            </a:p>
          </p:txBody>
        </p:sp>
      </p:grpSp>
      <p:grpSp>
        <p:nvGrpSpPr>
          <p:cNvPr id="90" name="Group 4">
            <a:extLst>
              <a:ext uri="{FF2B5EF4-FFF2-40B4-BE49-F238E27FC236}">
                <a16:creationId xmlns:a16="http://schemas.microsoft.com/office/drawing/2014/main" id="{2FB41CFD-6A52-AB5F-71A2-B537A23DBBF6}"/>
              </a:ext>
            </a:extLst>
          </p:cNvPr>
          <p:cNvGrpSpPr/>
          <p:nvPr/>
        </p:nvGrpSpPr>
        <p:grpSpPr>
          <a:xfrm>
            <a:off x="286854" y="3282870"/>
            <a:ext cx="11690430" cy="1505949"/>
            <a:chOff x="-138490" y="-363378"/>
            <a:chExt cx="9860837" cy="2007931"/>
          </a:xfrm>
        </p:grpSpPr>
        <p:sp>
          <p:nvSpPr>
            <p:cNvPr id="94" name="TextBox 7">
              <a:extLst>
                <a:ext uri="{FF2B5EF4-FFF2-40B4-BE49-F238E27FC236}">
                  <a16:creationId xmlns:a16="http://schemas.microsoft.com/office/drawing/2014/main" id="{687DA56E-058B-67A3-78F5-37B9B5E113D6}"/>
                </a:ext>
              </a:extLst>
            </p:cNvPr>
            <p:cNvSpPr txBox="1"/>
            <p:nvPr/>
          </p:nvSpPr>
          <p:spPr>
            <a:xfrm>
              <a:off x="8377" y="-363378"/>
              <a:ext cx="3511502" cy="1250742"/>
            </a:xfrm>
            <a:prstGeom prst="rect">
              <a:avLst/>
            </a:prstGeom>
          </p:spPr>
          <p:txBody>
            <a:bodyPr lIns="50800" tIns="50800" rIns="50800" bIns="50800" rtlCol="0" anchor="ctr"/>
            <a:lstStyle/>
            <a:p>
              <a:pPr marL="0" lvl="0" indent="0" algn="l">
                <a:lnSpc>
                  <a:spcPts val="4200"/>
                </a:lnSpc>
                <a:spcBef>
                  <a:spcPct val="0"/>
                </a:spcBef>
              </a:pPr>
              <a:r>
                <a:rPr lang="en-US" sz="2800" b="1" dirty="0">
                  <a:solidFill>
                    <a:srgbClr val="7030A0"/>
                  </a:solidFill>
                  <a:latin typeface="Times New Roman"/>
                  <a:cs typeface="Times New Roman"/>
                  <a:sym typeface="Lilita One"/>
                </a:rPr>
                <a:t>4.Data Visualization</a:t>
              </a:r>
            </a:p>
          </p:txBody>
        </p:sp>
        <p:sp>
          <p:nvSpPr>
            <p:cNvPr id="92" name="TextBox 8">
              <a:extLst>
                <a:ext uri="{FF2B5EF4-FFF2-40B4-BE49-F238E27FC236}">
                  <a16:creationId xmlns:a16="http://schemas.microsoft.com/office/drawing/2014/main" id="{65D7E375-2D54-4869-CA7B-05F3BEF4F6EF}"/>
                </a:ext>
              </a:extLst>
            </p:cNvPr>
            <p:cNvSpPr txBox="1"/>
            <p:nvPr/>
          </p:nvSpPr>
          <p:spPr>
            <a:xfrm>
              <a:off x="-138490" y="522024"/>
              <a:ext cx="9860837" cy="1122529"/>
            </a:xfrm>
            <a:prstGeom prst="rect">
              <a:avLst/>
            </a:prstGeom>
          </p:spPr>
          <p:txBody>
            <a:bodyPr wrap="square" lIns="0" tIns="0" rIns="0" bIns="0" rtlCol="0" anchor="t">
              <a:spAutoFit/>
            </a:bodyPr>
            <a:lstStyle/>
            <a:p>
              <a:pPr marL="259080" lvl="1" algn="l">
                <a:lnSpc>
                  <a:spcPts val="3359"/>
                </a:lnSpc>
                <a:spcBef>
                  <a:spcPct val="0"/>
                </a:spcBef>
              </a:pPr>
              <a:r>
                <a:rPr lang="en-US" sz="2400" dirty="0">
                  <a:latin typeface="Times New Roman"/>
                  <a:cs typeface="Times New Roman"/>
                </a:rPr>
                <a:t>Visualized key metrics such as total posts, likes, and comments Created charts and graphs to rank users based on engagement rates and to highlight the most influential hashtags</a:t>
              </a:r>
              <a:r>
                <a:rPr lang="en-US" sz="2400" dirty="0"/>
                <a:t>.</a:t>
              </a:r>
              <a:endParaRPr lang="en-US" sz="2400" u="none" dirty="0">
                <a:solidFill>
                  <a:srgbClr val="000000"/>
                </a:solidFill>
                <a:latin typeface="Kollektif"/>
                <a:ea typeface="Kollektif"/>
                <a:cs typeface="Kollektif"/>
                <a:sym typeface="Kollektif"/>
              </a:endParaRPr>
            </a:p>
          </p:txBody>
        </p:sp>
      </p:grpSp>
      <p:grpSp>
        <p:nvGrpSpPr>
          <p:cNvPr id="95" name="Group 4">
            <a:extLst>
              <a:ext uri="{FF2B5EF4-FFF2-40B4-BE49-F238E27FC236}">
                <a16:creationId xmlns:a16="http://schemas.microsoft.com/office/drawing/2014/main" id="{A444F62F-580B-71E4-AA4F-06F9D7A31FFC}"/>
              </a:ext>
            </a:extLst>
          </p:cNvPr>
          <p:cNvGrpSpPr/>
          <p:nvPr/>
        </p:nvGrpSpPr>
        <p:grpSpPr>
          <a:xfrm>
            <a:off x="286854" y="4719029"/>
            <a:ext cx="11886750" cy="1106212"/>
            <a:chOff x="-847078" y="-215192"/>
            <a:chExt cx="9213785" cy="962963"/>
          </a:xfrm>
        </p:grpSpPr>
        <p:sp>
          <p:nvSpPr>
            <p:cNvPr id="99" name="TextBox 7">
              <a:extLst>
                <a:ext uri="{FF2B5EF4-FFF2-40B4-BE49-F238E27FC236}">
                  <a16:creationId xmlns:a16="http://schemas.microsoft.com/office/drawing/2014/main" id="{B48E0F6A-A85E-CE31-1925-13AFBE4DF089}"/>
                </a:ext>
              </a:extLst>
            </p:cNvPr>
            <p:cNvSpPr txBox="1"/>
            <p:nvPr/>
          </p:nvSpPr>
          <p:spPr>
            <a:xfrm>
              <a:off x="-695771" y="-215192"/>
              <a:ext cx="2552052" cy="561614"/>
            </a:xfrm>
            <a:prstGeom prst="rect">
              <a:avLst/>
            </a:prstGeom>
          </p:spPr>
          <p:txBody>
            <a:bodyPr lIns="50800" tIns="50800" rIns="50800" bIns="50800" rtlCol="0" anchor="ctr"/>
            <a:lstStyle/>
            <a:p>
              <a:pPr>
                <a:lnSpc>
                  <a:spcPts val="4200"/>
                </a:lnSpc>
                <a:spcBef>
                  <a:spcPct val="0"/>
                </a:spcBef>
              </a:pPr>
              <a:r>
                <a:rPr lang="en-US" sz="2800" b="1" dirty="0">
                  <a:solidFill>
                    <a:srgbClr val="7030A0"/>
                  </a:solidFill>
                  <a:sym typeface="Lilita One"/>
                </a:rPr>
                <a:t>5</a:t>
              </a:r>
              <a:r>
                <a:rPr lang="en-US" sz="2800" b="1" dirty="0">
                  <a:solidFill>
                    <a:srgbClr val="7030A0"/>
                  </a:solidFill>
                  <a:latin typeface="Times New Roman"/>
                  <a:cs typeface="Times New Roman"/>
                  <a:sym typeface="Lilita One"/>
                </a:rPr>
                <a:t>.Stagegy Making</a:t>
              </a:r>
            </a:p>
          </p:txBody>
        </p:sp>
        <p:sp>
          <p:nvSpPr>
            <p:cNvPr id="97" name="TextBox 96">
              <a:extLst>
                <a:ext uri="{FF2B5EF4-FFF2-40B4-BE49-F238E27FC236}">
                  <a16:creationId xmlns:a16="http://schemas.microsoft.com/office/drawing/2014/main" id="{C3BECE7C-0D31-5CE7-25D7-DC4FBC8FDF73}"/>
                </a:ext>
              </a:extLst>
            </p:cNvPr>
            <p:cNvSpPr txBox="1"/>
            <p:nvPr/>
          </p:nvSpPr>
          <p:spPr>
            <a:xfrm>
              <a:off x="-847078" y="275727"/>
              <a:ext cx="9213785" cy="472044"/>
            </a:xfrm>
            <a:prstGeom prst="rect">
              <a:avLst/>
            </a:prstGeom>
          </p:spPr>
          <p:txBody>
            <a:bodyPr wrap="square" lIns="0" tIns="0" rIns="0" bIns="0" rtlCol="0" anchor="t">
              <a:spAutoFit/>
            </a:bodyPr>
            <a:lstStyle/>
            <a:p>
              <a:pPr marL="259080" lvl="1">
                <a:lnSpc>
                  <a:spcPts val="3359"/>
                </a:lnSpc>
                <a:spcBef>
                  <a:spcPct val="0"/>
                </a:spcBef>
              </a:pPr>
              <a:r>
                <a:rPr lang="en-US" sz="2400" dirty="0">
                  <a:latin typeface="Times New Roman"/>
                  <a:cs typeface="Times New Roman"/>
                  <a:sym typeface="Kollektif"/>
                </a:rPr>
                <a:t>Prepared plans and strategies for increasing user retention and increasing engagement activity.</a:t>
              </a:r>
            </a:p>
          </p:txBody>
        </p:sp>
      </p:grpSp>
      <p:grpSp>
        <p:nvGrpSpPr>
          <p:cNvPr id="100" name="Group 4">
            <a:extLst>
              <a:ext uri="{FF2B5EF4-FFF2-40B4-BE49-F238E27FC236}">
                <a16:creationId xmlns:a16="http://schemas.microsoft.com/office/drawing/2014/main" id="{EA69F179-994E-4E30-33E9-19135E03AD71}"/>
              </a:ext>
            </a:extLst>
          </p:cNvPr>
          <p:cNvGrpSpPr/>
          <p:nvPr/>
        </p:nvGrpSpPr>
        <p:grpSpPr>
          <a:xfrm>
            <a:off x="250784" y="5558774"/>
            <a:ext cx="11690430" cy="1070996"/>
            <a:chOff x="-884567" y="-228880"/>
            <a:chExt cx="8638194" cy="1629470"/>
          </a:xfrm>
        </p:grpSpPr>
        <p:sp>
          <p:nvSpPr>
            <p:cNvPr id="104" name="TextBox 7">
              <a:extLst>
                <a:ext uri="{FF2B5EF4-FFF2-40B4-BE49-F238E27FC236}">
                  <a16:creationId xmlns:a16="http://schemas.microsoft.com/office/drawing/2014/main" id="{8311EF15-289D-25B9-94B1-09BB29509A73}"/>
                </a:ext>
              </a:extLst>
            </p:cNvPr>
            <p:cNvSpPr txBox="1"/>
            <p:nvPr/>
          </p:nvSpPr>
          <p:spPr>
            <a:xfrm>
              <a:off x="-755908" y="-228880"/>
              <a:ext cx="2160270" cy="1153754"/>
            </a:xfrm>
            <a:prstGeom prst="rect">
              <a:avLst/>
            </a:prstGeom>
          </p:spPr>
          <p:txBody>
            <a:bodyPr lIns="50800" tIns="50800" rIns="50800" bIns="50800" rtlCol="0" anchor="ctr"/>
            <a:lstStyle/>
            <a:p>
              <a:pPr lvl="0" indent="0">
                <a:lnSpc>
                  <a:spcPts val="4200"/>
                </a:lnSpc>
                <a:spcBef>
                  <a:spcPct val="0"/>
                </a:spcBef>
              </a:pPr>
              <a:r>
                <a:rPr lang="en-US" sz="2800" b="1" dirty="0">
                  <a:solidFill>
                    <a:srgbClr val="7030A0"/>
                  </a:solidFill>
                  <a:latin typeface="Times New Roman"/>
                  <a:cs typeface="Times New Roman"/>
                  <a:sym typeface="Lilita One"/>
                </a:rPr>
                <a:t>6.Implementation</a:t>
              </a:r>
            </a:p>
          </p:txBody>
        </p:sp>
        <p:sp>
          <p:nvSpPr>
            <p:cNvPr id="102" name="TextBox 101">
              <a:extLst>
                <a:ext uri="{FF2B5EF4-FFF2-40B4-BE49-F238E27FC236}">
                  <a16:creationId xmlns:a16="http://schemas.microsoft.com/office/drawing/2014/main" id="{5B3A3D47-73D6-2C71-3912-E6F3A4462AF6}"/>
                </a:ext>
              </a:extLst>
            </p:cNvPr>
            <p:cNvSpPr txBox="1"/>
            <p:nvPr/>
          </p:nvSpPr>
          <p:spPr>
            <a:xfrm>
              <a:off x="-884567" y="793305"/>
              <a:ext cx="8638194" cy="607285"/>
            </a:xfrm>
            <a:prstGeom prst="rect">
              <a:avLst/>
            </a:prstGeom>
          </p:spPr>
          <p:txBody>
            <a:bodyPr wrap="square" lIns="0" tIns="0" rIns="0" bIns="0" rtlCol="0" anchor="t">
              <a:spAutoFit/>
            </a:bodyPr>
            <a:lstStyle/>
            <a:p>
              <a:pPr marL="259080" lvl="1">
                <a:lnSpc>
                  <a:spcPts val="3359"/>
                </a:lnSpc>
                <a:spcBef>
                  <a:spcPct val="0"/>
                </a:spcBef>
              </a:pPr>
              <a:r>
                <a:rPr lang="en-US" sz="2400" dirty="0">
                  <a:latin typeface="Times New Roman"/>
                  <a:cs typeface="Times New Roman"/>
                  <a:sym typeface="Kollektif"/>
                </a:rPr>
                <a:t>Implementation of the plans and strategy are also discussed for </a:t>
              </a:r>
              <a:r>
                <a:rPr lang="en-US" sz="2400" dirty="0" err="1">
                  <a:latin typeface="Times New Roman"/>
                  <a:cs typeface="Times New Roman"/>
                  <a:sym typeface="Kollektif"/>
                </a:rPr>
                <a:t>optimised</a:t>
              </a:r>
              <a:r>
                <a:rPr lang="en-US" sz="2400" dirty="0">
                  <a:latin typeface="Times New Roman"/>
                  <a:cs typeface="Times New Roman"/>
                  <a:sym typeface="Kollektif"/>
                </a:rPr>
                <a:t> and better results.</a:t>
              </a:r>
            </a:p>
          </p:txBody>
        </p:sp>
      </p:grpSp>
    </p:spTree>
    <p:extLst>
      <p:ext uri="{BB962C8B-B14F-4D97-AF65-F5344CB8AC3E}">
        <p14:creationId xmlns:p14="http://schemas.microsoft.com/office/powerpoint/2010/main" val="184159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D602-3B49-3B97-0E0E-7E50FA3AFAA1}"/>
              </a:ext>
            </a:extLst>
          </p:cNvPr>
          <p:cNvSpPr>
            <a:spLocks noGrp="1"/>
          </p:cNvSpPr>
          <p:nvPr>
            <p:ph type="title"/>
          </p:nvPr>
        </p:nvSpPr>
        <p:spPr>
          <a:xfrm>
            <a:off x="3646025" y="18255"/>
            <a:ext cx="4621194" cy="1139213"/>
          </a:xfrm>
        </p:spPr>
        <p:txBody>
          <a:bodyPr/>
          <a:lstStyle/>
          <a:p>
            <a:r>
              <a:rPr lang="en-US" spc="-254" dirty="0">
                <a:solidFill>
                  <a:srgbClr val="7030A0"/>
                </a:solidFill>
                <a:latin typeface="Times New Roman" panose="02020603050405020304" pitchFamily="18" charset="0"/>
                <a:cs typeface="Times New Roman" panose="02020603050405020304" pitchFamily="18" charset="0"/>
                <a:sym typeface="Lilita One"/>
              </a:rPr>
              <a:t>User Classification</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29EAF03-4866-5121-4311-8E19249D26C5}"/>
              </a:ext>
            </a:extLst>
          </p:cNvPr>
          <p:cNvSpPr>
            <a:spLocks noGrp="1"/>
          </p:cNvSpPr>
          <p:nvPr>
            <p:ph sz="half" idx="2"/>
          </p:nvPr>
        </p:nvSpPr>
        <p:spPr>
          <a:xfrm>
            <a:off x="6172199" y="1041722"/>
            <a:ext cx="5460357" cy="5135241"/>
          </a:xfrm>
        </p:spPr>
        <p:txBody>
          <a:bodyPr>
            <a:normAutofit lnSpcReduction="10000"/>
          </a:bodyPr>
          <a:lstStyle/>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Out of </a:t>
            </a:r>
            <a:r>
              <a:rPr lang="en-US" b="1" dirty="0">
                <a:latin typeface="Times New Roman"/>
                <a:cs typeface="Times New Roman"/>
                <a:sym typeface="Lilita One"/>
              </a:rPr>
              <a:t>100</a:t>
            </a:r>
            <a:r>
              <a:rPr lang="en-US" dirty="0">
                <a:latin typeface="Times New Roman"/>
                <a:cs typeface="Times New Roman"/>
                <a:sym typeface="Lilita One"/>
              </a:rPr>
              <a:t> users there are only </a:t>
            </a:r>
            <a:r>
              <a:rPr lang="en-US" b="1" dirty="0">
                <a:latin typeface="Times New Roman"/>
                <a:cs typeface="Times New Roman"/>
                <a:sym typeface="Lilita One"/>
              </a:rPr>
              <a:t>30% </a:t>
            </a:r>
            <a:r>
              <a:rPr lang="en-US" dirty="0">
                <a:latin typeface="Times New Roman"/>
                <a:cs typeface="Times New Roman"/>
                <a:sym typeface="Lilita One"/>
              </a:rPr>
              <a:t>of </a:t>
            </a:r>
            <a:r>
              <a:rPr lang="en-US" b="1" dirty="0">
                <a:latin typeface="Times New Roman"/>
                <a:cs typeface="Times New Roman"/>
                <a:sym typeface="Lilita One"/>
              </a:rPr>
              <a:t>Active Users</a:t>
            </a:r>
            <a:r>
              <a:rPr lang="en-US" dirty="0">
                <a:latin typeface="Times New Roman"/>
                <a:cs typeface="Times New Roman"/>
                <a:sym typeface="Lilita One"/>
              </a:rPr>
              <a:t>.</a:t>
            </a:r>
          </a:p>
          <a:p>
            <a:pPr marL="577850" indent="-457200">
              <a:lnSpc>
                <a:spcPct val="150000"/>
              </a:lnSpc>
              <a:buClr>
                <a:schemeClr val="tx1"/>
              </a:buClr>
              <a:buSzPts val="1700"/>
              <a:buFont typeface="Wingdings" panose="05000000000000000000" pitchFamily="2" charset="2"/>
              <a:buChar char="q"/>
            </a:pPr>
            <a:r>
              <a:rPr lang="en-US" b="1" dirty="0">
                <a:latin typeface="Times New Roman"/>
                <a:cs typeface="Times New Roman"/>
                <a:sym typeface="Lilita One"/>
              </a:rPr>
              <a:t>34 % </a:t>
            </a:r>
            <a:r>
              <a:rPr lang="en-US" dirty="0">
                <a:latin typeface="Times New Roman"/>
                <a:cs typeface="Times New Roman"/>
                <a:sym typeface="Lilita One"/>
              </a:rPr>
              <a:t>of users are </a:t>
            </a:r>
            <a:r>
              <a:rPr lang="en-US" b="1" dirty="0">
                <a:latin typeface="Times New Roman"/>
                <a:cs typeface="Times New Roman"/>
                <a:sym typeface="Lilita One"/>
              </a:rPr>
              <a:t>Moderate Active Users</a:t>
            </a:r>
            <a:r>
              <a:rPr lang="en-US" dirty="0">
                <a:latin typeface="Times New Roman"/>
                <a:cs typeface="Times New Roman"/>
                <a:sym typeface="Lilita One"/>
              </a:rPr>
              <a:t>.</a:t>
            </a:r>
          </a:p>
          <a:p>
            <a:pPr marL="577850" indent="-457200">
              <a:lnSpc>
                <a:spcPct val="150000"/>
              </a:lnSpc>
              <a:buClr>
                <a:schemeClr val="tx1"/>
              </a:buClr>
              <a:buSzPts val="1700"/>
              <a:buFont typeface="Wingdings" panose="05000000000000000000" pitchFamily="2" charset="2"/>
              <a:buChar char="q"/>
            </a:pPr>
            <a:r>
              <a:rPr lang="en-US" b="1" dirty="0">
                <a:latin typeface="Times New Roman"/>
                <a:cs typeface="Times New Roman"/>
                <a:sym typeface="Lilita One"/>
              </a:rPr>
              <a:t>Inactive Users </a:t>
            </a:r>
            <a:r>
              <a:rPr lang="en-US" dirty="0">
                <a:latin typeface="Times New Roman"/>
                <a:cs typeface="Times New Roman"/>
                <a:sym typeface="Lilita One"/>
              </a:rPr>
              <a:t>are the those users who have very low engagement rate and they are </a:t>
            </a:r>
            <a:r>
              <a:rPr lang="en-US" b="1" dirty="0">
                <a:latin typeface="Times New Roman"/>
                <a:cs typeface="Times New Roman"/>
                <a:sym typeface="Lilita One"/>
              </a:rPr>
              <a:t>34 %. </a:t>
            </a:r>
          </a:p>
          <a:p>
            <a:pPr marL="120650" lvl="0">
              <a:lnSpc>
                <a:spcPct val="150000"/>
              </a:lnSpc>
              <a:spcBef>
                <a:spcPts val="0"/>
              </a:spcBef>
              <a:buClr>
                <a:schemeClr val="lt1"/>
              </a:buClr>
              <a:buSzPts val="1700"/>
            </a:pPr>
            <a:endParaRPr lang="en-US" sz="3200" dirty="0">
              <a:latin typeface="Times New Roman"/>
              <a:cs typeface="Times New Roman"/>
              <a:sym typeface="Times New Roman"/>
            </a:endParaRPr>
          </a:p>
          <a:p>
            <a:endParaRPr lang="en-IN" dirty="0"/>
          </a:p>
        </p:txBody>
      </p:sp>
      <p:graphicFrame>
        <p:nvGraphicFramePr>
          <p:cNvPr id="7" name="Content Placeholder 6">
            <a:extLst>
              <a:ext uri="{FF2B5EF4-FFF2-40B4-BE49-F238E27FC236}">
                <a16:creationId xmlns:a16="http://schemas.microsoft.com/office/drawing/2014/main" id="{8EDCFCF3-AD71-3C71-6CFF-54CB0881C7F5}"/>
              </a:ext>
            </a:extLst>
          </p:cNvPr>
          <p:cNvGraphicFramePr>
            <a:graphicFrameLocks noGrp="1"/>
          </p:cNvGraphicFramePr>
          <p:nvPr>
            <p:ph sz="half" idx="1"/>
            <p:extLst>
              <p:ext uri="{D42A27DB-BD31-4B8C-83A1-F6EECF244321}">
                <p14:modId xmlns:p14="http://schemas.microsoft.com/office/powerpoint/2010/main" val="3160308043"/>
              </p:ext>
            </p:extLst>
          </p:nvPr>
        </p:nvGraphicFramePr>
        <p:xfrm>
          <a:off x="838200" y="1041400"/>
          <a:ext cx="5181600" cy="5135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149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F1643-AE23-C2D0-9005-827DD25D81D6}"/>
              </a:ext>
            </a:extLst>
          </p:cNvPr>
          <p:cNvSpPr>
            <a:spLocks noGrp="1"/>
          </p:cNvSpPr>
          <p:nvPr>
            <p:ph sz="half" idx="1"/>
          </p:nvPr>
        </p:nvSpPr>
        <p:spPr>
          <a:xfrm>
            <a:off x="721487" y="963311"/>
            <a:ext cx="6605287" cy="4523089"/>
          </a:xfrm>
        </p:spPr>
        <p:txBody>
          <a:bodyPr/>
          <a:lstStyle/>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There are total </a:t>
            </a:r>
            <a:r>
              <a:rPr lang="en-US" b="1" dirty="0">
                <a:latin typeface="Times New Roman"/>
                <a:cs typeface="Times New Roman"/>
                <a:sym typeface="Lilita One"/>
              </a:rPr>
              <a:t>100 </a:t>
            </a:r>
            <a:r>
              <a:rPr lang="en-US" dirty="0">
                <a:latin typeface="Times New Roman"/>
                <a:cs typeface="Times New Roman"/>
                <a:sym typeface="Lilita One"/>
              </a:rPr>
              <a:t>users.</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There users who created their account before </a:t>
            </a:r>
            <a:r>
              <a:rPr lang="en-US" b="1" dirty="0">
                <a:latin typeface="Times New Roman"/>
                <a:cs typeface="Times New Roman"/>
                <a:sym typeface="Lilita One"/>
              </a:rPr>
              <a:t>2017</a:t>
            </a:r>
            <a:r>
              <a:rPr lang="en-US" dirty="0">
                <a:latin typeface="Times New Roman"/>
                <a:cs typeface="Times New Roman"/>
                <a:sym typeface="Lilita One"/>
              </a:rPr>
              <a:t> are considered as Old Users else New Users.</a:t>
            </a:r>
          </a:p>
          <a:p>
            <a:pPr marL="577850" indent="-457200">
              <a:lnSpc>
                <a:spcPct val="150000"/>
              </a:lnSpc>
              <a:buClr>
                <a:schemeClr val="tx1"/>
              </a:buClr>
              <a:buSzPts val="1700"/>
              <a:buFont typeface="Wingdings" panose="05000000000000000000" pitchFamily="2" charset="2"/>
              <a:buChar char="q"/>
            </a:pPr>
            <a:r>
              <a:rPr lang="en-US" b="1" dirty="0">
                <a:latin typeface="Times New Roman"/>
                <a:cs typeface="Times New Roman"/>
                <a:sym typeface="Lilita One"/>
              </a:rPr>
              <a:t>65% </a:t>
            </a:r>
            <a:r>
              <a:rPr lang="en-US" dirty="0">
                <a:latin typeface="Times New Roman"/>
                <a:cs typeface="Times New Roman"/>
                <a:sym typeface="Lilita One"/>
              </a:rPr>
              <a:t>of users are </a:t>
            </a:r>
            <a:r>
              <a:rPr lang="en-US" b="1" dirty="0">
                <a:latin typeface="Times New Roman"/>
                <a:cs typeface="Times New Roman"/>
                <a:sym typeface="Lilita One"/>
              </a:rPr>
              <a:t>Old Users </a:t>
            </a:r>
            <a:r>
              <a:rPr lang="en-US" dirty="0">
                <a:latin typeface="Times New Roman"/>
                <a:cs typeface="Times New Roman"/>
                <a:sym typeface="Lilita One"/>
              </a:rPr>
              <a:t>and </a:t>
            </a:r>
            <a:r>
              <a:rPr lang="en-US" b="1" dirty="0">
                <a:latin typeface="Times New Roman"/>
                <a:cs typeface="Times New Roman"/>
                <a:sym typeface="Lilita One"/>
              </a:rPr>
              <a:t>35 % </a:t>
            </a:r>
            <a:r>
              <a:rPr lang="en-US" dirty="0">
                <a:latin typeface="Times New Roman"/>
                <a:cs typeface="Times New Roman"/>
                <a:sym typeface="Lilita One"/>
              </a:rPr>
              <a:t>of users are </a:t>
            </a:r>
            <a:r>
              <a:rPr lang="en-US" b="1" dirty="0">
                <a:latin typeface="Times New Roman"/>
                <a:cs typeface="Times New Roman"/>
                <a:sym typeface="Lilita One"/>
              </a:rPr>
              <a:t>New Users</a:t>
            </a:r>
            <a:r>
              <a:rPr lang="en-US" dirty="0">
                <a:latin typeface="Times New Roman"/>
                <a:cs typeface="Times New Roman"/>
                <a:sym typeface="Lilita One"/>
              </a:rPr>
              <a:t>.</a:t>
            </a:r>
          </a:p>
          <a:p>
            <a:pPr>
              <a:buFont typeface="Wingdings" panose="05000000000000000000" pitchFamily="2" charset="2"/>
              <a:buChar char="q"/>
            </a:pPr>
            <a:endParaRPr lang="en-IN" dirty="0"/>
          </a:p>
        </p:txBody>
      </p:sp>
      <p:graphicFrame>
        <p:nvGraphicFramePr>
          <p:cNvPr id="5" name="Content Placeholder 4">
            <a:extLst>
              <a:ext uri="{FF2B5EF4-FFF2-40B4-BE49-F238E27FC236}">
                <a16:creationId xmlns:a16="http://schemas.microsoft.com/office/drawing/2014/main" id="{4876C9FD-6AAB-ABA9-7A41-3614BA928300}"/>
              </a:ext>
            </a:extLst>
          </p:cNvPr>
          <p:cNvGraphicFramePr>
            <a:graphicFrameLocks noGrp="1"/>
          </p:cNvGraphicFramePr>
          <p:nvPr>
            <p:ph sz="half" idx="2"/>
            <p:extLst>
              <p:ext uri="{D42A27DB-BD31-4B8C-83A1-F6EECF244321}">
                <p14:modId xmlns:p14="http://schemas.microsoft.com/office/powerpoint/2010/main" val="2577337612"/>
              </p:ext>
            </p:extLst>
          </p:nvPr>
        </p:nvGraphicFramePr>
        <p:xfrm>
          <a:off x="7211272" y="1018572"/>
          <a:ext cx="4259240" cy="36576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714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B9C0-1F41-DADA-91A0-F4D896A2A2A2}"/>
              </a:ext>
            </a:extLst>
          </p:cNvPr>
          <p:cNvSpPr>
            <a:spLocks noGrp="1"/>
          </p:cNvSpPr>
          <p:nvPr>
            <p:ph type="title"/>
          </p:nvPr>
        </p:nvSpPr>
        <p:spPr>
          <a:xfrm>
            <a:off x="3055716" y="273290"/>
            <a:ext cx="5181600" cy="815493"/>
          </a:xfrm>
        </p:spPr>
        <p:txBody>
          <a:bodyPr>
            <a:normAutofit/>
          </a:bodyPr>
          <a:lstStyle/>
          <a:p>
            <a:r>
              <a:rPr lang="en-US" spc="-254" dirty="0">
                <a:solidFill>
                  <a:srgbClr val="7030A0"/>
                </a:solidFill>
                <a:latin typeface="Times New Roman" panose="02020603050405020304" pitchFamily="18" charset="0"/>
                <a:cs typeface="Times New Roman" panose="02020603050405020304" pitchFamily="18" charset="0"/>
                <a:sym typeface="Lilita One"/>
              </a:rPr>
              <a:t>User Activity On Photos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6955F3-98EA-AED6-F4F2-E3BABB3E279E}"/>
              </a:ext>
            </a:extLst>
          </p:cNvPr>
          <p:cNvSpPr>
            <a:spLocks noGrp="1"/>
          </p:cNvSpPr>
          <p:nvPr>
            <p:ph sz="half" idx="1"/>
          </p:nvPr>
        </p:nvSpPr>
        <p:spPr>
          <a:xfrm>
            <a:off x="169762" y="1386549"/>
            <a:ext cx="6504971" cy="5326767"/>
          </a:xfrm>
        </p:spPr>
        <p:txBody>
          <a:bodyPr>
            <a:normAutofit fontScale="70000" lnSpcReduction="20000"/>
          </a:bodyPr>
          <a:lstStyle/>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Out of </a:t>
            </a:r>
            <a:r>
              <a:rPr lang="en-US" b="1" dirty="0">
                <a:latin typeface="Times New Roman"/>
                <a:cs typeface="Times New Roman"/>
                <a:sym typeface="Lilita One"/>
              </a:rPr>
              <a:t>100</a:t>
            </a:r>
            <a:r>
              <a:rPr lang="en-US" dirty="0">
                <a:latin typeface="Times New Roman"/>
                <a:cs typeface="Times New Roman"/>
                <a:sym typeface="Lilita One"/>
              </a:rPr>
              <a:t> users only </a:t>
            </a:r>
            <a:r>
              <a:rPr lang="en-US" b="1" dirty="0">
                <a:latin typeface="Times New Roman"/>
                <a:cs typeface="Times New Roman"/>
                <a:sym typeface="Lilita One"/>
              </a:rPr>
              <a:t>74</a:t>
            </a:r>
            <a:r>
              <a:rPr lang="en-US" dirty="0">
                <a:latin typeface="Times New Roman"/>
                <a:cs typeface="Times New Roman"/>
                <a:sym typeface="Lilita One"/>
              </a:rPr>
              <a:t> users post the photo.</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The majority (</a:t>
            </a:r>
            <a:r>
              <a:rPr lang="en-US" b="1" dirty="0">
                <a:latin typeface="Times New Roman"/>
                <a:cs typeface="Times New Roman"/>
                <a:sym typeface="Lilita One"/>
              </a:rPr>
              <a:t>18</a:t>
            </a:r>
            <a:r>
              <a:rPr lang="en-US" dirty="0">
                <a:latin typeface="Times New Roman"/>
                <a:cs typeface="Times New Roman"/>
                <a:sym typeface="Lilita One"/>
              </a:rPr>
              <a:t>) of users have only </a:t>
            </a:r>
            <a:r>
              <a:rPr lang="en-US" b="1" dirty="0">
                <a:latin typeface="Times New Roman"/>
                <a:cs typeface="Times New Roman"/>
                <a:sym typeface="Lilita One"/>
              </a:rPr>
              <a:t>1</a:t>
            </a:r>
            <a:r>
              <a:rPr lang="en-US" dirty="0">
                <a:latin typeface="Times New Roman"/>
                <a:cs typeface="Times New Roman"/>
                <a:sym typeface="Lilita One"/>
              </a:rPr>
              <a:t> post .</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Only </a:t>
            </a:r>
            <a:r>
              <a:rPr lang="en-US" b="1" dirty="0">
                <a:latin typeface="Times New Roman"/>
                <a:cs typeface="Times New Roman"/>
                <a:sym typeface="Lilita One"/>
              </a:rPr>
              <a:t>7 </a:t>
            </a:r>
            <a:r>
              <a:rPr lang="en-US" dirty="0">
                <a:latin typeface="Times New Roman"/>
                <a:cs typeface="Times New Roman"/>
                <a:sym typeface="Lilita One"/>
              </a:rPr>
              <a:t>users are posting photos </a:t>
            </a:r>
            <a:r>
              <a:rPr lang="en-US" b="1" dirty="0">
                <a:latin typeface="Times New Roman"/>
                <a:cs typeface="Times New Roman"/>
                <a:sym typeface="Lilita One"/>
              </a:rPr>
              <a:t>more than 5</a:t>
            </a:r>
            <a:r>
              <a:rPr lang="en-US" dirty="0">
                <a:latin typeface="Times New Roman"/>
                <a:cs typeface="Times New Roman"/>
                <a:sym typeface="Lilita One"/>
              </a:rPr>
              <a:t>.</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As the </a:t>
            </a:r>
            <a:r>
              <a:rPr lang="en-US" b="1" dirty="0">
                <a:latin typeface="Times New Roman"/>
                <a:cs typeface="Times New Roman"/>
                <a:sym typeface="Lilita One"/>
              </a:rPr>
              <a:t>number of post increases ,</a:t>
            </a:r>
            <a:r>
              <a:rPr lang="en-US" dirty="0">
                <a:latin typeface="Times New Roman"/>
                <a:cs typeface="Times New Roman"/>
                <a:sym typeface="Lilita One"/>
              </a:rPr>
              <a:t>the </a:t>
            </a:r>
            <a:r>
              <a:rPr lang="en-US" b="1" dirty="0">
                <a:latin typeface="Times New Roman"/>
                <a:cs typeface="Times New Roman"/>
                <a:sym typeface="Lilita One"/>
              </a:rPr>
              <a:t>user count decreases</a:t>
            </a:r>
            <a:r>
              <a:rPr lang="en-US" dirty="0">
                <a:latin typeface="Times New Roman"/>
                <a:cs typeface="Times New Roman"/>
                <a:sym typeface="Lilita One"/>
              </a:rPr>
              <a:t> significantly.</a:t>
            </a:r>
          </a:p>
          <a:p>
            <a:pPr marL="577850" indent="-457200">
              <a:lnSpc>
                <a:spcPct val="150000"/>
              </a:lnSpc>
              <a:buClr>
                <a:schemeClr val="tx1"/>
              </a:buClr>
              <a:buSzPts val="1700"/>
              <a:buFont typeface="Wingdings" panose="05000000000000000000" pitchFamily="2" charset="2"/>
              <a:buChar char="q"/>
            </a:pPr>
            <a:r>
              <a:rPr lang="en-US" dirty="0">
                <a:latin typeface="Times New Roman"/>
                <a:cs typeface="Times New Roman"/>
                <a:sym typeface="Lilita One"/>
              </a:rPr>
              <a:t>The chart shows the data of </a:t>
            </a:r>
            <a:r>
              <a:rPr lang="en-US" b="1" dirty="0">
                <a:latin typeface="Times New Roman"/>
                <a:cs typeface="Times New Roman"/>
                <a:sym typeface="Lilita One"/>
              </a:rPr>
              <a:t>Total number of Posts </a:t>
            </a:r>
            <a:r>
              <a:rPr lang="en-US" dirty="0">
                <a:latin typeface="Times New Roman"/>
                <a:cs typeface="Times New Roman"/>
                <a:sym typeface="Lilita One"/>
              </a:rPr>
              <a:t>for Users.</a:t>
            </a:r>
          </a:p>
          <a:p>
            <a:pPr marL="577850" indent="-457200">
              <a:lnSpc>
                <a:spcPct val="150000"/>
              </a:lnSpc>
              <a:buClr>
                <a:schemeClr val="tx1"/>
              </a:buClr>
              <a:buSzPts val="1700"/>
              <a:buFont typeface="Wingdings" panose="05000000000000000000" pitchFamily="2" charset="2"/>
              <a:buChar char="q"/>
            </a:pPr>
            <a:r>
              <a:rPr lang="en-IN" b="1" dirty="0">
                <a:latin typeface="Times New Roman"/>
                <a:cs typeface="Times New Roman"/>
              </a:rPr>
              <a:t>The Hashtags with the highest engagement rate are: </a:t>
            </a:r>
          </a:p>
          <a:p>
            <a:pPr marL="457200" algn="just">
              <a:spcAft>
                <a:spcPts val="1200"/>
              </a:spcAft>
            </a:pPr>
            <a:r>
              <a:rPr lang="en-IN" dirty="0">
                <a:latin typeface="Times New Roman"/>
                <a:cs typeface="Times New Roman"/>
              </a:rPr>
              <a:t>1.beauty    2.delicious   3.foodie    4.dreamy</a:t>
            </a:r>
          </a:p>
          <a:p>
            <a:pPr marL="457200" algn="just">
              <a:spcAft>
                <a:spcPts val="1200"/>
              </a:spcAft>
            </a:pPr>
            <a:r>
              <a:rPr lang="en-IN" dirty="0">
                <a:latin typeface="Times New Roman"/>
                <a:cs typeface="Times New Roman"/>
              </a:rPr>
              <a:t>5.food       6.photography  </a:t>
            </a:r>
            <a:r>
              <a:rPr lang="en-IN" dirty="0">
                <a:latin typeface="Times New Roman" panose="02020603050405020304" pitchFamily="18" charset="0"/>
                <a:ea typeface="Times New Roman" panose="02020603050405020304" pitchFamily="18" charset="0"/>
              </a:rPr>
              <a:t>7.smile</a:t>
            </a:r>
            <a:r>
              <a:rPr lang="en-IN" sz="2400" dirty="0">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8.stunning</a:t>
            </a:r>
            <a:endParaRPr lang="en-IN" sz="2400" dirty="0">
              <a:effectLst/>
              <a:latin typeface="Times New Roman" panose="02020603050405020304" pitchFamily="18" charset="0"/>
              <a:ea typeface="Times New Roman" panose="02020603050405020304" pitchFamily="18" charset="0"/>
            </a:endParaRPr>
          </a:p>
          <a:p>
            <a:pPr marL="457200" algn="just">
              <a:spcAft>
                <a:spcPts val="1200"/>
              </a:spcAft>
            </a:pPr>
            <a:r>
              <a:rPr lang="en-IN" dirty="0">
                <a:latin typeface="Times New Roman" panose="02020603050405020304" pitchFamily="18" charset="0"/>
                <a:ea typeface="Times New Roman" panose="02020603050405020304" pitchFamily="18" charset="0"/>
              </a:rPr>
              <a:t>9.sunset</a:t>
            </a:r>
            <a:r>
              <a:rPr lang="en-IN" sz="2400" dirty="0">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10.beach</a:t>
            </a:r>
            <a:endParaRPr lang="en-US" dirty="0">
              <a:latin typeface="Times New Roman"/>
              <a:cs typeface="Times New Roman"/>
              <a:sym typeface="Lilita One"/>
            </a:endParaRPr>
          </a:p>
        </p:txBody>
      </p:sp>
      <p:graphicFrame>
        <p:nvGraphicFramePr>
          <p:cNvPr id="5" name="Content Placeholder 4">
            <a:extLst>
              <a:ext uri="{FF2B5EF4-FFF2-40B4-BE49-F238E27FC236}">
                <a16:creationId xmlns:a16="http://schemas.microsoft.com/office/drawing/2014/main" id="{446B8C3A-B9C4-2ECE-97EF-F4483956849D}"/>
              </a:ext>
            </a:extLst>
          </p:cNvPr>
          <p:cNvGraphicFramePr>
            <a:graphicFrameLocks noGrp="1"/>
          </p:cNvGraphicFramePr>
          <p:nvPr>
            <p:ph sz="half" idx="2"/>
            <p:extLst>
              <p:ext uri="{D42A27DB-BD31-4B8C-83A1-F6EECF244321}">
                <p14:modId xmlns:p14="http://schemas.microsoft.com/office/powerpoint/2010/main" val="1252299697"/>
              </p:ext>
            </p:extLst>
          </p:nvPr>
        </p:nvGraphicFramePr>
        <p:xfrm>
          <a:off x="6674733" y="1559407"/>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819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1036</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Arial</vt:lpstr>
      <vt:lpstr>Calibri</vt:lpstr>
      <vt:lpstr>Calibri Light</vt:lpstr>
      <vt:lpstr>Kollektif</vt:lpstr>
      <vt:lpstr>Lilita One</vt:lpstr>
      <vt:lpstr>Times New Roman</vt:lpstr>
      <vt:lpstr>Wingdings</vt:lpstr>
      <vt:lpstr>Office Theme</vt:lpstr>
      <vt:lpstr>PowerPoint Presentation</vt:lpstr>
      <vt:lpstr>                                                                                                                                                                                            About Meta </vt:lpstr>
      <vt:lpstr>                         Problem Statement</vt:lpstr>
      <vt:lpstr>Data Overview</vt:lpstr>
      <vt:lpstr>             DATABASE SCHEMA</vt:lpstr>
      <vt:lpstr>Approach</vt:lpstr>
      <vt:lpstr>User Classification</vt:lpstr>
      <vt:lpstr>PowerPoint Presentation</vt:lpstr>
      <vt:lpstr>User Activity On Photos</vt:lpstr>
      <vt:lpstr>User Activity On Likes</vt:lpstr>
      <vt:lpstr>User Activity On Comments</vt:lpstr>
      <vt:lpstr>Engagement Rate </vt:lpstr>
      <vt:lpstr>Strategic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Shreyas Gowda</dc:creator>
  <cp:lastModifiedBy>Shreyas Gowda</cp:lastModifiedBy>
  <cp:revision>2</cp:revision>
  <dcterms:created xsi:type="dcterms:W3CDTF">2025-10-28T09:37:09Z</dcterms:created>
  <dcterms:modified xsi:type="dcterms:W3CDTF">2025-10-28T11:32:52Z</dcterms:modified>
</cp:coreProperties>
</file>