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3" r:id="rId5"/>
    <p:sldId id="264" r:id="rId6"/>
    <p:sldId id="265" r:id="rId7"/>
    <p:sldId id="266"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9883C08-9AAE-4EBE-AED8-BB510397C7E2}" type="datetimeFigureOut">
              <a:rPr lang="en-US" smtClean="0"/>
              <a:t>11/14/2022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9375A42-EA7C-4B8D-BF94-E6632623D5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962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883C08-9AAE-4EBE-AED8-BB510397C7E2}"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45539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76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88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2263341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179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62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83C08-9AAE-4EBE-AED8-BB510397C7E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0639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83C08-9AAE-4EBE-AED8-BB510397C7E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278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83C08-9AAE-4EBE-AED8-BB510397C7E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378428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071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883C08-9AAE-4EBE-AED8-BB510397C7E2}"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408189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83C08-9AAE-4EBE-AED8-BB510397C7E2}"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75A42-EA7C-4B8D-BF94-E6632623D5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909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83C08-9AAE-4EBE-AED8-BB510397C7E2}"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75A42-EA7C-4B8D-BF94-E6632623D5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486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83C08-9AAE-4EBE-AED8-BB510397C7E2}"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369750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883C08-9AAE-4EBE-AED8-BB510397C7E2}"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75A42-EA7C-4B8D-BF94-E6632623D5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30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883C08-9AAE-4EBE-AED8-BB510397C7E2}"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296729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883C08-9AAE-4EBE-AED8-BB510397C7E2}" type="datetimeFigureOut">
              <a:rPr lang="en-US" smtClean="0"/>
              <a:t>11/14/2022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375A42-EA7C-4B8D-BF94-E6632623D5F9}" type="slidenum">
              <a:rPr lang="en-US" smtClean="0"/>
              <a:t>‹#›</a:t>
            </a:fld>
            <a:endParaRPr lang="en-US"/>
          </a:p>
        </p:txBody>
      </p:sp>
    </p:spTree>
    <p:extLst>
      <p:ext uri="{BB962C8B-B14F-4D97-AF65-F5344CB8AC3E}">
        <p14:creationId xmlns:p14="http://schemas.microsoft.com/office/powerpoint/2010/main" val="338675894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codecamp.org/news/learn-react-by-building-a-weather-app/" TargetMode="External"/><Relationship Id="rId2" Type="http://schemas.openxmlformats.org/officeDocument/2006/relationships/hyperlink" Target="https://reactjs.org/docs/getting-started.html" TargetMode="External"/><Relationship Id="rId1" Type="http://schemas.openxmlformats.org/officeDocument/2006/relationships/slideLayout" Target="../slideLayouts/slideLayout7.xml"/><Relationship Id="rId4" Type="http://schemas.openxmlformats.org/officeDocument/2006/relationships/hyperlink" Target="https://www.w3school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mailto:Prinston.Smart@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target.com/whatis/definition/W3C-World-Wide-Web-Consortiu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2BA0-59B7-2F4E-295F-AC7D29D868BF}"/>
              </a:ext>
            </a:extLst>
          </p:cNvPr>
          <p:cNvSpPr>
            <a:spLocks noGrp="1"/>
          </p:cNvSpPr>
          <p:nvPr>
            <p:ph type="ctrTitle"/>
          </p:nvPr>
        </p:nvSpPr>
        <p:spPr>
          <a:xfrm>
            <a:off x="1885824" y="690566"/>
            <a:ext cx="8328454" cy="604093"/>
          </a:xfrm>
        </p:spPr>
        <p:txBody>
          <a:bodyPr/>
          <a:lstStyle/>
          <a:p>
            <a:r>
              <a:rPr lang="en-US" sz="3200" dirty="0"/>
              <a:t>JSS Academy Of Technical </a:t>
            </a:r>
            <a:r>
              <a:rPr lang="en-US" sz="3200" dirty="0" err="1"/>
              <a:t>Education,Bengaluru</a:t>
            </a:r>
            <a:endParaRPr lang="en-US" sz="3200" dirty="0"/>
          </a:p>
        </p:txBody>
      </p:sp>
      <p:pic>
        <p:nvPicPr>
          <p:cNvPr id="9" name="Picture 8">
            <a:extLst>
              <a:ext uri="{FF2B5EF4-FFF2-40B4-BE49-F238E27FC236}">
                <a16:creationId xmlns:a16="http://schemas.microsoft.com/office/drawing/2014/main" id="{4BD22093-3F51-C26A-BFA2-79C43BB0B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1950" y="422613"/>
            <a:ext cx="1105801" cy="1140001"/>
          </a:xfrm>
          <a:prstGeom prst="rect">
            <a:avLst/>
          </a:prstGeom>
        </p:spPr>
      </p:pic>
      <p:pic>
        <p:nvPicPr>
          <p:cNvPr id="13" name="Picture 12">
            <a:extLst>
              <a:ext uri="{FF2B5EF4-FFF2-40B4-BE49-F238E27FC236}">
                <a16:creationId xmlns:a16="http://schemas.microsoft.com/office/drawing/2014/main" id="{FD6F878D-2EBD-4AE0-7D82-D0286381F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49" y="513748"/>
            <a:ext cx="1013904" cy="1048866"/>
          </a:xfrm>
          <a:prstGeom prst="rect">
            <a:avLst/>
          </a:prstGeom>
        </p:spPr>
      </p:pic>
      <p:sp>
        <p:nvSpPr>
          <p:cNvPr id="14" name="Rectangle 13">
            <a:extLst>
              <a:ext uri="{FF2B5EF4-FFF2-40B4-BE49-F238E27FC236}">
                <a16:creationId xmlns:a16="http://schemas.microsoft.com/office/drawing/2014/main" id="{22BC48FA-86C3-9CC5-838C-D44F6D30F4B2}"/>
              </a:ext>
            </a:extLst>
          </p:cNvPr>
          <p:cNvSpPr/>
          <p:nvPr/>
        </p:nvSpPr>
        <p:spPr>
          <a:xfrm>
            <a:off x="2582951" y="1860550"/>
            <a:ext cx="6934200" cy="332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ubtitle 2">
            <a:extLst>
              <a:ext uri="{FF2B5EF4-FFF2-40B4-BE49-F238E27FC236}">
                <a16:creationId xmlns:a16="http://schemas.microsoft.com/office/drawing/2014/main" id="{9BBB5112-674C-E22B-55F1-FE6BA85BC0C5}"/>
              </a:ext>
            </a:extLst>
          </p:cNvPr>
          <p:cNvSpPr txBox="1">
            <a:spLocks/>
          </p:cNvSpPr>
          <p:nvPr/>
        </p:nvSpPr>
        <p:spPr>
          <a:xfrm>
            <a:off x="2463801" y="2006600"/>
            <a:ext cx="7289800" cy="303530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Internship Presentation</a:t>
            </a:r>
          </a:p>
          <a:p>
            <a:r>
              <a:rPr lang="en-US" dirty="0">
                <a:latin typeface="Times New Roman" panose="02020603050405020304" pitchFamily="18" charset="0"/>
                <a:cs typeface="Times New Roman" panose="02020603050405020304" pitchFamily="18" charset="0"/>
              </a:rPr>
              <a:t>On </a:t>
            </a:r>
          </a:p>
          <a:p>
            <a:r>
              <a:rPr lang="en-US" dirty="0">
                <a:latin typeface="Times New Roman" panose="02020603050405020304" pitchFamily="18" charset="0"/>
                <a:cs typeface="Times New Roman" panose="02020603050405020304" pitchFamily="18" charset="0"/>
              </a:rPr>
              <a:t>Weather Forecast System</a:t>
            </a:r>
          </a:p>
          <a:p>
            <a:r>
              <a:rPr lang="en-US" dirty="0">
                <a:latin typeface="Times New Roman" panose="02020603050405020304" pitchFamily="18" charset="0"/>
                <a:cs typeface="Times New Roman" panose="02020603050405020304" pitchFamily="18" charset="0"/>
              </a:rPr>
              <a:t>Using Full Stack Web Development</a:t>
            </a:r>
          </a:p>
        </p:txBody>
      </p:sp>
      <p:sp>
        <p:nvSpPr>
          <p:cNvPr id="17" name="Subtitle 16">
            <a:extLst>
              <a:ext uri="{FF2B5EF4-FFF2-40B4-BE49-F238E27FC236}">
                <a16:creationId xmlns:a16="http://schemas.microsoft.com/office/drawing/2014/main" id="{4963426C-DB1A-A3DE-DB23-BBA8D0FB9808}"/>
              </a:ext>
            </a:extLst>
          </p:cNvPr>
          <p:cNvSpPr>
            <a:spLocks noGrp="1"/>
          </p:cNvSpPr>
          <p:nvPr>
            <p:ph type="subTitle" idx="1"/>
          </p:nvPr>
        </p:nvSpPr>
        <p:spPr>
          <a:xfrm>
            <a:off x="2628900" y="4298952"/>
            <a:ext cx="3581401" cy="1092199"/>
          </a:xfrm>
        </p:spPr>
        <p:txBody>
          <a:bodyPr>
            <a:normAutofit/>
          </a:bodyPr>
          <a:lstStyle/>
          <a:p>
            <a:pPr algn="l"/>
            <a:r>
              <a:rPr lang="en-US" sz="1600" dirty="0">
                <a:latin typeface="Times New Roman" panose="02020603050405020304" pitchFamily="18" charset="0"/>
                <a:cs typeface="Times New Roman" panose="02020603050405020304" pitchFamily="18" charset="0"/>
              </a:rPr>
              <a:t>Shreyas P USN-1JS20CS157</a:t>
            </a:r>
          </a:p>
          <a:p>
            <a:pPr algn="l"/>
            <a:r>
              <a:rPr lang="en-US" sz="1600" dirty="0" err="1">
                <a:latin typeface="Times New Roman" panose="02020603050405020304" pitchFamily="18" charset="0"/>
                <a:cs typeface="Times New Roman" panose="02020603050405020304" pitchFamily="18" charset="0"/>
              </a:rPr>
              <a:t>Shubhankar</a:t>
            </a:r>
            <a:r>
              <a:rPr lang="en-US" sz="1600" dirty="0">
                <a:latin typeface="Times New Roman" panose="02020603050405020304" pitchFamily="18" charset="0"/>
                <a:cs typeface="Times New Roman" panose="02020603050405020304" pitchFamily="18" charset="0"/>
              </a:rPr>
              <a:t> Sharma USN-1JS20CS158</a:t>
            </a:r>
          </a:p>
        </p:txBody>
      </p:sp>
    </p:spTree>
    <p:extLst>
      <p:ext uri="{BB962C8B-B14F-4D97-AF65-F5344CB8AC3E}">
        <p14:creationId xmlns:p14="http://schemas.microsoft.com/office/powerpoint/2010/main" val="395707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321F13-85BF-C9B4-6296-271CC28D2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14" y="1536700"/>
            <a:ext cx="4858385" cy="411678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905E8CA-E02A-0A97-A004-53D7509B5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00" y="1536700"/>
            <a:ext cx="5391785" cy="4116782"/>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D599637B-11CF-C012-EDED-8314E33A5186}"/>
              </a:ext>
            </a:extLst>
          </p:cNvPr>
          <p:cNvSpPr txBox="1"/>
          <p:nvPr/>
        </p:nvSpPr>
        <p:spPr>
          <a:xfrm>
            <a:off x="2222500" y="5733535"/>
            <a:ext cx="1300805"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Main Table</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2159CF8-8E5B-9D33-FEAC-4C6C0CC1AB1C}"/>
              </a:ext>
            </a:extLst>
          </p:cNvPr>
          <p:cNvSpPr txBox="1"/>
          <p:nvPr/>
        </p:nvSpPr>
        <p:spPr>
          <a:xfrm>
            <a:off x="8064500" y="5733535"/>
            <a:ext cx="1390573"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Count Table</a:t>
            </a:r>
            <a:endParaRPr lang="en-US"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D585E3-AC27-CF8E-CE12-523C41FEABAA}"/>
              </a:ext>
            </a:extLst>
          </p:cNvPr>
          <p:cNvSpPr txBox="1"/>
          <p:nvPr/>
        </p:nvSpPr>
        <p:spPr>
          <a:xfrm>
            <a:off x="5039899" y="1019852"/>
            <a:ext cx="1858201"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IN" b="1" dirty="0">
                <a:latin typeface="Times New Roman" panose="02020603050405020304" pitchFamily="18" charset="0"/>
                <a:cs typeface="Times New Roman" panose="02020603050405020304" pitchFamily="18" charset="0"/>
              </a:rPr>
              <a:t>Database Layout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1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7F17E-3400-1E16-E3AB-D8293C0F026B}"/>
              </a:ext>
            </a:extLst>
          </p:cNvPr>
          <p:cNvSpPr txBox="1"/>
          <p:nvPr/>
        </p:nvSpPr>
        <p:spPr>
          <a:xfrm flipH="1">
            <a:off x="4413250" y="975840"/>
            <a:ext cx="33655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dirty="0"/>
              <a:t>References</a:t>
            </a:r>
            <a:endParaRPr lang="en-US" dirty="0"/>
          </a:p>
        </p:txBody>
      </p:sp>
      <p:sp>
        <p:nvSpPr>
          <p:cNvPr id="3" name="TextBox 2">
            <a:extLst>
              <a:ext uri="{FF2B5EF4-FFF2-40B4-BE49-F238E27FC236}">
                <a16:creationId xmlns:a16="http://schemas.microsoft.com/office/drawing/2014/main" id="{FF0D0B82-7743-EA2B-7583-E5DDBD17A855}"/>
              </a:ext>
            </a:extLst>
          </p:cNvPr>
          <p:cNvSpPr txBox="1"/>
          <p:nvPr/>
        </p:nvSpPr>
        <p:spPr>
          <a:xfrm>
            <a:off x="850900" y="1634843"/>
            <a:ext cx="10490200" cy="452431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b="1" u="sng" dirty="0">
                <a:latin typeface="Times New Roman" panose="02020603050405020304" pitchFamily="18" charset="0"/>
                <a:cs typeface="Times New Roman" panose="02020603050405020304" pitchFamily="18" charset="0"/>
              </a:rPr>
              <a:t>BOOKS</a:t>
            </a:r>
          </a:p>
          <a:p>
            <a:endParaRPr lang="en-US" b="1" u="sng" dirty="0"/>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Sumitra Arora: MySQL</a:t>
            </a:r>
          </a:p>
          <a:p>
            <a:pPr marL="285750" indent="-285750">
              <a:buFont typeface="Courier New" panose="02070309020205020404" pitchFamily="49" charset="0"/>
              <a:buChar char="o"/>
            </a:pPr>
            <a:r>
              <a:rPr lang="en-US" b="1" i="0" dirty="0">
                <a:solidFill>
                  <a:srgbClr val="0F1111"/>
                </a:solidFill>
                <a:effectLst/>
                <a:latin typeface="Times New Roman" panose="02020603050405020304" pitchFamily="18" charset="0"/>
                <a:cs typeface="Times New Roman" panose="02020603050405020304" pitchFamily="18" charset="0"/>
              </a:rPr>
              <a:t>Web Programming with HTML, CSS, Bootstrap, JavaScript, React.JS, PHP, and MySQL Third Edition</a:t>
            </a:r>
          </a:p>
          <a:p>
            <a:pPr marL="285750" indent="-285750">
              <a:buFont typeface="Courier New" panose="02070309020205020404" pitchFamily="49" charset="0"/>
              <a:buChar char="o"/>
            </a:pPr>
            <a:r>
              <a:rPr lang="en-US" b="1" i="0" dirty="0">
                <a:solidFill>
                  <a:srgbClr val="0F1111"/>
                </a:solidFill>
                <a:effectLst/>
                <a:latin typeface="Amazon Ember"/>
              </a:rPr>
              <a:t>MySQL(TM): The Complete Reference.</a:t>
            </a:r>
          </a:p>
          <a:p>
            <a:endParaRPr lang="en-US" b="1" u="sng" dirty="0">
              <a:solidFill>
                <a:srgbClr val="0F1111"/>
              </a:solidFill>
              <a:latin typeface="Amazon Ember"/>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WEBSITE</a:t>
            </a:r>
          </a:p>
          <a:p>
            <a:endParaRPr lang="en-US" b="1" u="sng"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https://reactjs.org/docs/getting-started.html</a:t>
            </a: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https://www.freecodecamp.org/news/learn-react-by-building-a-weather-app/</a:t>
            </a: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u="sng"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https://www.w3schools.com/</a:t>
            </a:r>
            <a:endParaRPr lang="en-US" b="1" u="sng" dirty="0">
              <a:solidFill>
                <a:schemeClr val="tx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u="sng" dirty="0">
                <a:solidFill>
                  <a:schemeClr val="tx1"/>
                </a:solidFill>
                <a:latin typeface="Times New Roman" panose="02020603050405020304" pitchFamily="18" charset="0"/>
                <a:cs typeface="Times New Roman" panose="02020603050405020304" pitchFamily="18" charset="0"/>
              </a:rPr>
              <a:t>https://excalidraw.com/</a:t>
            </a:r>
          </a:p>
          <a:p>
            <a:pPr marL="285750" indent="-285750">
              <a:buFont typeface="Courier New" panose="02070309020205020404" pitchFamily="49" charset="0"/>
              <a:buChar char="o"/>
            </a:pPr>
            <a:endParaRPr lang="en-US" b="1"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52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CDEDD12-E858-C713-F4C6-FD72FD5E9E46}"/>
              </a:ext>
            </a:extLst>
          </p:cNvPr>
          <p:cNvSpPr txBox="1"/>
          <p:nvPr/>
        </p:nvSpPr>
        <p:spPr>
          <a:xfrm>
            <a:off x="1225550" y="2044700"/>
            <a:ext cx="9740900"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The word Web Development is made up of two words, that is: Web: It refers to websites, web pages or anything that works over the internet. Development: It refers to building the application from scratch.</a:t>
            </a:r>
            <a:r>
              <a:rPr lang="en-US" b="0" i="0" dirty="0">
                <a:solidFill>
                  <a:srgbClr val="202124"/>
                </a:solidFill>
                <a:effectLst/>
                <a:latin typeface="arial" panose="020B0604020202020204" pitchFamily="34" charset="0"/>
              </a:rPr>
              <a:t> </a:t>
            </a:r>
            <a:r>
              <a:rPr lang="en-US" b="0" i="0" dirty="0">
                <a:solidFill>
                  <a:srgbClr val="202124"/>
                </a:solidFill>
                <a:effectLst/>
                <a:latin typeface="Times New Roman" panose="02020603050405020304" pitchFamily="18" charset="0"/>
                <a:cs typeface="Times New Roman" panose="02020603050405020304" pitchFamily="18" charset="0"/>
              </a:rPr>
              <a:t>Web development can range from developing a simple single static page to complex dynamic pages.</a:t>
            </a:r>
          </a:p>
          <a:p>
            <a:endParaRPr lang="en-US" b="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The Web based Weather Forecast System is meant to provide more comfortable place to receive the information of a specific city.</a:t>
            </a:r>
          </a:p>
          <a:p>
            <a:pPr marL="285750" indent="-285750">
              <a:buFont typeface="Wingdings" panose="05000000000000000000" pitchFamily="2" charset="2"/>
              <a:buChar char="Ø"/>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intent of this project is to facilitate the user with much specificized image of data collected by the organization “Open Weather” only on single place. And to gather the data related to the search made by the traffic on the website.</a:t>
            </a:r>
          </a:p>
          <a:p>
            <a:pPr marL="285750" indent="-285750">
              <a:buFont typeface="Wingdings" panose="05000000000000000000" pitchFamily="2" charset="2"/>
              <a:buChar char="Ø"/>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E231203-8B82-01BF-2A47-15F8BCCEE34C}"/>
              </a:ext>
            </a:extLst>
          </p:cNvPr>
          <p:cNvSpPr txBox="1"/>
          <p:nvPr/>
        </p:nvSpPr>
        <p:spPr>
          <a:xfrm>
            <a:off x="5181600" y="1196925"/>
            <a:ext cx="18288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400" b="1" u="sng" dirty="0">
                <a:solidFill>
                  <a:schemeClr val="tx1"/>
                </a:solidFill>
                <a:latin typeface="Times New Roman" panose="02020603050405020304" pitchFamily="18" charset="0"/>
                <a:cs typeface="Times New Roman" panose="02020603050405020304" pitchFamily="18" charset="0"/>
              </a:rPr>
              <a:t>Abstract</a:t>
            </a:r>
            <a:endParaRPr lang="en-US" sz="2000" b="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15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105211-80CA-37ED-44E2-4700B0926E09}"/>
              </a:ext>
            </a:extLst>
          </p:cNvPr>
          <p:cNvSpPr txBox="1"/>
          <p:nvPr/>
        </p:nvSpPr>
        <p:spPr>
          <a:xfrm>
            <a:off x="1111250" y="1879600"/>
            <a:ext cx="9969500" cy="387798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Corporate Name: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PRINSTON SMART ENGINEERS </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Main Office:</a:t>
            </a:r>
            <a:r>
              <a:rPr lang="en-US" dirty="0">
                <a:latin typeface="Times New Roman" panose="02020603050405020304" pitchFamily="18" charset="0"/>
                <a:cs typeface="Times New Roman" panose="02020603050405020304" pitchFamily="18" charset="0"/>
              </a:rPr>
              <a:t> Vishnuvardhan Statue Rd, Vishwa Priya Nagar, Begur, Bengaluru, Karnataka 560068</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Phone:</a:t>
            </a:r>
            <a:r>
              <a:rPr lang="en-US" dirty="0">
                <a:latin typeface="Times New Roman" panose="02020603050405020304" pitchFamily="18" charset="0"/>
                <a:cs typeface="Times New Roman" panose="02020603050405020304" pitchFamily="18" charset="0"/>
              </a:rPr>
              <a:t> +91 9810 188 747</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Contact Person: </a:t>
            </a:r>
            <a:r>
              <a:rPr lang="en-US" dirty="0">
                <a:latin typeface="Times New Roman" panose="02020603050405020304" pitchFamily="18" charset="0"/>
                <a:cs typeface="Times New Roman" panose="02020603050405020304" pitchFamily="18" charset="0"/>
              </a:rPr>
              <a:t>Mrs. </a:t>
            </a:r>
            <a:r>
              <a:rPr lang="en-US" dirty="0" err="1">
                <a:latin typeface="Times New Roman" panose="02020603050405020304" pitchFamily="18" charset="0"/>
                <a:cs typeface="Times New Roman" panose="02020603050405020304" pitchFamily="18" charset="0"/>
              </a:rPr>
              <a:t>Fraheen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Farhath</a:t>
            </a:r>
            <a:r>
              <a:rPr lang="en-US" dirty="0">
                <a:latin typeface="Times New Roman" panose="02020603050405020304" pitchFamily="18" charset="0"/>
                <a:cs typeface="Times New Roman" panose="02020603050405020304" pitchFamily="18" charset="0"/>
              </a:rPr>
              <a:t> (Managing Director)</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Email Address: </a:t>
            </a:r>
            <a:r>
              <a:rPr lang="en-US" u="sng" dirty="0">
                <a:solidFill>
                  <a:srgbClr val="C50315"/>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Prinston.Smart@gmail.com</a:t>
            </a:r>
            <a:endParaRPr lang="en-US" u="sng" dirty="0">
              <a:solidFill>
                <a:srgbClr val="C50315"/>
              </a:solidFill>
              <a:latin typeface="Times New Roman" panose="02020603050405020304" pitchFamily="18" charset="0"/>
              <a:cs typeface="Times New Roman" panose="02020603050405020304" pitchFamily="18" charset="0"/>
            </a:endParaRP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Year Stand Up: </a:t>
            </a:r>
            <a:r>
              <a:rPr lang="en-US" dirty="0">
                <a:latin typeface="Times New Roman" panose="02020603050405020304" pitchFamily="18" charset="0"/>
                <a:cs typeface="Times New Roman" panose="02020603050405020304" pitchFamily="18" charset="0"/>
              </a:rPr>
              <a:t>2004</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Company Category: </a:t>
            </a:r>
            <a:r>
              <a:rPr lang="en-US" dirty="0">
                <a:latin typeface="Times New Roman" panose="02020603050405020304" pitchFamily="18" charset="0"/>
                <a:cs typeface="Times New Roman" panose="02020603050405020304" pitchFamily="18" charset="0"/>
              </a:rPr>
              <a:t>IT Software/Embedded</a:t>
            </a:r>
          </a:p>
        </p:txBody>
      </p:sp>
      <p:sp>
        <p:nvSpPr>
          <p:cNvPr id="6" name="Rectangle 5">
            <a:extLst>
              <a:ext uri="{FF2B5EF4-FFF2-40B4-BE49-F238E27FC236}">
                <a16:creationId xmlns:a16="http://schemas.microsoft.com/office/drawing/2014/main" id="{840DBE0C-DC5C-9061-2751-F66E3DD68BFE}"/>
              </a:ext>
            </a:extLst>
          </p:cNvPr>
          <p:cNvSpPr/>
          <p:nvPr/>
        </p:nvSpPr>
        <p:spPr>
          <a:xfrm>
            <a:off x="3832194" y="1100415"/>
            <a:ext cx="4527612"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3200" b="1" dirty="0">
                <a:latin typeface="Times New Roman" pitchFamily="18" charset="0"/>
                <a:cs typeface="Times New Roman" pitchFamily="18" charset="0"/>
              </a:rPr>
              <a:t>  COMPANY PROFILE</a:t>
            </a:r>
            <a:endParaRPr lang="en-IN" sz="3200" b="1" dirty="0"/>
          </a:p>
        </p:txBody>
      </p:sp>
      <p:pic>
        <p:nvPicPr>
          <p:cNvPr id="7" name="Picture 6">
            <a:extLst>
              <a:ext uri="{FF2B5EF4-FFF2-40B4-BE49-F238E27FC236}">
                <a16:creationId xmlns:a16="http://schemas.microsoft.com/office/drawing/2014/main" id="{771D1637-4108-083F-04EA-147F4D397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081" y="4470401"/>
            <a:ext cx="3073622" cy="1136006"/>
          </a:xfrm>
          <a:prstGeom prst="rect">
            <a:avLst/>
          </a:prstGeom>
        </p:spPr>
      </p:pic>
    </p:spTree>
    <p:extLst>
      <p:ext uri="{BB962C8B-B14F-4D97-AF65-F5344CB8AC3E}">
        <p14:creationId xmlns:p14="http://schemas.microsoft.com/office/powerpoint/2010/main" val="25810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C86AD-C7E4-2D32-5BEB-CEA0E502F3C7}"/>
              </a:ext>
            </a:extLst>
          </p:cNvPr>
          <p:cNvSpPr txBox="1"/>
          <p:nvPr/>
        </p:nvSpPr>
        <p:spPr>
          <a:xfrm>
            <a:off x="887627" y="1333411"/>
            <a:ext cx="10416746" cy="48474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1028700" lvl="3" indent="0">
              <a:buNone/>
            </a:pPr>
            <a:r>
              <a:rPr lang="en-IN" dirty="0">
                <a:latin typeface="Times New Roman" panose="02020603050405020304" pitchFamily="18" charset="0"/>
                <a:cs typeface="Times New Roman" panose="02020603050405020304" pitchFamily="18" charset="0"/>
              </a:rPr>
              <a:t>The system requirement and specification of our project is as follows: </a:t>
            </a:r>
          </a:p>
          <a:p>
            <a:pPr algn="just">
              <a:spcBef>
                <a:spcPts val="600"/>
              </a:spcBef>
              <a:spcAft>
                <a:spcPts val="300"/>
              </a:spcAf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Hardware Requirements </a:t>
            </a:r>
          </a:p>
          <a:p>
            <a:pPr marL="342900" lvl="1" algn="just">
              <a:spcBef>
                <a:spcPts val="600"/>
              </a:spcBef>
              <a:spcAft>
                <a:spcPts val="300"/>
              </a:spcAft>
            </a:pPr>
            <a:r>
              <a:rPr lang="en-IN" sz="1400" dirty="0">
                <a:latin typeface="Times New Roman" panose="02020603050405020304" pitchFamily="18" charset="0"/>
                <a:cs typeface="Times New Roman" panose="02020603050405020304" pitchFamily="18" charset="0"/>
              </a:rPr>
              <a:t>Processor: i3 Core Processor </a:t>
            </a:r>
          </a:p>
          <a:p>
            <a:pPr marL="342900" lvl="1" algn="just">
              <a:spcBef>
                <a:spcPts val="600"/>
              </a:spcBef>
              <a:spcAft>
                <a:spcPts val="300"/>
              </a:spcAft>
            </a:pPr>
            <a:r>
              <a:rPr lang="en-IN" sz="1400" dirty="0">
                <a:latin typeface="Times New Roman" panose="02020603050405020304" pitchFamily="18" charset="0"/>
                <a:cs typeface="Times New Roman" panose="02020603050405020304" pitchFamily="18" charset="0"/>
              </a:rPr>
              <a:t>Monitor: 1024 * 768 Resolution </a:t>
            </a:r>
            <a:r>
              <a:rPr lang="en-IN" sz="1400" dirty="0" err="1">
                <a:latin typeface="Times New Roman" panose="02020603050405020304" pitchFamily="18" charset="0"/>
                <a:cs typeface="Times New Roman" panose="02020603050405020304" pitchFamily="18" charset="0"/>
              </a:rPr>
              <a:t>Color</a:t>
            </a:r>
            <a:endParaRPr lang="en-IN" sz="1400" dirty="0">
              <a:latin typeface="Times New Roman" panose="02020603050405020304" pitchFamily="18" charset="0"/>
              <a:cs typeface="Times New Roman" panose="02020603050405020304" pitchFamily="18" charset="0"/>
            </a:endParaRPr>
          </a:p>
          <a:p>
            <a:pPr marL="342900" lvl="1" algn="just">
              <a:spcBef>
                <a:spcPts val="600"/>
              </a:spcBef>
              <a:spcAft>
                <a:spcPts val="300"/>
              </a:spcAft>
            </a:pPr>
            <a:r>
              <a:rPr lang="en-IN" sz="1400" dirty="0">
                <a:latin typeface="Times New Roman" panose="02020603050405020304" pitchFamily="18" charset="0"/>
                <a:cs typeface="Times New Roman" panose="02020603050405020304" pitchFamily="18" charset="0"/>
              </a:rPr>
              <a:t>Keyboard: Any keyboard</a:t>
            </a:r>
          </a:p>
          <a:p>
            <a:pPr marL="342900" lvl="1" algn="just">
              <a:spcBef>
                <a:spcPts val="600"/>
              </a:spcBef>
              <a:spcAft>
                <a:spcPts val="300"/>
              </a:spcAft>
            </a:pPr>
            <a:r>
              <a:rPr lang="en-IN" sz="1400" dirty="0">
                <a:latin typeface="Times New Roman" panose="02020603050405020304" pitchFamily="18" charset="0"/>
                <a:cs typeface="Times New Roman" panose="02020603050405020304" pitchFamily="18" charset="0"/>
              </a:rPr>
              <a:t>Motherboard: Any. </a:t>
            </a:r>
          </a:p>
          <a:p>
            <a:pPr marL="342900" lvl="1" algn="just">
              <a:spcBef>
                <a:spcPts val="600"/>
              </a:spcBef>
              <a:spcAft>
                <a:spcPts val="300"/>
              </a:spcAft>
            </a:pPr>
            <a:r>
              <a:rPr lang="en-IN" sz="1400" dirty="0">
                <a:latin typeface="Times New Roman" panose="02020603050405020304" pitchFamily="18" charset="0"/>
                <a:cs typeface="Times New Roman" panose="02020603050405020304" pitchFamily="18" charset="0"/>
              </a:rPr>
              <a:t>Hard disk: 1 TB HDD </a:t>
            </a:r>
          </a:p>
          <a:p>
            <a:pPr marL="342900" lvl="1" algn="just">
              <a:spcBef>
                <a:spcPts val="600"/>
              </a:spcBef>
              <a:spcAft>
                <a:spcPts val="300"/>
              </a:spcAft>
            </a:pPr>
            <a:r>
              <a:rPr lang="en-IN" sz="1400" dirty="0">
                <a:latin typeface="Times New Roman" panose="02020603050405020304" pitchFamily="18" charset="0"/>
                <a:cs typeface="Times New Roman" panose="02020603050405020304" pitchFamily="18" charset="0"/>
              </a:rPr>
              <a:t>I/O Device: Standard input and output devices. </a:t>
            </a:r>
          </a:p>
          <a:p>
            <a:pPr marL="342900" lvl="1" algn="just">
              <a:spcBef>
                <a:spcPts val="600"/>
              </a:spcBef>
              <a:spcAft>
                <a:spcPts val="300"/>
              </a:spcAft>
            </a:pPr>
            <a:r>
              <a:rPr lang="en-IN" sz="1400" dirty="0">
                <a:latin typeface="Times New Roman" panose="02020603050405020304" pitchFamily="18" charset="0"/>
                <a:cs typeface="Times New Roman" panose="02020603050405020304" pitchFamily="18" charset="0"/>
              </a:rPr>
              <a:t>Internet connection is required.</a:t>
            </a:r>
          </a:p>
          <a:p>
            <a:pPr marL="685800" lvl="1" indent="-342900" algn="just">
              <a:spcBef>
                <a:spcPts val="600"/>
              </a:spcBef>
              <a:spcAft>
                <a:spcPts val="300"/>
              </a:spcAf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Software Requirements </a:t>
            </a:r>
          </a:p>
          <a:p>
            <a:pPr marL="342900" lvl="1" algn="just">
              <a:spcBef>
                <a:spcPts val="600"/>
              </a:spcBef>
              <a:spcAft>
                <a:spcPts val="300"/>
              </a:spcAft>
            </a:pPr>
            <a:r>
              <a:rPr lang="en-IN" sz="1400" dirty="0">
                <a:latin typeface="Times New Roman" panose="02020603050405020304" pitchFamily="18" charset="0"/>
                <a:cs typeface="Times New Roman" panose="02020603050405020304" pitchFamily="18" charset="0"/>
              </a:rPr>
              <a:t>VS Code</a:t>
            </a:r>
          </a:p>
          <a:p>
            <a:pPr marL="342900" lvl="1" algn="just">
              <a:spcBef>
                <a:spcPts val="600"/>
              </a:spcBef>
              <a:spcAft>
                <a:spcPts val="300"/>
              </a:spcAft>
            </a:pPr>
            <a:r>
              <a:rPr lang="en-IN" sz="1400" dirty="0">
                <a:latin typeface="Times New Roman" panose="02020603050405020304" pitchFamily="18" charset="0"/>
                <a:cs typeface="Times New Roman" panose="02020603050405020304" pitchFamily="18" charset="0"/>
              </a:rPr>
              <a:t>MySQL</a:t>
            </a:r>
          </a:p>
          <a:p>
            <a:pPr marL="342900" lvl="1" algn="just">
              <a:spcBef>
                <a:spcPts val="600"/>
              </a:spcBef>
              <a:spcAft>
                <a:spcPts val="300"/>
              </a:spcAft>
            </a:pPr>
            <a:r>
              <a:rPr lang="en-IN" sz="1400" dirty="0">
                <a:latin typeface="Times New Roman" panose="02020603050405020304" pitchFamily="18" charset="0"/>
                <a:cs typeface="Times New Roman" panose="02020603050405020304" pitchFamily="18" charset="0"/>
              </a:rPr>
              <a:t>Web Browser</a:t>
            </a:r>
          </a:p>
          <a:p>
            <a:pPr marL="342900" lvl="1" algn="just">
              <a:spcBef>
                <a:spcPts val="600"/>
              </a:spcBef>
              <a:spcAft>
                <a:spcPts val="300"/>
              </a:spcAft>
            </a:pPr>
            <a:r>
              <a:rPr lang="en-IN" sz="1400" dirty="0">
                <a:latin typeface="Times New Roman" panose="02020603050405020304" pitchFamily="18" charset="0"/>
                <a:cs typeface="Times New Roman" panose="02020603050405020304" pitchFamily="18" charset="0"/>
              </a:rPr>
              <a:t>Node.js</a:t>
            </a:r>
          </a:p>
        </p:txBody>
      </p:sp>
      <p:sp>
        <p:nvSpPr>
          <p:cNvPr id="8" name="TextBox 7">
            <a:extLst>
              <a:ext uri="{FF2B5EF4-FFF2-40B4-BE49-F238E27FC236}">
                <a16:creationId xmlns:a16="http://schemas.microsoft.com/office/drawing/2014/main" id="{49DCC48D-BD1B-6D30-3D1A-050D83CD08EE}"/>
              </a:ext>
            </a:extLst>
          </p:cNvPr>
          <p:cNvSpPr txBox="1"/>
          <p:nvPr/>
        </p:nvSpPr>
        <p:spPr>
          <a:xfrm>
            <a:off x="3040792" y="819835"/>
            <a:ext cx="611041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sz="1800" b="1" dirty="0">
                <a:latin typeface="Times New Roman" panose="02020603050405020304" pitchFamily="18" charset="0"/>
                <a:cs typeface="Times New Roman" panose="02020603050405020304" pitchFamily="18" charset="0"/>
              </a:rPr>
              <a:t>REQUIREMENT SPECIFICATION</a:t>
            </a:r>
            <a:endParaRPr lang="en-US" dirty="0"/>
          </a:p>
        </p:txBody>
      </p:sp>
    </p:spTree>
    <p:extLst>
      <p:ext uri="{BB962C8B-B14F-4D97-AF65-F5344CB8AC3E}">
        <p14:creationId xmlns:p14="http://schemas.microsoft.com/office/powerpoint/2010/main" val="97613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D1354-65DD-47CD-9D87-E1EBA2D34C78}"/>
              </a:ext>
            </a:extLst>
          </p:cNvPr>
          <p:cNvSpPr txBox="1"/>
          <p:nvPr/>
        </p:nvSpPr>
        <p:spPr>
          <a:xfrm>
            <a:off x="992660" y="635927"/>
            <a:ext cx="10206680" cy="558614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lnSpc>
                <a:spcPct val="150000"/>
              </a:lnSpc>
            </a:pPr>
            <a:r>
              <a:rPr lang="en-US" sz="2800" b="1" u="sng" dirty="0">
                <a:latin typeface="Times New Roman" pitchFamily="18" charset="0"/>
                <a:cs typeface="Times New Roman" pitchFamily="18" charset="0"/>
              </a:rPr>
              <a:t>INTRODUCTION</a:t>
            </a:r>
          </a:p>
          <a:p>
            <a:pPr marL="285744" indent="-285744">
              <a:lnSpc>
                <a:spcPct val="150000"/>
              </a:lnSpc>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Aim of the Project</a:t>
            </a:r>
          </a:p>
          <a:p>
            <a:pPr marL="285750" indent="-285750">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It is very common in a country like </a:t>
            </a:r>
            <a:r>
              <a:rPr lang="en-IN" dirty="0">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ndia which is in tropical region on earth. Due to this nature the change in the climate is highly unpredictable but as the improvement of human race in the field of space techn</a:t>
            </a:r>
            <a:r>
              <a:rPr lang="en-IN" dirty="0">
                <a:latin typeface="Times New Roman" panose="02020603050405020304" pitchFamily="18" charset="0"/>
                <a:cs typeface="Times New Roman" panose="02020603050405020304" pitchFamily="18" charset="0"/>
              </a:rPr>
              <a:t>ology the information gathering becoming easy day by day. But the distribution of this information is not easy.</a:t>
            </a:r>
          </a:p>
          <a:p>
            <a:pPr marL="285750" indent="-285750">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Even after the gathering and distribution of the information, it is difficult to a person to find the specific detail related to the weather of the required place. </a:t>
            </a:r>
          </a:p>
          <a:p>
            <a:pPr marL="285750" indent="-285750">
              <a:lnSpc>
                <a:spcPct val="15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Purpose of the Project</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This project is made to provide the clear image of the data to the user and the information will be specified and makes the sense of relevancy for the search made by the user, other then providing the stack of information which can be irrelevant to the user.</a:t>
            </a:r>
          </a:p>
          <a:p>
            <a:endParaRPr lang="en-US" dirty="0"/>
          </a:p>
        </p:txBody>
      </p:sp>
    </p:spTree>
    <p:extLst>
      <p:ext uri="{BB962C8B-B14F-4D97-AF65-F5344CB8AC3E}">
        <p14:creationId xmlns:p14="http://schemas.microsoft.com/office/powerpoint/2010/main" val="250627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FBCC03-7743-7273-7A8B-EF440342F002}"/>
              </a:ext>
            </a:extLst>
          </p:cNvPr>
          <p:cNvSpPr txBox="1"/>
          <p:nvPr/>
        </p:nvSpPr>
        <p:spPr>
          <a:xfrm>
            <a:off x="844378" y="1025610"/>
            <a:ext cx="10503243" cy="48320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About the Project</a:t>
            </a:r>
          </a:p>
          <a:p>
            <a:pPr marL="285750" indent="-285750">
              <a:buFont typeface="Arial" panose="020B0604020202020204" pitchFamily="34" charset="0"/>
              <a:buChar char="•"/>
            </a:pPr>
            <a:r>
              <a:rPr lang="en-US" dirty="0"/>
              <a:t>The proposed project ids Weather Forecast website.</a:t>
            </a:r>
          </a:p>
          <a:p>
            <a:pPr marL="285750" indent="-285750">
              <a:buFont typeface="Arial" panose="020B0604020202020204" pitchFamily="34" charset="0"/>
              <a:buChar char="•"/>
            </a:pPr>
            <a:r>
              <a:rPr lang="en-US" dirty="0"/>
              <a:t>The role of this website is to provide a easy to use user interface which formats the information in few words with differentiable entities. This is informative to the person in day in day out. Even it can be used to provide the information on the big holdings for the promotional and informative purposes as well. By the organization which continuously monitors the weather for providing the assistance when required by the public.</a:t>
            </a:r>
          </a:p>
          <a:p>
            <a:endParaRPr lang="en-US" dirty="0"/>
          </a:p>
          <a:p>
            <a:pPr marL="914388" lvl="2" algn="just">
              <a:lnSpc>
                <a:spcPct val="150000"/>
              </a:lnSpc>
            </a:pPr>
            <a:endParaRPr lang="en-IN" sz="1600" dirty="0">
              <a:latin typeface="Times New Roman" panose="02020603050405020304" pitchFamily="18" charset="0"/>
              <a:cs typeface="Times New Roman" panose="02020603050405020304" pitchFamily="18" charset="0"/>
            </a:endParaRPr>
          </a:p>
          <a:p>
            <a:pPr marL="342888" indent="-34290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Objectives of the Project:</a:t>
            </a:r>
            <a:endParaRPr lang="en-IN" sz="2000" dirty="0">
              <a:latin typeface="Times New Roman" panose="02020603050405020304" pitchFamily="18" charset="0"/>
              <a:cs typeface="Times New Roman" panose="02020603050405020304" pitchFamily="18" charset="0"/>
            </a:endParaRPr>
          </a:p>
          <a:p>
            <a:pPr marL="742932" lvl="1" indent="-285744"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Learn the Full Stack Web Development</a:t>
            </a:r>
          </a:p>
          <a:p>
            <a:pPr marL="742932" lvl="1" indent="-285744"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Learn New Skills of color pelleting the information</a:t>
            </a:r>
            <a:endParaRPr lang="en-IN" sz="1600" dirty="0">
              <a:latin typeface="Times New Roman" panose="02020603050405020304" pitchFamily="18" charset="0"/>
              <a:cs typeface="Times New Roman" panose="02020603050405020304" pitchFamily="18" charset="0"/>
            </a:endParaRPr>
          </a:p>
          <a:p>
            <a:pPr marL="742932" lvl="1" indent="-285744"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Professionally</a:t>
            </a:r>
            <a:endParaRPr lang="en-IN" sz="1600" dirty="0">
              <a:latin typeface="Times New Roman" panose="02020603050405020304" pitchFamily="18" charset="0"/>
              <a:cs typeface="Times New Roman" panose="02020603050405020304" pitchFamily="18" charset="0"/>
            </a:endParaRPr>
          </a:p>
          <a:p>
            <a:pPr marL="742932" lvl="1" indent="-285744"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Get Constructive Feedback </a:t>
            </a:r>
            <a:endParaRPr lang="en-IN" sz="1600" dirty="0">
              <a:latin typeface="Times New Roman" panose="02020603050405020304" pitchFamily="18" charset="0"/>
              <a:cs typeface="Times New Roman" panose="02020603050405020304" pitchFamily="18" charset="0"/>
            </a:endParaRPr>
          </a:p>
          <a:p>
            <a:pPr marL="742932" lvl="1" indent="-285744"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Establish Yourself Professionally</a:t>
            </a:r>
            <a:endParaRPr lang="en-IN"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7218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487403-B3D3-71A8-A7A7-9DAEDB272EC7}"/>
              </a:ext>
            </a:extLst>
          </p:cNvPr>
          <p:cNvSpPr txBox="1"/>
          <p:nvPr/>
        </p:nvSpPr>
        <p:spPr>
          <a:xfrm>
            <a:off x="4748341" y="803190"/>
            <a:ext cx="2950038" cy="40011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800" b="1" dirty="0">
                <a:latin typeface="Times New Roman" pitchFamily="18" charset="0"/>
                <a:cs typeface="Times New Roman" pitchFamily="18" charset="0"/>
              </a:rPr>
              <a:t> </a:t>
            </a:r>
            <a:r>
              <a:rPr lang="en-US" sz="2000" b="1" dirty="0">
                <a:latin typeface="Times New Roman" pitchFamily="18" charset="0"/>
                <a:cs typeface="Times New Roman" pitchFamily="18" charset="0"/>
              </a:rPr>
              <a:t>TRAINING CONTENT </a:t>
            </a:r>
            <a:endParaRPr lang="en-US" dirty="0"/>
          </a:p>
        </p:txBody>
      </p:sp>
      <p:sp>
        <p:nvSpPr>
          <p:cNvPr id="6" name="TextBox 5">
            <a:extLst>
              <a:ext uri="{FF2B5EF4-FFF2-40B4-BE49-F238E27FC236}">
                <a16:creationId xmlns:a16="http://schemas.microsoft.com/office/drawing/2014/main" id="{301B2462-6232-3296-0F23-D0042E82A4C9}"/>
              </a:ext>
            </a:extLst>
          </p:cNvPr>
          <p:cNvSpPr txBox="1"/>
          <p:nvPr/>
        </p:nvSpPr>
        <p:spPr>
          <a:xfrm>
            <a:off x="906162" y="1505396"/>
            <a:ext cx="10379676" cy="42165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u="sng" dirty="0">
                <a:latin typeface="Times New Roman" panose="02020603050405020304" pitchFamily="18" charset="0"/>
                <a:cs typeface="Times New Roman" panose="02020603050405020304" pitchFamily="18" charset="0"/>
              </a:rPr>
              <a:t>Front End Technology</a:t>
            </a:r>
          </a:p>
          <a:p>
            <a:endParaRPr lang="en-US" sz="2400" b="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HTML</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Hyper Text Markup Language </a:t>
            </a:r>
          </a:p>
          <a:p>
            <a:r>
              <a:rPr lang="en-US" b="0" i="0" dirty="0">
                <a:solidFill>
                  <a:srgbClr val="666666"/>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HTML (Hypertext Markup Language) is a text-based approach to describing how content contained within an HTML file is structured. This markup tells a web browser how to display text, images and other forms of multimedia on a webpage.</a:t>
            </a:r>
            <a:r>
              <a:rPr lang="en-US" b="0" i="0" dirty="0">
                <a:solidFill>
                  <a:srgbClr val="666666"/>
                </a:solidFill>
                <a:effectLst/>
                <a:latin typeface="Arial" panose="020B0604020202020204" pitchFamily="34" charset="0"/>
              </a:rPr>
              <a:t> </a:t>
            </a:r>
            <a:r>
              <a:rPr lang="en-US" b="0" i="0" dirty="0">
                <a:solidFill>
                  <a:schemeClr val="tx1"/>
                </a:solidFill>
                <a:effectLst/>
                <a:latin typeface="Times New Roman" panose="02020603050405020304" pitchFamily="18" charset="0"/>
                <a:cs typeface="Times New Roman" panose="02020603050405020304" pitchFamily="18" charset="0"/>
              </a:rPr>
              <a:t>HTML is a formal recommendation by the World Wide Web Consortium (</a:t>
            </a:r>
            <a:r>
              <a:rPr lang="en-US" b="0" i="0" u="sng"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W3C</a:t>
            </a:r>
            <a:r>
              <a:rPr lang="en-US" b="0" i="0" dirty="0">
                <a:solidFill>
                  <a:schemeClr val="tx1"/>
                </a:solidFill>
                <a:effectLst/>
                <a:latin typeface="Times New Roman" panose="02020603050405020304" pitchFamily="18" charset="0"/>
                <a:cs typeface="Times New Roman" panose="02020603050405020304" pitchFamily="18" charset="0"/>
              </a:rPr>
              <a:t>) and is generally adhered to by all major web browsers.</a:t>
            </a:r>
          </a:p>
          <a:p>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CSS- Cascading Style Sheet</a:t>
            </a:r>
          </a:p>
          <a:p>
            <a:r>
              <a:rPr lang="en-US" sz="2400" b="0" i="0" dirty="0">
                <a:solidFill>
                  <a:srgbClr val="202124"/>
                </a:solidFill>
                <a:effectLst/>
                <a:latin typeface="arial" panose="020B0604020202020204" pitchFamily="34" charset="0"/>
              </a:rPr>
              <a:t>	</a:t>
            </a:r>
            <a:r>
              <a:rPr lang="en-US" b="0" i="0" dirty="0">
                <a:solidFill>
                  <a:schemeClr val="tx1"/>
                </a:solidFill>
                <a:effectLst/>
                <a:latin typeface="Times New Roman" panose="02020603050405020304" pitchFamily="18" charset="0"/>
                <a:cs typeface="Times New Roman" panose="02020603050405020304" pitchFamily="18" charset="0"/>
              </a:rPr>
              <a:t>Cascading Style Sheets (CSS) is </a:t>
            </a:r>
            <a:r>
              <a:rPr lang="en-US" b="1" i="0" dirty="0">
                <a:solidFill>
                  <a:schemeClr val="tx1"/>
                </a:solidFill>
                <a:effectLst/>
                <a:latin typeface="Times New Roman" panose="02020603050405020304" pitchFamily="18" charset="0"/>
                <a:cs typeface="Times New Roman" panose="02020603050405020304" pitchFamily="18" charset="0"/>
              </a:rPr>
              <a:t>a stylesheet language used to describe the presentation of a document written in HTML or XML</a:t>
            </a:r>
            <a:r>
              <a:rPr lang="en-US" b="0" i="0" dirty="0">
                <a:solidFill>
                  <a:schemeClr val="tx1"/>
                </a:solidFill>
                <a:effectLst/>
                <a:latin typeface="Times New Roman" panose="02020603050405020304" pitchFamily="18" charset="0"/>
                <a:cs typeface="Times New Roman" panose="02020603050405020304" pitchFamily="18" charset="0"/>
              </a:rPr>
              <a:t> (including XML dialects such as SVG, MathML or XHTML). CSS describes how elements should be rendered on screen, on paper, in speech, or on other media.</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14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0A9C42-5689-13A6-96E2-53555E42307B}"/>
              </a:ext>
            </a:extLst>
          </p:cNvPr>
          <p:cNvSpPr/>
          <p:nvPr/>
        </p:nvSpPr>
        <p:spPr>
          <a:xfrm>
            <a:off x="3276600" y="655988"/>
            <a:ext cx="56388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3200" b="1" dirty="0">
                <a:latin typeface="Times New Roman"/>
                <a:ea typeface="Times New Roman"/>
                <a:cs typeface="Times New Roman"/>
                <a:sym typeface="Times New Roman"/>
              </a:rPr>
              <a:t>               SNAPSHOTS</a:t>
            </a:r>
            <a:endParaRPr lang="en-IN" sz="3200" dirty="0"/>
          </a:p>
        </p:txBody>
      </p:sp>
      <p:pic>
        <p:nvPicPr>
          <p:cNvPr id="6" name="Picture 5">
            <a:extLst>
              <a:ext uri="{FF2B5EF4-FFF2-40B4-BE49-F238E27FC236}">
                <a16:creationId xmlns:a16="http://schemas.microsoft.com/office/drawing/2014/main" id="{9CAEF471-2579-F857-0681-608C85B9D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947" y="1438547"/>
            <a:ext cx="9994106" cy="4258800"/>
          </a:xfrm>
          <a:prstGeom prst="rect">
            <a:avLst/>
          </a:prstGeom>
        </p:spPr>
      </p:pic>
      <p:sp>
        <p:nvSpPr>
          <p:cNvPr id="8" name="TextBox 7">
            <a:extLst>
              <a:ext uri="{FF2B5EF4-FFF2-40B4-BE49-F238E27FC236}">
                <a16:creationId xmlns:a16="http://schemas.microsoft.com/office/drawing/2014/main" id="{D50B29A1-E65E-D84C-9FD1-4DE01E3E39E9}"/>
              </a:ext>
            </a:extLst>
          </p:cNvPr>
          <p:cNvSpPr txBox="1"/>
          <p:nvPr/>
        </p:nvSpPr>
        <p:spPr>
          <a:xfrm>
            <a:off x="9537114" y="5872062"/>
            <a:ext cx="173002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Website Layout</a:t>
            </a:r>
          </a:p>
        </p:txBody>
      </p:sp>
    </p:spTree>
    <p:extLst>
      <p:ext uri="{BB962C8B-B14F-4D97-AF65-F5344CB8AC3E}">
        <p14:creationId xmlns:p14="http://schemas.microsoft.com/office/powerpoint/2010/main" val="138774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83C900-3A2D-4FDA-428E-F7A5D183A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963536"/>
            <a:ext cx="5130800" cy="4726064"/>
          </a:xfrm>
          <a:prstGeom prst="rect">
            <a:avLst/>
          </a:prstGeom>
        </p:spPr>
      </p:pic>
      <p:sp>
        <p:nvSpPr>
          <p:cNvPr id="8" name="TextBox 7">
            <a:extLst>
              <a:ext uri="{FF2B5EF4-FFF2-40B4-BE49-F238E27FC236}">
                <a16:creationId xmlns:a16="http://schemas.microsoft.com/office/drawing/2014/main" id="{F99BF0EE-5ED7-E227-FA1C-E46F5EB51014}"/>
              </a:ext>
            </a:extLst>
          </p:cNvPr>
          <p:cNvSpPr txBox="1"/>
          <p:nvPr/>
        </p:nvSpPr>
        <p:spPr>
          <a:xfrm>
            <a:off x="2349500" y="5709798"/>
            <a:ext cx="1567737"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Before Search</a:t>
            </a:r>
            <a:endParaRPr lang="en-US"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9208C31-BBC2-2B3E-19A0-323C089CA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100" y="963536"/>
            <a:ext cx="5397500" cy="4726064"/>
          </a:xfrm>
          <a:prstGeom prst="rect">
            <a:avLst/>
          </a:prstGeom>
        </p:spPr>
      </p:pic>
      <p:sp>
        <p:nvSpPr>
          <p:cNvPr id="11" name="TextBox 10">
            <a:extLst>
              <a:ext uri="{FF2B5EF4-FFF2-40B4-BE49-F238E27FC236}">
                <a16:creationId xmlns:a16="http://schemas.microsoft.com/office/drawing/2014/main" id="{28153DA3-2923-0252-F01D-4FFB2C077275}"/>
              </a:ext>
            </a:extLst>
          </p:cNvPr>
          <p:cNvSpPr txBox="1"/>
          <p:nvPr/>
        </p:nvSpPr>
        <p:spPr>
          <a:xfrm>
            <a:off x="8274765" y="5709798"/>
            <a:ext cx="1439497"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After Search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3784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375</TotalTime>
  <Words>777</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Amazon Ember</vt:lpstr>
      <vt:lpstr>Arial</vt:lpstr>
      <vt:lpstr>Arial</vt:lpstr>
      <vt:lpstr>Courier New</vt:lpstr>
      <vt:lpstr>Garamond</vt:lpstr>
      <vt:lpstr>Times New Roman</vt:lpstr>
      <vt:lpstr>Wingdings</vt:lpstr>
      <vt:lpstr>Organic</vt:lpstr>
      <vt:lpstr>JSS Academy Of Technical Education,Bengaluru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JSS Academy Of Technical Education,Bengaluru</dc:title>
  <dc:creator>SHUBHANKAR SHARMA</dc:creator>
  <cp:lastModifiedBy>SHUBHANKAR SHARMA</cp:lastModifiedBy>
  <cp:revision>8</cp:revision>
  <dcterms:created xsi:type="dcterms:W3CDTF">2022-11-13T08:47:01Z</dcterms:created>
  <dcterms:modified xsi:type="dcterms:W3CDTF">2022-11-14T11:50:30Z</dcterms:modified>
</cp:coreProperties>
</file>