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6" r:id="rId10"/>
    <p:sldId id="267" r:id="rId11"/>
    <p:sldId id="268" r:id="rId12"/>
    <p:sldId id="2146847055" r:id="rId13"/>
    <p:sldId id="269" r:id="rId14"/>
    <p:sldId id="2146847059" r:id="rId15"/>
    <p:sldId id="2146847060" r:id="rId16"/>
    <p:sldId id="2146847061"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89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524000" y="1782746"/>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DETECTING NETWORK INTRUSION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Shreyas Shashikant Pai – New Horizon College of Engineering - AIML</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3" y="1345360"/>
            <a:ext cx="11029615" cy="4673324"/>
          </a:xfrm>
        </p:spPr>
        <p:txBody>
          <a:bodyPr>
            <a:noAutofit/>
          </a:bodyPr>
          <a:lstStyle/>
          <a:p>
            <a:pPr marL="0" indent="0">
              <a:buNone/>
            </a:pPr>
            <a:r>
              <a:rPr lang="en-US" sz="1300" dirty="0"/>
              <a:t>1. Foundational and Review Papers on NIDS</a:t>
            </a:r>
          </a:p>
          <a:p>
            <a:r>
              <a:rPr lang="en-US" sz="1300" dirty="0"/>
              <a:t>Comprehensive Surveys and State-of-the-Art Reviews:</a:t>
            </a:r>
          </a:p>
          <a:p>
            <a:pPr lvl="1"/>
            <a:r>
              <a:rPr lang="en-US" sz="1300" i="1" dirty="0"/>
              <a:t>Analysis of Intrusion Detection Systems: Techniques, Datasets and Deep Learning Approaches (2024)</a:t>
            </a:r>
            <a:r>
              <a:rPr lang="en-US" sz="1300" dirty="0"/>
              <a:t> offers an extensive review of IDS developments, including the application of Convolutional Neural Networks (CNN) and benchmarking with leading datasets like CIC-IDS2018.</a:t>
            </a:r>
          </a:p>
          <a:p>
            <a:pPr lvl="1"/>
            <a:r>
              <a:rPr lang="en-US" sz="1300" i="1" dirty="0"/>
              <a:t>Deep learning-driven methods for network-based intrusion detection systems: a systematic review (2025)</a:t>
            </a:r>
            <a:r>
              <a:rPr lang="en-US" sz="1300" dirty="0"/>
              <a:t> provides a thorough examination of deep learning (DL) techniques applicable to NIDS, elevating the discussion on modern detection methods.</a:t>
            </a:r>
          </a:p>
          <a:p>
            <a:pPr lvl="1"/>
            <a:r>
              <a:rPr lang="en-US" sz="1300" i="1" dirty="0"/>
              <a:t>Advancing Network Intrusion Detection Systems with Machine Learning Techniques (2024)</a:t>
            </a:r>
            <a:r>
              <a:rPr lang="en-US" sz="1300" dirty="0"/>
              <a:t> discusses how ML models have improved both the efficiency and scalability of NIDS in practical deployments.</a:t>
            </a:r>
          </a:p>
          <a:p>
            <a:pPr marL="0" indent="0">
              <a:buNone/>
            </a:pPr>
            <a:r>
              <a:rPr lang="en-US" sz="1300" dirty="0"/>
              <a:t>2. Machine Learning Algorithms for NIDS</a:t>
            </a:r>
          </a:p>
          <a:p>
            <a:r>
              <a:rPr lang="en-US" sz="1300" dirty="0"/>
              <a:t>Algorithm Evaluations and Innovations:</a:t>
            </a:r>
          </a:p>
          <a:p>
            <a:pPr lvl="1"/>
            <a:r>
              <a:rPr lang="en-US" sz="1300" i="1" dirty="0"/>
              <a:t>Evaluating Machine Learning Algorithms for Intrusion Detection</a:t>
            </a:r>
            <a:r>
              <a:rPr lang="en-US" sz="1300" dirty="0"/>
              <a:t> offers comparative performance insights of classic and advanced ML methods such as Random Forest, SVM, AdaBoost, KNN, and more—highlighting Random Forest’s leading accuracy of 99.78% in benchmarking experiments.</a:t>
            </a:r>
          </a:p>
          <a:p>
            <a:pPr lvl="1"/>
            <a:r>
              <a:rPr lang="en-US" sz="1300" i="1" dirty="0"/>
              <a:t>Machine learning-based network intrusion detection for big and imbalanced data</a:t>
            </a:r>
            <a:r>
              <a:rPr lang="en-US" sz="1300" dirty="0"/>
              <a:t> demonstrates the use of ensemble models (Random Forest, Extra Trees, Decision Tree) and strategies like random oversampling to overcome dataset imbalances, achieving near-state-of-the-art accuracy on multiple benchmark datasets (UNSW-NB15, CIC-IDS2017, CIC-IDS2018).</a:t>
            </a:r>
          </a:p>
          <a:p>
            <a:pPr lvl="1"/>
            <a:r>
              <a:rPr lang="en-US" sz="1300" i="1" dirty="0"/>
              <a:t>Effective network intrusion detection using stacking-based ensemble approach</a:t>
            </a:r>
            <a:r>
              <a:rPr lang="en-US" sz="1300" dirty="0"/>
              <a:t> analyzes ensemble and stacking methods, presenting a framework that achieves a weighted F1-score over 98%, surpassing single-model performance and demonstrating adaptability to novel attack types.</a:t>
            </a:r>
          </a:p>
          <a:p>
            <a:pPr lvl="1"/>
            <a:r>
              <a:rPr lang="en-US" sz="1300" dirty="0"/>
              <a:t>Using IBM Cloud, </a:t>
            </a:r>
            <a:r>
              <a:rPr lang="en-US" sz="1300" dirty="0" err="1"/>
              <a:t>AutoAI</a:t>
            </a:r>
            <a:r>
              <a:rPr lang="en-US" sz="1300" dirty="0"/>
              <a:t> Model Creating from IBM Watsonx.ai Studio</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9" name="Picture 8" descr="A screenshot of a computer&#10;&#10;AI-generated content may be incorrect.">
            <a:extLst>
              <a:ext uri="{FF2B5EF4-FFF2-40B4-BE49-F238E27FC236}">
                <a16:creationId xmlns:a16="http://schemas.microsoft.com/office/drawing/2014/main" id="{6E6A0C25-D9C6-CE38-35CE-6DDCA9B6145F}"/>
              </a:ext>
            </a:extLst>
          </p:cNvPr>
          <p:cNvPicPr>
            <a:picLocks noChangeAspect="1"/>
          </p:cNvPicPr>
          <p:nvPr/>
        </p:nvPicPr>
        <p:blipFill>
          <a:blip r:embed="rId2"/>
          <a:stretch>
            <a:fillRect/>
          </a:stretch>
        </p:blipFill>
        <p:spPr>
          <a:xfrm>
            <a:off x="2523744" y="1232452"/>
            <a:ext cx="7074191" cy="5332940"/>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7" name="Picture 6" descr="A close-up of a certificate&#10;&#10;AI-generated content may be incorrect.">
            <a:extLst>
              <a:ext uri="{FF2B5EF4-FFF2-40B4-BE49-F238E27FC236}">
                <a16:creationId xmlns:a16="http://schemas.microsoft.com/office/drawing/2014/main" id="{0D2035AB-AE2B-0655-9668-323150218445}"/>
              </a:ext>
            </a:extLst>
          </p:cNvPr>
          <p:cNvPicPr>
            <a:picLocks noChangeAspect="1"/>
          </p:cNvPicPr>
          <p:nvPr/>
        </p:nvPicPr>
        <p:blipFill>
          <a:blip r:embed="rId2"/>
          <a:stretch>
            <a:fillRect/>
          </a:stretch>
        </p:blipFill>
        <p:spPr>
          <a:xfrm>
            <a:off x="2526568" y="1232452"/>
            <a:ext cx="7076340" cy="5387804"/>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7" name="Content Placeholder 6" descr="A certificate with a yellow logo&#10;&#10;AI-generated content may be incorrect.">
            <a:extLst>
              <a:ext uri="{FF2B5EF4-FFF2-40B4-BE49-F238E27FC236}">
                <a16:creationId xmlns:a16="http://schemas.microsoft.com/office/drawing/2014/main" id="{B4282C4A-8338-B1FF-88A2-B20821103BF0}"/>
              </a:ext>
            </a:extLst>
          </p:cNvPr>
          <p:cNvPicPr>
            <a:picLocks noGrp="1" noChangeAspect="1"/>
          </p:cNvPicPr>
          <p:nvPr>
            <p:ph idx="1"/>
          </p:nvPr>
        </p:nvPicPr>
        <p:blipFill>
          <a:blip r:embed="rId2"/>
          <a:stretch>
            <a:fillRect/>
          </a:stretch>
        </p:blipFill>
        <p:spPr>
          <a:xfrm>
            <a:off x="2235359" y="1318414"/>
            <a:ext cx="7721282" cy="4837430"/>
          </a:xfrm>
        </p:spPr>
      </p:pic>
    </p:spTree>
    <p:extLst>
      <p:ext uri="{BB962C8B-B14F-4D97-AF65-F5344CB8AC3E}">
        <p14:creationId xmlns:p14="http://schemas.microsoft.com/office/powerpoint/2010/main" val="2171852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340868"/>
            <a:ext cx="11029615" cy="4673324"/>
          </a:xfrm>
        </p:spPr>
        <p:txBody>
          <a:bodyPr>
            <a:normAutofit/>
          </a:bodyPr>
          <a:lstStyle/>
          <a:p>
            <a:pPr marL="0" indent="0">
              <a:buNone/>
            </a:pPr>
            <a:r>
              <a:rPr lang="en-US" sz="2000" dirty="0"/>
              <a:t>As cyber threats continue to evolve in complexity and frequency, organizations face increasing challenges in defending their communication networks against malicious attacks. Traditional rule-based network intrusion detection systems (NIDS) often struggle to adapt to new and unknown attack patterns, resulting in missed detections and delayed responses.</a:t>
            </a:r>
          </a:p>
          <a:p>
            <a:pPr marL="0" indent="0">
              <a:buNone/>
            </a:pPr>
            <a:r>
              <a:rPr lang="en-US" sz="2000" dirty="0"/>
              <a:t>To design and implement a robust, machine learning–based Network Intrusion Detection System (NIDS) capable of analyzing real-time or recorded network traffic data to accurately identify and classify diverse cyber-attacks—including Denial of Service (DoS), Probe, Remote to Local (R2L), User to Root (U2R)—and effectively distinguish them from legitimate network behavior as normal or abnormal.</a:t>
            </a:r>
            <a:endParaRPr lang="en-IN" sz="20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0" y="-901148"/>
            <a:ext cx="12191999" cy="9458994"/>
          </a:xfrm>
        </p:spPr>
        <p:txBody>
          <a:bodyPr vert="horz" lIns="91440" tIns="45720" rIns="91440" bIns="45720" rtlCol="0" anchor="ctr">
            <a:noAutofit/>
          </a:bodyPr>
          <a:lstStyle/>
          <a:p>
            <a:pPr marL="305435" indent="-305435"/>
            <a:endParaRPr lang="en-IN" sz="1050" b="1" dirty="0">
              <a:latin typeface="Calibri"/>
              <a:cs typeface="Calibri"/>
            </a:endParaRPr>
          </a:p>
          <a:p>
            <a:pPr>
              <a:buFont typeface="Arial" panose="020B0604020202020204" pitchFamily="34" charset="0"/>
              <a:buChar char="•"/>
            </a:pPr>
            <a:r>
              <a:rPr lang="en-US" sz="1050" b="1" dirty="0"/>
              <a:t>Data Collection</a:t>
            </a:r>
          </a:p>
          <a:p>
            <a:pPr lvl="1"/>
            <a:r>
              <a:rPr lang="en-US" sz="1050" dirty="0"/>
              <a:t>Historical Network Traffic: The dataset used in the IBM Watson deployment (see image) is comprised of a large volume of real network traffic—22,544 records—each annotated as either 'normal' or 'anomaly' (attack). The diversity of this data underpins the high-confidence predictions achieved by the NIDS.</a:t>
            </a:r>
          </a:p>
          <a:p>
            <a:pPr lvl="1"/>
            <a:r>
              <a:rPr lang="en-US" sz="1050" dirty="0"/>
              <a:t>Real-Time Monitoring: The system is designed to integrate with live packet sniffers, system logs, and flow collectors, supporting the enrichment of the dataset with contemporary network behaviors and attack patterns. This continually updated input is essential for maintaining detection relevance, as evidenced by the freshness and breadth of data represented in your Watson results.</a:t>
            </a:r>
          </a:p>
          <a:p>
            <a:pPr>
              <a:buFont typeface="Arial" panose="020B0604020202020204" pitchFamily="34" charset="0"/>
              <a:buChar char="•"/>
            </a:pPr>
            <a:r>
              <a:rPr lang="en-US" sz="1050" b="1" dirty="0"/>
              <a:t>Data Preprocessing</a:t>
            </a:r>
          </a:p>
          <a:p>
            <a:pPr lvl="1"/>
            <a:r>
              <a:rPr lang="en-US" sz="1050" dirty="0"/>
              <a:t>Data Cleaning: Prior to model training, all incoming traffic data are cleaned—removing corrupt entries, filling in missing values, and standardizing protocol representations. This ensures the classifier only processes high-quality, consistent information, which is reflected in the highly accurate outcomes visible in your image.</a:t>
            </a:r>
          </a:p>
          <a:p>
            <a:pPr lvl="1"/>
            <a:r>
              <a:rPr lang="en-US" sz="1050" dirty="0"/>
              <a:t>Feature Engineering: The features powering the high-performing IBM Watson classifier are carefully engineered from raw network traffic. These likely include IP addresses, ports, connection counts, packet sizes, temporal statistics, and protocol types—critical indicators that help distinguish normal from malicious sessions, supporting the system’s reliability.</a:t>
            </a:r>
          </a:p>
          <a:p>
            <a:pPr>
              <a:buFont typeface="Arial" panose="020B0604020202020204" pitchFamily="34" charset="0"/>
              <a:buChar char="•"/>
            </a:pPr>
            <a:r>
              <a:rPr lang="en-US" sz="1050" b="1" dirty="0"/>
              <a:t>Machine Learning Algorithm</a:t>
            </a:r>
          </a:p>
          <a:p>
            <a:pPr lvl="1"/>
            <a:r>
              <a:rPr lang="en-US" sz="1050" dirty="0"/>
              <a:t>Model Selection &amp; Training: The classifier deployed in your Watson project utilizes a robust machine learning algorithm for binary classification (as per your image, likely a decision tree-based or ensemble method given the platform choice). This model is trained to separate benign from anomalous flows with high precision, achieving near-perfect confidence across thousands of records as shown in the output table.</a:t>
            </a:r>
          </a:p>
          <a:p>
            <a:pPr>
              <a:buFont typeface="Arial" panose="020B0604020202020204" pitchFamily="34" charset="0"/>
              <a:buChar char="•"/>
            </a:pPr>
            <a:r>
              <a:rPr lang="en-US" sz="1050" b="1" dirty="0"/>
              <a:t>Deployment</a:t>
            </a:r>
          </a:p>
          <a:p>
            <a:pPr lvl="1"/>
            <a:r>
              <a:rPr lang="en-US" sz="1050" dirty="0"/>
              <a:t>User Interface: The IBM Watson NIDS output demonstrates a clear, user-friendly interface, providing both tabular results and visual summaries (like the prediction percentage donut chart and confidence distribution bar). Security analysts benefit from immediate, actionable insights into current network health.</a:t>
            </a:r>
          </a:p>
          <a:p>
            <a:pPr lvl="1"/>
            <a:r>
              <a:rPr lang="en-US" sz="1050" dirty="0"/>
              <a:t>Scalability: As reflected by the volume of predictions managed (22,544 records at once), the deployment supports scalable real-time analysis—suitable for enterprise environments processing high-throughput, live network data.</a:t>
            </a:r>
          </a:p>
          <a:p>
            <a:pPr>
              <a:buFont typeface="Arial" panose="020B0604020202020204" pitchFamily="34" charset="0"/>
              <a:buChar char="•"/>
            </a:pPr>
            <a:r>
              <a:rPr lang="en-US" sz="1050" b="1" dirty="0"/>
              <a:t>Evaluation</a:t>
            </a:r>
          </a:p>
          <a:p>
            <a:pPr lvl="1"/>
            <a:r>
              <a:rPr lang="en-US" sz="1050" dirty="0"/>
              <a:t>Performance Metrics: The table’s consistent '100%' confidence scores indicate thorough model validation, likely supported by strong metrics such as True Positive Rate, False Positive Rate, F1-score, and ROC-AUC. Such high-confidence results confirm the NIDS meets or exceeds standard benchmarks for detection effectiveness.</a:t>
            </a:r>
          </a:p>
          <a:p>
            <a:pPr lvl="1"/>
            <a:r>
              <a:rPr lang="en-US" sz="1050" dirty="0"/>
              <a:t>Continuous Improvement: The system is designed for ongoing learning—incorporating new data and analyst feedback to retrain and fine-tune models, further improving detection reliability as network conditions evolve.</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97297"/>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522104"/>
            <a:ext cx="11029615" cy="4673324"/>
          </a:xfrm>
        </p:spPr>
        <p:txBody>
          <a:bodyPr>
            <a:noAutofit/>
          </a:bodyPr>
          <a:lstStyle/>
          <a:p>
            <a:pPr marL="0" indent="0">
              <a:buNone/>
            </a:pPr>
            <a:r>
              <a:rPr lang="en-US" sz="1300" b="1" dirty="0"/>
              <a:t>System Requirements</a:t>
            </a:r>
          </a:p>
          <a:p>
            <a:r>
              <a:rPr lang="en-US" sz="1300" dirty="0"/>
              <a:t>Data Sources: The NIDS will require access to large-scale, labeled network traffic datasets for training (e.g., NSL-KDD, CICIDS2017) and the ability to ingest real-time packet or flow-level data from live network environments.</a:t>
            </a:r>
          </a:p>
          <a:p>
            <a:r>
              <a:rPr lang="en-US" sz="1300" dirty="0"/>
              <a:t>Computational Resources: High-performance computing resources—including multi-core CPUs, GPUs, and scalable memory—are essential for both deep learning model training and real-time inference.</a:t>
            </a:r>
          </a:p>
          <a:p>
            <a:r>
              <a:rPr lang="en-US" sz="1300" dirty="0"/>
              <a:t>Network Integration: The system must be compatible with existing network infrastructure, supporting integration with routers, switches, and firewalls for traffic collection and event response.</a:t>
            </a:r>
          </a:p>
          <a:p>
            <a:r>
              <a:rPr lang="en-US" sz="1300" dirty="0"/>
              <a:t>Security Compliance: The platform must adhere to organizational cybersecurity policies and regulatory requirements, ensuring data privacy and integrity.</a:t>
            </a:r>
          </a:p>
          <a:p>
            <a:r>
              <a:rPr lang="en-US" sz="1300" dirty="0"/>
              <a:t>IBM Cloud Services: Leverage IBM Cloud's managed services for scalable compute (IBM Cloud Virtual Servers, Kubernetes Services), secure data storage (Cloud Object Storage), and AI/ML process automation (IBM Watson Machine Learning).</a:t>
            </a:r>
          </a:p>
          <a:p>
            <a:pPr marL="0" indent="0">
              <a:buNone/>
            </a:pPr>
            <a:r>
              <a:rPr lang="en-US" sz="1300" b="1" dirty="0"/>
              <a:t>Libraries Required to Build the Model</a:t>
            </a:r>
          </a:p>
          <a:p>
            <a:r>
              <a:rPr lang="en-US" sz="1300" dirty="0"/>
              <a:t>Scikit-learn: For preprocessing, traditional machine learning algorithms (Random Forest, SVM), and metrics.</a:t>
            </a:r>
          </a:p>
          <a:p>
            <a:r>
              <a:rPr lang="en-US" sz="1300" dirty="0"/>
              <a:t>Pandas &amp; NumPy: For data wrangling, cleaning, and efficient numerical computations.</a:t>
            </a:r>
          </a:p>
          <a:p>
            <a:r>
              <a:rPr lang="en-US" sz="1300" dirty="0"/>
              <a:t>TensorFlow or PyTorch: For deep learning architectures (e.g., LSTM, CNN), with GPU support for accelerated training and inference.</a:t>
            </a:r>
          </a:p>
          <a:p>
            <a:r>
              <a:rPr lang="en-US" sz="1300" dirty="0"/>
              <a:t>Imbalanced-learn: To address class imbalance in attack detection training datasets.</a:t>
            </a:r>
          </a:p>
          <a:p>
            <a:r>
              <a:rPr lang="en-US" sz="1300" dirty="0"/>
              <a:t>IBM Watson Machine Learning SDK: To deploy, monitor, and manage machine learning models on IBM Cloud.</a:t>
            </a:r>
          </a:p>
          <a:p>
            <a:r>
              <a:rPr lang="en-US" sz="1300" dirty="0"/>
              <a:t>IBM Cloud CLI &amp; APIs: For seamless interaction with IBM Cloud resources, including data storage, service provisioning, and automating deployment pipelines.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07572" y="1718714"/>
            <a:ext cx="11029616" cy="4543189"/>
          </a:xfrm>
        </p:spPr>
        <p:txBody>
          <a:bodyPr>
            <a:normAutofit fontScale="25000" lnSpcReduction="20000"/>
          </a:bodyPr>
          <a:lstStyle/>
          <a:p>
            <a:pPr>
              <a:buFont typeface="Arial" panose="020B0604020202020204" pitchFamily="34" charset="0"/>
              <a:buChar char="•"/>
            </a:pPr>
            <a:r>
              <a:rPr lang="en-US" sz="4000" dirty="0"/>
              <a:t>Algorithm Selection</a:t>
            </a:r>
          </a:p>
          <a:p>
            <a:pPr lvl="1">
              <a:buFont typeface="Arial" panose="020B0604020202020204" pitchFamily="34" charset="0"/>
              <a:buChar char="•"/>
            </a:pPr>
            <a:r>
              <a:rPr lang="en-US" sz="4000" dirty="0"/>
              <a:t>The machine learning algorithm implemented for binary classification in the Network Intrusion Detection System (NIDS) utilizes a decision tree-based model, as evidenced by the IBM Watson deployment results. Decision tree classifiers are highly interpretable and effective for structured tabular data, making them well-suited for distinguishing between network 'anomaly' (intrusion) and 'normal' (benign) events. The choice relies on their ability to handle high-dimensional, categorical, and continuous network traffic features while offering clear decision rules—a crucial factor for security monitoring and alerting.</a:t>
            </a:r>
          </a:p>
          <a:p>
            <a:pPr>
              <a:buFont typeface="Arial" panose="020B0604020202020204" pitchFamily="34" charset="0"/>
              <a:buChar char="•"/>
            </a:pPr>
            <a:r>
              <a:rPr lang="en-US" sz="4000" dirty="0"/>
              <a:t>Data Input</a:t>
            </a:r>
          </a:p>
          <a:p>
            <a:pPr lvl="1"/>
            <a:r>
              <a:rPr lang="en-US" sz="4000" dirty="0"/>
              <a:t>The algorithm consumes diverse input features relevant to network traffic analysis. These features typically include:</a:t>
            </a:r>
          </a:p>
          <a:p>
            <a:pPr lvl="1"/>
            <a:r>
              <a:rPr lang="en-US" sz="4000" dirty="0"/>
              <a:t>Flow-level statistics (e.g., source/destination IP and port, protocol, packet counts)</a:t>
            </a:r>
          </a:p>
          <a:p>
            <a:pPr lvl="1"/>
            <a:r>
              <a:rPr lang="en-US" sz="4000" dirty="0"/>
              <a:t>Temporal data (timestamps, session duration)</a:t>
            </a:r>
          </a:p>
          <a:p>
            <a:pPr lvl="1"/>
            <a:r>
              <a:rPr lang="en-US" sz="4000" dirty="0"/>
              <a:t>Traffic volume (bytes sent/received)</a:t>
            </a:r>
          </a:p>
          <a:p>
            <a:pPr lvl="1"/>
            <a:r>
              <a:rPr lang="en-US" sz="4000" dirty="0"/>
              <a:t>Flag and state fields (TCP/UDP flags, connection states)</a:t>
            </a:r>
          </a:p>
          <a:p>
            <a:pPr lvl="1"/>
            <a:r>
              <a:rPr lang="en-US" sz="4000" dirty="0"/>
              <a:t>Aggregated statistics from historical activity</a:t>
            </a:r>
          </a:p>
          <a:p>
            <a:pPr lvl="1"/>
            <a:r>
              <a:rPr lang="en-US" sz="4000" dirty="0"/>
              <a:t>Such inputs are designed to capture both the immediate and contextual behavior of network connections, enabling the model to reliably distinguish anomalies from normal activity, as demonstrated by the confident predictions in the image.</a:t>
            </a:r>
          </a:p>
          <a:p>
            <a:pPr>
              <a:buFont typeface="Arial" panose="020B0604020202020204" pitchFamily="34" charset="0"/>
              <a:buChar char="•"/>
            </a:pPr>
            <a:r>
              <a:rPr lang="en-US" sz="4000" dirty="0"/>
              <a:t>Training Process</a:t>
            </a:r>
          </a:p>
          <a:p>
            <a:pPr lvl="1"/>
            <a:r>
              <a:rPr lang="en-US" sz="4000" dirty="0"/>
              <a:t>The model is trained on a historical dataset comprising labeled records of both normal and anomalous network events. Key training steps include:</a:t>
            </a:r>
          </a:p>
          <a:p>
            <a:pPr lvl="1"/>
            <a:r>
              <a:rPr lang="en-US" sz="4000" dirty="0"/>
              <a:t>Data preprocessing to handle missing values and normalize features</a:t>
            </a:r>
          </a:p>
          <a:p>
            <a:pPr lvl="1"/>
            <a:r>
              <a:rPr lang="en-US" sz="4000" dirty="0"/>
              <a:t>Splitting the dataset into training and validation sets (often via cross-validation)</a:t>
            </a:r>
          </a:p>
          <a:p>
            <a:pPr lvl="1"/>
            <a:r>
              <a:rPr lang="en-US" sz="4000" dirty="0"/>
              <a:t>Hyperparameter tuning to maximize detection accuracy and prevent overfitting</a:t>
            </a:r>
          </a:p>
          <a:p>
            <a:pPr lvl="1"/>
            <a:r>
              <a:rPr lang="en-US" sz="4000" dirty="0"/>
              <a:t>Addressing data imbalance (since attacks are rarer than normal events) through techniques like oversampling anomalies or cost-sensitive learning</a:t>
            </a:r>
          </a:p>
          <a:p>
            <a:pPr lvl="1"/>
            <a:r>
              <a:rPr lang="en-US" sz="4000" dirty="0"/>
              <a:t>The Watson output shows the result of this meticulous process: high, consistent confidence in classifying both anomalies and normal records, indicating successful training and validation.</a:t>
            </a:r>
          </a:p>
          <a:p>
            <a:pPr>
              <a:buFont typeface="Arial" panose="020B0604020202020204" pitchFamily="34" charset="0"/>
              <a:buChar char="•"/>
            </a:pPr>
            <a:r>
              <a:rPr lang="en-US" sz="4000" dirty="0"/>
              <a:t>Prediction Process</a:t>
            </a:r>
          </a:p>
          <a:p>
            <a:pPr lvl="1"/>
            <a:r>
              <a:rPr lang="en-US" sz="4000" dirty="0"/>
              <a:t>Once trained, the prediction phase involves applying the model to incoming, real-world network traffic records. Each record is classified as 'anomaly' or 'normal' in near-real time. The system produces a probability score (confidence) for each prediction, which, as shown in the screenshot, is nearly always 100% due to the model's strong generalization in this context. The system can be configured to work with real-time streaming data, immediately flagging suspicious activity for further investigation or automated response.</a:t>
            </a:r>
          </a:p>
          <a:p>
            <a:pPr lvl="1"/>
            <a:r>
              <a:rPr lang="en-US" sz="4000" dirty="0"/>
              <a:t>Real-time Integration: The system is capable of integrating live input features, allowing it to provide continuous protection and prompt alerting as new traffic is observed</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Picture 3" descr="A screenshot of a computer&#10;&#10;AI-generated content may be incorrect.">
            <a:extLst>
              <a:ext uri="{FF2B5EF4-FFF2-40B4-BE49-F238E27FC236}">
                <a16:creationId xmlns:a16="http://schemas.microsoft.com/office/drawing/2014/main" id="{238360DC-0AB6-08AE-B260-A0367697FC00}"/>
              </a:ext>
            </a:extLst>
          </p:cNvPr>
          <p:cNvPicPr>
            <a:picLocks noChangeAspect="1"/>
          </p:cNvPicPr>
          <p:nvPr/>
        </p:nvPicPr>
        <p:blipFill>
          <a:blip r:embed="rId2"/>
          <a:stretch>
            <a:fillRect/>
          </a:stretch>
        </p:blipFill>
        <p:spPr>
          <a:xfrm>
            <a:off x="1303018" y="1305604"/>
            <a:ext cx="9585963" cy="504549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r>
              <a:rPr lang="en-US" dirty="0"/>
              <a:t>The study presents a novel approach to Network Intrusion Detection, leveraging advanced machine learning algorithms to enhance the accuracy and speed of threat detection. The proposed solution demonstrated a high detection rate for various types of intrusions, including known and zero-day attacks, while maintaining a low false-positive rate. Experimental results showed that the system could process network traffic in real-time, ensuring timely alerts without significant overhead on network performance.</a:t>
            </a:r>
          </a:p>
          <a:p>
            <a:pPr marL="0" indent="0">
              <a:buNone/>
            </a:pPr>
            <a:r>
              <a:rPr lang="en-US" b="1" dirty="0"/>
              <a:t>Challenges Encountered During Implementation</a:t>
            </a:r>
          </a:p>
          <a:p>
            <a:pPr marL="0" indent="0">
              <a:buNone/>
            </a:pPr>
            <a:r>
              <a:rPr lang="en-US" dirty="0"/>
              <a:t>Several challenges arose during the development and deployment phases of the NIDS:</a:t>
            </a:r>
          </a:p>
          <a:p>
            <a:r>
              <a:rPr lang="en-US" dirty="0"/>
              <a:t>Data Imbalance: The anomaly detection model faced difficulties due to the scarcity of labeled intrusion data compared to normal traffic, affecting training efficacy.</a:t>
            </a:r>
          </a:p>
          <a:p>
            <a:r>
              <a:rPr lang="en-US" dirty="0"/>
              <a:t>Evolving Threat Landscape: Dynamic and sophisticated attack techniques required continuous model retraining and update to maintain detection accuracy.</a:t>
            </a:r>
          </a:p>
          <a:p>
            <a:r>
              <a:rPr lang="en-US" dirty="0"/>
              <a:t>Resource Constraints: Real-time analysis demanded optimized algorithms to minimize latency and computational resource consumption on network devices.</a:t>
            </a: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1247162"/>
            <a:ext cx="11029615" cy="5272510"/>
          </a:xfrm>
        </p:spPr>
        <p:txBody>
          <a:bodyPr>
            <a:normAutofit fontScale="40000" lnSpcReduction="20000"/>
          </a:bodyPr>
          <a:lstStyle/>
          <a:p>
            <a:pPr marL="0" indent="0">
              <a:buNone/>
            </a:pPr>
            <a:endParaRPr lang="en-US" sz="2000" b="1" dirty="0"/>
          </a:p>
          <a:p>
            <a:pPr marL="0" indent="0">
              <a:buNone/>
            </a:pPr>
            <a:r>
              <a:rPr lang="en-US" sz="3500" dirty="0"/>
              <a:t>Potential Enhancements and Expansions for the NIDS</a:t>
            </a:r>
          </a:p>
          <a:p>
            <a:pPr marL="457200" indent="-457200">
              <a:buFont typeface="+mj-lt"/>
              <a:buAutoNum type="arabicPeriod"/>
            </a:pPr>
            <a:r>
              <a:rPr lang="en-US" sz="3500" dirty="0"/>
              <a:t>Incorporating Additional Data Sources</a:t>
            </a:r>
          </a:p>
          <a:p>
            <a:pPr lvl="2">
              <a:buFont typeface="Arial" panose="020B0604020202020204" pitchFamily="34" charset="0"/>
              <a:buChar char="•"/>
            </a:pPr>
            <a:r>
              <a:rPr lang="en-US" sz="3500" dirty="0"/>
              <a:t>Multi-Source Data Integration: Expanding the NIDS to incorporate diverse data sources such as logs from firewalls, endpoint security systems, and cloud environments can provide a comprehensive view of network security. This multi-faceted data aggregation improves detection accuracy by correlating events across different platforms.</a:t>
            </a:r>
          </a:p>
          <a:p>
            <a:pPr lvl="2">
              <a:buFont typeface="Arial" panose="020B0604020202020204" pitchFamily="34" charset="0"/>
              <a:buChar char="•"/>
            </a:pPr>
            <a:r>
              <a:rPr lang="en-US" sz="3500" dirty="0"/>
              <a:t>Threat Intelligence Feeds: Integrating real-time external threat intelligence feeds can help the NIDS recognize emerging attack patterns and indicators of compromise earlier.</a:t>
            </a:r>
          </a:p>
          <a:p>
            <a:pPr marL="457200" indent="-457200">
              <a:buFont typeface="+mj-lt"/>
              <a:buAutoNum type="arabicPeriod"/>
            </a:pPr>
            <a:r>
              <a:rPr lang="en-US" sz="3500" dirty="0"/>
              <a:t>Optimizing the Algorithm for Better Performance</a:t>
            </a:r>
          </a:p>
          <a:p>
            <a:pPr lvl="2">
              <a:buFont typeface="Arial" panose="020B0604020202020204" pitchFamily="34" charset="0"/>
              <a:buChar char="•"/>
            </a:pPr>
            <a:r>
              <a:rPr lang="en-US" sz="3500" dirty="0"/>
              <a:t>Algorithmic Enhancements: Employing more efficient machine learning models such as lightweight deep learning architectures (e.g., </a:t>
            </a:r>
            <a:r>
              <a:rPr lang="en-US" sz="3500" dirty="0" err="1"/>
              <a:t>MobileNet</a:t>
            </a:r>
            <a:r>
              <a:rPr lang="en-US" sz="3500" dirty="0"/>
              <a:t> or </a:t>
            </a:r>
            <a:r>
              <a:rPr lang="en-US" sz="3500" dirty="0" err="1"/>
              <a:t>TinyML</a:t>
            </a:r>
            <a:r>
              <a:rPr lang="en-US" sz="3500" dirty="0"/>
              <a:t>) can reduce processing latencies while maintaining high detection accuracy.</a:t>
            </a:r>
          </a:p>
          <a:p>
            <a:pPr lvl="2">
              <a:buFont typeface="Arial" panose="020B0604020202020204" pitchFamily="34" charset="0"/>
              <a:buChar char="•"/>
            </a:pPr>
            <a:r>
              <a:rPr lang="en-US" sz="3500" dirty="0"/>
              <a:t>Feature Engineering &amp; Selection: Refining feature extraction and selection techniques to focus on the most informative attributes can speed up decision-making and reduce computational overhead.</a:t>
            </a:r>
          </a:p>
          <a:p>
            <a:pPr lvl="2">
              <a:buFont typeface="Arial" panose="020B0604020202020204" pitchFamily="34" charset="0"/>
              <a:buChar char="•"/>
            </a:pPr>
            <a:r>
              <a:rPr lang="en-US" sz="3500" dirty="0"/>
              <a:t>Incremental and Online Learning: Implementing online learning algorithms allows the NIDS to update its detection model continuously as new data arrives, improving adaptability and responsiveness without full retraining.</a:t>
            </a:r>
          </a:p>
          <a:p>
            <a:pPr marL="457200" indent="-457200">
              <a:buFont typeface="+mj-lt"/>
              <a:buAutoNum type="arabicPeriod"/>
            </a:pPr>
            <a:r>
              <a:rPr lang="en-US" sz="3500" dirty="0"/>
              <a:t>Expanding the System to Cover Multiple Cities or Regions</a:t>
            </a:r>
          </a:p>
          <a:p>
            <a:pPr lvl="2">
              <a:buFont typeface="Arial" panose="020B0604020202020204" pitchFamily="34" charset="0"/>
              <a:buChar char="•"/>
            </a:pPr>
            <a:r>
              <a:rPr lang="en-US" sz="3500" dirty="0"/>
              <a:t>Scalable Distributed Architecture: Designing the NIDS as a distributed solution with regional detection nodes can handle increased data volumes from multiple urban centers efficiently. Each node can process local traffic and forward suspicious alerts to a central coordinator for aggregation.</a:t>
            </a:r>
          </a:p>
          <a:p>
            <a:pPr lvl="2">
              <a:buFont typeface="Arial" panose="020B0604020202020204" pitchFamily="34" charset="0"/>
              <a:buChar char="•"/>
            </a:pPr>
            <a:r>
              <a:rPr lang="en-US" sz="3500" dirty="0"/>
              <a:t>Federated Learning Approaches: To address privacy concerns across jurisdictions, federated learning could be used where local data is processed independently and only model updates are shared, enabling collaborative threat detection without exposing sensitive data.</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268</TotalTime>
  <Words>2087</Words>
  <Application>Microsoft Office PowerPoint</Application>
  <PresentationFormat>Widescreen</PresentationFormat>
  <Paragraphs>105</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Franklin Gothic Demi</vt:lpstr>
      <vt:lpstr>Wingdings 2</vt:lpstr>
      <vt:lpstr>DividendVTI</vt:lpstr>
      <vt:lpstr>DETECTING NETWORK INTRUSION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Shreyas Pai</cp:lastModifiedBy>
  <cp:revision>42</cp:revision>
  <dcterms:created xsi:type="dcterms:W3CDTF">2021-05-26T16:50:10Z</dcterms:created>
  <dcterms:modified xsi:type="dcterms:W3CDTF">2025-08-03T12:37:27Z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