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1218abe4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1218abe4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1218abe4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1218abe4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1218abe40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1218abe4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1218abe40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1218abe4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1218abe40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1218abe4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1218abe40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71218abe4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1218abe40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71218abe4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1218abe40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1218abe4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1218abe40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1218abe4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71218abe40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71218abe4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1218abe4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1218abe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71218abe40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71218abe4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1218abe40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1218abe4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127eaaa5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127eaaa5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1218abe40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1218abe4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1218abe40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1218abe4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1218abe4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1218abe4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1218abe4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1218abe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1218abe4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1218abe4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1218abe4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1218abe4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127eaaa5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127eaaa5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1218abe4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1218abe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1218abe4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71218abe4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316050" y="1209075"/>
            <a:ext cx="11036400" cy="18750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4860"/>
              <a:buFont typeface="Quattrocento Sans"/>
              <a:buNone/>
            </a:pPr>
            <a:r>
              <a:rPr lang="en-US" sz="5060"/>
              <a:t>Visual Question Answering</a:t>
            </a:r>
            <a:endParaRPr sz="5460"/>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E9F7F6"/>
              </a:buClr>
              <a:buSzPts val="2400"/>
              <a:buNone/>
            </a:pPr>
            <a:r>
              <a:rPr lang="en-US"/>
              <a:t>Ritwik Harit, 2021557</a:t>
            </a:r>
            <a:endParaRPr/>
          </a:p>
          <a:p>
            <a:pPr indent="0" lvl="0" marL="0" rtl="0" algn="r">
              <a:spcBef>
                <a:spcPts val="0"/>
              </a:spcBef>
              <a:spcAft>
                <a:spcPts val="0"/>
              </a:spcAft>
              <a:buClr>
                <a:srgbClr val="E9F7F6"/>
              </a:buClr>
              <a:buSzPts val="2400"/>
              <a:buNone/>
            </a:pPr>
            <a:r>
              <a:rPr lang="en-US"/>
              <a:t>Vasan Vohra, 2021572</a:t>
            </a:r>
            <a:endParaRPr/>
          </a:p>
          <a:p>
            <a:pPr indent="0" lvl="0" marL="0" rtl="0" algn="r">
              <a:lnSpc>
                <a:spcPct val="90000"/>
              </a:lnSpc>
              <a:spcBef>
                <a:spcPts val="0"/>
              </a:spcBef>
              <a:spcAft>
                <a:spcPts val="0"/>
              </a:spcAft>
              <a:buClr>
                <a:srgbClr val="E9F7F6"/>
              </a:buClr>
              <a:buSzPts val="2400"/>
              <a:buNone/>
            </a:pPr>
            <a:r>
              <a:rPr lang="en-US"/>
              <a:t>Shreyas Kabra, 2021563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Exploratory Data Analysis</a:t>
            </a:r>
            <a:endParaRPr/>
          </a:p>
        </p:txBody>
      </p:sp>
      <p:sp>
        <p:nvSpPr>
          <p:cNvPr id="229" name="Google Shape;229;p28"/>
          <p:cNvSpPr txBox="1"/>
          <p:nvPr>
            <p:ph idx="1" type="body"/>
          </p:nvPr>
        </p:nvSpPr>
        <p:spPr>
          <a:xfrm>
            <a:off x="845125" y="1381179"/>
            <a:ext cx="10515600" cy="20478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b="1" lang="en-US" sz="1350"/>
              <a:t>Question Type Distribution Across Datasets </a:t>
            </a:r>
            <a:endParaRPr b="1" sz="1350"/>
          </a:p>
          <a:p>
            <a:pPr indent="0" lvl="0" marL="0" rtl="0" algn="l">
              <a:lnSpc>
                <a:spcPct val="115000"/>
              </a:lnSpc>
              <a:spcBef>
                <a:spcPts val="1000"/>
              </a:spcBef>
              <a:spcAft>
                <a:spcPts val="0"/>
              </a:spcAft>
              <a:buNone/>
            </a:pPr>
            <a:r>
              <a:rPr lang="en-US" sz="1350"/>
              <a:t>The graph provides insights into the design of questions within the datasets. In the VQA v2 datasets (both training and validation sets), questions starting with “how many,” “is the,” and “what” are predominant. Conversely, in the DAQUAR dataset, questions frequently begin with “what is on the,” “what is the,” and “what is.” This suggests a focus on different types of queries in each dataset, with VQA v2 emphasising queries about quantity, state, and general attributes, while DAQUAR leans towards inquiries about object identification and description.</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p:txBody>
      </p:sp>
      <p:pic>
        <p:nvPicPr>
          <p:cNvPr id="230" name="Google Shape;230;p28"/>
          <p:cNvPicPr preferRelativeResize="0"/>
          <p:nvPr/>
        </p:nvPicPr>
        <p:blipFill>
          <a:blip r:embed="rId3">
            <a:alphaModFix/>
          </a:blip>
          <a:stretch>
            <a:fillRect/>
          </a:stretch>
        </p:blipFill>
        <p:spPr>
          <a:xfrm>
            <a:off x="1777600" y="2756400"/>
            <a:ext cx="7943548" cy="3947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36" name="Google Shape;236;p29"/>
          <p:cNvSpPr txBox="1"/>
          <p:nvPr>
            <p:ph idx="1" type="body"/>
          </p:nvPr>
        </p:nvSpPr>
        <p:spPr>
          <a:xfrm>
            <a:off x="845125" y="1381180"/>
            <a:ext cx="10515600" cy="13629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b="1" lang="en-US" sz="1350">
                <a:latin typeface="Arial"/>
                <a:ea typeface="Arial"/>
                <a:cs typeface="Arial"/>
                <a:sym typeface="Arial"/>
              </a:rPr>
              <a:t>Accuracy </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Accuracy is the proportion of correctly predicted instances (True Positive and True Negative) out of all instances. In this an answer is correctly predicted only if it is exactly same as the ground truth answer i.e. strict matching.</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p:txBody>
      </p:sp>
      <p:pic>
        <p:nvPicPr>
          <p:cNvPr id="237" name="Google Shape;237;p29"/>
          <p:cNvPicPr preferRelativeResize="0"/>
          <p:nvPr/>
        </p:nvPicPr>
        <p:blipFill>
          <a:blip r:embed="rId3">
            <a:alphaModFix/>
          </a:blip>
          <a:stretch>
            <a:fillRect/>
          </a:stretch>
        </p:blipFill>
        <p:spPr>
          <a:xfrm>
            <a:off x="845125" y="3356551"/>
            <a:ext cx="4950924" cy="1234423"/>
          </a:xfrm>
          <a:prstGeom prst="rect">
            <a:avLst/>
          </a:prstGeom>
          <a:noFill/>
          <a:ln>
            <a:noFill/>
          </a:ln>
        </p:spPr>
      </p:pic>
      <p:pic>
        <p:nvPicPr>
          <p:cNvPr id="238" name="Google Shape;238;p29"/>
          <p:cNvPicPr preferRelativeResize="0"/>
          <p:nvPr/>
        </p:nvPicPr>
        <p:blipFill>
          <a:blip r:embed="rId4">
            <a:alphaModFix/>
          </a:blip>
          <a:stretch>
            <a:fillRect/>
          </a:stretch>
        </p:blipFill>
        <p:spPr>
          <a:xfrm>
            <a:off x="6513325" y="2888300"/>
            <a:ext cx="4696475" cy="197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44" name="Google Shape;244;p30"/>
          <p:cNvSpPr txBox="1"/>
          <p:nvPr>
            <p:ph idx="1" type="body"/>
          </p:nvPr>
        </p:nvSpPr>
        <p:spPr>
          <a:xfrm>
            <a:off x="845125" y="1381175"/>
            <a:ext cx="10826400" cy="17025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BLEU Score</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It is the geometric average of the modified n-gram precisions, pn, using n-grams up to length N and positive weights wn summing to one. Let c be the length of the predicted sentence and r be the ground truth sentence length. The brevity penalty BP is calculated as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245" name="Google Shape;245;p30"/>
          <p:cNvPicPr preferRelativeResize="0"/>
          <p:nvPr/>
        </p:nvPicPr>
        <p:blipFill>
          <a:blip r:embed="rId3">
            <a:alphaModFix/>
          </a:blip>
          <a:stretch>
            <a:fillRect/>
          </a:stretch>
        </p:blipFill>
        <p:spPr>
          <a:xfrm>
            <a:off x="4546750" y="2359275"/>
            <a:ext cx="3098500" cy="1069725"/>
          </a:xfrm>
          <a:prstGeom prst="rect">
            <a:avLst/>
          </a:prstGeom>
          <a:noFill/>
          <a:ln>
            <a:noFill/>
          </a:ln>
        </p:spPr>
      </p:pic>
      <p:pic>
        <p:nvPicPr>
          <p:cNvPr id="246" name="Google Shape;246;p30"/>
          <p:cNvPicPr preferRelativeResize="0"/>
          <p:nvPr/>
        </p:nvPicPr>
        <p:blipFill>
          <a:blip r:embed="rId4">
            <a:alphaModFix/>
          </a:blip>
          <a:stretch>
            <a:fillRect/>
          </a:stretch>
        </p:blipFill>
        <p:spPr>
          <a:xfrm>
            <a:off x="4114950" y="3879150"/>
            <a:ext cx="4286761" cy="1219075"/>
          </a:xfrm>
          <a:prstGeom prst="rect">
            <a:avLst/>
          </a:prstGeom>
          <a:noFill/>
          <a:ln>
            <a:noFill/>
          </a:ln>
        </p:spPr>
      </p:pic>
      <p:pic>
        <p:nvPicPr>
          <p:cNvPr id="247" name="Google Shape;247;p30"/>
          <p:cNvPicPr preferRelativeResize="0"/>
          <p:nvPr/>
        </p:nvPicPr>
        <p:blipFill>
          <a:blip r:embed="rId5">
            <a:alphaModFix/>
          </a:blip>
          <a:stretch>
            <a:fillRect/>
          </a:stretch>
        </p:blipFill>
        <p:spPr>
          <a:xfrm>
            <a:off x="3405175" y="5176675"/>
            <a:ext cx="5706301" cy="1533700"/>
          </a:xfrm>
          <a:prstGeom prst="rect">
            <a:avLst/>
          </a:prstGeom>
          <a:noFill/>
          <a:ln>
            <a:noFill/>
          </a:ln>
        </p:spPr>
      </p:pic>
      <p:sp>
        <p:nvSpPr>
          <p:cNvPr id="248" name="Google Shape;248;p30"/>
          <p:cNvSpPr txBox="1"/>
          <p:nvPr/>
        </p:nvSpPr>
        <p:spPr>
          <a:xfrm>
            <a:off x="1060975" y="3429000"/>
            <a:ext cx="109974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US" sz="1350">
                <a:solidFill>
                  <a:schemeClr val="dk1"/>
                </a:solidFill>
              </a:rPr>
              <a:t>We utilize BLEU-1, BLEU-2, BLEU-3, and BLEU-4 by respectively </a:t>
            </a:r>
            <a:r>
              <a:rPr lang="en-US" sz="1350">
                <a:solidFill>
                  <a:schemeClr val="dk1"/>
                </a:solidFill>
              </a:rPr>
              <a:t>a</a:t>
            </a:r>
            <a:r>
              <a:rPr lang="en-US" sz="1350">
                <a:solidFill>
                  <a:schemeClr val="dk1"/>
                </a:solidFill>
              </a:rPr>
              <a:t>djusting N and applying uniform weights wn = 1/N.</a:t>
            </a:r>
            <a:endParaRPr sz="13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54" name="Google Shape;254;p31"/>
          <p:cNvSpPr txBox="1"/>
          <p:nvPr>
            <p:ph idx="1" type="body"/>
          </p:nvPr>
        </p:nvSpPr>
        <p:spPr>
          <a:xfrm>
            <a:off x="845125" y="1381179"/>
            <a:ext cx="10515600" cy="16611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BERT Scores</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BERT Score leverages the pre-trained contextual embeddings from BERT and matches words in candidate and reference sentences by cosine similarity. It has been shown to correlate with human judgment on sentence-level and system-level evaluation. Moreover, BERT Score computes precision, recall, and F1 measure, which can be useful for evaluating different language generation tasks.</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a:p>
            <a:pPr indent="0" lvl="0" marL="0" rtl="0" algn="l">
              <a:lnSpc>
                <a:spcPct val="115000"/>
              </a:lnSpc>
              <a:spcBef>
                <a:spcPts val="1000"/>
              </a:spcBef>
              <a:spcAft>
                <a:spcPts val="0"/>
              </a:spcAft>
              <a:buNone/>
            </a:pPr>
            <a:r>
              <a:t/>
            </a:r>
            <a:endParaRPr sz="1350"/>
          </a:p>
        </p:txBody>
      </p:sp>
      <p:pic>
        <p:nvPicPr>
          <p:cNvPr id="255" name="Google Shape;255;p31"/>
          <p:cNvPicPr preferRelativeResize="0"/>
          <p:nvPr/>
        </p:nvPicPr>
        <p:blipFill>
          <a:blip r:embed="rId3">
            <a:alphaModFix/>
          </a:blip>
          <a:stretch>
            <a:fillRect/>
          </a:stretch>
        </p:blipFill>
        <p:spPr>
          <a:xfrm>
            <a:off x="2336050" y="3176775"/>
            <a:ext cx="7026900" cy="190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61" name="Google Shape;261;p32"/>
          <p:cNvSpPr txBox="1"/>
          <p:nvPr>
            <p:ph idx="1" type="body"/>
          </p:nvPr>
        </p:nvSpPr>
        <p:spPr>
          <a:xfrm>
            <a:off x="845125" y="1381175"/>
            <a:ext cx="11090400" cy="24846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WUPS Score</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The WUPS calculates the similarity between two words based on their longest common subsequence in the taxonomy tree. If the similarity between two words is less than a threshold then a score of zero will be given to the candidate answer. We have used the Wordnet database to measure the similarity between the words. The WUPS Score is calculated using the below formula</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262" name="Google Shape;262;p32"/>
          <p:cNvPicPr preferRelativeResize="0"/>
          <p:nvPr/>
        </p:nvPicPr>
        <p:blipFill>
          <a:blip r:embed="rId3">
            <a:alphaModFix/>
          </a:blip>
          <a:stretch>
            <a:fillRect/>
          </a:stretch>
        </p:blipFill>
        <p:spPr>
          <a:xfrm>
            <a:off x="845125" y="4371750"/>
            <a:ext cx="5572175" cy="1773650"/>
          </a:xfrm>
          <a:prstGeom prst="rect">
            <a:avLst/>
          </a:prstGeom>
          <a:noFill/>
          <a:ln>
            <a:noFill/>
          </a:ln>
        </p:spPr>
      </p:pic>
      <p:pic>
        <p:nvPicPr>
          <p:cNvPr id="263" name="Google Shape;263;p32"/>
          <p:cNvPicPr preferRelativeResize="0"/>
          <p:nvPr/>
        </p:nvPicPr>
        <p:blipFill>
          <a:blip r:embed="rId4">
            <a:alphaModFix/>
          </a:blip>
          <a:stretch>
            <a:fillRect/>
          </a:stretch>
        </p:blipFill>
        <p:spPr>
          <a:xfrm>
            <a:off x="2935575" y="2470950"/>
            <a:ext cx="5355525" cy="1089975"/>
          </a:xfrm>
          <a:prstGeom prst="rect">
            <a:avLst/>
          </a:prstGeom>
          <a:noFill/>
          <a:ln>
            <a:noFill/>
          </a:ln>
        </p:spPr>
      </p:pic>
      <p:pic>
        <p:nvPicPr>
          <p:cNvPr id="264" name="Google Shape;264;p32"/>
          <p:cNvPicPr preferRelativeResize="0"/>
          <p:nvPr/>
        </p:nvPicPr>
        <p:blipFill>
          <a:blip r:embed="rId5">
            <a:alphaModFix/>
          </a:blip>
          <a:stretch>
            <a:fillRect/>
          </a:stretch>
        </p:blipFill>
        <p:spPr>
          <a:xfrm>
            <a:off x="7122475" y="3334950"/>
            <a:ext cx="4477526" cy="344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270" name="Google Shape;270;p33"/>
          <p:cNvSpPr txBox="1"/>
          <p:nvPr>
            <p:ph idx="1" type="body"/>
          </p:nvPr>
        </p:nvSpPr>
        <p:spPr>
          <a:xfrm>
            <a:off x="845125" y="1381174"/>
            <a:ext cx="10515600" cy="18210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VQA Score</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The VQA accuracy metric assesses the correspondence between the model’s response and all potential answers provided for a given question. If the model’s response matches exactly with a minimum of three among the available answers, the VQA accuracy is rated as 1; otherwise, it falls below 1. To evaluate using this metric, multiple answers to a question are required. However, since we don’t have that in the DAQUAR dataset, we haven’t calculated it for this.</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271" name="Google Shape;271;p33"/>
          <p:cNvPicPr preferRelativeResize="0"/>
          <p:nvPr/>
        </p:nvPicPr>
        <p:blipFill>
          <a:blip r:embed="rId3">
            <a:alphaModFix/>
          </a:blip>
          <a:stretch>
            <a:fillRect/>
          </a:stretch>
        </p:blipFill>
        <p:spPr>
          <a:xfrm>
            <a:off x="845125" y="2680275"/>
            <a:ext cx="4488474" cy="1148525"/>
          </a:xfrm>
          <a:prstGeom prst="rect">
            <a:avLst/>
          </a:prstGeom>
          <a:noFill/>
          <a:ln>
            <a:noFill/>
          </a:ln>
        </p:spPr>
      </p:pic>
      <p:pic>
        <p:nvPicPr>
          <p:cNvPr id="272" name="Google Shape;272;p33"/>
          <p:cNvPicPr preferRelativeResize="0"/>
          <p:nvPr/>
        </p:nvPicPr>
        <p:blipFill rotWithShape="1">
          <a:blip r:embed="rId4">
            <a:alphaModFix/>
          </a:blip>
          <a:srcRect b="-16318" l="3288" r="-17093" t="-5916"/>
          <a:stretch/>
        </p:blipFill>
        <p:spPr>
          <a:xfrm>
            <a:off x="3761600" y="3973325"/>
            <a:ext cx="6147900" cy="256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838202"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pic>
        <p:nvPicPr>
          <p:cNvPr id="278" name="Google Shape;278;p34"/>
          <p:cNvPicPr preferRelativeResize="0"/>
          <p:nvPr/>
        </p:nvPicPr>
        <p:blipFill>
          <a:blip r:embed="rId3">
            <a:alphaModFix/>
          </a:blip>
          <a:stretch>
            <a:fillRect/>
          </a:stretch>
        </p:blipFill>
        <p:spPr>
          <a:xfrm>
            <a:off x="1172513" y="2332696"/>
            <a:ext cx="3852175" cy="2928105"/>
          </a:xfrm>
          <a:prstGeom prst="rect">
            <a:avLst/>
          </a:prstGeom>
          <a:noFill/>
          <a:ln cap="flat" cmpd="sng" w="12700">
            <a:solidFill>
              <a:srgbClr val="000000"/>
            </a:solidFill>
            <a:prstDash val="solid"/>
            <a:miter lim="8000"/>
            <a:headEnd len="sm" w="sm" type="none"/>
            <a:tailEnd len="sm" w="sm" type="none"/>
          </a:ln>
        </p:spPr>
      </p:pic>
      <p:pic>
        <p:nvPicPr>
          <p:cNvPr id="279" name="Google Shape;279;p34"/>
          <p:cNvPicPr preferRelativeResize="0"/>
          <p:nvPr/>
        </p:nvPicPr>
        <p:blipFill>
          <a:blip r:embed="rId4">
            <a:alphaModFix/>
          </a:blip>
          <a:stretch>
            <a:fillRect/>
          </a:stretch>
        </p:blipFill>
        <p:spPr>
          <a:xfrm>
            <a:off x="8714050" y="2675721"/>
            <a:ext cx="3123100" cy="1980754"/>
          </a:xfrm>
          <a:prstGeom prst="rect">
            <a:avLst/>
          </a:prstGeom>
          <a:noFill/>
          <a:ln>
            <a:noFill/>
          </a:ln>
        </p:spPr>
      </p:pic>
      <p:pic>
        <p:nvPicPr>
          <p:cNvPr id="280" name="Google Shape;280;p34"/>
          <p:cNvPicPr preferRelativeResize="0"/>
          <p:nvPr/>
        </p:nvPicPr>
        <p:blipFill>
          <a:blip r:embed="rId5">
            <a:alphaModFix/>
          </a:blip>
          <a:stretch>
            <a:fillRect/>
          </a:stretch>
        </p:blipFill>
        <p:spPr>
          <a:xfrm>
            <a:off x="5590950" y="2653200"/>
            <a:ext cx="3123100" cy="2025800"/>
          </a:xfrm>
          <a:prstGeom prst="rect">
            <a:avLst/>
          </a:prstGeom>
          <a:noFill/>
          <a:ln>
            <a:noFill/>
          </a:ln>
        </p:spPr>
      </p:pic>
      <p:sp>
        <p:nvSpPr>
          <p:cNvPr id="281" name="Google Shape;281;p34"/>
          <p:cNvSpPr txBox="1"/>
          <p:nvPr>
            <p:ph idx="1" type="body"/>
          </p:nvPr>
        </p:nvSpPr>
        <p:spPr>
          <a:xfrm>
            <a:off x="838200" y="1381175"/>
            <a:ext cx="10515600" cy="826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1350"/>
              <a:t>In this section we will go through the drawbacks and advantages of the evaluation metric with the help of two question</a:t>
            </a:r>
            <a:r>
              <a:rPr lang="en-US" sz="1350"/>
              <a:t>-</a:t>
            </a:r>
            <a:r>
              <a:rPr lang="en-US" sz="1350"/>
              <a:t>answer pairs projected on the same image.  </a:t>
            </a:r>
            <a:r>
              <a:rPr lang="en-US" sz="1350"/>
              <a:t>Figure 1 shows an image instance from DAQUAR dataset to which the BLIP question-answer model is applied. Figure 2 presents two cases which includes the question asked, the prediction we get and the ground truth on the image.</a:t>
            </a:r>
            <a:endParaRPr sz="1350"/>
          </a:p>
          <a:p>
            <a:pPr indent="0" lvl="0" marL="0" rtl="0" algn="l">
              <a:spcBef>
                <a:spcPts val="1000"/>
              </a:spcBef>
              <a:spcAft>
                <a:spcPts val="0"/>
              </a:spcAft>
              <a:buNone/>
            </a:pPr>
            <a:r>
              <a:t/>
            </a:r>
            <a:endParaRPr sz="1350"/>
          </a:p>
          <a:p>
            <a:pPr indent="0" lvl="0" marL="0" rtl="0" algn="l">
              <a:spcBef>
                <a:spcPts val="1000"/>
              </a:spcBef>
              <a:spcAft>
                <a:spcPts val="0"/>
              </a:spcAft>
              <a:buNone/>
            </a:pPr>
            <a:r>
              <a:t/>
            </a:r>
            <a:endParaRPr sz="1350"/>
          </a:p>
          <a:p>
            <a:pPr indent="0" lvl="0" marL="0" rtl="0" algn="l">
              <a:spcBef>
                <a:spcPts val="1000"/>
              </a:spcBef>
              <a:spcAft>
                <a:spcPts val="0"/>
              </a:spcAft>
              <a:buClr>
                <a:schemeClr val="dk1"/>
              </a:buClr>
              <a:buSzPts val="1100"/>
              <a:buFont typeface="Arial"/>
              <a:buNone/>
            </a:pPr>
            <a:r>
              <a:t/>
            </a:r>
            <a:endParaRPr sz="1350"/>
          </a:p>
          <a:p>
            <a:pPr indent="0" lvl="0" marL="0" rtl="0" algn="l">
              <a:spcBef>
                <a:spcPts val="1000"/>
              </a:spcBef>
              <a:spcAft>
                <a:spcPts val="0"/>
              </a:spcAft>
              <a:buNone/>
            </a:pPr>
            <a:r>
              <a:t/>
            </a:r>
            <a:endParaRPr sz="1350"/>
          </a:p>
        </p:txBody>
      </p:sp>
      <p:sp>
        <p:nvSpPr>
          <p:cNvPr id="282" name="Google Shape;282;p34"/>
          <p:cNvSpPr txBox="1"/>
          <p:nvPr/>
        </p:nvSpPr>
        <p:spPr>
          <a:xfrm>
            <a:off x="838200" y="2014350"/>
            <a:ext cx="6591600" cy="371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t/>
            </a:r>
            <a:endParaRPr sz="1350">
              <a:solidFill>
                <a:schemeClr val="dk1"/>
              </a:solidFill>
              <a:latin typeface="Calibri"/>
              <a:ea typeface="Calibri"/>
              <a:cs typeface="Calibri"/>
              <a:sym typeface="Calibri"/>
            </a:endParaRPr>
          </a:p>
        </p:txBody>
      </p:sp>
      <p:sp>
        <p:nvSpPr>
          <p:cNvPr id="283" name="Google Shape;283;p34"/>
          <p:cNvSpPr txBox="1"/>
          <p:nvPr/>
        </p:nvSpPr>
        <p:spPr>
          <a:xfrm>
            <a:off x="2386825" y="5386125"/>
            <a:ext cx="10278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50">
                <a:solidFill>
                  <a:schemeClr val="dk1"/>
                </a:solidFill>
              </a:rPr>
              <a:t>Figure 1</a:t>
            </a:r>
            <a:endParaRPr sz="1350">
              <a:solidFill>
                <a:schemeClr val="dk1"/>
              </a:solidFill>
            </a:endParaRPr>
          </a:p>
        </p:txBody>
      </p:sp>
      <p:sp>
        <p:nvSpPr>
          <p:cNvPr id="284" name="Google Shape;284;p34"/>
          <p:cNvSpPr txBox="1"/>
          <p:nvPr/>
        </p:nvSpPr>
        <p:spPr>
          <a:xfrm>
            <a:off x="8248550" y="4679000"/>
            <a:ext cx="10278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350">
                <a:solidFill>
                  <a:schemeClr val="dk1"/>
                </a:solidFill>
              </a:rPr>
              <a:t>Figure 2</a:t>
            </a:r>
            <a:endParaRPr sz="1350">
              <a:solidFill>
                <a:schemeClr val="dk1"/>
              </a:solidFill>
            </a:endParaRPr>
          </a:p>
        </p:txBody>
      </p:sp>
      <p:sp>
        <p:nvSpPr>
          <p:cNvPr id="285" name="Google Shape;285;p34"/>
          <p:cNvSpPr txBox="1"/>
          <p:nvPr/>
        </p:nvSpPr>
        <p:spPr>
          <a:xfrm>
            <a:off x="5652500" y="2396600"/>
            <a:ext cx="3000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1</a:t>
            </a:r>
            <a:endParaRPr b="1" sz="1350">
              <a:solidFill>
                <a:schemeClr val="dk1"/>
              </a:solidFill>
            </a:endParaRPr>
          </a:p>
        </p:txBody>
      </p:sp>
      <p:sp>
        <p:nvSpPr>
          <p:cNvPr id="286" name="Google Shape;286;p34"/>
          <p:cNvSpPr txBox="1"/>
          <p:nvPr/>
        </p:nvSpPr>
        <p:spPr>
          <a:xfrm>
            <a:off x="8775600" y="2396600"/>
            <a:ext cx="3000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2</a:t>
            </a:r>
            <a:endParaRPr b="1" sz="135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292" name="Google Shape;292;p35"/>
          <p:cNvSpPr txBox="1"/>
          <p:nvPr>
            <p:ph idx="1" type="body"/>
          </p:nvPr>
        </p:nvSpPr>
        <p:spPr>
          <a:xfrm>
            <a:off x="838200" y="1442700"/>
            <a:ext cx="10515600" cy="26358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A</a:t>
            </a:r>
            <a:r>
              <a:rPr b="1" lang="en-US" sz="1350">
                <a:latin typeface="Arial"/>
                <a:ea typeface="Arial"/>
                <a:cs typeface="Arial"/>
                <a:sym typeface="Arial"/>
              </a:rPr>
              <a:t>ccuracy</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As evident from the results, the BLIP model exhibits relatively low accuracy. However, relying solely on accuracy metrics may not comprehensively assess the model’s performance. As shown in the example below, strict matching between predicted and best ground truth results may overlook semantically similar answers.</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1: </a:t>
            </a:r>
            <a:r>
              <a:rPr lang="en-US" sz="1350">
                <a:latin typeface="Arial"/>
                <a:ea typeface="Arial"/>
                <a:cs typeface="Arial"/>
                <a:sym typeface="Arial"/>
              </a:rPr>
              <a:t>The model predicted ”trash can” while the ground truth was ”garbage bin”, resulting in a 0 accuracy score despite the similarity in meaning.</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2: </a:t>
            </a:r>
            <a:r>
              <a:rPr lang="en-US" sz="1350">
                <a:latin typeface="Arial"/>
                <a:ea typeface="Arial"/>
                <a:cs typeface="Arial"/>
                <a:sym typeface="Arial"/>
              </a:rPr>
              <a:t>The model predicted ”blue chair” while the ground truth was ”chair”, resulting in a 0 accuracy score despite the more detailed answer.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Hence, accuracy alone may not adequately reflect the model’s effectiveness in capturing nuanced semantic relationships.</a:t>
            </a:r>
            <a:endParaRPr sz="1350">
              <a:latin typeface="Arial"/>
              <a:ea typeface="Arial"/>
              <a:cs typeface="Arial"/>
              <a:sym typeface="Arial"/>
            </a:endParaRPr>
          </a:p>
        </p:txBody>
      </p:sp>
      <p:grpSp>
        <p:nvGrpSpPr>
          <p:cNvPr id="293" name="Google Shape;293;p35"/>
          <p:cNvGrpSpPr/>
          <p:nvPr/>
        </p:nvGrpSpPr>
        <p:grpSpPr>
          <a:xfrm>
            <a:off x="957250" y="4342375"/>
            <a:ext cx="9778750" cy="2275750"/>
            <a:chOff x="957250" y="4342375"/>
            <a:chExt cx="9778750" cy="2275750"/>
          </a:xfrm>
        </p:grpSpPr>
        <p:pic>
          <p:nvPicPr>
            <p:cNvPr id="294" name="Google Shape;294;p35"/>
            <p:cNvPicPr preferRelativeResize="0"/>
            <p:nvPr/>
          </p:nvPicPr>
          <p:blipFill>
            <a:blip r:embed="rId3">
              <a:alphaModFix/>
            </a:blip>
            <a:stretch>
              <a:fillRect/>
            </a:stretch>
          </p:blipFill>
          <p:spPr>
            <a:xfrm>
              <a:off x="957250" y="4342375"/>
              <a:ext cx="3532183" cy="2275750"/>
            </a:xfrm>
            <a:prstGeom prst="rect">
              <a:avLst/>
            </a:prstGeom>
            <a:noFill/>
            <a:ln cap="flat" cmpd="sng" w="12700">
              <a:solidFill>
                <a:srgbClr val="000000"/>
              </a:solidFill>
              <a:prstDash val="solid"/>
              <a:miter lim="8000"/>
              <a:headEnd len="sm" w="sm" type="none"/>
              <a:tailEnd len="sm" w="sm" type="none"/>
            </a:ln>
          </p:spPr>
        </p:pic>
        <p:pic>
          <p:nvPicPr>
            <p:cNvPr id="295" name="Google Shape;295;p35"/>
            <p:cNvPicPr preferRelativeResize="0"/>
            <p:nvPr/>
          </p:nvPicPr>
          <p:blipFill>
            <a:blip r:embed="rId4">
              <a:alphaModFix/>
            </a:blip>
            <a:stretch>
              <a:fillRect/>
            </a:stretch>
          </p:blipFill>
          <p:spPr>
            <a:xfrm>
              <a:off x="7872329" y="4608978"/>
              <a:ext cx="2863671" cy="1539460"/>
            </a:xfrm>
            <a:prstGeom prst="rect">
              <a:avLst/>
            </a:prstGeom>
            <a:noFill/>
            <a:ln>
              <a:noFill/>
            </a:ln>
          </p:spPr>
        </p:pic>
        <p:pic>
          <p:nvPicPr>
            <p:cNvPr id="296" name="Google Shape;296;p35"/>
            <p:cNvPicPr preferRelativeResize="0"/>
            <p:nvPr/>
          </p:nvPicPr>
          <p:blipFill>
            <a:blip r:embed="rId5">
              <a:alphaModFix/>
            </a:blip>
            <a:stretch>
              <a:fillRect/>
            </a:stretch>
          </p:blipFill>
          <p:spPr>
            <a:xfrm>
              <a:off x="5008658" y="4591474"/>
              <a:ext cx="2863670" cy="1574471"/>
            </a:xfrm>
            <a:prstGeom prst="rect">
              <a:avLst/>
            </a:prstGeom>
            <a:noFill/>
            <a:ln>
              <a:noFill/>
            </a:ln>
          </p:spPr>
        </p:pic>
        <p:sp>
          <p:nvSpPr>
            <p:cNvPr id="297" name="Google Shape;297;p35"/>
            <p:cNvSpPr txBox="1"/>
            <p:nvPr/>
          </p:nvSpPr>
          <p:spPr>
            <a:xfrm>
              <a:off x="5065095"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1</a:t>
              </a:r>
              <a:endParaRPr b="1" sz="1350">
                <a:solidFill>
                  <a:schemeClr val="dk1"/>
                </a:solidFill>
              </a:endParaRPr>
            </a:p>
          </p:txBody>
        </p:sp>
        <p:sp>
          <p:nvSpPr>
            <p:cNvPr id="298" name="Google Shape;298;p35"/>
            <p:cNvSpPr txBox="1"/>
            <p:nvPr/>
          </p:nvSpPr>
          <p:spPr>
            <a:xfrm>
              <a:off x="7928766"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2</a:t>
              </a:r>
              <a:endParaRPr b="1" sz="1350">
                <a:solidFill>
                  <a:schemeClr val="dk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304" name="Google Shape;304;p36"/>
          <p:cNvSpPr txBox="1"/>
          <p:nvPr>
            <p:ph idx="1" type="body"/>
          </p:nvPr>
        </p:nvSpPr>
        <p:spPr>
          <a:xfrm>
            <a:off x="845125" y="1381175"/>
            <a:ext cx="10515600" cy="27435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b="1" lang="en-US" sz="1350">
                <a:latin typeface="Arial"/>
                <a:ea typeface="Arial"/>
                <a:cs typeface="Arial"/>
                <a:sym typeface="Arial"/>
              </a:rPr>
              <a:t>BLEU Score</a:t>
            </a:r>
            <a:endParaRPr b="1" sz="1350">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US" sz="1350">
                <a:latin typeface="Arial"/>
                <a:ea typeface="Arial"/>
                <a:cs typeface="Arial"/>
                <a:sym typeface="Arial"/>
              </a:rPr>
              <a:t>The BLIP model’s subpar accuracy underscores the importance of adopting nuanced evaluation metrics such as the BLEU score. Unlike traditional accuracy, BLEU considers n-gram overlaps, providing a more comprehensive understanding of the model’s performance across diverse datasets.</a:t>
            </a:r>
            <a:endParaRPr sz="1350">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1:</a:t>
            </a:r>
            <a:r>
              <a:rPr lang="en-US" sz="1350">
                <a:latin typeface="Arial"/>
                <a:ea typeface="Arial"/>
                <a:cs typeface="Arial"/>
                <a:sym typeface="Arial"/>
              </a:rPr>
              <a:t> The model predicted ”trash can” while the ground truth was ”garbage bin”, resulting in a 0 BLUE score despite the similarity in meaning because it checks for the n-gram overlaps. </a:t>
            </a:r>
            <a:endParaRPr sz="1350">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2:</a:t>
            </a:r>
            <a:r>
              <a:rPr lang="en-US" sz="1350">
                <a:latin typeface="Arial"/>
                <a:ea typeface="Arial"/>
                <a:cs typeface="Arial"/>
                <a:sym typeface="Arial"/>
              </a:rPr>
              <a:t> The model predicted ”blue chair” while the ground truth was ”chair”, resulting in a 0.5 BLUE score due to a small degree of overlap in the answer. </a:t>
            </a:r>
            <a:endParaRPr sz="1350">
              <a:latin typeface="Arial"/>
              <a:ea typeface="Arial"/>
              <a:cs typeface="Arial"/>
              <a:sym typeface="Arial"/>
            </a:endParaRPr>
          </a:p>
          <a:p>
            <a:pPr indent="0" lvl="0" marL="0" rtl="0" algn="l">
              <a:lnSpc>
                <a:spcPct val="100000"/>
              </a:lnSpc>
              <a:spcBef>
                <a:spcPts val="1000"/>
              </a:spcBef>
              <a:spcAft>
                <a:spcPts val="0"/>
              </a:spcAft>
              <a:buClr>
                <a:schemeClr val="dk1"/>
              </a:buClr>
              <a:buSzPts val="1100"/>
              <a:buFont typeface="Arial"/>
              <a:buNone/>
            </a:pPr>
            <a:r>
              <a:rPr lang="en-US" sz="1350">
                <a:latin typeface="Arial"/>
                <a:ea typeface="Arial"/>
                <a:cs typeface="Arial"/>
                <a:sym typeface="Arial"/>
              </a:rPr>
              <a:t>Thus, the BLUE score is better than the standard accuracy but is still </a:t>
            </a:r>
            <a:r>
              <a:rPr lang="en-US" sz="1350">
                <a:latin typeface="Arial"/>
                <a:ea typeface="Arial"/>
                <a:cs typeface="Arial"/>
                <a:sym typeface="Arial"/>
              </a:rPr>
              <a:t>i</a:t>
            </a:r>
            <a:r>
              <a:rPr lang="en-US" sz="1350">
                <a:latin typeface="Arial"/>
                <a:ea typeface="Arial"/>
                <a:cs typeface="Arial"/>
                <a:sym typeface="Arial"/>
              </a:rPr>
              <a:t>nsufficient because it does not take the semantic similarity into account.</a:t>
            </a:r>
            <a:endParaRPr sz="1350">
              <a:latin typeface="Arial"/>
              <a:ea typeface="Arial"/>
              <a:cs typeface="Arial"/>
              <a:sym typeface="Arial"/>
            </a:endParaRPr>
          </a:p>
          <a:p>
            <a:pPr indent="0" lvl="0" marL="0" rtl="0" algn="l">
              <a:lnSpc>
                <a:spcPct val="100000"/>
              </a:lnSpc>
              <a:spcBef>
                <a:spcPts val="1000"/>
              </a:spcBef>
              <a:spcAft>
                <a:spcPts val="0"/>
              </a:spcAft>
              <a:buNone/>
            </a:pPr>
            <a:r>
              <a:t/>
            </a:r>
            <a:endParaRPr sz="1350">
              <a:latin typeface="Arial"/>
              <a:ea typeface="Arial"/>
              <a:cs typeface="Arial"/>
              <a:sym typeface="Arial"/>
            </a:endParaRPr>
          </a:p>
        </p:txBody>
      </p:sp>
      <p:grpSp>
        <p:nvGrpSpPr>
          <p:cNvPr id="305" name="Google Shape;305;p36"/>
          <p:cNvGrpSpPr/>
          <p:nvPr/>
        </p:nvGrpSpPr>
        <p:grpSpPr>
          <a:xfrm>
            <a:off x="957250" y="4342375"/>
            <a:ext cx="9778750" cy="2275750"/>
            <a:chOff x="957250" y="4342375"/>
            <a:chExt cx="9778750" cy="2275750"/>
          </a:xfrm>
        </p:grpSpPr>
        <p:pic>
          <p:nvPicPr>
            <p:cNvPr id="306" name="Google Shape;306;p36"/>
            <p:cNvPicPr preferRelativeResize="0"/>
            <p:nvPr/>
          </p:nvPicPr>
          <p:blipFill>
            <a:blip r:embed="rId3">
              <a:alphaModFix/>
            </a:blip>
            <a:stretch>
              <a:fillRect/>
            </a:stretch>
          </p:blipFill>
          <p:spPr>
            <a:xfrm>
              <a:off x="957250" y="4342375"/>
              <a:ext cx="3532183" cy="2275750"/>
            </a:xfrm>
            <a:prstGeom prst="rect">
              <a:avLst/>
            </a:prstGeom>
            <a:noFill/>
            <a:ln cap="flat" cmpd="sng" w="12700">
              <a:solidFill>
                <a:srgbClr val="000000"/>
              </a:solidFill>
              <a:prstDash val="solid"/>
              <a:miter lim="8000"/>
              <a:headEnd len="sm" w="sm" type="none"/>
              <a:tailEnd len="sm" w="sm" type="none"/>
            </a:ln>
          </p:spPr>
        </p:pic>
        <p:pic>
          <p:nvPicPr>
            <p:cNvPr id="307" name="Google Shape;307;p36"/>
            <p:cNvPicPr preferRelativeResize="0"/>
            <p:nvPr/>
          </p:nvPicPr>
          <p:blipFill>
            <a:blip r:embed="rId4">
              <a:alphaModFix/>
            </a:blip>
            <a:stretch>
              <a:fillRect/>
            </a:stretch>
          </p:blipFill>
          <p:spPr>
            <a:xfrm>
              <a:off x="7872329" y="4608978"/>
              <a:ext cx="2863671" cy="1539460"/>
            </a:xfrm>
            <a:prstGeom prst="rect">
              <a:avLst/>
            </a:prstGeom>
            <a:noFill/>
            <a:ln>
              <a:noFill/>
            </a:ln>
          </p:spPr>
        </p:pic>
        <p:pic>
          <p:nvPicPr>
            <p:cNvPr id="308" name="Google Shape;308;p36"/>
            <p:cNvPicPr preferRelativeResize="0"/>
            <p:nvPr/>
          </p:nvPicPr>
          <p:blipFill>
            <a:blip r:embed="rId5">
              <a:alphaModFix/>
            </a:blip>
            <a:stretch>
              <a:fillRect/>
            </a:stretch>
          </p:blipFill>
          <p:spPr>
            <a:xfrm>
              <a:off x="5008658" y="4591474"/>
              <a:ext cx="2863670" cy="1574471"/>
            </a:xfrm>
            <a:prstGeom prst="rect">
              <a:avLst/>
            </a:prstGeom>
            <a:noFill/>
            <a:ln>
              <a:noFill/>
            </a:ln>
          </p:spPr>
        </p:pic>
        <p:sp>
          <p:nvSpPr>
            <p:cNvPr id="309" name="Google Shape;309;p36"/>
            <p:cNvSpPr txBox="1"/>
            <p:nvPr/>
          </p:nvSpPr>
          <p:spPr>
            <a:xfrm>
              <a:off x="5065095"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1</a:t>
              </a:r>
              <a:endParaRPr b="1" sz="1350">
                <a:solidFill>
                  <a:schemeClr val="dk1"/>
                </a:solidFill>
              </a:endParaRPr>
            </a:p>
          </p:txBody>
        </p:sp>
        <p:sp>
          <p:nvSpPr>
            <p:cNvPr id="310" name="Google Shape;310;p36"/>
            <p:cNvSpPr txBox="1"/>
            <p:nvPr/>
          </p:nvSpPr>
          <p:spPr>
            <a:xfrm>
              <a:off x="7928766"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2</a:t>
              </a:r>
              <a:endParaRPr b="1" sz="1350">
                <a:solidFill>
                  <a:schemeClr val="dk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316" name="Google Shape;316;p37"/>
          <p:cNvSpPr txBox="1"/>
          <p:nvPr>
            <p:ph idx="1" type="body"/>
          </p:nvPr>
        </p:nvSpPr>
        <p:spPr>
          <a:xfrm>
            <a:off x="845125" y="1381179"/>
            <a:ext cx="10515600" cy="22077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BERT Score</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1: </a:t>
            </a:r>
            <a:r>
              <a:rPr lang="en-US" sz="1350">
                <a:latin typeface="Arial"/>
                <a:ea typeface="Arial"/>
                <a:cs typeface="Arial"/>
                <a:sym typeface="Arial"/>
              </a:rPr>
              <a:t>The model achieved a BERT Precision score of 0.90, indicating high semantic similarity between the model’s output (“trash can”) and the ground truth value (“garbage bin”).</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2: </a:t>
            </a:r>
            <a:r>
              <a:rPr lang="en-US" sz="1350">
                <a:latin typeface="Arial"/>
                <a:ea typeface="Arial"/>
                <a:cs typeface="Arial"/>
                <a:sym typeface="Arial"/>
              </a:rPr>
              <a:t>The model predicted ”blue chair” while the ground truth was ”chair”, resulting in a BERT Precision score of 0.83 due to high similarity.</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Thus, as shown by the results, the BERT score is a highly valuable metric for assessing the performance of the model.</a:t>
            </a:r>
            <a:endParaRPr sz="1350">
              <a:latin typeface="Arial"/>
              <a:ea typeface="Arial"/>
              <a:cs typeface="Arial"/>
              <a:sym typeface="Arial"/>
            </a:endParaRPr>
          </a:p>
          <a:p>
            <a:pPr indent="0" lvl="0" marL="0" rtl="0" algn="l">
              <a:spcBef>
                <a:spcPts val="1000"/>
              </a:spcBef>
              <a:spcAft>
                <a:spcPts val="0"/>
              </a:spcAft>
              <a:buNone/>
            </a:pPr>
            <a:r>
              <a:t/>
            </a:r>
            <a:endParaRPr sz="1350">
              <a:latin typeface="Arial"/>
              <a:ea typeface="Arial"/>
              <a:cs typeface="Arial"/>
              <a:sym typeface="Arial"/>
            </a:endParaRPr>
          </a:p>
        </p:txBody>
      </p:sp>
      <p:grpSp>
        <p:nvGrpSpPr>
          <p:cNvPr id="317" name="Google Shape;317;p37"/>
          <p:cNvGrpSpPr/>
          <p:nvPr/>
        </p:nvGrpSpPr>
        <p:grpSpPr>
          <a:xfrm>
            <a:off x="957250" y="4342375"/>
            <a:ext cx="9778750" cy="2275750"/>
            <a:chOff x="957250" y="4342375"/>
            <a:chExt cx="9778750" cy="2275750"/>
          </a:xfrm>
        </p:grpSpPr>
        <p:pic>
          <p:nvPicPr>
            <p:cNvPr id="318" name="Google Shape;318;p37"/>
            <p:cNvPicPr preferRelativeResize="0"/>
            <p:nvPr/>
          </p:nvPicPr>
          <p:blipFill>
            <a:blip r:embed="rId3">
              <a:alphaModFix/>
            </a:blip>
            <a:stretch>
              <a:fillRect/>
            </a:stretch>
          </p:blipFill>
          <p:spPr>
            <a:xfrm>
              <a:off x="957250" y="4342375"/>
              <a:ext cx="3532183" cy="2275750"/>
            </a:xfrm>
            <a:prstGeom prst="rect">
              <a:avLst/>
            </a:prstGeom>
            <a:noFill/>
            <a:ln cap="flat" cmpd="sng" w="12700">
              <a:solidFill>
                <a:srgbClr val="000000"/>
              </a:solidFill>
              <a:prstDash val="solid"/>
              <a:miter lim="8000"/>
              <a:headEnd len="sm" w="sm" type="none"/>
              <a:tailEnd len="sm" w="sm" type="none"/>
            </a:ln>
          </p:spPr>
        </p:pic>
        <p:pic>
          <p:nvPicPr>
            <p:cNvPr id="319" name="Google Shape;319;p37"/>
            <p:cNvPicPr preferRelativeResize="0"/>
            <p:nvPr/>
          </p:nvPicPr>
          <p:blipFill>
            <a:blip r:embed="rId4">
              <a:alphaModFix/>
            </a:blip>
            <a:stretch>
              <a:fillRect/>
            </a:stretch>
          </p:blipFill>
          <p:spPr>
            <a:xfrm>
              <a:off x="7872329" y="4608978"/>
              <a:ext cx="2863671" cy="1539460"/>
            </a:xfrm>
            <a:prstGeom prst="rect">
              <a:avLst/>
            </a:prstGeom>
            <a:noFill/>
            <a:ln>
              <a:noFill/>
            </a:ln>
          </p:spPr>
        </p:pic>
        <p:pic>
          <p:nvPicPr>
            <p:cNvPr id="320" name="Google Shape;320;p37"/>
            <p:cNvPicPr preferRelativeResize="0"/>
            <p:nvPr/>
          </p:nvPicPr>
          <p:blipFill>
            <a:blip r:embed="rId5">
              <a:alphaModFix/>
            </a:blip>
            <a:stretch>
              <a:fillRect/>
            </a:stretch>
          </p:blipFill>
          <p:spPr>
            <a:xfrm>
              <a:off x="5008658" y="4591474"/>
              <a:ext cx="2863670" cy="1574471"/>
            </a:xfrm>
            <a:prstGeom prst="rect">
              <a:avLst/>
            </a:prstGeom>
            <a:noFill/>
            <a:ln>
              <a:noFill/>
            </a:ln>
          </p:spPr>
        </p:pic>
        <p:sp>
          <p:nvSpPr>
            <p:cNvPr id="321" name="Google Shape;321;p37"/>
            <p:cNvSpPr txBox="1"/>
            <p:nvPr/>
          </p:nvSpPr>
          <p:spPr>
            <a:xfrm>
              <a:off x="5065095"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1</a:t>
              </a:r>
              <a:endParaRPr b="1" sz="1350">
                <a:solidFill>
                  <a:schemeClr val="dk1"/>
                </a:solidFill>
              </a:endParaRPr>
            </a:p>
          </p:txBody>
        </p:sp>
        <p:sp>
          <p:nvSpPr>
            <p:cNvPr id="322" name="Google Shape;322;p37"/>
            <p:cNvSpPr txBox="1"/>
            <p:nvPr/>
          </p:nvSpPr>
          <p:spPr>
            <a:xfrm>
              <a:off x="7928766"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2</a:t>
              </a:r>
              <a:endParaRPr b="1" sz="1350">
                <a:solidFill>
                  <a:schemeClr val="dk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Statement</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350">
                <a:highlight>
                  <a:schemeClr val="lt1"/>
                </a:highlight>
                <a:latin typeface="Arial"/>
                <a:ea typeface="Arial"/>
                <a:cs typeface="Arial"/>
                <a:sym typeface="Arial"/>
              </a:rPr>
              <a:t>Our study evaluates the BLIP model’s performance in</a:t>
            </a:r>
            <a:r>
              <a:rPr lang="en-US" sz="1100">
                <a:latin typeface="Arial"/>
                <a:ea typeface="Arial"/>
                <a:cs typeface="Arial"/>
                <a:sym typeface="Arial"/>
              </a:rPr>
              <a:t> </a:t>
            </a:r>
            <a:r>
              <a:rPr lang="en-US" sz="1350">
                <a:highlight>
                  <a:schemeClr val="lt1"/>
                </a:highlight>
                <a:latin typeface="Arial"/>
                <a:ea typeface="Arial"/>
                <a:cs typeface="Arial"/>
                <a:sym typeface="Arial"/>
              </a:rPr>
              <a:t>Visual Question Answering (VQA) across three datasets.</a:t>
            </a:r>
            <a:r>
              <a:rPr lang="en-US" sz="1100">
                <a:latin typeface="Arial"/>
                <a:ea typeface="Arial"/>
                <a:cs typeface="Arial"/>
                <a:sym typeface="Arial"/>
              </a:rPr>
              <a:t> </a:t>
            </a:r>
            <a:r>
              <a:rPr lang="en-US" sz="1350">
                <a:highlight>
                  <a:schemeClr val="lt1"/>
                </a:highlight>
                <a:latin typeface="Arial"/>
                <a:ea typeface="Arial"/>
                <a:cs typeface="Arial"/>
                <a:sym typeface="Arial"/>
              </a:rPr>
              <a:t>Using WUPS Score, BERT Score, VQA Score, etc, we assess its ability to generalise and predict answers accurately. We provide insights into metric selection, rationale, and advantages/disadvantages. This analysis informs on the BLIP</a:t>
            </a:r>
            <a:r>
              <a:rPr lang="en-US" sz="1100">
                <a:latin typeface="Arial"/>
                <a:ea typeface="Arial"/>
                <a:cs typeface="Arial"/>
                <a:sym typeface="Arial"/>
              </a:rPr>
              <a:t> </a:t>
            </a:r>
            <a:r>
              <a:rPr lang="en-US" sz="1350">
                <a:highlight>
                  <a:schemeClr val="lt1"/>
                </a:highlight>
                <a:latin typeface="Arial"/>
                <a:ea typeface="Arial"/>
                <a:cs typeface="Arial"/>
                <a:sym typeface="Arial"/>
              </a:rPr>
              <a:t>model’s capabilities in VQA, guiding future research.</a:t>
            </a:r>
            <a:endParaRPr sz="1350">
              <a:highlight>
                <a:schemeClr val="lt1"/>
              </a:highlight>
              <a:latin typeface="Arial"/>
              <a:ea typeface="Arial"/>
              <a:cs typeface="Arial"/>
              <a:sym typeface="Arial"/>
            </a:endParaRPr>
          </a:p>
          <a:p>
            <a:pPr indent="0" lvl="0" marL="0" rtl="0" algn="l">
              <a:lnSpc>
                <a:spcPct val="115000"/>
              </a:lnSpc>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328" name="Google Shape;328;p38"/>
          <p:cNvSpPr txBox="1"/>
          <p:nvPr>
            <p:ph idx="1" type="body"/>
          </p:nvPr>
        </p:nvSpPr>
        <p:spPr>
          <a:xfrm>
            <a:off x="845125" y="1381179"/>
            <a:ext cx="10515600" cy="22539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WUPS Score</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1:</a:t>
            </a:r>
            <a:r>
              <a:rPr lang="en-US" sz="1350">
                <a:latin typeface="Arial"/>
                <a:ea typeface="Arial"/>
                <a:cs typeface="Arial"/>
                <a:sym typeface="Arial"/>
              </a:rPr>
              <a:t> The WUPS score is good in case 1. The score is 0.76 at 0 threshold and 0.0076 at 0.9 threshold.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2: </a:t>
            </a:r>
            <a:r>
              <a:rPr lang="en-US" sz="1350">
                <a:latin typeface="Arial"/>
                <a:ea typeface="Arial"/>
                <a:cs typeface="Arial"/>
                <a:sym typeface="Arial"/>
              </a:rPr>
              <a:t>The WUPS does not provide a good score in case 2. The score is 0.11 at 0 threshold and is 0.0011 at 0.9 threshold.</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WUPS score provides us insight into the semantic similarity between our model’s output and the ground truth values in some cases, however, it is unable to capture the semantic similarity of the words in all the cases.</a:t>
            </a:r>
            <a:endParaRPr sz="1350">
              <a:latin typeface="Arial"/>
              <a:ea typeface="Arial"/>
              <a:cs typeface="Arial"/>
              <a:sym typeface="Arial"/>
            </a:endParaRPr>
          </a:p>
          <a:p>
            <a:pPr indent="0" lvl="0" marL="0" rtl="0" algn="l">
              <a:spcBef>
                <a:spcPts val="1000"/>
              </a:spcBef>
              <a:spcAft>
                <a:spcPts val="0"/>
              </a:spcAft>
              <a:buNone/>
            </a:pPr>
            <a:r>
              <a:t/>
            </a:r>
            <a:endParaRPr/>
          </a:p>
        </p:txBody>
      </p:sp>
      <p:grpSp>
        <p:nvGrpSpPr>
          <p:cNvPr id="329" name="Google Shape;329;p38"/>
          <p:cNvGrpSpPr/>
          <p:nvPr/>
        </p:nvGrpSpPr>
        <p:grpSpPr>
          <a:xfrm>
            <a:off x="957250" y="4342375"/>
            <a:ext cx="9778750" cy="2275750"/>
            <a:chOff x="957250" y="4342375"/>
            <a:chExt cx="9778750" cy="2275750"/>
          </a:xfrm>
        </p:grpSpPr>
        <p:pic>
          <p:nvPicPr>
            <p:cNvPr id="330" name="Google Shape;330;p38"/>
            <p:cNvPicPr preferRelativeResize="0"/>
            <p:nvPr/>
          </p:nvPicPr>
          <p:blipFill>
            <a:blip r:embed="rId3">
              <a:alphaModFix/>
            </a:blip>
            <a:stretch>
              <a:fillRect/>
            </a:stretch>
          </p:blipFill>
          <p:spPr>
            <a:xfrm>
              <a:off x="957250" y="4342375"/>
              <a:ext cx="3532183" cy="2275750"/>
            </a:xfrm>
            <a:prstGeom prst="rect">
              <a:avLst/>
            </a:prstGeom>
            <a:noFill/>
            <a:ln cap="flat" cmpd="sng" w="12700">
              <a:solidFill>
                <a:srgbClr val="000000"/>
              </a:solidFill>
              <a:prstDash val="solid"/>
              <a:miter lim="8000"/>
              <a:headEnd len="sm" w="sm" type="none"/>
              <a:tailEnd len="sm" w="sm" type="none"/>
            </a:ln>
          </p:spPr>
        </p:pic>
        <p:pic>
          <p:nvPicPr>
            <p:cNvPr id="331" name="Google Shape;331;p38"/>
            <p:cNvPicPr preferRelativeResize="0"/>
            <p:nvPr/>
          </p:nvPicPr>
          <p:blipFill>
            <a:blip r:embed="rId4">
              <a:alphaModFix/>
            </a:blip>
            <a:stretch>
              <a:fillRect/>
            </a:stretch>
          </p:blipFill>
          <p:spPr>
            <a:xfrm>
              <a:off x="7872329" y="4608978"/>
              <a:ext cx="2863671" cy="1539460"/>
            </a:xfrm>
            <a:prstGeom prst="rect">
              <a:avLst/>
            </a:prstGeom>
            <a:noFill/>
            <a:ln>
              <a:noFill/>
            </a:ln>
          </p:spPr>
        </p:pic>
        <p:pic>
          <p:nvPicPr>
            <p:cNvPr id="332" name="Google Shape;332;p38"/>
            <p:cNvPicPr preferRelativeResize="0"/>
            <p:nvPr/>
          </p:nvPicPr>
          <p:blipFill>
            <a:blip r:embed="rId5">
              <a:alphaModFix/>
            </a:blip>
            <a:stretch>
              <a:fillRect/>
            </a:stretch>
          </p:blipFill>
          <p:spPr>
            <a:xfrm>
              <a:off x="5008658" y="4591474"/>
              <a:ext cx="2863670" cy="1574471"/>
            </a:xfrm>
            <a:prstGeom prst="rect">
              <a:avLst/>
            </a:prstGeom>
            <a:noFill/>
            <a:ln>
              <a:noFill/>
            </a:ln>
          </p:spPr>
        </p:pic>
        <p:sp>
          <p:nvSpPr>
            <p:cNvPr id="333" name="Google Shape;333;p38"/>
            <p:cNvSpPr txBox="1"/>
            <p:nvPr/>
          </p:nvSpPr>
          <p:spPr>
            <a:xfrm>
              <a:off x="5065095"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1</a:t>
              </a:r>
              <a:endParaRPr b="1" sz="1350">
                <a:solidFill>
                  <a:schemeClr val="dk1"/>
                </a:solidFill>
              </a:endParaRPr>
            </a:p>
          </p:txBody>
        </p:sp>
        <p:sp>
          <p:nvSpPr>
            <p:cNvPr id="334" name="Google Shape;334;p38"/>
            <p:cNvSpPr txBox="1"/>
            <p:nvPr/>
          </p:nvSpPr>
          <p:spPr>
            <a:xfrm>
              <a:off x="7928766"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2</a:t>
              </a:r>
              <a:endParaRPr b="1" sz="1350">
                <a:solidFill>
                  <a:schemeClr val="dk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a:t>
            </a:r>
            <a:endParaRPr/>
          </a:p>
        </p:txBody>
      </p:sp>
      <p:sp>
        <p:nvSpPr>
          <p:cNvPr id="340" name="Google Shape;340;p39"/>
          <p:cNvSpPr txBox="1"/>
          <p:nvPr>
            <p:ph idx="1" type="body"/>
          </p:nvPr>
        </p:nvSpPr>
        <p:spPr>
          <a:xfrm>
            <a:off x="845125" y="1381178"/>
            <a:ext cx="10515600" cy="26076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V</a:t>
            </a:r>
            <a:r>
              <a:rPr b="1" lang="en-US" sz="1350">
                <a:latin typeface="Arial"/>
                <a:ea typeface="Arial"/>
                <a:cs typeface="Arial"/>
                <a:sym typeface="Arial"/>
              </a:rPr>
              <a:t>QA Accuracy</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1:</a:t>
            </a:r>
            <a:r>
              <a:rPr lang="en-US" sz="1350">
                <a:latin typeface="Arial"/>
                <a:ea typeface="Arial"/>
                <a:cs typeface="Arial"/>
                <a:sym typeface="Arial"/>
              </a:rPr>
              <a:t> VQA accuracy is 0.67 because the model’s output matched 2 answers out of the 10 available answers.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 </a:t>
            </a:r>
            <a:r>
              <a:rPr b="1" lang="en-US" sz="1350">
                <a:latin typeface="Arial"/>
                <a:ea typeface="Arial"/>
                <a:cs typeface="Arial"/>
                <a:sym typeface="Arial"/>
              </a:rPr>
              <a:t>Case 2: </a:t>
            </a:r>
            <a:r>
              <a:rPr lang="en-US" sz="1350">
                <a:latin typeface="Arial"/>
                <a:ea typeface="Arial"/>
                <a:cs typeface="Arial"/>
                <a:sym typeface="Arial"/>
              </a:rPr>
              <a:t>VQA accuracy is 0.33 because the model’s output matched exactly 1 answer of the 10 available answers.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VQA score provides a more accurate depiction of the model’s performance as compared to simple accuracy by comparing the predictions with all the available answers. However, it still does not take the semantic similarity into account, which is not ideal.</a:t>
            </a:r>
            <a:endParaRPr sz="1350">
              <a:latin typeface="Arial"/>
              <a:ea typeface="Arial"/>
              <a:cs typeface="Arial"/>
              <a:sym typeface="Arial"/>
            </a:endParaRPr>
          </a:p>
          <a:p>
            <a:pPr indent="0" lvl="0" marL="0" rtl="0" algn="l">
              <a:spcBef>
                <a:spcPts val="1000"/>
              </a:spcBef>
              <a:spcAft>
                <a:spcPts val="0"/>
              </a:spcAft>
              <a:buNone/>
            </a:pPr>
            <a:r>
              <a:t/>
            </a:r>
            <a:endParaRPr/>
          </a:p>
        </p:txBody>
      </p:sp>
      <p:grpSp>
        <p:nvGrpSpPr>
          <p:cNvPr id="341" name="Google Shape;341;p39"/>
          <p:cNvGrpSpPr/>
          <p:nvPr/>
        </p:nvGrpSpPr>
        <p:grpSpPr>
          <a:xfrm>
            <a:off x="957250" y="4342375"/>
            <a:ext cx="9778750" cy="2275750"/>
            <a:chOff x="957250" y="4342375"/>
            <a:chExt cx="9778750" cy="2275750"/>
          </a:xfrm>
        </p:grpSpPr>
        <p:pic>
          <p:nvPicPr>
            <p:cNvPr id="342" name="Google Shape;342;p39"/>
            <p:cNvPicPr preferRelativeResize="0"/>
            <p:nvPr/>
          </p:nvPicPr>
          <p:blipFill>
            <a:blip r:embed="rId3">
              <a:alphaModFix/>
            </a:blip>
            <a:stretch>
              <a:fillRect/>
            </a:stretch>
          </p:blipFill>
          <p:spPr>
            <a:xfrm>
              <a:off x="957250" y="4342375"/>
              <a:ext cx="3532183" cy="2275750"/>
            </a:xfrm>
            <a:prstGeom prst="rect">
              <a:avLst/>
            </a:prstGeom>
            <a:noFill/>
            <a:ln cap="flat" cmpd="sng" w="12700">
              <a:solidFill>
                <a:srgbClr val="000000"/>
              </a:solidFill>
              <a:prstDash val="solid"/>
              <a:miter lim="8000"/>
              <a:headEnd len="sm" w="sm" type="none"/>
              <a:tailEnd len="sm" w="sm" type="none"/>
            </a:ln>
          </p:spPr>
        </p:pic>
        <p:pic>
          <p:nvPicPr>
            <p:cNvPr id="343" name="Google Shape;343;p39"/>
            <p:cNvPicPr preferRelativeResize="0"/>
            <p:nvPr/>
          </p:nvPicPr>
          <p:blipFill>
            <a:blip r:embed="rId4">
              <a:alphaModFix/>
            </a:blip>
            <a:stretch>
              <a:fillRect/>
            </a:stretch>
          </p:blipFill>
          <p:spPr>
            <a:xfrm>
              <a:off x="7872329" y="4608978"/>
              <a:ext cx="2863671" cy="1539460"/>
            </a:xfrm>
            <a:prstGeom prst="rect">
              <a:avLst/>
            </a:prstGeom>
            <a:noFill/>
            <a:ln>
              <a:noFill/>
            </a:ln>
          </p:spPr>
        </p:pic>
        <p:pic>
          <p:nvPicPr>
            <p:cNvPr id="344" name="Google Shape;344;p39"/>
            <p:cNvPicPr preferRelativeResize="0"/>
            <p:nvPr/>
          </p:nvPicPr>
          <p:blipFill>
            <a:blip r:embed="rId5">
              <a:alphaModFix/>
            </a:blip>
            <a:stretch>
              <a:fillRect/>
            </a:stretch>
          </p:blipFill>
          <p:spPr>
            <a:xfrm>
              <a:off x="5008658" y="4591474"/>
              <a:ext cx="2863670" cy="1574471"/>
            </a:xfrm>
            <a:prstGeom prst="rect">
              <a:avLst/>
            </a:prstGeom>
            <a:noFill/>
            <a:ln>
              <a:noFill/>
            </a:ln>
          </p:spPr>
        </p:pic>
        <p:sp>
          <p:nvSpPr>
            <p:cNvPr id="345" name="Google Shape;345;p39"/>
            <p:cNvSpPr txBox="1"/>
            <p:nvPr/>
          </p:nvSpPr>
          <p:spPr>
            <a:xfrm>
              <a:off x="5065095"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1</a:t>
              </a:r>
              <a:endParaRPr b="1" sz="1350">
                <a:solidFill>
                  <a:schemeClr val="dk1"/>
                </a:solidFill>
              </a:endParaRPr>
            </a:p>
          </p:txBody>
        </p:sp>
        <p:sp>
          <p:nvSpPr>
            <p:cNvPr id="346" name="Google Shape;346;p39"/>
            <p:cNvSpPr txBox="1"/>
            <p:nvPr/>
          </p:nvSpPr>
          <p:spPr>
            <a:xfrm>
              <a:off x="7928766" y="4392042"/>
              <a:ext cx="2751000" cy="39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50">
                  <a:solidFill>
                    <a:schemeClr val="dk1"/>
                  </a:solidFill>
                </a:rPr>
                <a:t>Case 2</a:t>
              </a:r>
              <a:endParaRPr b="1" sz="1350">
                <a:solidFill>
                  <a:schemeClr val="dk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Hypothesis</a:t>
            </a:r>
            <a:endParaRPr/>
          </a:p>
        </p:txBody>
      </p:sp>
      <p:sp>
        <p:nvSpPr>
          <p:cNvPr id="352" name="Google Shape;352;p40"/>
          <p:cNvSpPr txBox="1"/>
          <p:nvPr>
            <p:ph idx="1" type="body"/>
          </p:nvPr>
        </p:nvSpPr>
        <p:spPr>
          <a:xfrm>
            <a:off x="845125" y="1381178"/>
            <a:ext cx="10515600" cy="26076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After analyzing the outcomes derived from implementing the BLIP model across three distinct datasets, we postulate that its efficacy is notably pronounced when the dataset distribution aligns closely with that of the VQA v2 dataset. Nonetheless, our findings suggest a potential decline in model performance when confronted with datasets exhibiting differing distributions, as evidenced by the DAQUAR dataset. This raises pertinent concerns regarding the model's generalizability across diverse datasets.</a:t>
            </a:r>
            <a:endParaRPr sz="1350">
              <a:latin typeface="Arial"/>
              <a:ea typeface="Arial"/>
              <a:cs typeface="Arial"/>
              <a:sym typeface="Arial"/>
            </a:endParaRPr>
          </a:p>
          <a:p>
            <a:pPr indent="0" lvl="0" marL="0" rtl="0" algn="l">
              <a:spcBef>
                <a:spcPts val="1000"/>
              </a:spcBef>
              <a:spcAft>
                <a:spcPts val="0"/>
              </a:spcAft>
              <a:buNone/>
            </a:pPr>
            <a:r>
              <a:t/>
            </a:r>
            <a:endParaRPr sz="135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Individual Contribution</a:t>
            </a:r>
            <a:endParaRPr/>
          </a:p>
        </p:txBody>
      </p:sp>
      <p:sp>
        <p:nvSpPr>
          <p:cNvPr id="358" name="Google Shape;358;p4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350">
                <a:latin typeface="Arial"/>
                <a:ea typeface="Arial"/>
                <a:cs typeface="Arial"/>
                <a:sym typeface="Arial"/>
              </a:rPr>
              <a:t>Dataset Analysis: </a:t>
            </a:r>
            <a:r>
              <a:rPr lang="en-US" sz="1350">
                <a:latin typeface="Arial"/>
                <a:ea typeface="Arial"/>
                <a:cs typeface="Arial"/>
                <a:sym typeface="Arial"/>
              </a:rPr>
              <a:t>Vasan, Ritwik</a:t>
            </a:r>
            <a:endParaRPr sz="1350">
              <a:latin typeface="Arial"/>
              <a:ea typeface="Arial"/>
              <a:cs typeface="Arial"/>
              <a:sym typeface="Arial"/>
            </a:endParaRPr>
          </a:p>
          <a:p>
            <a:pPr indent="0" lvl="0" marL="0" rtl="0" algn="l">
              <a:spcBef>
                <a:spcPts val="1000"/>
              </a:spcBef>
              <a:spcAft>
                <a:spcPts val="0"/>
              </a:spcAft>
              <a:buNone/>
            </a:pPr>
            <a:r>
              <a:rPr b="1" lang="en-US" sz="1350">
                <a:latin typeface="Arial"/>
                <a:ea typeface="Arial"/>
                <a:cs typeface="Arial"/>
                <a:sym typeface="Arial"/>
              </a:rPr>
              <a:t>Model Inference:</a:t>
            </a:r>
            <a:r>
              <a:rPr lang="en-US" sz="1350">
                <a:latin typeface="Arial"/>
                <a:ea typeface="Arial"/>
                <a:cs typeface="Arial"/>
                <a:sym typeface="Arial"/>
              </a:rPr>
              <a:t> Shreyas, Ritwik, Vasan</a:t>
            </a:r>
            <a:endParaRPr sz="1350">
              <a:latin typeface="Arial"/>
              <a:ea typeface="Arial"/>
              <a:cs typeface="Arial"/>
              <a:sym typeface="Arial"/>
            </a:endParaRPr>
          </a:p>
          <a:p>
            <a:pPr indent="0" lvl="0" marL="0" rtl="0" algn="l">
              <a:spcBef>
                <a:spcPts val="1000"/>
              </a:spcBef>
              <a:spcAft>
                <a:spcPts val="0"/>
              </a:spcAft>
              <a:buNone/>
            </a:pPr>
            <a:r>
              <a:rPr b="1" lang="en-US" sz="1350">
                <a:latin typeface="Arial"/>
                <a:ea typeface="Arial"/>
                <a:cs typeface="Arial"/>
                <a:sym typeface="Arial"/>
              </a:rPr>
              <a:t>Evaluation:</a:t>
            </a:r>
            <a:r>
              <a:rPr lang="en-US" sz="1350">
                <a:latin typeface="Arial"/>
                <a:ea typeface="Arial"/>
                <a:cs typeface="Arial"/>
                <a:sym typeface="Arial"/>
              </a:rPr>
              <a:t> Ritwik, Shreyas</a:t>
            </a:r>
            <a:endParaRPr sz="1350">
              <a:latin typeface="Arial"/>
              <a:ea typeface="Arial"/>
              <a:cs typeface="Arial"/>
              <a:sym typeface="Arial"/>
            </a:endParaRPr>
          </a:p>
          <a:p>
            <a:pPr indent="0" lvl="0" marL="0" rtl="0" algn="l">
              <a:spcBef>
                <a:spcPts val="1000"/>
              </a:spcBef>
              <a:spcAft>
                <a:spcPts val="0"/>
              </a:spcAft>
              <a:buNone/>
            </a:pPr>
            <a:r>
              <a:rPr b="1" lang="en-US" sz="1350">
                <a:latin typeface="Arial"/>
                <a:ea typeface="Arial"/>
                <a:cs typeface="Arial"/>
                <a:sym typeface="Arial"/>
              </a:rPr>
              <a:t>Analysis of </a:t>
            </a:r>
            <a:r>
              <a:rPr b="1" lang="en-US" sz="1350">
                <a:latin typeface="Arial"/>
                <a:ea typeface="Arial"/>
                <a:cs typeface="Arial"/>
                <a:sym typeface="Arial"/>
              </a:rPr>
              <a:t>the</a:t>
            </a:r>
            <a:r>
              <a:rPr b="1" lang="en-US" sz="1350">
                <a:latin typeface="Arial"/>
                <a:ea typeface="Arial"/>
                <a:cs typeface="Arial"/>
                <a:sym typeface="Arial"/>
              </a:rPr>
              <a:t> results:</a:t>
            </a:r>
            <a:r>
              <a:rPr lang="en-US" sz="1350">
                <a:latin typeface="Arial"/>
                <a:ea typeface="Arial"/>
                <a:cs typeface="Arial"/>
                <a:sym typeface="Arial"/>
              </a:rPr>
              <a:t> </a:t>
            </a:r>
            <a:r>
              <a:rPr lang="en-US" sz="1350">
                <a:latin typeface="Arial"/>
                <a:ea typeface="Arial"/>
                <a:cs typeface="Arial"/>
                <a:sym typeface="Arial"/>
              </a:rPr>
              <a:t>Vasan, Shreyas and Ritwik</a:t>
            </a:r>
            <a:endParaRPr sz="1350">
              <a:latin typeface="Arial"/>
              <a:ea typeface="Arial"/>
              <a:cs typeface="Arial"/>
              <a:sym typeface="Arial"/>
            </a:endParaRPr>
          </a:p>
          <a:p>
            <a:pPr indent="0" lvl="0" marL="0" rtl="0" algn="l">
              <a:spcBef>
                <a:spcPts val="1000"/>
              </a:spcBef>
              <a:spcAft>
                <a:spcPts val="0"/>
              </a:spcAft>
              <a:buNone/>
            </a:pPr>
            <a:r>
              <a:t/>
            </a:r>
            <a:endParaRPr sz="1350">
              <a:latin typeface="Arial"/>
              <a:ea typeface="Arial"/>
              <a:cs typeface="Arial"/>
              <a:sym typeface="Arial"/>
            </a:endParaRPr>
          </a:p>
          <a:p>
            <a:pPr indent="0" lvl="0" marL="0" rtl="0" algn="ctr">
              <a:spcBef>
                <a:spcPts val="1000"/>
              </a:spcBef>
              <a:spcAft>
                <a:spcPts val="0"/>
              </a:spcAft>
              <a:buNone/>
            </a:pPr>
            <a:r>
              <a:rPr lang="en-US" sz="1350">
                <a:latin typeface="Arial"/>
                <a:ea typeface="Arial"/>
                <a:cs typeface="Arial"/>
                <a:sym typeface="Arial"/>
              </a:rPr>
              <a:t>ALL MEMBERS CONTRIBUTED EQUALLY IN THE PROJECT</a:t>
            </a:r>
            <a:endParaRPr sz="135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364" name="Google Shape;364;p4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a:t>
            </a:r>
            <a:r>
              <a:rPr lang="en-US" sz="1350">
                <a:latin typeface="Arial"/>
                <a:ea typeface="Arial"/>
                <a:cs typeface="Arial"/>
                <a:sym typeface="Arial"/>
              </a:rPr>
              <a:t>1] Jacob Devlin, Ming-Wei Chang, Kenton Lee, and Kristina Toutanova. Bert: Pre-training of deep bidirectional</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transformers for language understanding. arXiv preprint arXiv:1810.04805, 2018.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[2] Junnan Li, Dongxu Li, Caiming Xiong, and Steven Hoi. Blip: Bootstrapping language-image </a:t>
            </a:r>
            <a:r>
              <a:rPr lang="en-US" sz="1350">
                <a:latin typeface="Arial"/>
                <a:ea typeface="Arial"/>
                <a:cs typeface="Arial"/>
                <a:sym typeface="Arial"/>
              </a:rPr>
              <a:t>p</a:t>
            </a:r>
            <a:r>
              <a:rPr lang="en-US" sz="1350">
                <a:latin typeface="Arial"/>
                <a:ea typeface="Arial"/>
                <a:cs typeface="Arial"/>
                <a:sym typeface="Arial"/>
              </a:rPr>
              <a:t>re-training for unified vision-language understanding and generation. In International conference on machine learning, pages 12888–12900. PMLR,2022.</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[3] Mateusz Malinowski and Mario Fritz. A multi-world approach to question answering about real-world scenes based on uncertain input. Advances in neural information processing systems, 27, 2014.</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[4] George A Miller. Wordnet: a lexical database for english. Communications of the ACM, 38(11):39–41, 1995.</a:t>
            </a:r>
            <a:endParaRPr sz="135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81" name="Google Shape;181;p21"/>
          <p:cNvSpPr txBox="1"/>
          <p:nvPr>
            <p:ph idx="1" type="body"/>
          </p:nvPr>
        </p:nvSpPr>
        <p:spPr>
          <a:xfrm>
            <a:off x="845125" y="1381175"/>
            <a:ext cx="10515600" cy="2423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350">
                <a:highlight>
                  <a:srgbClr val="FFFFFF"/>
                </a:highlight>
                <a:latin typeface="Arial"/>
                <a:ea typeface="Arial"/>
                <a:cs typeface="Arial"/>
                <a:sym typeface="Arial"/>
              </a:rPr>
              <a:t>In the realm of Computer Vision and Natural Language</a:t>
            </a:r>
            <a:r>
              <a:rPr lang="en-US" sz="1350">
                <a:latin typeface="Arial"/>
                <a:ea typeface="Arial"/>
                <a:cs typeface="Arial"/>
                <a:sym typeface="Arial"/>
              </a:rPr>
              <a:t> </a:t>
            </a:r>
            <a:r>
              <a:rPr lang="en-US" sz="1350">
                <a:highlight>
                  <a:srgbClr val="FFFFFF"/>
                </a:highlight>
                <a:latin typeface="Arial"/>
                <a:ea typeface="Arial"/>
                <a:cs typeface="Arial"/>
                <a:sym typeface="Arial"/>
              </a:rPr>
              <a:t>Processing, Visual Question Answering (VQA) presents a formidable challenge, demanding a deep comprehension of both linguistic nuances and visual semantics. This task in</a:t>
            </a:r>
            <a:r>
              <a:rPr lang="en-US" sz="1350">
                <a:highlight>
                  <a:srgbClr val="FFFFFF"/>
                </a:highlight>
                <a:latin typeface="Arial"/>
                <a:ea typeface="Arial"/>
                <a:cs typeface="Arial"/>
                <a:sym typeface="Arial"/>
              </a:rPr>
              <a:t>v</a:t>
            </a:r>
            <a:r>
              <a:rPr lang="en-US" sz="1350">
                <a:highlight>
                  <a:srgbClr val="FFFFFF"/>
                </a:highlight>
                <a:latin typeface="Arial"/>
                <a:ea typeface="Arial"/>
                <a:cs typeface="Arial"/>
                <a:sym typeface="Arial"/>
              </a:rPr>
              <a:t>olves an AI system analysing an image alongside a corresponding natural language query and then generating a coherent textual response. Our project endeavours to assess the efficacy of the BLIP model across three distinct datasets (VQA v2.0 dataset (training), VQA v2.0 dataset (validation) and DAQUAR - DAtaset for QUestion Answering on</a:t>
            </a:r>
            <a:r>
              <a:rPr lang="en-US" sz="1350">
                <a:latin typeface="Arial"/>
                <a:ea typeface="Arial"/>
                <a:cs typeface="Arial"/>
                <a:sym typeface="Arial"/>
              </a:rPr>
              <a:t> </a:t>
            </a:r>
            <a:r>
              <a:rPr lang="en-US" sz="1350">
                <a:highlight>
                  <a:srgbClr val="FFFFFF"/>
                </a:highlight>
                <a:latin typeface="Arial"/>
                <a:ea typeface="Arial"/>
                <a:cs typeface="Arial"/>
                <a:sym typeface="Arial"/>
              </a:rPr>
              <a:t>Real-world images), aiming to ascertain its ability to generalise and accurately predict answers. To comprehensively</a:t>
            </a:r>
            <a:r>
              <a:rPr lang="en-US" sz="1350">
                <a:latin typeface="Arial"/>
                <a:ea typeface="Arial"/>
                <a:cs typeface="Arial"/>
                <a:sym typeface="Arial"/>
              </a:rPr>
              <a:t> </a:t>
            </a:r>
            <a:r>
              <a:rPr lang="en-US" sz="1350">
                <a:highlight>
                  <a:srgbClr val="FFFFFF"/>
                </a:highlight>
                <a:latin typeface="Arial"/>
                <a:ea typeface="Arial"/>
                <a:cs typeface="Arial"/>
                <a:sym typeface="Arial"/>
              </a:rPr>
              <a:t>evaluate the model’s performance, we adopt a diverse set of evaluation metrics, including WUPS Score, BERT Score,</a:t>
            </a:r>
            <a:endParaRPr sz="135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highlight>
                  <a:srgbClr val="FFFFFF"/>
                </a:highlight>
                <a:latin typeface="Arial"/>
                <a:ea typeface="Arial"/>
                <a:cs typeface="Arial"/>
                <a:sym typeface="Arial"/>
              </a:rPr>
              <a:t>and VQA Score, etc. Each metric offers unique insights into the model’s capabilities, and we delve into the rationale behind their selection, along with their respective advantages and disadvantages, to provide a comprehensive evaluation framework.</a:t>
            </a:r>
            <a:endParaRPr sz="1350">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182" name="Google Shape;182;p21"/>
          <p:cNvPicPr preferRelativeResize="0"/>
          <p:nvPr/>
        </p:nvPicPr>
        <p:blipFill>
          <a:blip r:embed="rId3">
            <a:alphaModFix/>
          </a:blip>
          <a:stretch>
            <a:fillRect/>
          </a:stretch>
        </p:blipFill>
        <p:spPr>
          <a:xfrm>
            <a:off x="2211852" y="3512100"/>
            <a:ext cx="8464623" cy="3106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88" name="Google Shape;188;p22"/>
          <p:cNvSpPr txBox="1"/>
          <p:nvPr>
            <p:ph idx="1" type="body"/>
          </p:nvPr>
        </p:nvSpPr>
        <p:spPr>
          <a:xfrm>
            <a:off x="845125" y="1381175"/>
            <a:ext cx="4309200" cy="5356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350">
                <a:highlight>
                  <a:srgbClr val="FFFFFF"/>
                </a:highlight>
                <a:latin typeface="Arial"/>
                <a:ea typeface="Arial"/>
                <a:cs typeface="Arial"/>
                <a:sym typeface="Arial"/>
              </a:rPr>
              <a:t>Bootstrapping Language-Image Pre-training</a:t>
            </a:r>
            <a:endParaRPr b="1" sz="135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35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350">
                <a:highlight>
                  <a:srgbClr val="FFFFFF"/>
                </a:highlight>
                <a:latin typeface="Arial"/>
                <a:ea typeface="Arial"/>
                <a:cs typeface="Arial"/>
                <a:sym typeface="Arial"/>
              </a:rPr>
              <a:t>The BLIP model architecture proposed by Li</a:t>
            </a:r>
            <a:r>
              <a:rPr lang="en-US" sz="1350">
                <a:latin typeface="Arial"/>
                <a:ea typeface="Arial"/>
                <a:cs typeface="Arial"/>
                <a:sym typeface="Arial"/>
              </a:rPr>
              <a:t> </a:t>
            </a:r>
            <a:r>
              <a:rPr lang="en-US" sz="1350">
                <a:highlight>
                  <a:srgbClr val="FFFFFF"/>
                </a:highlight>
                <a:latin typeface="Arial"/>
                <a:ea typeface="Arial"/>
                <a:cs typeface="Arial"/>
                <a:sym typeface="Arial"/>
              </a:rPr>
              <a:t>et. al [2], is a new Vision-Language </a:t>
            </a:r>
            <a:r>
              <a:rPr lang="en-US" sz="1350">
                <a:highlight>
                  <a:srgbClr val="FFFFFF"/>
                </a:highlight>
                <a:latin typeface="Arial"/>
                <a:ea typeface="Arial"/>
                <a:cs typeface="Arial"/>
                <a:sym typeface="Arial"/>
              </a:rPr>
              <a:t>Pre Training</a:t>
            </a:r>
            <a:r>
              <a:rPr lang="en-US" sz="1350">
                <a:highlight>
                  <a:srgbClr val="FFFFFF"/>
                </a:highlight>
                <a:latin typeface="Arial"/>
                <a:ea typeface="Arial"/>
                <a:cs typeface="Arial"/>
                <a:sym typeface="Arial"/>
              </a:rPr>
              <a:t> </a:t>
            </a:r>
            <a:r>
              <a:rPr lang="en-US" sz="1350">
                <a:highlight>
                  <a:srgbClr val="FFFFFF"/>
                </a:highlight>
                <a:latin typeface="Arial"/>
                <a:ea typeface="Arial"/>
                <a:cs typeface="Arial"/>
                <a:sym typeface="Arial"/>
              </a:rPr>
              <a:t>framework</a:t>
            </a:r>
            <a:r>
              <a:rPr lang="en-US" sz="1350">
                <a:highlight>
                  <a:srgbClr val="FFFFFF"/>
                </a:highlight>
                <a:latin typeface="Arial"/>
                <a:ea typeface="Arial"/>
                <a:cs typeface="Arial"/>
                <a:sym typeface="Arial"/>
              </a:rPr>
              <a:t> that achieves state-of-the-art performance on various</a:t>
            </a:r>
            <a:r>
              <a:rPr lang="en-US" sz="1350">
                <a:latin typeface="Arial"/>
                <a:ea typeface="Arial"/>
                <a:cs typeface="Arial"/>
                <a:sym typeface="Arial"/>
              </a:rPr>
              <a:t> </a:t>
            </a:r>
            <a:r>
              <a:rPr lang="en-US" sz="1350">
                <a:highlight>
                  <a:srgbClr val="FFFFFF"/>
                </a:highlight>
                <a:latin typeface="Arial"/>
                <a:ea typeface="Arial"/>
                <a:cs typeface="Arial"/>
                <a:sym typeface="Arial"/>
              </a:rPr>
              <a:t>vision-language tasks by addressing the limitations of existing methods. BLIP utilises a new dataset bootstrapping</a:t>
            </a:r>
            <a:r>
              <a:rPr lang="en-US" sz="1350">
                <a:latin typeface="Arial"/>
                <a:ea typeface="Arial"/>
                <a:cs typeface="Arial"/>
                <a:sym typeface="Arial"/>
              </a:rPr>
              <a:t> </a:t>
            </a:r>
            <a:r>
              <a:rPr lang="en-US" sz="1350">
                <a:highlight>
                  <a:srgbClr val="FFFFFF"/>
                </a:highlight>
                <a:latin typeface="Arial"/>
                <a:ea typeface="Arial"/>
                <a:cs typeface="Arial"/>
                <a:sym typeface="Arial"/>
              </a:rPr>
              <a:t>technique called CapFilt, which generates synthetic captions and filters out noisy captions to improve the quality</a:t>
            </a:r>
            <a:r>
              <a:rPr lang="en-US" sz="1350">
                <a:latin typeface="Arial"/>
                <a:ea typeface="Arial"/>
                <a:cs typeface="Arial"/>
                <a:sym typeface="Arial"/>
              </a:rPr>
              <a:t> </a:t>
            </a:r>
            <a:r>
              <a:rPr lang="en-US" sz="1350">
                <a:highlight>
                  <a:srgbClr val="FFFFFF"/>
                </a:highlight>
                <a:latin typeface="Arial"/>
                <a:ea typeface="Arial"/>
                <a:cs typeface="Arial"/>
                <a:sym typeface="Arial"/>
              </a:rPr>
              <a:t>of the dataset. The proposed framework introduces a multimodal mixture of encoder-decoder (MED) model architecture and leverages pre-training objectives such as image</a:t>
            </a:r>
            <a:r>
              <a:rPr lang="en-US" sz="1350">
                <a:latin typeface="Arial"/>
                <a:ea typeface="Arial"/>
                <a:cs typeface="Arial"/>
                <a:sym typeface="Arial"/>
              </a:rPr>
              <a:t>-</a:t>
            </a:r>
            <a:r>
              <a:rPr lang="en-US" sz="1350">
                <a:highlight>
                  <a:srgbClr val="FFFFFF"/>
                </a:highlight>
                <a:latin typeface="Arial"/>
                <a:ea typeface="Arial"/>
                <a:cs typeface="Arial"/>
                <a:sym typeface="Arial"/>
              </a:rPr>
              <a:t>text contrastive learning, image-text matching, and image-conditioned language modelling to achieve flexible transfer</a:t>
            </a:r>
            <a:r>
              <a:rPr lang="en-US" sz="1350">
                <a:latin typeface="Arial"/>
                <a:ea typeface="Arial"/>
                <a:cs typeface="Arial"/>
                <a:sym typeface="Arial"/>
              </a:rPr>
              <a:t> </a:t>
            </a:r>
            <a:r>
              <a:rPr lang="en-US" sz="1350">
                <a:highlight>
                  <a:srgbClr val="FFFFFF"/>
                </a:highlight>
                <a:latin typeface="Arial"/>
                <a:ea typeface="Arial"/>
                <a:cs typeface="Arial"/>
                <a:sym typeface="Arial"/>
              </a:rPr>
              <a:t>learning and effective multi-task pre-training.</a:t>
            </a:r>
            <a:endParaRPr sz="1350">
              <a:highlight>
                <a:srgbClr val="FFFFFF"/>
              </a:highlight>
              <a:latin typeface="Arial"/>
              <a:ea typeface="Arial"/>
              <a:cs typeface="Arial"/>
              <a:sym typeface="Arial"/>
            </a:endParaRPr>
          </a:p>
          <a:p>
            <a:pPr indent="0" lvl="0" marL="0" rtl="0" algn="l">
              <a:lnSpc>
                <a:spcPct val="115000"/>
              </a:lnSpc>
              <a:spcBef>
                <a:spcPts val="1000"/>
              </a:spcBef>
              <a:spcAft>
                <a:spcPts val="0"/>
              </a:spcAft>
              <a:buNone/>
            </a:pPr>
            <a:r>
              <a:t/>
            </a:r>
            <a:endParaRPr sz="1350"/>
          </a:p>
        </p:txBody>
      </p:sp>
      <p:pic>
        <p:nvPicPr>
          <p:cNvPr id="189" name="Google Shape;189;p22"/>
          <p:cNvPicPr preferRelativeResize="0"/>
          <p:nvPr/>
        </p:nvPicPr>
        <p:blipFill>
          <a:blip r:embed="rId3">
            <a:alphaModFix/>
          </a:blip>
          <a:stretch>
            <a:fillRect/>
          </a:stretch>
        </p:blipFill>
        <p:spPr>
          <a:xfrm>
            <a:off x="5154325" y="2024900"/>
            <a:ext cx="6939325" cy="280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95" name="Google Shape;195;p23"/>
          <p:cNvSpPr txBox="1"/>
          <p:nvPr>
            <p:ph idx="1" type="body"/>
          </p:nvPr>
        </p:nvSpPr>
        <p:spPr>
          <a:xfrm>
            <a:off x="845125" y="1381174"/>
            <a:ext cx="10515600" cy="20478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Wu-Palmer Similarity Score In paper by Malinowsk et. al  introduces a performance measure called the WUPS score for evaluating the quality of system-generated answers. It draws inspiration from Fuzzy Sets theory and utilises the Wu-Palmer Similarity (WUPS) score to account for semantic fuzziness between classes. WUPS score penalises both underestimation and overestimation of answers. The formula considers the intersection of system and ground-truth answers, employing a soft membership measure. Empirical findings suggest a WUP score of approximately 0.9 for precise answers, prompting down-weighting for scores below a threshold. A curve over thresholds illustrates the trade-off between precision and forgiveness, with WUPS at 0 being the most lenient measure and WUPS at 1.0 equating to standard accuracy. Further details about the evaluation metric will be discussed in the subsequent sections.</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196" name="Google Shape;196;p23"/>
          <p:cNvPicPr preferRelativeResize="0"/>
          <p:nvPr/>
        </p:nvPicPr>
        <p:blipFill>
          <a:blip r:embed="rId3">
            <a:alphaModFix/>
          </a:blip>
          <a:stretch>
            <a:fillRect/>
          </a:stretch>
        </p:blipFill>
        <p:spPr>
          <a:xfrm>
            <a:off x="3058600" y="3198750"/>
            <a:ext cx="5909074" cy="335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202" name="Google Shape;202;p24"/>
          <p:cNvSpPr txBox="1"/>
          <p:nvPr>
            <p:ph idx="1" type="body"/>
          </p:nvPr>
        </p:nvSpPr>
        <p:spPr>
          <a:xfrm>
            <a:off x="845125" y="1381175"/>
            <a:ext cx="10598100" cy="18255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Dataset Description</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We have utilized three distinct datasets to evaluate the performance of the BLIP model: VQA v2.0 Training, VQA v2.0 Validation, and the DAQUAR Dataset. </a:t>
            </a:r>
            <a:endParaRPr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For the VQA v2.0 Training and Validation datasets, we were provided with 10 answers for each question. The majority is considered as the final ground truth answer.</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203" name="Google Shape;203;p24"/>
          <p:cNvPicPr preferRelativeResize="0"/>
          <p:nvPr/>
        </p:nvPicPr>
        <p:blipFill rotWithShape="1">
          <a:blip r:embed="rId3">
            <a:alphaModFix/>
          </a:blip>
          <a:srcRect b="29785" l="0" r="0" t="0"/>
          <a:stretch/>
        </p:blipFill>
        <p:spPr>
          <a:xfrm>
            <a:off x="2726487" y="3429000"/>
            <a:ext cx="6835374" cy="188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Experimental Setup</a:t>
            </a:r>
            <a:endParaRPr/>
          </a:p>
        </p:txBody>
      </p:sp>
      <p:sp>
        <p:nvSpPr>
          <p:cNvPr id="209" name="Google Shape;209;p25"/>
          <p:cNvSpPr txBox="1"/>
          <p:nvPr>
            <p:ph idx="1" type="body"/>
          </p:nvPr>
        </p:nvSpPr>
        <p:spPr>
          <a:xfrm>
            <a:off x="845125" y="1381175"/>
            <a:ext cx="10598100" cy="5175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t/>
            </a:r>
            <a:endParaRPr b="1" sz="1350">
              <a:latin typeface="Arial"/>
              <a:ea typeface="Arial"/>
              <a:cs typeface="Arial"/>
              <a:sym typeface="Arial"/>
            </a:endParaRPr>
          </a:p>
          <a:p>
            <a:pPr indent="-298450" lvl="0" marL="457200" rtl="0" algn="l">
              <a:lnSpc>
                <a:spcPct val="115000"/>
              </a:lnSpc>
              <a:spcBef>
                <a:spcPts val="1200"/>
              </a:spcBef>
              <a:spcAft>
                <a:spcPts val="0"/>
              </a:spcAft>
              <a:buSzPts val="1100"/>
              <a:buFont typeface="Arial"/>
              <a:buAutoNum type="arabicPeriod"/>
            </a:pPr>
            <a:r>
              <a:rPr lang="en-US" sz="1350">
                <a:latin typeface="Arial"/>
                <a:ea typeface="Arial"/>
                <a:cs typeface="Arial"/>
                <a:sym typeface="Arial"/>
              </a:rPr>
              <a:t>Since the VQA v2 dataset was very large (approximately 82,000 in the training dataset), we divided it into 10 parts and split these parts among the 3 members to achieve parallelisation. We used the BLIP model for each part and then combined the outputs for all the parts to evaluate the results.</a:t>
            </a:r>
            <a:endParaRPr sz="135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350">
                <a:latin typeface="Arial"/>
                <a:ea typeface="Arial"/>
                <a:cs typeface="Arial"/>
                <a:sym typeface="Arial"/>
              </a:rPr>
              <a:t>For the validation set of VQA v2 we divided it into 2 parts combined the outputs for both parts to evaluate the results.</a:t>
            </a:r>
            <a:endParaRPr sz="135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350">
                <a:latin typeface="Arial"/>
                <a:ea typeface="Arial"/>
                <a:cs typeface="Arial"/>
                <a:sym typeface="Arial"/>
              </a:rPr>
              <a:t>DAQUAR dataset was not large (approximately 1500 images), so we did not divide it into parts.</a:t>
            </a:r>
            <a:endParaRPr sz="135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lang="en-US" sz="1350">
                <a:latin typeface="Arial"/>
                <a:ea typeface="Arial"/>
                <a:cs typeface="Arial"/>
                <a:sym typeface="Arial"/>
              </a:rPr>
              <a:t>Used GPU T4x2 available on Kaggle.</a:t>
            </a:r>
            <a:endParaRPr sz="1350">
              <a:latin typeface="Arial"/>
              <a:ea typeface="Arial"/>
              <a:cs typeface="Arial"/>
              <a:sym typeface="Arial"/>
            </a:endParaRPr>
          </a:p>
          <a:p>
            <a:pPr indent="0" lvl="0" marL="0" rtl="0" algn="l">
              <a:lnSpc>
                <a:spcPct val="115000"/>
              </a:lnSpc>
              <a:spcBef>
                <a:spcPts val="1200"/>
              </a:spcBef>
              <a:spcAft>
                <a:spcPts val="0"/>
              </a:spcAft>
              <a:buNone/>
            </a:pPr>
            <a:r>
              <a:t/>
            </a:r>
            <a:endParaRPr b="1" sz="135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Exploratory Data Analysis</a:t>
            </a:r>
            <a:endParaRPr/>
          </a:p>
        </p:txBody>
      </p:sp>
      <p:sp>
        <p:nvSpPr>
          <p:cNvPr id="215" name="Google Shape;215;p26"/>
          <p:cNvSpPr txBox="1"/>
          <p:nvPr>
            <p:ph idx="1" type="body"/>
          </p:nvPr>
        </p:nvSpPr>
        <p:spPr>
          <a:xfrm>
            <a:off x="845125" y="1381175"/>
            <a:ext cx="10844100" cy="15315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Question Length Distribution Across Datasets</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The graph indicates that the majority of questions in both the training and validation sets of the VQA v2 dataset consist of 4 to 7 words, with the distributions almost overlapping, implying the validation set’s representativeness of the training set. Conversely, questions in the DAQUAR dataset tend to be longer, primarily falling within the range of 6 to 11 words.</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216" name="Google Shape;216;p26"/>
          <p:cNvPicPr preferRelativeResize="0"/>
          <p:nvPr/>
        </p:nvPicPr>
        <p:blipFill>
          <a:blip r:embed="rId3">
            <a:alphaModFix/>
          </a:blip>
          <a:stretch>
            <a:fillRect/>
          </a:stretch>
        </p:blipFill>
        <p:spPr>
          <a:xfrm>
            <a:off x="3269725" y="2912685"/>
            <a:ext cx="5994875" cy="37423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Exploratory Data Analysis</a:t>
            </a:r>
            <a:endParaRPr/>
          </a:p>
        </p:txBody>
      </p:sp>
      <p:sp>
        <p:nvSpPr>
          <p:cNvPr id="222" name="Google Shape;222;p27"/>
          <p:cNvSpPr txBox="1"/>
          <p:nvPr>
            <p:ph idx="1" type="body"/>
          </p:nvPr>
        </p:nvSpPr>
        <p:spPr>
          <a:xfrm>
            <a:off x="845125" y="1381175"/>
            <a:ext cx="11105700" cy="15837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350">
                <a:latin typeface="Arial"/>
                <a:ea typeface="Arial"/>
                <a:cs typeface="Arial"/>
                <a:sym typeface="Arial"/>
              </a:rPr>
              <a:t>Answer Length Distribution Across Datasets</a:t>
            </a:r>
            <a:endParaRPr b="1" sz="1350">
              <a:latin typeface="Arial"/>
              <a:ea typeface="Arial"/>
              <a:cs typeface="Arial"/>
              <a:sym typeface="Arial"/>
            </a:endParaRPr>
          </a:p>
          <a:p>
            <a:pPr indent="0" lvl="0" marL="0" rtl="0" algn="l">
              <a:lnSpc>
                <a:spcPct val="115000"/>
              </a:lnSpc>
              <a:spcBef>
                <a:spcPts val="1000"/>
              </a:spcBef>
              <a:spcAft>
                <a:spcPts val="0"/>
              </a:spcAft>
              <a:buClr>
                <a:schemeClr val="dk1"/>
              </a:buClr>
              <a:buSzPts val="1100"/>
              <a:buFont typeface="Arial"/>
              <a:buNone/>
            </a:pPr>
            <a:r>
              <a:rPr lang="en-US" sz="1350">
                <a:latin typeface="Arial"/>
                <a:ea typeface="Arial"/>
                <a:cs typeface="Arial"/>
                <a:sym typeface="Arial"/>
              </a:rPr>
              <a:t>The graph reveals that the majority of answers in both the VQA v2 datasets (training and validation sets) and the DAQUAR dataset consist of 1 or 2 words. This could suggest that the questions are designed to elicit simple or direct information from the images, rather than requiring complex or elaborate explanations.</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a:p>
            <a:pPr indent="0" lvl="0" marL="0" rtl="0" algn="l">
              <a:lnSpc>
                <a:spcPct val="115000"/>
              </a:lnSpc>
              <a:spcBef>
                <a:spcPts val="1000"/>
              </a:spcBef>
              <a:spcAft>
                <a:spcPts val="0"/>
              </a:spcAft>
              <a:buNone/>
            </a:pPr>
            <a:r>
              <a:t/>
            </a:r>
            <a:endParaRPr sz="1350">
              <a:latin typeface="Arial"/>
              <a:ea typeface="Arial"/>
              <a:cs typeface="Arial"/>
              <a:sym typeface="Arial"/>
            </a:endParaRPr>
          </a:p>
        </p:txBody>
      </p:sp>
      <p:pic>
        <p:nvPicPr>
          <p:cNvPr id="223" name="Google Shape;223;p27"/>
          <p:cNvPicPr preferRelativeResize="0"/>
          <p:nvPr/>
        </p:nvPicPr>
        <p:blipFill>
          <a:blip r:embed="rId3">
            <a:alphaModFix/>
          </a:blip>
          <a:stretch>
            <a:fillRect/>
          </a:stretch>
        </p:blipFill>
        <p:spPr>
          <a:xfrm>
            <a:off x="2742050" y="2531625"/>
            <a:ext cx="6707900" cy="418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