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8" r:id="rId59"/>
    <p:sldId id="319" r:id="rId60"/>
    <p:sldId id="320" r:id="rId61"/>
    <p:sldId id="357" r:id="rId62"/>
    <p:sldId id="358" r:id="rId63"/>
    <p:sldId id="359" r:id="rId64"/>
    <p:sldId id="360" r:id="rId65"/>
    <p:sldId id="363" r:id="rId66"/>
    <p:sldId id="364" r:id="rId67"/>
    <p:sldId id="442" r:id="rId6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0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Shrishail</a:t>
            </a:r>
            <a:r>
              <a:rPr spc="25" dirty="0"/>
              <a:t> </a:t>
            </a:r>
            <a:r>
              <a:rPr dirty="0"/>
              <a:t>Bhat,</a:t>
            </a:r>
            <a:r>
              <a:rPr spc="-10" dirty="0"/>
              <a:t> </a:t>
            </a: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ECE,</a:t>
            </a:r>
            <a:r>
              <a:rPr spc="-20" dirty="0"/>
              <a:t> </a:t>
            </a:r>
            <a:r>
              <a:rPr dirty="0"/>
              <a:t>AITM</a:t>
            </a:r>
            <a:r>
              <a:rPr spc="-10" dirty="0"/>
              <a:t> Bhatkal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Shrishail</a:t>
            </a:r>
            <a:r>
              <a:rPr spc="25" dirty="0"/>
              <a:t> </a:t>
            </a:r>
            <a:r>
              <a:rPr dirty="0"/>
              <a:t>Bhat,</a:t>
            </a:r>
            <a:r>
              <a:rPr spc="-10" dirty="0"/>
              <a:t> </a:t>
            </a: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ECE,</a:t>
            </a:r>
            <a:r>
              <a:rPr spc="-20" dirty="0"/>
              <a:t> </a:t>
            </a:r>
            <a:r>
              <a:rPr dirty="0"/>
              <a:t>AITM</a:t>
            </a:r>
            <a:r>
              <a:rPr spc="-10" dirty="0"/>
              <a:t> Bhatkal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Shrishail</a:t>
            </a:r>
            <a:r>
              <a:rPr spc="25" dirty="0"/>
              <a:t> </a:t>
            </a:r>
            <a:r>
              <a:rPr dirty="0"/>
              <a:t>Bhat,</a:t>
            </a:r>
            <a:r>
              <a:rPr spc="-10" dirty="0"/>
              <a:t> </a:t>
            </a: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ECE,</a:t>
            </a:r>
            <a:r>
              <a:rPr spc="-20" dirty="0"/>
              <a:t> </a:t>
            </a:r>
            <a:r>
              <a:rPr dirty="0"/>
              <a:t>AITM</a:t>
            </a:r>
            <a:r>
              <a:rPr spc="-10" dirty="0"/>
              <a:t> Bhatkal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9460" y="0"/>
                </a:moveTo>
                <a:lnTo>
                  <a:pt x="0" y="0"/>
                </a:lnTo>
                <a:lnTo>
                  <a:pt x="0" y="457200"/>
                </a:lnTo>
                <a:lnTo>
                  <a:pt x="12189460" y="457200"/>
                </a:lnTo>
                <a:lnTo>
                  <a:pt x="1218946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12189460" y="0"/>
                </a:moveTo>
                <a:lnTo>
                  <a:pt x="0" y="0"/>
                </a:lnTo>
                <a:lnTo>
                  <a:pt x="0" y="63499"/>
                </a:lnTo>
                <a:lnTo>
                  <a:pt x="12189460" y="63499"/>
                </a:lnTo>
                <a:lnTo>
                  <a:pt x="1218946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Shrishail</a:t>
            </a:r>
            <a:r>
              <a:rPr spc="25" dirty="0"/>
              <a:t> </a:t>
            </a:r>
            <a:r>
              <a:rPr dirty="0"/>
              <a:t>Bhat,</a:t>
            </a:r>
            <a:r>
              <a:rPr spc="-10" dirty="0"/>
              <a:t> </a:t>
            </a: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ECE,</a:t>
            </a:r>
            <a:r>
              <a:rPr spc="-20" dirty="0"/>
              <a:t> </a:t>
            </a:r>
            <a:r>
              <a:rPr dirty="0"/>
              <a:t>AITM</a:t>
            </a:r>
            <a:r>
              <a:rPr spc="-10" dirty="0"/>
              <a:t> Bhatkal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9460" y="0"/>
                </a:moveTo>
                <a:lnTo>
                  <a:pt x="0" y="0"/>
                </a:lnTo>
                <a:lnTo>
                  <a:pt x="0" y="457200"/>
                </a:lnTo>
                <a:lnTo>
                  <a:pt x="12189460" y="457200"/>
                </a:lnTo>
                <a:lnTo>
                  <a:pt x="1218946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12189460" y="0"/>
                </a:moveTo>
                <a:lnTo>
                  <a:pt x="0" y="0"/>
                </a:lnTo>
                <a:lnTo>
                  <a:pt x="0" y="63499"/>
                </a:lnTo>
                <a:lnTo>
                  <a:pt x="12189460" y="63499"/>
                </a:lnTo>
                <a:lnTo>
                  <a:pt x="1218946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Shrishail</a:t>
            </a:r>
            <a:r>
              <a:rPr spc="25" dirty="0"/>
              <a:t> </a:t>
            </a:r>
            <a:r>
              <a:rPr dirty="0"/>
              <a:t>Bhat,</a:t>
            </a:r>
            <a:r>
              <a:rPr spc="-10" dirty="0"/>
              <a:t> </a:t>
            </a: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ECE,</a:t>
            </a:r>
            <a:r>
              <a:rPr spc="-20" dirty="0"/>
              <a:t> </a:t>
            </a:r>
            <a:r>
              <a:rPr dirty="0"/>
              <a:t>AITM</a:t>
            </a:r>
            <a:r>
              <a:rPr spc="-10" dirty="0"/>
              <a:t> Bhatkal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9460" y="0"/>
                </a:moveTo>
                <a:lnTo>
                  <a:pt x="0" y="0"/>
                </a:lnTo>
                <a:lnTo>
                  <a:pt x="0" y="457200"/>
                </a:lnTo>
                <a:lnTo>
                  <a:pt x="12189460" y="457200"/>
                </a:lnTo>
                <a:lnTo>
                  <a:pt x="1218946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12189460" y="0"/>
                </a:moveTo>
                <a:lnTo>
                  <a:pt x="0" y="0"/>
                </a:lnTo>
                <a:lnTo>
                  <a:pt x="0" y="63499"/>
                </a:lnTo>
                <a:lnTo>
                  <a:pt x="12189460" y="63499"/>
                </a:lnTo>
                <a:lnTo>
                  <a:pt x="1218946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37" y="287591"/>
            <a:ext cx="9598660" cy="137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897" y="1780540"/>
            <a:ext cx="9952990" cy="427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76337" y="6571615"/>
            <a:ext cx="196151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Shrishail</a:t>
            </a:r>
            <a:r>
              <a:rPr spc="25" dirty="0"/>
              <a:t> </a:t>
            </a:r>
            <a:r>
              <a:rPr dirty="0"/>
              <a:t>Bhat,</a:t>
            </a:r>
            <a:r>
              <a:rPr spc="-10" dirty="0"/>
              <a:t> </a:t>
            </a: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ECE,</a:t>
            </a:r>
            <a:r>
              <a:rPr spc="-20" dirty="0"/>
              <a:t> </a:t>
            </a:r>
            <a:r>
              <a:rPr dirty="0"/>
              <a:t>AITM</a:t>
            </a:r>
            <a:r>
              <a:rPr spc="-10" dirty="0"/>
              <a:t> Bhatkal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03584" y="6575742"/>
            <a:ext cx="26924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759"/>
            <a:ext cx="12192000" cy="523240"/>
            <a:chOff x="0" y="6334759"/>
            <a:chExt cx="12192000" cy="52324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759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200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12192000" y="660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337" y="2178113"/>
            <a:ext cx="9778365" cy="205803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 marR="5080">
              <a:lnSpc>
                <a:spcPts val="7359"/>
              </a:lnSpc>
              <a:spcBef>
                <a:spcPts val="1415"/>
              </a:spcBef>
            </a:pPr>
            <a:r>
              <a:rPr sz="7200" spc="-125" dirty="0">
                <a:solidFill>
                  <a:srgbClr val="1382AC"/>
                </a:solidFill>
                <a:latin typeface="Calibri Light"/>
                <a:cs typeface="Calibri Light"/>
              </a:rPr>
              <a:t>ARM</a:t>
            </a:r>
            <a:r>
              <a:rPr sz="7200" spc="-285" dirty="0">
                <a:solidFill>
                  <a:srgbClr val="1382AC"/>
                </a:solidFill>
                <a:latin typeface="Calibri Light"/>
                <a:cs typeface="Calibri Light"/>
              </a:rPr>
              <a:t> </a:t>
            </a:r>
            <a:r>
              <a:rPr sz="7200" spc="-145" dirty="0">
                <a:solidFill>
                  <a:srgbClr val="1382AC"/>
                </a:solidFill>
                <a:latin typeface="Calibri Light"/>
                <a:cs typeface="Calibri Light"/>
              </a:rPr>
              <a:t>Cortex-</a:t>
            </a:r>
            <a:r>
              <a:rPr sz="7200" spc="-65" dirty="0">
                <a:solidFill>
                  <a:srgbClr val="1382AC"/>
                </a:solidFill>
                <a:latin typeface="Calibri Light"/>
                <a:cs typeface="Calibri Light"/>
              </a:rPr>
              <a:t>M3</a:t>
            </a:r>
            <a:r>
              <a:rPr sz="7200" spc="-275" dirty="0">
                <a:solidFill>
                  <a:srgbClr val="1382AC"/>
                </a:solidFill>
                <a:latin typeface="Calibri Light"/>
                <a:cs typeface="Calibri Light"/>
              </a:rPr>
              <a:t> </a:t>
            </a:r>
            <a:r>
              <a:rPr sz="7200" spc="-75" dirty="0">
                <a:solidFill>
                  <a:srgbClr val="1382AC"/>
                </a:solidFill>
                <a:latin typeface="Calibri Light"/>
                <a:cs typeface="Calibri Light"/>
              </a:rPr>
              <a:t>Instruction </a:t>
            </a:r>
            <a:r>
              <a:rPr sz="7200" spc="-50" dirty="0">
                <a:solidFill>
                  <a:srgbClr val="1382AC"/>
                </a:solidFill>
                <a:latin typeface="Calibri Light"/>
                <a:cs typeface="Calibri Light"/>
              </a:rPr>
              <a:t>Set</a:t>
            </a:r>
            <a:r>
              <a:rPr sz="7200" spc="-360" dirty="0">
                <a:solidFill>
                  <a:srgbClr val="1382AC"/>
                </a:solidFill>
                <a:latin typeface="Calibri Light"/>
                <a:cs typeface="Calibri Light"/>
              </a:rPr>
              <a:t> </a:t>
            </a:r>
            <a:r>
              <a:rPr sz="7200" spc="-10" dirty="0">
                <a:solidFill>
                  <a:srgbClr val="1382AC"/>
                </a:solidFill>
                <a:latin typeface="Calibri Light"/>
                <a:cs typeface="Calibri Light"/>
              </a:rPr>
              <a:t>and</a:t>
            </a:r>
            <a:r>
              <a:rPr sz="7200" spc="-380" dirty="0">
                <a:solidFill>
                  <a:srgbClr val="1382AC"/>
                </a:solidFill>
                <a:latin typeface="Calibri Light"/>
                <a:cs typeface="Calibri Light"/>
              </a:rPr>
              <a:t> </a:t>
            </a:r>
            <a:r>
              <a:rPr sz="7200" spc="-50" dirty="0">
                <a:solidFill>
                  <a:srgbClr val="1382AC"/>
                </a:solidFill>
                <a:latin typeface="Calibri Light"/>
                <a:cs typeface="Calibri Light"/>
              </a:rPr>
              <a:t>Programming</a:t>
            </a:r>
            <a:endParaRPr sz="72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1175" y="501967"/>
            <a:ext cx="4349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44068"/>
                </a:solidFill>
              </a:rPr>
              <a:t>EMBEDDED</a:t>
            </a:r>
            <a:r>
              <a:rPr sz="2400" spc="330" dirty="0">
                <a:solidFill>
                  <a:srgbClr val="344068"/>
                </a:solidFill>
              </a:rPr>
              <a:t> </a:t>
            </a:r>
            <a:r>
              <a:rPr sz="2400" spc="135" dirty="0">
                <a:solidFill>
                  <a:srgbClr val="344068"/>
                </a:solidFill>
              </a:rPr>
              <a:t>SYSTEMS</a:t>
            </a:r>
            <a:r>
              <a:rPr sz="2400" spc="330" dirty="0">
                <a:solidFill>
                  <a:srgbClr val="344068"/>
                </a:solidFill>
              </a:rPr>
              <a:t> </a:t>
            </a:r>
            <a:r>
              <a:rPr sz="2400" spc="145" dirty="0">
                <a:solidFill>
                  <a:srgbClr val="344068"/>
                </a:solidFill>
              </a:rPr>
              <a:t>(</a:t>
            </a:r>
            <a:r>
              <a:rPr lang="en-US" sz="2400" spc="145" dirty="0">
                <a:solidFill>
                  <a:srgbClr val="344068"/>
                </a:solidFill>
              </a:rPr>
              <a:t>22</a:t>
            </a:r>
            <a:r>
              <a:rPr sz="2400" spc="145" dirty="0">
                <a:solidFill>
                  <a:srgbClr val="344068"/>
                </a:solidFill>
              </a:rPr>
              <a:t>EC62)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289303" y="1625853"/>
            <a:ext cx="178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44068"/>
                </a:solidFill>
                <a:latin typeface="Calibri Light"/>
                <a:cs typeface="Calibri Light"/>
              </a:rPr>
              <a:t>MODULE</a:t>
            </a:r>
            <a:r>
              <a:rPr sz="2400" spc="31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spc="37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lang="en-US" sz="2400" spc="-50" dirty="0">
                <a:solidFill>
                  <a:srgbClr val="344068"/>
                </a:solidFill>
                <a:latin typeface="Calibri Light"/>
                <a:cs typeface="Calibri Light"/>
              </a:rPr>
              <a:t>3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10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45" dirty="0"/>
              <a:t>Unified</a:t>
            </a:r>
            <a:r>
              <a:rPr spc="-215" dirty="0"/>
              <a:t> </a:t>
            </a:r>
            <a:r>
              <a:rPr spc="-10" dirty="0"/>
              <a:t>Assembler </a:t>
            </a:r>
            <a:r>
              <a:rPr spc="-55" dirty="0"/>
              <a:t>Language</a:t>
            </a:r>
            <a:r>
              <a:rPr spc="-19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678685"/>
            <a:ext cx="9813290" cy="339788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traditional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  <a:p>
            <a:pPr marL="278130" marR="5080" indent="-266065">
              <a:lnSpc>
                <a:spcPct val="90200"/>
              </a:lnSpc>
              <a:spcBef>
                <a:spcPts val="139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choice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interpreted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as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traditional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UAL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defined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directive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assembly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file.</a:t>
            </a:r>
            <a:endParaRPr sz="2800">
              <a:latin typeface="Calibri"/>
              <a:cs typeface="Calibri"/>
            </a:endParaRPr>
          </a:p>
          <a:p>
            <a:pPr marL="571500" marR="104775" lvl="1" indent="-266700">
              <a:lnSpc>
                <a:spcPct val="90000"/>
              </a:lnSpc>
              <a:spcBef>
                <a:spcPts val="415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tool,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“CODE16”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directive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implies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traditional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Thumb syntax,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“THUMB”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directive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implies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UAL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10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45" dirty="0"/>
              <a:t>Unified</a:t>
            </a:r>
            <a:r>
              <a:rPr spc="-215" dirty="0"/>
              <a:t> </a:t>
            </a:r>
            <a:r>
              <a:rPr spc="-10" dirty="0"/>
              <a:t>Assembler </a:t>
            </a:r>
            <a:r>
              <a:rPr spc="-55" dirty="0"/>
              <a:t>Language</a:t>
            </a:r>
            <a:r>
              <a:rPr spc="-19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937115" cy="25768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78130" marR="5080" indent="-266065">
              <a:lnSpc>
                <a:spcPct val="90200"/>
              </a:lnSpc>
              <a:spcBef>
                <a:spcPts val="43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thing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careful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reusing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traditional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is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flags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APSR,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suffix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  <a:p>
            <a:pPr marL="278130" marR="534670" indent="-266065">
              <a:lnSpc>
                <a:spcPts val="3020"/>
              </a:lnSpc>
              <a:spcBef>
                <a:spcPts val="144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UAL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suffix.</a:t>
            </a:r>
            <a:endParaRPr sz="28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770" y="4612507"/>
            <a:ext cx="8218457" cy="6360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10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45" dirty="0"/>
              <a:t>Unified</a:t>
            </a:r>
            <a:r>
              <a:rPr spc="-215" dirty="0"/>
              <a:t> </a:t>
            </a:r>
            <a:r>
              <a:rPr spc="-10" dirty="0"/>
              <a:t>Assembler </a:t>
            </a:r>
            <a:r>
              <a:rPr spc="-55" dirty="0"/>
              <a:t>Language</a:t>
            </a:r>
            <a:r>
              <a:rPr spc="-19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23720"/>
            <a:ext cx="10085070" cy="190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technology,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handled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instruction.</a:t>
            </a:r>
            <a:endParaRPr sz="2400">
              <a:latin typeface="Calibri"/>
              <a:cs typeface="Calibri"/>
            </a:endParaRPr>
          </a:p>
          <a:p>
            <a:pPr marL="571500" marR="5080" lvl="1" indent="-266700">
              <a:lnSpc>
                <a:spcPts val="2380"/>
              </a:lnSpc>
              <a:spcBef>
                <a:spcPts val="434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R0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R0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implemented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32-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instruction.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7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UAL,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suffixes: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339" y="4187883"/>
            <a:ext cx="8697545" cy="13835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10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45" dirty="0"/>
              <a:t>Unified</a:t>
            </a:r>
            <a:r>
              <a:rPr spc="-215" dirty="0"/>
              <a:t> </a:t>
            </a:r>
            <a:r>
              <a:rPr spc="-10" dirty="0"/>
              <a:t>Assembler </a:t>
            </a:r>
            <a:r>
              <a:rPr spc="-55" dirty="0"/>
              <a:t>Language</a:t>
            </a:r>
            <a:r>
              <a:rPr spc="-19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843770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.W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(wide)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32-bit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instruction.</a:t>
            </a:r>
            <a:endParaRPr sz="2600">
              <a:latin typeface="Calibri"/>
              <a:cs typeface="Calibri"/>
            </a:endParaRPr>
          </a:p>
          <a:p>
            <a:pPr marL="571500" lvl="1" indent="-266700">
              <a:lnSpc>
                <a:spcPts val="2740"/>
              </a:lnSpc>
              <a:spcBef>
                <a:spcPts val="12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given,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tool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endParaRPr sz="2400">
              <a:latin typeface="Calibri"/>
              <a:cs typeface="Calibri"/>
            </a:endParaRPr>
          </a:p>
          <a:p>
            <a:pPr marL="571500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defaults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size.</a:t>
            </a:r>
            <a:endParaRPr sz="2400">
              <a:latin typeface="Calibri"/>
              <a:cs typeface="Calibri"/>
            </a:endParaRPr>
          </a:p>
          <a:p>
            <a:pPr marL="279400" marR="220345" indent="-267335">
              <a:lnSpc>
                <a:spcPts val="2800"/>
              </a:lnSpc>
              <a:spcBef>
                <a:spcPts val="1639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tool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support,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.N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(narrow)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instruction.</a:t>
            </a:r>
            <a:endParaRPr sz="2600">
              <a:latin typeface="Calibri"/>
              <a:cs typeface="Calibri"/>
            </a:endParaRPr>
          </a:p>
          <a:p>
            <a:pPr marL="279400" marR="223520" indent="-267335">
              <a:lnSpc>
                <a:spcPts val="2800"/>
              </a:lnSpc>
              <a:spcBef>
                <a:spcPts val="142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cases,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coded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C,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compilers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16-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size.</a:t>
            </a:r>
            <a:endParaRPr sz="2600">
              <a:latin typeface="Calibri"/>
              <a:cs typeface="Calibri"/>
            </a:endParaRPr>
          </a:p>
          <a:p>
            <a:pPr marL="571500" marR="5080" lvl="1" indent="-266700">
              <a:lnSpc>
                <a:spcPct val="90000"/>
              </a:lnSpc>
              <a:spcBef>
                <a:spcPts val="365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exceed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handled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32-bit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instruction,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32-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10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45" dirty="0"/>
              <a:t>Unified</a:t>
            </a:r>
            <a:r>
              <a:rPr spc="-215" dirty="0"/>
              <a:t> </a:t>
            </a:r>
            <a:r>
              <a:rPr spc="-10" dirty="0"/>
              <a:t>Assembler </a:t>
            </a:r>
            <a:r>
              <a:rPr spc="-55" dirty="0"/>
              <a:t>Language</a:t>
            </a:r>
            <a:r>
              <a:rPr spc="-19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01128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32-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half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aligned.</a:t>
            </a:r>
            <a:endParaRPr sz="2600">
              <a:latin typeface="Calibri"/>
              <a:cs typeface="Calibri"/>
            </a:endParaRPr>
          </a:p>
          <a:p>
            <a:pPr marL="571500" lvl="1" indent="-266700">
              <a:lnSpc>
                <a:spcPts val="2740"/>
              </a:lnSpc>
              <a:spcBef>
                <a:spcPts val="12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32-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located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half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 marL="571500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location.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4158995"/>
            <a:ext cx="98215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registers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R0–R7.</a:t>
            </a:r>
            <a:endParaRPr sz="26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114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32-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limitation.</a:t>
            </a:r>
            <a:endParaRPr sz="24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305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(R15)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allowed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instructions.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719" y="3175111"/>
            <a:ext cx="8745656" cy="86625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16-</a:t>
            </a:r>
            <a:r>
              <a:rPr dirty="0"/>
              <a:t>Bit</a:t>
            </a:r>
            <a:r>
              <a:rPr spc="-180" dirty="0"/>
              <a:t> </a:t>
            </a:r>
            <a:r>
              <a:rPr spc="-50" dirty="0"/>
              <a:t>Data</a:t>
            </a:r>
            <a:r>
              <a:rPr spc="-204" dirty="0"/>
              <a:t> </a:t>
            </a:r>
            <a:r>
              <a:rPr spc="-65" dirty="0"/>
              <a:t>Processing</a:t>
            </a:r>
            <a:r>
              <a:rPr spc="-190" dirty="0"/>
              <a:t> </a:t>
            </a:r>
            <a:r>
              <a:rPr spc="-40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919" y="1889979"/>
            <a:ext cx="6809148" cy="4265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90" dirty="0"/>
              <a:t>16-</a:t>
            </a:r>
            <a:r>
              <a:rPr dirty="0"/>
              <a:t>Bit</a:t>
            </a:r>
            <a:r>
              <a:rPr spc="-180" dirty="0"/>
              <a:t> </a:t>
            </a:r>
            <a:r>
              <a:rPr spc="-50" dirty="0"/>
              <a:t>Data</a:t>
            </a:r>
            <a:r>
              <a:rPr spc="-204" dirty="0"/>
              <a:t> </a:t>
            </a:r>
            <a:r>
              <a:rPr spc="-65" dirty="0"/>
              <a:t>Processing</a:t>
            </a:r>
            <a:r>
              <a:rPr spc="-190" dirty="0"/>
              <a:t> </a:t>
            </a:r>
            <a:r>
              <a:rPr spc="-45" dirty="0"/>
              <a:t>Instructions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139" y="2141220"/>
            <a:ext cx="6903719" cy="3668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16-</a:t>
            </a:r>
            <a:r>
              <a:rPr dirty="0"/>
              <a:t>Bit</a:t>
            </a:r>
            <a:r>
              <a:rPr spc="-175" dirty="0"/>
              <a:t> </a:t>
            </a:r>
            <a:r>
              <a:rPr spc="-65" dirty="0"/>
              <a:t>Branch</a:t>
            </a:r>
            <a:r>
              <a:rPr spc="-185" dirty="0"/>
              <a:t> </a:t>
            </a:r>
            <a:r>
              <a:rPr spc="-45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066547"/>
            <a:ext cx="9957816" cy="36211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16-</a:t>
            </a:r>
            <a:r>
              <a:rPr dirty="0"/>
              <a:t>Bit</a:t>
            </a:r>
            <a:r>
              <a:rPr spc="-204" dirty="0"/>
              <a:t> </a:t>
            </a:r>
            <a:r>
              <a:rPr spc="-20" dirty="0"/>
              <a:t>Load</a:t>
            </a:r>
            <a:r>
              <a:rPr spc="-210" dirty="0"/>
              <a:t> </a:t>
            </a:r>
            <a:r>
              <a:rPr spc="-10" dirty="0"/>
              <a:t>and</a:t>
            </a:r>
            <a:r>
              <a:rPr spc="-225" dirty="0"/>
              <a:t> </a:t>
            </a:r>
            <a:r>
              <a:rPr spc="-60" dirty="0"/>
              <a:t>Store</a:t>
            </a:r>
            <a:r>
              <a:rPr spc="-215" dirty="0"/>
              <a:t> </a:t>
            </a:r>
            <a:r>
              <a:rPr spc="-35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0019" y="1874520"/>
            <a:ext cx="9331959" cy="4305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Other</a:t>
            </a:r>
            <a:r>
              <a:rPr spc="-229" dirty="0"/>
              <a:t> </a:t>
            </a:r>
            <a:r>
              <a:rPr spc="-90" dirty="0"/>
              <a:t>16-</a:t>
            </a:r>
            <a:r>
              <a:rPr dirty="0"/>
              <a:t>Bit</a:t>
            </a:r>
            <a:r>
              <a:rPr spc="-175" dirty="0"/>
              <a:t> </a:t>
            </a:r>
            <a:r>
              <a:rPr spc="-50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439" y="2015430"/>
            <a:ext cx="10025548" cy="38102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37" y="909637"/>
            <a:ext cx="8117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Basic</a:t>
            </a:r>
            <a:r>
              <a:rPr spc="-220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772920"/>
            <a:ext cx="9100820" cy="84899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79400" marR="5080" indent="-267335">
              <a:lnSpc>
                <a:spcPct val="80000"/>
              </a:lnSpc>
              <a:spcBef>
                <a:spcPts val="82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3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3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code,</a:t>
            </a:r>
            <a:r>
              <a:rPr sz="3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3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3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formatting</a:t>
            </a:r>
            <a:r>
              <a:rPr sz="3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commonly</a:t>
            </a:r>
            <a:r>
              <a:rPr sz="3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used: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3769677"/>
            <a:ext cx="986663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347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r>
              <a:rPr sz="3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optional.</a:t>
            </a:r>
            <a:endParaRPr sz="3000">
              <a:latin typeface="Calibri"/>
              <a:cs typeface="Calibri"/>
            </a:endParaRPr>
          </a:p>
          <a:p>
            <a:pPr marL="571500" marR="5080" lvl="1" indent="-266700">
              <a:lnSpc>
                <a:spcPct val="80100"/>
              </a:lnSpc>
              <a:spcBef>
                <a:spcPts val="54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determined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label.</a:t>
            </a:r>
            <a:endParaRPr sz="2800">
              <a:latin typeface="Calibri"/>
              <a:cs typeface="Calibri"/>
            </a:endParaRPr>
          </a:p>
          <a:p>
            <a:pPr marL="279400" marR="164465" indent="-267335">
              <a:lnSpc>
                <a:spcPts val="2880"/>
              </a:lnSpc>
              <a:spcBef>
                <a:spcPts val="155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3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3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3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opcode</a:t>
            </a:r>
            <a:r>
              <a:rPr sz="3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(the</a:t>
            </a:r>
            <a:r>
              <a:rPr sz="3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instruction)</a:t>
            </a:r>
            <a:r>
              <a:rPr sz="3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3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3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operands.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5850" y="2960815"/>
            <a:ext cx="6572250" cy="5928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32-</a:t>
            </a:r>
            <a:r>
              <a:rPr dirty="0"/>
              <a:t>Bit</a:t>
            </a:r>
            <a:r>
              <a:rPr spc="-180" dirty="0"/>
              <a:t> </a:t>
            </a:r>
            <a:r>
              <a:rPr spc="-50" dirty="0"/>
              <a:t>Data</a:t>
            </a:r>
            <a:r>
              <a:rPr spc="-204" dirty="0"/>
              <a:t> </a:t>
            </a:r>
            <a:r>
              <a:rPr spc="-65" dirty="0"/>
              <a:t>Processing</a:t>
            </a:r>
            <a:r>
              <a:rPr spc="-190" dirty="0"/>
              <a:t> </a:t>
            </a:r>
            <a:r>
              <a:rPr spc="-40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500" y="1874520"/>
            <a:ext cx="9261794" cy="39297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90" dirty="0"/>
              <a:t>32-</a:t>
            </a:r>
            <a:r>
              <a:rPr dirty="0"/>
              <a:t>Bit</a:t>
            </a:r>
            <a:r>
              <a:rPr spc="-180" dirty="0"/>
              <a:t> </a:t>
            </a:r>
            <a:r>
              <a:rPr spc="-50" dirty="0"/>
              <a:t>Data</a:t>
            </a:r>
            <a:r>
              <a:rPr spc="-204" dirty="0"/>
              <a:t> </a:t>
            </a:r>
            <a:r>
              <a:rPr spc="-65" dirty="0"/>
              <a:t>Processing</a:t>
            </a:r>
            <a:r>
              <a:rPr spc="-190" dirty="0"/>
              <a:t> </a:t>
            </a:r>
            <a:r>
              <a:rPr spc="-45" dirty="0"/>
              <a:t>Instructions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839" y="1874520"/>
            <a:ext cx="7640854" cy="39365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90" dirty="0"/>
              <a:t>32-</a:t>
            </a:r>
            <a:r>
              <a:rPr dirty="0"/>
              <a:t>Bit</a:t>
            </a:r>
            <a:r>
              <a:rPr spc="-180" dirty="0"/>
              <a:t> </a:t>
            </a:r>
            <a:r>
              <a:rPr spc="-50" dirty="0"/>
              <a:t>Data</a:t>
            </a:r>
            <a:r>
              <a:rPr spc="-204" dirty="0"/>
              <a:t> </a:t>
            </a:r>
            <a:r>
              <a:rPr spc="-65" dirty="0"/>
              <a:t>Processing</a:t>
            </a:r>
            <a:r>
              <a:rPr spc="-190" dirty="0"/>
              <a:t> </a:t>
            </a:r>
            <a:r>
              <a:rPr spc="-45" dirty="0"/>
              <a:t>Instructions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20" y="1846579"/>
            <a:ext cx="8213099" cy="39818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90" dirty="0"/>
              <a:t>32-</a:t>
            </a:r>
            <a:r>
              <a:rPr dirty="0"/>
              <a:t>Bit</a:t>
            </a:r>
            <a:r>
              <a:rPr spc="-180" dirty="0"/>
              <a:t> </a:t>
            </a:r>
            <a:r>
              <a:rPr spc="-50" dirty="0"/>
              <a:t>Data</a:t>
            </a:r>
            <a:r>
              <a:rPr spc="-204" dirty="0"/>
              <a:t> </a:t>
            </a:r>
            <a:r>
              <a:rPr spc="-65" dirty="0"/>
              <a:t>Processing</a:t>
            </a:r>
            <a:r>
              <a:rPr spc="-190" dirty="0"/>
              <a:t> </a:t>
            </a:r>
            <a:r>
              <a:rPr spc="-45" dirty="0"/>
              <a:t>Instructions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939" y="1846579"/>
            <a:ext cx="7625079" cy="40233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32-</a:t>
            </a:r>
            <a:r>
              <a:rPr dirty="0"/>
              <a:t>Bit</a:t>
            </a:r>
            <a:r>
              <a:rPr spc="-204" dirty="0"/>
              <a:t> </a:t>
            </a:r>
            <a:r>
              <a:rPr spc="-20" dirty="0"/>
              <a:t>Load</a:t>
            </a:r>
            <a:r>
              <a:rPr spc="-210" dirty="0"/>
              <a:t> </a:t>
            </a:r>
            <a:r>
              <a:rPr spc="-10" dirty="0"/>
              <a:t>and</a:t>
            </a:r>
            <a:r>
              <a:rPr spc="-225" dirty="0"/>
              <a:t> </a:t>
            </a:r>
            <a:r>
              <a:rPr spc="-60" dirty="0"/>
              <a:t>Store</a:t>
            </a:r>
            <a:r>
              <a:rPr spc="-215" dirty="0"/>
              <a:t> </a:t>
            </a:r>
            <a:r>
              <a:rPr spc="-35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060" y="1846579"/>
            <a:ext cx="8110220" cy="43103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90" dirty="0"/>
              <a:t>32-</a:t>
            </a:r>
            <a:r>
              <a:rPr dirty="0"/>
              <a:t>Bit</a:t>
            </a:r>
            <a:r>
              <a:rPr spc="-204" dirty="0"/>
              <a:t> </a:t>
            </a:r>
            <a:r>
              <a:rPr spc="-20" dirty="0"/>
              <a:t>Load</a:t>
            </a:r>
            <a:r>
              <a:rPr spc="-210" dirty="0"/>
              <a:t> </a:t>
            </a:r>
            <a:r>
              <a:rPr spc="-10" dirty="0"/>
              <a:t>and</a:t>
            </a:r>
            <a:r>
              <a:rPr spc="-225" dirty="0"/>
              <a:t> </a:t>
            </a:r>
            <a:r>
              <a:rPr spc="-60" dirty="0"/>
              <a:t>Store</a:t>
            </a:r>
            <a:r>
              <a:rPr spc="-215" dirty="0"/>
              <a:t> </a:t>
            </a:r>
            <a:r>
              <a:rPr spc="-45" dirty="0"/>
              <a:t>Instructions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860" y="1846579"/>
            <a:ext cx="9413240" cy="39761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32-</a:t>
            </a:r>
            <a:r>
              <a:rPr dirty="0"/>
              <a:t>Bit</a:t>
            </a:r>
            <a:r>
              <a:rPr spc="-175" dirty="0"/>
              <a:t> </a:t>
            </a:r>
            <a:r>
              <a:rPr spc="-65" dirty="0"/>
              <a:t>Branch</a:t>
            </a:r>
            <a:r>
              <a:rPr spc="-185" dirty="0"/>
              <a:t> </a:t>
            </a:r>
            <a:r>
              <a:rPr spc="-45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632920"/>
            <a:ext cx="9957816" cy="25135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Other</a:t>
            </a:r>
            <a:r>
              <a:rPr spc="-229" dirty="0"/>
              <a:t> </a:t>
            </a:r>
            <a:r>
              <a:rPr spc="-90" dirty="0"/>
              <a:t>32-</a:t>
            </a:r>
            <a:r>
              <a:rPr dirty="0"/>
              <a:t>Bit</a:t>
            </a:r>
            <a:r>
              <a:rPr spc="-175" dirty="0"/>
              <a:t> </a:t>
            </a:r>
            <a:r>
              <a:rPr spc="-50"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239" y="1856740"/>
            <a:ext cx="7532455" cy="43358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678685"/>
            <a:ext cx="9659620" cy="334899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processor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278130" marR="381000" indent="-266065">
              <a:lnSpc>
                <a:spcPts val="3040"/>
              </a:lnSpc>
              <a:spcBef>
                <a:spcPts val="143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Cortex-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M3,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transfers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following 	types:</a:t>
            </a:r>
            <a:endParaRPr sz="2800">
              <a:latin typeface="Calibri"/>
              <a:cs typeface="Calibri"/>
            </a:endParaRPr>
          </a:p>
          <a:p>
            <a:pPr marL="570865" lvl="1" indent="-266065"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 MT"/>
              <a:buChar char="•"/>
              <a:tabLst>
                <a:tab pos="570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Moving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endParaRPr sz="2800">
              <a:latin typeface="Calibri"/>
              <a:cs typeface="Calibri"/>
            </a:endParaRPr>
          </a:p>
          <a:p>
            <a:pPr marL="570865" lvl="1" indent="-266065">
              <a:lnSpc>
                <a:spcPct val="100000"/>
              </a:lnSpc>
              <a:spcBef>
                <a:spcPts val="260"/>
              </a:spcBef>
              <a:buClr>
                <a:srgbClr val="1CACE3"/>
              </a:buClr>
              <a:buFont typeface="Arial MT"/>
              <a:buChar char="•"/>
              <a:tabLst>
                <a:tab pos="570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Moving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endParaRPr sz="2800">
              <a:latin typeface="Calibri"/>
              <a:cs typeface="Calibri"/>
            </a:endParaRPr>
          </a:p>
          <a:p>
            <a:pPr marL="570865" lvl="1" indent="-266065">
              <a:lnSpc>
                <a:spcPct val="100000"/>
              </a:lnSpc>
              <a:spcBef>
                <a:spcPts val="265"/>
              </a:spcBef>
              <a:buClr>
                <a:srgbClr val="1CACE3"/>
              </a:buClr>
              <a:buFont typeface="Arial MT"/>
              <a:buChar char="•"/>
              <a:tabLst>
                <a:tab pos="570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Moving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endParaRPr sz="2800">
              <a:latin typeface="Calibri"/>
              <a:cs typeface="Calibri"/>
            </a:endParaRPr>
          </a:p>
          <a:p>
            <a:pPr marL="570865" lvl="1" indent="-266065">
              <a:lnSpc>
                <a:spcPct val="100000"/>
              </a:lnSpc>
              <a:spcBef>
                <a:spcPts val="259"/>
              </a:spcBef>
              <a:buClr>
                <a:srgbClr val="1CACE3"/>
              </a:buClr>
              <a:buFont typeface="Arial MT"/>
              <a:buChar char="•"/>
              <a:tabLst>
                <a:tab pos="570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Moving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772920"/>
            <a:ext cx="9949180" cy="430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347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command</a:t>
            </a:r>
            <a:r>
              <a:rPr sz="3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move</a:t>
            </a:r>
            <a:r>
              <a:rPr sz="3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3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3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registers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MOV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(move).</a:t>
            </a:r>
            <a:endParaRPr sz="3000">
              <a:latin typeface="Calibri"/>
              <a:cs typeface="Calibri"/>
            </a:endParaRPr>
          </a:p>
          <a:p>
            <a:pPr marL="570865" lvl="1" indent="-266065">
              <a:lnSpc>
                <a:spcPts val="3229"/>
              </a:lnSpc>
              <a:buClr>
                <a:srgbClr val="1CACE3"/>
              </a:buClr>
              <a:buFont typeface="Arial MT"/>
              <a:buChar char="•"/>
              <a:tabLst>
                <a:tab pos="570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  <a:p>
            <a:pPr marL="130810" algn="ctr">
              <a:lnSpc>
                <a:spcPct val="100000"/>
              </a:lnSpc>
              <a:spcBef>
                <a:spcPts val="940"/>
              </a:spcBef>
            </a:pP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MOV</a:t>
            </a:r>
            <a:r>
              <a:rPr sz="2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R8,</a:t>
            </a:r>
            <a:r>
              <a:rPr sz="2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ourier New"/>
                <a:cs typeface="Courier New"/>
              </a:rPr>
              <a:t>R3</a:t>
            </a:r>
            <a:endParaRPr sz="26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705"/>
              </a:spcBef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moves</a:t>
            </a:r>
            <a:r>
              <a:rPr sz="3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3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3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3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R3</a:t>
            </a:r>
            <a:r>
              <a:rPr sz="3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3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R8.</a:t>
            </a:r>
            <a:endParaRPr sz="3000">
              <a:latin typeface="Calibri"/>
              <a:cs typeface="Calibri"/>
            </a:endParaRPr>
          </a:p>
          <a:p>
            <a:pPr marL="276225" marR="637540" indent="-264160">
              <a:lnSpc>
                <a:spcPts val="2880"/>
              </a:lnSpc>
              <a:spcBef>
                <a:spcPts val="1375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3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3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negative</a:t>
            </a:r>
            <a:r>
              <a:rPr sz="3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3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3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original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data;</a:t>
            </a:r>
            <a:r>
              <a:rPr sz="3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3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3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MVN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(move</a:t>
            </a:r>
            <a:r>
              <a:rPr sz="3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NOT).</a:t>
            </a:r>
            <a:endParaRPr sz="3000">
              <a:latin typeface="Calibri"/>
              <a:cs typeface="Calibri"/>
            </a:endParaRPr>
          </a:p>
          <a:p>
            <a:pPr marL="135890" algn="ctr">
              <a:lnSpc>
                <a:spcPct val="100000"/>
              </a:lnSpc>
              <a:spcBef>
                <a:spcPts val="645"/>
              </a:spcBef>
            </a:pP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MVN</a:t>
            </a:r>
            <a:r>
              <a:rPr sz="3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R8,</a:t>
            </a:r>
            <a:r>
              <a:rPr sz="3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ourier New"/>
                <a:cs typeface="Courier New"/>
              </a:rPr>
              <a:t>R3</a:t>
            </a:r>
            <a:endParaRPr sz="3000">
              <a:latin typeface="Courier New"/>
              <a:cs typeface="Courier New"/>
            </a:endParaRPr>
          </a:p>
          <a:p>
            <a:pPr marL="268605" marR="1265555">
              <a:lnSpc>
                <a:spcPts val="2880"/>
              </a:lnSpc>
              <a:spcBef>
                <a:spcPts val="1440"/>
              </a:spcBef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performs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bitwise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3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3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R3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moves</a:t>
            </a:r>
            <a:r>
              <a:rPr sz="3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3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3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R8.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Basic</a:t>
            </a:r>
            <a:r>
              <a:rPr spc="-220" dirty="0"/>
              <a:t> </a:t>
            </a:r>
            <a:r>
              <a:rPr spc="-30" dirty="0"/>
              <a:t>Syntax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699626"/>
            <a:ext cx="9372600" cy="21393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51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Normally,</a:t>
            </a:r>
            <a:r>
              <a:rPr sz="2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operand</a:t>
            </a:r>
            <a:r>
              <a:rPr sz="27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r>
              <a:rPr sz="2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2700">
              <a:latin typeface="Calibri"/>
              <a:cs typeface="Calibri"/>
            </a:endParaRPr>
          </a:p>
          <a:p>
            <a:pPr marL="279400" marR="5080" indent="-267335">
              <a:lnSpc>
                <a:spcPct val="70100"/>
              </a:lnSpc>
              <a:spcBef>
                <a:spcPts val="139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operands</a:t>
            </a:r>
            <a:r>
              <a:rPr sz="2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instruction,</a:t>
            </a:r>
            <a:r>
              <a:rPr sz="2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sz="2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operand</a:t>
            </a:r>
            <a:r>
              <a:rPr sz="27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different.</a:t>
            </a:r>
            <a:endParaRPr sz="2700">
              <a:latin typeface="Calibri"/>
              <a:cs typeface="Calibri"/>
            </a:endParaRPr>
          </a:p>
          <a:p>
            <a:pPr marL="571500" marR="66675" lvl="1" indent="-266700">
              <a:lnSpc>
                <a:spcPct val="69900"/>
              </a:lnSpc>
              <a:spcBef>
                <a:spcPts val="42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6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#number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here: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4855209"/>
            <a:ext cx="95999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313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semicolon</a:t>
            </a:r>
            <a:r>
              <a:rPr sz="2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(;)</a:t>
            </a:r>
            <a:r>
              <a:rPr sz="2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comment.</a:t>
            </a:r>
            <a:endParaRPr sz="2700">
              <a:latin typeface="Calibri"/>
              <a:cs typeface="Calibri"/>
            </a:endParaRPr>
          </a:p>
          <a:p>
            <a:pPr marL="571500" marR="5080" lvl="1" indent="-266700">
              <a:lnSpc>
                <a:spcPts val="2500"/>
              </a:lnSpc>
              <a:spcBef>
                <a:spcPts val="489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comments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affect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operation,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programs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easier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humans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understand.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189" y="4077438"/>
            <a:ext cx="6388333" cy="6255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05622"/>
            <a:ext cx="10029825" cy="30645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78130" marR="244475" indent="-266065">
              <a:lnSpc>
                <a:spcPts val="3440"/>
              </a:lnSpc>
              <a:spcBef>
                <a:spcPts val="55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3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3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3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and 	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Store.</a:t>
            </a:r>
            <a:endParaRPr sz="3200">
              <a:latin typeface="Calibri"/>
              <a:cs typeface="Calibri"/>
            </a:endParaRPr>
          </a:p>
          <a:p>
            <a:pPr marL="278130" marR="477520" indent="-266065">
              <a:lnSpc>
                <a:spcPts val="3460"/>
              </a:lnSpc>
              <a:spcBef>
                <a:spcPts val="140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3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(LDR)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transfers</a:t>
            </a:r>
            <a:r>
              <a:rPr sz="32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registers,</a:t>
            </a:r>
            <a:r>
              <a:rPr sz="32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and 	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3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(STR)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transfers</a:t>
            </a:r>
            <a:r>
              <a:rPr sz="32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registers</a:t>
            </a:r>
            <a:r>
              <a:rPr sz="3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memory.</a:t>
            </a:r>
            <a:endParaRPr sz="3200">
              <a:latin typeface="Calibri"/>
              <a:cs typeface="Calibri"/>
            </a:endParaRPr>
          </a:p>
          <a:p>
            <a:pPr marL="278130" marR="5080" indent="-266065">
              <a:lnSpc>
                <a:spcPts val="3460"/>
              </a:lnSpc>
              <a:spcBef>
                <a:spcPts val="140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transfers</a:t>
            </a:r>
            <a:r>
              <a:rPr sz="32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3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3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3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sizes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(byte,</a:t>
            </a: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half</a:t>
            </a:r>
            <a:r>
              <a:rPr sz="3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word, 	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word,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3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word),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outlined</a:t>
            </a:r>
            <a:r>
              <a:rPr sz="3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3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3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4.14.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379979"/>
            <a:ext cx="10007133" cy="34442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23720"/>
            <a:ext cx="1000950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LDM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(Load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Multiple)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STM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(Store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Multiple),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outlined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4.15.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0" y="2603500"/>
            <a:ext cx="8180578" cy="36890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56740"/>
            <a:ext cx="9621520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marR="5080" indent="-2660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exclamation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mark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(!)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Rd</a:t>
            </a:r>
            <a:r>
              <a:rPr sz="28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updated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completed.</a:t>
            </a:r>
            <a:endParaRPr sz="28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R8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equals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0x8000: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039" y="3428846"/>
            <a:ext cx="8310879" cy="9621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689543"/>
            <a:ext cx="9689465" cy="16611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processors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preindexing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postindexing.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8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preindexing,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holding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adjusted.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ts val="2610"/>
              </a:lnSpc>
              <a:spcBef>
                <a:spcPts val="86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place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address.</a:t>
            </a:r>
            <a:endParaRPr sz="2200">
              <a:latin typeface="Calibri"/>
              <a:cs typeface="Calibri"/>
            </a:endParaRPr>
          </a:p>
          <a:p>
            <a:pPr marL="571500" lvl="1" indent="-266700">
              <a:lnSpc>
                <a:spcPts val="2370"/>
              </a:lnSpc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4351908"/>
            <a:ext cx="9954260" cy="163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261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“!”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R1.</a:t>
            </a:r>
            <a:endParaRPr sz="2200">
              <a:latin typeface="Calibri"/>
              <a:cs typeface="Calibri"/>
            </a:endParaRPr>
          </a:p>
          <a:p>
            <a:pPr marL="571500" lvl="1" indent="-266700">
              <a:lnSpc>
                <a:spcPts val="2130"/>
              </a:lnSpc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“!”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optional;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5715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offset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address.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ts val="2370"/>
              </a:lnSpc>
              <a:spcBef>
                <a:spcPts val="106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preindexing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279400">
              <a:lnSpc>
                <a:spcPts val="237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sizes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(see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4.16).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212" y="3715919"/>
            <a:ext cx="7411458" cy="5600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250439"/>
            <a:ext cx="10017345" cy="36955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23720"/>
            <a:ext cx="10053320" cy="14052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79400" marR="5080" indent="-267335">
              <a:lnSpc>
                <a:spcPct val="90000"/>
              </a:lnSpc>
              <a:spcBef>
                <a:spcPts val="38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Postindexing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carry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register afterward.</a:t>
            </a:r>
            <a:endParaRPr sz="24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4382516"/>
            <a:ext cx="10045065" cy="155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273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postindexing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“!”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sign,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ts val="273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postindexing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register.</a:t>
            </a:r>
            <a:endParaRPr sz="2400">
              <a:latin typeface="Calibri"/>
              <a:cs typeface="Calibri"/>
            </a:endParaRPr>
          </a:p>
          <a:p>
            <a:pPr marL="279400" indent="-266700">
              <a:lnSpc>
                <a:spcPts val="2740"/>
              </a:lnSpc>
              <a:spcBef>
                <a:spcPts val="112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Similarly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preindexing,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postindexing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sizes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(see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4.17).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582" y="3503341"/>
            <a:ext cx="7456275" cy="6442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252979"/>
            <a:ext cx="9996943" cy="36879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04691"/>
            <a:ext cx="9184640" cy="24866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POP.</a:t>
            </a:r>
            <a:endParaRPr sz="24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79400" marR="5080" indent="-267335">
              <a:lnSpc>
                <a:spcPts val="2600"/>
              </a:lnSpc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corresponding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POP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list,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exception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POP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return: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061" y="5322570"/>
            <a:ext cx="908431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065">
              <a:lnSpc>
                <a:spcPts val="251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popping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branching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7940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LR,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POP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directly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counter.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579" y="2607358"/>
            <a:ext cx="5681827" cy="678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2640" y="4284979"/>
            <a:ext cx="6675119" cy="109512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72185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registers,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MRS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MSR.</a:t>
            </a:r>
            <a:endParaRPr sz="28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3932808"/>
            <a:ext cx="919289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065">
              <a:lnSpc>
                <a:spcPts val="319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Unless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you’re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APSR,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MSR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MRS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79400">
              <a:lnSpc>
                <a:spcPts val="3190"/>
              </a:lnSpc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privileged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mode.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633" y="3121225"/>
            <a:ext cx="8880732" cy="6722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Basic</a:t>
            </a:r>
            <a:r>
              <a:rPr spc="-220" dirty="0"/>
              <a:t> </a:t>
            </a:r>
            <a:r>
              <a:rPr spc="-30" dirty="0"/>
              <a:t>Syntax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1002919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508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Constants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EQU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directive,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be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402" y="3183756"/>
            <a:ext cx="9381491" cy="251301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691385"/>
            <a:ext cx="10003155" cy="38449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86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Moving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thing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do.</a:t>
            </a:r>
            <a:endParaRPr sz="2600">
              <a:latin typeface="Calibri"/>
              <a:cs typeface="Calibri"/>
            </a:endParaRPr>
          </a:p>
          <a:p>
            <a:pPr marL="279400" marR="5080" indent="-267335">
              <a:lnSpc>
                <a:spcPts val="2500"/>
              </a:lnSpc>
              <a:spcBef>
                <a:spcPts val="136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peripheral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register,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put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beforehand.</a:t>
            </a:r>
            <a:endParaRPr sz="2600">
              <a:latin typeface="Calibri"/>
              <a:cs typeface="Calibri"/>
            </a:endParaRPr>
          </a:p>
          <a:p>
            <a:pPr marL="279400" indent="-266700">
              <a:lnSpc>
                <a:spcPts val="3040"/>
              </a:lnSpc>
              <a:spcBef>
                <a:spcPts val="8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(8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less),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MOVS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(move).</a:t>
            </a:r>
            <a:endParaRPr sz="2600">
              <a:latin typeface="Calibri"/>
              <a:cs typeface="Calibri"/>
            </a:endParaRPr>
          </a:p>
          <a:p>
            <a:pPr marL="571500" lvl="1" indent="-266700">
              <a:lnSpc>
                <a:spcPts val="2800"/>
              </a:lnSpc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30"/>
              </a:spcBef>
              <a:buClr>
                <a:srgbClr val="1CACE3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79400" marR="232410" indent="-267335">
              <a:lnSpc>
                <a:spcPts val="2500"/>
              </a:lnSpc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larger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(over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bits),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move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instruction.</a:t>
            </a:r>
            <a:endParaRPr sz="2600">
              <a:latin typeface="Calibri"/>
              <a:cs typeface="Calibri"/>
            </a:endParaRPr>
          </a:p>
          <a:p>
            <a:pPr marL="571500" lvl="1" indent="-266700">
              <a:lnSpc>
                <a:spcPts val="2720"/>
              </a:lnSpc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6739" y="4011363"/>
            <a:ext cx="4939192" cy="3279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5738" y="5715573"/>
            <a:ext cx="5475724" cy="3038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Moving</a:t>
            </a:r>
            <a:r>
              <a:rPr spc="-235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32624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508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32-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upper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halves: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6380" y="2964721"/>
            <a:ext cx="7608622" cy="9438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LDR</a:t>
            </a:r>
            <a:r>
              <a:rPr spc="-235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dirty="0"/>
              <a:t>ADR</a:t>
            </a:r>
            <a:r>
              <a:rPr spc="-229" dirty="0"/>
              <a:t> </a:t>
            </a:r>
            <a:r>
              <a:rPr spc="-100" dirty="0"/>
              <a:t>Pseudo-</a:t>
            </a:r>
            <a:r>
              <a:rPr spc="-35"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10057765" cy="4266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28829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LDR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pseudo-instructions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a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8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278130" marR="5080" indent="-266065">
              <a:lnSpc>
                <a:spcPct val="89900"/>
              </a:lnSpc>
              <a:spcBef>
                <a:spcPts val="13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command,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will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produce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required 	data.</a:t>
            </a:r>
            <a:endParaRPr sz="2800">
              <a:latin typeface="Calibri"/>
              <a:cs typeface="Calibri"/>
            </a:endParaRPr>
          </a:p>
          <a:p>
            <a:pPr marL="278130" marR="200660" indent="-266065">
              <a:lnSpc>
                <a:spcPct val="90100"/>
              </a:lnSpc>
              <a:spcBef>
                <a:spcPts val="139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32-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LDR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recommended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MOVW.W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MOVT.W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it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readability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reduce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reused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in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places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/>
              <a:t>LDR</a:t>
            </a:r>
            <a:r>
              <a:rPr spc="-235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dirty="0"/>
              <a:t>ADR</a:t>
            </a:r>
            <a:r>
              <a:rPr spc="-229" dirty="0"/>
              <a:t> </a:t>
            </a:r>
            <a:r>
              <a:rPr spc="-100" dirty="0"/>
              <a:t>Pseudo-</a:t>
            </a:r>
            <a:r>
              <a:rPr spc="-40" dirty="0"/>
              <a:t>Instructions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652635" cy="1247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508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LDR,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value,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assembler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automatically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LSB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8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4880609"/>
            <a:ext cx="9606280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8130" marR="5080" indent="-266065">
              <a:lnSpc>
                <a:spcPts val="3020"/>
              </a:lnSpc>
              <a:spcBef>
                <a:spcPts val="484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LDR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put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0x4001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R1;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LSB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indicate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453" y="3490801"/>
            <a:ext cx="6140119" cy="132667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/>
              <a:t>LDR</a:t>
            </a:r>
            <a:r>
              <a:rPr spc="-235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dirty="0"/>
              <a:t>ADR</a:t>
            </a:r>
            <a:r>
              <a:rPr spc="-229" dirty="0"/>
              <a:t> </a:t>
            </a:r>
            <a:r>
              <a:rPr spc="-100" dirty="0"/>
              <a:t>Pseudo-</a:t>
            </a:r>
            <a:r>
              <a:rPr spc="-40" dirty="0"/>
              <a:t>Instructions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800735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address1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LSB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changed.</a:t>
            </a:r>
            <a:endParaRPr sz="28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8320" y="3214604"/>
            <a:ext cx="5929166" cy="140943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/>
              <a:t>LDR</a:t>
            </a:r>
            <a:r>
              <a:rPr spc="-235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dirty="0"/>
              <a:t>ADR</a:t>
            </a:r>
            <a:r>
              <a:rPr spc="-229" dirty="0"/>
              <a:t> </a:t>
            </a:r>
            <a:r>
              <a:rPr spc="-100" dirty="0"/>
              <a:t>Pseudo-</a:t>
            </a:r>
            <a:r>
              <a:rPr spc="-40" dirty="0"/>
              <a:t>Instructions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685020" cy="1247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508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ADR,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setting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LSB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automatically.</a:t>
            </a:r>
            <a:endParaRPr sz="28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8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4746427"/>
            <a:ext cx="8558530" cy="114808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0x4000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equal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sign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(=)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statement.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6539" y="3394977"/>
            <a:ext cx="6594842" cy="13961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/>
              <a:t>LDR</a:t>
            </a:r>
            <a:r>
              <a:rPr spc="-235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dirty="0"/>
              <a:t>ADR</a:t>
            </a:r>
            <a:r>
              <a:rPr spc="-229" dirty="0"/>
              <a:t> </a:t>
            </a:r>
            <a:r>
              <a:rPr spc="-100" dirty="0"/>
              <a:t>Pseudo-</a:t>
            </a:r>
            <a:r>
              <a:rPr spc="-40" dirty="0"/>
              <a:t>Instructions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10055225" cy="3676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88265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LDR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obtains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putting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program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register.</a:t>
            </a:r>
            <a:endParaRPr sz="2800">
              <a:latin typeface="Calibri"/>
              <a:cs typeface="Calibri"/>
            </a:endParaRPr>
          </a:p>
          <a:p>
            <a:pPr marL="278130" marR="54610" indent="-266065">
              <a:lnSpc>
                <a:spcPts val="3020"/>
              </a:lnSpc>
              <a:spcBef>
                <a:spcPts val="142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tries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subtracting 	instructions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value).</a:t>
            </a:r>
            <a:endParaRPr sz="2800">
              <a:latin typeface="Calibri"/>
              <a:cs typeface="Calibri"/>
            </a:endParaRPr>
          </a:p>
          <a:p>
            <a:pPr marL="278130" marR="515620" indent="-266065">
              <a:lnSpc>
                <a:spcPts val="3020"/>
              </a:lnSpc>
              <a:spcBef>
                <a:spcPts val="140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result,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using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ADR,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target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range.</a:t>
            </a:r>
            <a:endParaRPr sz="2800">
              <a:latin typeface="Calibri"/>
              <a:cs typeface="Calibri"/>
            </a:endParaRPr>
          </a:p>
          <a:p>
            <a:pPr marL="278130" marR="5080" indent="-266065">
              <a:lnSpc>
                <a:spcPts val="3040"/>
              </a:lnSpc>
              <a:spcBef>
                <a:spcPts val="138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ADR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sizes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compared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with 	LDR.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678686"/>
            <a:ext cx="9917430" cy="180657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Cortex-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M3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6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processing.</a:t>
            </a:r>
            <a:endParaRPr sz="2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6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formats.</a:t>
            </a:r>
            <a:endParaRPr sz="2600">
              <a:latin typeface="Calibri"/>
              <a:cs typeface="Calibri"/>
            </a:endParaRPr>
          </a:p>
          <a:p>
            <a:pPr marL="571500" lvl="1" indent="-266700">
              <a:lnSpc>
                <a:spcPts val="2730"/>
              </a:lnSpc>
              <a:spcBef>
                <a:spcPts val="12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registers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571500">
              <a:lnSpc>
                <a:spcPts val="273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5231129"/>
            <a:ext cx="947420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instructions,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syntaxes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coding.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9669" y="4144547"/>
            <a:ext cx="5571437" cy="9247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6858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/>
              <a:t>With</a:t>
            </a:r>
            <a:r>
              <a:rPr sz="2800" spc="-60" dirty="0"/>
              <a:t> </a:t>
            </a:r>
            <a:r>
              <a:rPr sz="2800" dirty="0"/>
              <a:t>the</a:t>
            </a:r>
            <a:r>
              <a:rPr sz="2800" spc="-55" dirty="0"/>
              <a:t> </a:t>
            </a:r>
            <a:r>
              <a:rPr sz="2800" dirty="0"/>
              <a:t>traditional</a:t>
            </a:r>
            <a:r>
              <a:rPr sz="2800" spc="-80" dirty="0"/>
              <a:t> </a:t>
            </a:r>
            <a:r>
              <a:rPr sz="2800" dirty="0"/>
              <a:t>Thumb</a:t>
            </a:r>
            <a:r>
              <a:rPr sz="2800" spc="-60" dirty="0"/>
              <a:t> </a:t>
            </a:r>
            <a:r>
              <a:rPr sz="2800" spc="-10" dirty="0"/>
              <a:t>instruction</a:t>
            </a:r>
            <a:r>
              <a:rPr sz="2800" spc="-70" dirty="0"/>
              <a:t> </a:t>
            </a:r>
            <a:r>
              <a:rPr sz="2800" spc="-10" dirty="0"/>
              <a:t>syntax,</a:t>
            </a:r>
            <a:r>
              <a:rPr sz="2800" spc="-55" dirty="0"/>
              <a:t> </a:t>
            </a:r>
            <a:r>
              <a:rPr sz="2800" dirty="0"/>
              <a:t>when</a:t>
            </a:r>
            <a:r>
              <a:rPr sz="2800" spc="-60" dirty="0"/>
              <a:t> </a:t>
            </a:r>
            <a:r>
              <a:rPr sz="2800" dirty="0"/>
              <a:t>16-bit</a:t>
            </a:r>
            <a:r>
              <a:rPr sz="2800" spc="-60" dirty="0"/>
              <a:t> </a:t>
            </a:r>
            <a:r>
              <a:rPr sz="2800" spc="-10" dirty="0"/>
              <a:t>Thumb 	</a:t>
            </a:r>
            <a:r>
              <a:rPr sz="2800" dirty="0"/>
              <a:t>code</a:t>
            </a:r>
            <a:r>
              <a:rPr sz="2800" spc="-45" dirty="0"/>
              <a:t> </a:t>
            </a:r>
            <a:r>
              <a:rPr sz="2800" dirty="0"/>
              <a:t>is</a:t>
            </a:r>
            <a:r>
              <a:rPr sz="2800" spc="-35" dirty="0"/>
              <a:t> </a:t>
            </a:r>
            <a:r>
              <a:rPr sz="2800" dirty="0"/>
              <a:t>used,</a:t>
            </a:r>
            <a:r>
              <a:rPr sz="2800" spc="-65" dirty="0"/>
              <a:t> </a:t>
            </a:r>
            <a:r>
              <a:rPr sz="2800" dirty="0"/>
              <a:t>an</a:t>
            </a:r>
            <a:r>
              <a:rPr sz="2800" spc="-25" dirty="0"/>
              <a:t> </a:t>
            </a:r>
            <a:r>
              <a:rPr sz="2800" dirty="0"/>
              <a:t>ADD</a:t>
            </a:r>
            <a:r>
              <a:rPr sz="2800" spc="-20" dirty="0"/>
              <a:t> </a:t>
            </a:r>
            <a:r>
              <a:rPr sz="2800" dirty="0"/>
              <a:t>instruction</a:t>
            </a:r>
            <a:r>
              <a:rPr sz="2800" spc="-40" dirty="0"/>
              <a:t> </a:t>
            </a:r>
            <a:r>
              <a:rPr sz="2800" dirty="0"/>
              <a:t>can</a:t>
            </a:r>
            <a:r>
              <a:rPr sz="2800" spc="-40" dirty="0"/>
              <a:t> </a:t>
            </a:r>
            <a:r>
              <a:rPr sz="2800" dirty="0"/>
              <a:t>change</a:t>
            </a:r>
            <a:r>
              <a:rPr sz="2800" spc="-45" dirty="0"/>
              <a:t> </a:t>
            </a:r>
            <a:r>
              <a:rPr sz="2800" dirty="0"/>
              <a:t>the</a:t>
            </a:r>
            <a:r>
              <a:rPr sz="2800" spc="-40" dirty="0"/>
              <a:t> </a:t>
            </a:r>
            <a:r>
              <a:rPr sz="2800" dirty="0"/>
              <a:t>flags</a:t>
            </a:r>
            <a:r>
              <a:rPr sz="2800" spc="-70" dirty="0"/>
              <a:t> </a:t>
            </a:r>
            <a:r>
              <a:rPr sz="2800" dirty="0"/>
              <a:t>in</a:t>
            </a:r>
            <a:r>
              <a:rPr sz="2800" spc="-25" dirty="0"/>
              <a:t> </a:t>
            </a:r>
            <a:r>
              <a:rPr sz="2800" dirty="0"/>
              <a:t>the</a:t>
            </a:r>
            <a:r>
              <a:rPr sz="2800" spc="-45" dirty="0"/>
              <a:t> </a:t>
            </a:r>
            <a:r>
              <a:rPr sz="2800" spc="-20" dirty="0"/>
              <a:t>PSR.</a:t>
            </a:r>
            <a:endParaRPr sz="2800"/>
          </a:p>
          <a:p>
            <a:pPr marL="278130" marR="260350" indent="-266065">
              <a:lnSpc>
                <a:spcPts val="3020"/>
              </a:lnSpc>
              <a:spcBef>
                <a:spcPts val="142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35" dirty="0"/>
              <a:t>However,</a:t>
            </a:r>
            <a:r>
              <a:rPr sz="2800" spc="-50" dirty="0"/>
              <a:t> </a:t>
            </a:r>
            <a:r>
              <a:rPr sz="2800" spc="-20" dirty="0"/>
              <a:t>32-</a:t>
            </a:r>
            <a:r>
              <a:rPr sz="2800" dirty="0"/>
              <a:t>bit</a:t>
            </a:r>
            <a:r>
              <a:rPr sz="2800" spc="-35" dirty="0"/>
              <a:t> </a:t>
            </a:r>
            <a:r>
              <a:rPr sz="2800" spc="-20" dirty="0"/>
              <a:t>Thumb-</a:t>
            </a:r>
            <a:r>
              <a:rPr sz="2800" dirty="0"/>
              <a:t>2</a:t>
            </a:r>
            <a:r>
              <a:rPr sz="2800" spc="-50" dirty="0"/>
              <a:t> </a:t>
            </a:r>
            <a:r>
              <a:rPr sz="2800" dirty="0"/>
              <a:t>code</a:t>
            </a:r>
            <a:r>
              <a:rPr sz="2800" spc="-40" dirty="0"/>
              <a:t> </a:t>
            </a:r>
            <a:r>
              <a:rPr sz="2800" dirty="0"/>
              <a:t>can</a:t>
            </a:r>
            <a:r>
              <a:rPr sz="2800" spc="-25" dirty="0"/>
              <a:t> </a:t>
            </a:r>
            <a:r>
              <a:rPr sz="2800" dirty="0"/>
              <a:t>either</a:t>
            </a:r>
            <a:r>
              <a:rPr sz="2800" spc="-65" dirty="0"/>
              <a:t> </a:t>
            </a:r>
            <a:r>
              <a:rPr sz="2800" dirty="0"/>
              <a:t>change</a:t>
            </a:r>
            <a:r>
              <a:rPr sz="2800" spc="-60" dirty="0"/>
              <a:t> </a:t>
            </a:r>
            <a:r>
              <a:rPr sz="2800" dirty="0"/>
              <a:t>a</a:t>
            </a:r>
            <a:r>
              <a:rPr sz="2800" spc="-35" dirty="0"/>
              <a:t> </a:t>
            </a:r>
            <a:r>
              <a:rPr sz="2800" dirty="0"/>
              <a:t>flag</a:t>
            </a:r>
            <a:r>
              <a:rPr sz="2800" spc="-55" dirty="0"/>
              <a:t> </a:t>
            </a:r>
            <a:r>
              <a:rPr sz="2800" dirty="0"/>
              <a:t>or</a:t>
            </a:r>
            <a:r>
              <a:rPr sz="2800" spc="-35" dirty="0"/>
              <a:t> </a:t>
            </a:r>
            <a:r>
              <a:rPr sz="2800" dirty="0"/>
              <a:t>keep</a:t>
            </a:r>
            <a:r>
              <a:rPr sz="2800" spc="-45" dirty="0"/>
              <a:t> </a:t>
            </a:r>
            <a:r>
              <a:rPr sz="2800" spc="-25" dirty="0"/>
              <a:t>it 	</a:t>
            </a:r>
            <a:r>
              <a:rPr sz="2800" spc="-10" dirty="0"/>
              <a:t>unchanged.</a:t>
            </a:r>
            <a:endParaRPr sz="2800"/>
          </a:p>
          <a:p>
            <a:pPr marL="571500" marR="5080" lvl="1" indent="-266700">
              <a:lnSpc>
                <a:spcPts val="2800"/>
              </a:lnSpc>
              <a:spcBef>
                <a:spcPts val="42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spc="-10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operations,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flags: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339" y="4802599"/>
            <a:ext cx="5052595" cy="6277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10053320" cy="41014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78130" marR="551815" indent="-266065">
              <a:lnSpc>
                <a:spcPct val="90200"/>
              </a:lnSpc>
              <a:spcBef>
                <a:spcPts val="43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Aside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instructions,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arithmetic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Cortex-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M3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supports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subtract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(SUB),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multiply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(MUL),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and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unsigned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divide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(UDIV/SDIV).</a:t>
            </a:r>
            <a:endParaRPr sz="2800">
              <a:latin typeface="Calibri"/>
              <a:cs typeface="Calibri"/>
            </a:endParaRPr>
          </a:p>
          <a:p>
            <a:pPr marL="278130" marR="751840" indent="-266065">
              <a:lnSpc>
                <a:spcPts val="3020"/>
              </a:lnSpc>
              <a:spcBef>
                <a:spcPts val="144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4.18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commonly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arithmetic 	instructions.</a:t>
            </a:r>
            <a:endParaRPr sz="2800">
              <a:latin typeface="Calibri"/>
              <a:cs typeface="Calibri"/>
            </a:endParaRPr>
          </a:p>
          <a:p>
            <a:pPr marL="279400" indent="-266700">
              <a:lnSpc>
                <a:spcPts val="2970"/>
              </a:lnSpc>
              <a:spcBef>
                <a:spcPts val="106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“S”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279400">
              <a:lnSpc>
                <a:spcPts val="2970"/>
              </a:lnSpc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APSR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updated.</a:t>
            </a:r>
            <a:endParaRPr sz="2600">
              <a:latin typeface="Calibri"/>
              <a:cs typeface="Calibri"/>
            </a:endParaRPr>
          </a:p>
          <a:p>
            <a:pPr marL="571500" marR="5080" lvl="1" indent="-266700">
              <a:lnSpc>
                <a:spcPct val="89900"/>
              </a:lnSpc>
              <a:spcBef>
                <a:spcPts val="409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cases,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UAL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“S”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32-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Thumb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APSR.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Basic</a:t>
            </a:r>
            <a:r>
              <a:rPr spc="-220" dirty="0"/>
              <a:t> </a:t>
            </a:r>
            <a:r>
              <a:rPr spc="-30" dirty="0"/>
              <a:t>Syntax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23720"/>
            <a:ext cx="9796780" cy="10496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79400" marR="5080" indent="-267335">
              <a:lnSpc>
                <a:spcPct val="90000"/>
              </a:lnSpc>
              <a:spcBef>
                <a:spcPts val="38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DCB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(Define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Byte)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byte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characters,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(DCD)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2973554"/>
            <a:ext cx="8677423" cy="32052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00" y="1790700"/>
            <a:ext cx="7079062" cy="44604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809480" cy="42360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78130" marR="291465" indent="-266065">
              <a:lnSpc>
                <a:spcPct val="90200"/>
              </a:lnSpc>
              <a:spcBef>
                <a:spcPts val="43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logical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8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8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AND,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ORR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(or),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shift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  <a:p>
            <a:pPr marL="278130" marR="1083945" indent="-266065">
              <a:lnSpc>
                <a:spcPts val="3020"/>
              </a:lnSpc>
              <a:spcBef>
                <a:spcPts val="144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4.20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commonly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logical 	instructions.</a:t>
            </a:r>
            <a:endParaRPr sz="2800">
              <a:latin typeface="Calibri"/>
              <a:cs typeface="Calibri"/>
            </a:endParaRPr>
          </a:p>
          <a:p>
            <a:pPr marL="278765" indent="-266065">
              <a:lnSpc>
                <a:spcPts val="3190"/>
              </a:lnSpc>
              <a:spcBef>
                <a:spcPts val="1019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“S”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79400" algn="just">
              <a:lnSpc>
                <a:spcPts val="3190"/>
              </a:lnSpc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APSR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updated.</a:t>
            </a:r>
            <a:endParaRPr sz="2800">
              <a:latin typeface="Calibri"/>
              <a:cs typeface="Calibri"/>
            </a:endParaRPr>
          </a:p>
          <a:p>
            <a:pPr marL="571500" marR="5080" lvl="1" indent="-266700" algn="just">
              <a:lnSpc>
                <a:spcPct val="8980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UAL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“S”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32-bit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operation instructions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APSR.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460" y="1790700"/>
            <a:ext cx="9428682" cy="443108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678685"/>
            <a:ext cx="9716770" cy="3811904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Cortex-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M3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shift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278130" marR="5080" indent="-266065">
              <a:lnSpc>
                <a:spcPct val="90200"/>
              </a:lnSpc>
              <a:spcBef>
                <a:spcPts val="139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cases,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other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8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offset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calculation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for 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load/store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instructions).</a:t>
            </a:r>
            <a:endParaRPr sz="2800">
              <a:latin typeface="Calibri"/>
              <a:cs typeface="Calibri"/>
            </a:endParaRPr>
          </a:p>
          <a:p>
            <a:pPr marL="278130" marR="114300" indent="-266065">
              <a:lnSpc>
                <a:spcPts val="3020"/>
              </a:lnSpc>
              <a:spcBef>
                <a:spcPts val="144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standalone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rotate/shift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operations,</a:t>
            </a:r>
            <a:r>
              <a:rPr sz="28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in 	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4.21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provided.</a:t>
            </a:r>
            <a:endParaRPr sz="2800">
              <a:latin typeface="Calibri"/>
              <a:cs typeface="Calibri"/>
            </a:endParaRPr>
          </a:p>
          <a:p>
            <a:pPr marL="278765" indent="-266065">
              <a:lnSpc>
                <a:spcPts val="3200"/>
              </a:lnSpc>
              <a:spcBef>
                <a:spcPts val="1019"/>
              </a:spcBef>
              <a:buClr>
                <a:srgbClr val="1CACE3"/>
              </a:buClr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Again,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32-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“S”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endParaRPr sz="2800">
              <a:latin typeface="Calibri"/>
              <a:cs typeface="Calibri"/>
            </a:endParaRPr>
          </a:p>
          <a:p>
            <a:pPr marL="279400">
              <a:lnSpc>
                <a:spcPts val="3200"/>
              </a:lnSpc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UAL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1800860"/>
            <a:ext cx="9972975" cy="44886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751695" cy="29857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76225" marR="5080" indent="-264160" algn="just">
              <a:lnSpc>
                <a:spcPct val="90200"/>
              </a:lnSpc>
              <a:spcBef>
                <a:spcPts val="43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UAL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syntax,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shift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carry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(and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carry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16-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used).</a:t>
            </a:r>
            <a:endParaRPr sz="2800">
              <a:latin typeface="Calibri"/>
              <a:cs typeface="Calibri"/>
            </a:endParaRPr>
          </a:p>
          <a:p>
            <a:pPr marL="568960" lvl="1" indent="-26416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56896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Figure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4.1.</a:t>
            </a:r>
            <a:endParaRPr sz="2600">
              <a:latin typeface="Calibri"/>
              <a:cs typeface="Calibri"/>
            </a:endParaRPr>
          </a:p>
          <a:p>
            <a:pPr marL="276225" marR="222250" indent="-264160">
              <a:lnSpc>
                <a:spcPct val="90200"/>
              </a:lnSpc>
              <a:spcBef>
                <a:spcPts val="157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shift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shifts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bits,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carry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shifts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register.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200" y="1971427"/>
            <a:ext cx="6451600" cy="42781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678685"/>
            <a:ext cx="10077450" cy="26581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8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left?</a:t>
            </a:r>
            <a:endParaRPr sz="2800">
              <a:latin typeface="Calibri"/>
              <a:cs typeface="Calibri"/>
            </a:endParaRPr>
          </a:p>
          <a:p>
            <a:pPr marL="276225" marR="5080" indent="-264160">
              <a:lnSpc>
                <a:spcPts val="3040"/>
              </a:lnSpc>
              <a:spcBef>
                <a:spcPts val="143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replaced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operation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offset.</a:t>
            </a:r>
            <a:endParaRPr sz="2800">
              <a:latin typeface="Calibri"/>
              <a:cs typeface="Calibri"/>
            </a:endParaRPr>
          </a:p>
          <a:p>
            <a:pPr marL="568960" marR="144780" lvl="1" indent="-264160">
              <a:lnSpc>
                <a:spcPct val="90100"/>
              </a:lnSpc>
              <a:spcBef>
                <a:spcPts val="365"/>
              </a:spcBef>
              <a:buClr>
                <a:srgbClr val="1CACE3"/>
              </a:buClr>
              <a:buFont typeface="Arial MT"/>
              <a:buChar char="•"/>
              <a:tabLst>
                <a:tab pos="56896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rotate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4-bit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rotate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28-bit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instruction,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execute.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33879"/>
            <a:ext cx="10011410" cy="218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3525">
              <a:lnSpc>
                <a:spcPts val="228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reversing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bytes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(see</a:t>
            </a:r>
            <a:endParaRPr sz="2000">
              <a:latin typeface="Calibri"/>
              <a:cs typeface="Calibri"/>
            </a:endParaRPr>
          </a:p>
          <a:p>
            <a:pPr marL="276225">
              <a:lnSpc>
                <a:spcPts val="2280"/>
              </a:lnSpc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4.23).</a:t>
            </a:r>
            <a:endParaRPr sz="20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little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endian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endian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568960" lvl="1" indent="-26416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 MT"/>
              <a:buChar char="•"/>
              <a:tabLst>
                <a:tab pos="5689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Figure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4.2.</a:t>
            </a:r>
            <a:endParaRPr sz="20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1365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32-bit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versions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available.</a:t>
            </a:r>
            <a:endParaRPr sz="2000">
              <a:latin typeface="Calibri"/>
              <a:cs typeface="Calibri"/>
            </a:endParaRPr>
          </a:p>
          <a:p>
            <a:pPr marL="568960" lvl="1" indent="-26416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 MT"/>
              <a:buChar char="•"/>
              <a:tabLst>
                <a:tab pos="5689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16-bit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registers.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120" y="4165600"/>
            <a:ext cx="8880498" cy="195455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439" y="2004663"/>
            <a:ext cx="6167120" cy="42513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30" dirty="0"/>
              <a:t>Basic</a:t>
            </a:r>
            <a:r>
              <a:rPr spc="-220" dirty="0"/>
              <a:t> </a:t>
            </a:r>
            <a:r>
              <a:rPr spc="-30" dirty="0"/>
              <a:t>Syntax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965690" cy="19589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86995" indent="-266065" algn="just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directives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insertion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of 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constants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assembly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571500" marR="5080" lvl="1" indent="-266700" algn="just">
              <a:lnSpc>
                <a:spcPct val="89800"/>
              </a:lnSpc>
              <a:spcBef>
                <a:spcPts val="40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DCI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(Define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Instruction)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720" y="4335271"/>
            <a:ext cx="7888843" cy="3553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25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60" dirty="0"/>
              <a:t>Processing</a:t>
            </a:r>
            <a:r>
              <a:rPr spc="-210" dirty="0"/>
              <a:t> </a:t>
            </a:r>
            <a:r>
              <a:rPr spc="-20" dirty="0"/>
              <a:t>Data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77519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processing.</a:t>
            </a:r>
            <a:endParaRPr sz="2600">
              <a:latin typeface="Calibri"/>
              <a:cs typeface="Calibri"/>
            </a:endParaRPr>
          </a:p>
          <a:p>
            <a:pPr marL="568960" lvl="1" indent="-26416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 MT"/>
              <a:buChar char="•"/>
              <a:tabLst>
                <a:tab pos="56896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Table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4.24.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3106420"/>
            <a:ext cx="10210800" cy="2857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SDIV</a:t>
            </a:r>
            <a:r>
              <a:rPr spc="-254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20" dirty="0"/>
              <a:t>UDIV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2760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unsigned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divide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3422015"/>
            <a:ext cx="54533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Rn/Rm.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897" y="5027929"/>
            <a:ext cx="5981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R2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60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(0x3C).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620" y="2501900"/>
            <a:ext cx="3398588" cy="7543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179" y="4041140"/>
            <a:ext cx="3842729" cy="94624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REV,</a:t>
            </a:r>
            <a:r>
              <a:rPr spc="-120" dirty="0"/>
              <a:t> </a:t>
            </a:r>
            <a:r>
              <a:rPr spc="-35" dirty="0"/>
              <a:t>REVH,</a:t>
            </a:r>
            <a:r>
              <a:rPr spc="-235" dirty="0"/>
              <a:t> </a:t>
            </a:r>
            <a:r>
              <a:rPr spc="-10" dirty="0"/>
              <a:t>and</a:t>
            </a:r>
            <a:r>
              <a:rPr spc="-215" dirty="0"/>
              <a:t> </a:t>
            </a:r>
            <a:r>
              <a:rPr spc="-10" dirty="0"/>
              <a:t>REVSH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853930" cy="13138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6225" marR="5080" indent="-264160">
              <a:lnSpc>
                <a:spcPts val="282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reverses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byte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word,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REVH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reverses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byte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half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word.</a:t>
            </a: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10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R0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0x12345678,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4313808"/>
            <a:ext cx="9958070" cy="166941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6225" marR="5080" indent="-264160">
              <a:lnSpc>
                <a:spcPts val="282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executing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instructions,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R1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become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0x78563412,</a:t>
            </a:r>
            <a:r>
              <a:rPr sz="26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R2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0x34127856.</a:t>
            </a:r>
            <a:endParaRPr sz="2600">
              <a:latin typeface="Calibri"/>
              <a:cs typeface="Calibri"/>
            </a:endParaRPr>
          </a:p>
          <a:p>
            <a:pPr marL="276225" marR="407670" indent="-264160">
              <a:lnSpc>
                <a:spcPts val="2800"/>
              </a:lnSpc>
              <a:spcBef>
                <a:spcPts val="14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REVH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particularly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converting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big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endian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little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endian.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400" y="3416300"/>
            <a:ext cx="1897379" cy="7772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REV,</a:t>
            </a:r>
            <a:r>
              <a:rPr spc="-120" dirty="0"/>
              <a:t> </a:t>
            </a:r>
            <a:r>
              <a:rPr spc="-35" dirty="0"/>
              <a:t>REVH,</a:t>
            </a:r>
            <a:r>
              <a:rPr spc="-235" dirty="0"/>
              <a:t> </a:t>
            </a:r>
            <a:r>
              <a:rPr spc="-10" dirty="0"/>
              <a:t>and</a:t>
            </a:r>
            <a:r>
              <a:rPr spc="-245" dirty="0"/>
              <a:t> </a:t>
            </a:r>
            <a:r>
              <a:rPr spc="-40" dirty="0"/>
              <a:t>REVSH</a:t>
            </a:r>
            <a:r>
              <a:rPr spc="-190" dirty="0"/>
              <a:t> </a:t>
            </a:r>
            <a:r>
              <a:rPr spc="-3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403080" cy="23837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6225" marR="5080" indent="-264160">
              <a:lnSpc>
                <a:spcPts val="282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REVSH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REVH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half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word,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sign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extends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result.</a:t>
            </a: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10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R0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0x33448899,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30"/>
              </a:spcBef>
              <a:buClr>
                <a:srgbClr val="1CACE3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executing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instruction,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R1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become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0xFFFF9988.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479" y="3296920"/>
            <a:ext cx="2179320" cy="4397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Reverse</a:t>
            </a:r>
            <a:r>
              <a:rPr spc="-165" dirty="0"/>
              <a:t> </a:t>
            </a:r>
            <a:r>
              <a:rPr spc="-25" dirty="0"/>
              <a:t>Bit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791700" cy="39871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6225" marR="5080" indent="-264160">
              <a:lnSpc>
                <a:spcPts val="282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RBIT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reverses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word.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80"/>
              </a:spcBef>
              <a:buClr>
                <a:srgbClr val="1CACE3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76225" marR="320040" indent="-264160">
              <a:lnSpc>
                <a:spcPct val="90100"/>
              </a:lnSpc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serial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streams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communications.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R0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0xB4E10C23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(binary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value 1011_0100_1110_0001_0000_1100_0010_0011),</a:t>
            </a:r>
            <a:r>
              <a:rPr sz="26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85"/>
              </a:spcBef>
              <a:buClr>
                <a:srgbClr val="1CACE3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76225" marR="85725" indent="-264160">
              <a:lnSpc>
                <a:spcPts val="2800"/>
              </a:lnSpc>
              <a:spcBef>
                <a:spcPts val="5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executing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instruction,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R0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become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0xC430872D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(binary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6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1100_0100_0011_0000_1000_0111_0010_1101).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160" y="2801620"/>
            <a:ext cx="2582126" cy="467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1160" y="4538979"/>
            <a:ext cx="2286000" cy="4314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Bit</a:t>
            </a:r>
            <a:r>
              <a:rPr spc="-240" dirty="0"/>
              <a:t> </a:t>
            </a:r>
            <a:r>
              <a:rPr spc="-35" dirty="0"/>
              <a:t>Field</a:t>
            </a:r>
            <a:r>
              <a:rPr spc="-225" dirty="0"/>
              <a:t> </a:t>
            </a:r>
            <a:r>
              <a:rPr spc="-30" dirty="0"/>
              <a:t>Clear</a:t>
            </a:r>
            <a:r>
              <a:rPr spc="-225" dirty="0"/>
              <a:t> </a:t>
            </a:r>
            <a:r>
              <a:rPr spc="-10" dirty="0"/>
              <a:t>and</a:t>
            </a:r>
            <a:r>
              <a:rPr spc="-254" dirty="0"/>
              <a:t> </a:t>
            </a:r>
            <a:r>
              <a:rPr dirty="0"/>
              <a:t>Bit</a:t>
            </a:r>
            <a:r>
              <a:rPr spc="-235" dirty="0"/>
              <a:t> </a:t>
            </a:r>
            <a:r>
              <a:rPr spc="-35" dirty="0"/>
              <a:t>Field</a:t>
            </a:r>
            <a:r>
              <a:rPr spc="-225" dirty="0"/>
              <a:t> </a:t>
            </a:r>
            <a:r>
              <a:rPr spc="-10" dirty="0"/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678686"/>
            <a:ext cx="10068560" cy="323469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Clear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(BFC)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clears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1–31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adjacent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register.</a:t>
            </a: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5"/>
              </a:spcBef>
              <a:buClr>
                <a:srgbClr val="1CACE3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30"/>
              </a:spcBef>
              <a:buClr>
                <a:srgbClr val="1CACE3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R0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0x1234F00F.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80" y="2938779"/>
            <a:ext cx="3505200" cy="3581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880" y="3863340"/>
            <a:ext cx="2521853" cy="6273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/>
              <a:t>Bit</a:t>
            </a:r>
            <a:r>
              <a:rPr spc="-240" dirty="0"/>
              <a:t> </a:t>
            </a:r>
            <a:r>
              <a:rPr spc="-35" dirty="0"/>
              <a:t>Field</a:t>
            </a:r>
            <a:r>
              <a:rPr spc="-229" dirty="0"/>
              <a:t> </a:t>
            </a:r>
            <a:r>
              <a:rPr spc="-30" dirty="0"/>
              <a:t>Clear</a:t>
            </a:r>
            <a:r>
              <a:rPr spc="-225" dirty="0"/>
              <a:t> </a:t>
            </a:r>
            <a:r>
              <a:rPr spc="-10" dirty="0"/>
              <a:t>and</a:t>
            </a:r>
            <a:r>
              <a:rPr spc="-254" dirty="0"/>
              <a:t> </a:t>
            </a:r>
            <a:r>
              <a:rPr dirty="0"/>
              <a:t>Bit</a:t>
            </a:r>
            <a:r>
              <a:rPr spc="-235" dirty="0"/>
              <a:t> </a:t>
            </a:r>
            <a:r>
              <a:rPr spc="-35" dirty="0"/>
              <a:t>Field</a:t>
            </a:r>
            <a:r>
              <a:rPr spc="-229" dirty="0"/>
              <a:t> </a:t>
            </a:r>
            <a:r>
              <a:rPr spc="-10" dirty="0"/>
              <a:t>Insert 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8640"/>
            <a:ext cx="9671050" cy="23837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6225" marR="5080" indent="-264160">
              <a:lnSpc>
                <a:spcPts val="282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(BFI)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copies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1–31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(#width)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register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(#lsb)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register.</a:t>
            </a: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104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30"/>
              </a:spcBef>
              <a:buClr>
                <a:srgbClr val="1CACE3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7" y="5383212"/>
            <a:ext cx="44665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352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27622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R1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0x335678CC.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80" y="3309620"/>
            <a:ext cx="4064000" cy="355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880" y="4368800"/>
            <a:ext cx="6096000" cy="8255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780540"/>
            <a:ext cx="9143365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lnSpc>
                <a:spcPts val="2790"/>
              </a:lnSpc>
              <a:spcBef>
                <a:spcPts val="100"/>
              </a:spcBef>
              <a:buClr>
                <a:srgbClr val="1CACE2"/>
              </a:buClr>
              <a:buAutoNum type="arabicPeriod"/>
              <a:tabLst>
                <a:tab pos="37846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Joseph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Yiu,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1282AC"/>
                </a:solidFill>
                <a:latin typeface="Calibri"/>
                <a:cs typeface="Calibri"/>
              </a:rPr>
              <a:t>“The</a:t>
            </a:r>
            <a:r>
              <a:rPr sz="2400" b="1" i="1" spc="-10" dirty="0">
                <a:solidFill>
                  <a:srgbClr val="1282A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1282AC"/>
                </a:solidFill>
                <a:latin typeface="Calibri"/>
                <a:cs typeface="Calibri"/>
              </a:rPr>
              <a:t>Definitive</a:t>
            </a:r>
            <a:r>
              <a:rPr sz="2400" b="1" i="1" spc="-75" dirty="0">
                <a:solidFill>
                  <a:srgbClr val="1282A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1282AC"/>
                </a:solidFill>
                <a:latin typeface="Calibri"/>
                <a:cs typeface="Calibri"/>
              </a:rPr>
              <a:t>Guide</a:t>
            </a:r>
            <a:r>
              <a:rPr sz="2400" b="1" i="1" spc="-55" dirty="0">
                <a:solidFill>
                  <a:srgbClr val="1282A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1282AC"/>
                </a:solidFill>
                <a:latin typeface="Calibri"/>
                <a:cs typeface="Calibri"/>
              </a:rPr>
              <a:t>to</a:t>
            </a:r>
            <a:r>
              <a:rPr sz="2400" b="1" i="1" spc="-80" dirty="0">
                <a:solidFill>
                  <a:srgbClr val="1282A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1282AC"/>
                </a:solidFill>
                <a:latin typeface="Calibri"/>
                <a:cs typeface="Calibri"/>
              </a:rPr>
              <a:t>the</a:t>
            </a:r>
            <a:r>
              <a:rPr sz="2400" b="1" i="1" spc="-50" dirty="0">
                <a:solidFill>
                  <a:srgbClr val="1282A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1282AC"/>
                </a:solidFill>
                <a:latin typeface="Calibri"/>
                <a:cs typeface="Calibri"/>
              </a:rPr>
              <a:t>ARM</a:t>
            </a:r>
            <a:r>
              <a:rPr sz="2400" b="1" i="1" spc="-55" dirty="0">
                <a:solidFill>
                  <a:srgbClr val="1282AC"/>
                </a:solidFill>
                <a:latin typeface="Calibri"/>
                <a:cs typeface="Calibri"/>
              </a:rPr>
              <a:t> </a:t>
            </a:r>
            <a:r>
              <a:rPr sz="2400" b="1" i="1" spc="-45" dirty="0">
                <a:solidFill>
                  <a:srgbClr val="1282AC"/>
                </a:solidFill>
                <a:latin typeface="Calibri"/>
                <a:cs typeface="Calibri"/>
              </a:rPr>
              <a:t>Cortex-</a:t>
            </a:r>
            <a:r>
              <a:rPr sz="2400" b="1" i="1" dirty="0">
                <a:solidFill>
                  <a:srgbClr val="1282AC"/>
                </a:solidFill>
                <a:latin typeface="Calibri"/>
                <a:cs typeface="Calibri"/>
              </a:rPr>
              <a:t>M3”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Edition,</a:t>
            </a:r>
            <a:endParaRPr sz="2400">
              <a:latin typeface="Calibri"/>
              <a:cs typeface="Calibri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Newnes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(Elsevier),</a:t>
            </a:r>
            <a:r>
              <a:rPr sz="24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2010.</a:t>
            </a:r>
            <a:endParaRPr sz="2400">
              <a:latin typeface="Calibri"/>
              <a:cs typeface="Calibri"/>
            </a:endParaRPr>
          </a:p>
          <a:p>
            <a:pPr marL="378460" indent="-365760">
              <a:lnSpc>
                <a:spcPct val="100000"/>
              </a:lnSpc>
              <a:spcBef>
                <a:spcPts val="1100"/>
              </a:spcBef>
              <a:buClr>
                <a:srgbClr val="1CACE2"/>
              </a:buClr>
              <a:buAutoNum type="arabicPeriod" startAt="2"/>
              <a:tabLst>
                <a:tab pos="378460" algn="l"/>
              </a:tabLst>
            </a:pPr>
            <a:r>
              <a:rPr sz="2400" u="sng" spc="-10" dirty="0">
                <a:solidFill>
                  <a:srgbClr val="2583C5"/>
                </a:solidFill>
                <a:uFill>
                  <a:solidFill>
                    <a:srgbClr val="2583C5"/>
                  </a:solidFill>
                </a:uFill>
                <a:latin typeface="Calibri"/>
                <a:cs typeface="Calibri"/>
                <a:hlinkClick r:id="rId2"/>
              </a:rPr>
              <a:t>https://www.arm.com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Assembler</a:t>
            </a:r>
            <a:r>
              <a:rPr spc="-185" dirty="0"/>
              <a:t> </a:t>
            </a:r>
            <a:r>
              <a:rPr spc="-55" dirty="0"/>
              <a:t>Language:</a:t>
            </a:r>
            <a:r>
              <a:rPr spc="-200" dirty="0"/>
              <a:t> </a:t>
            </a:r>
            <a:r>
              <a:rPr dirty="0"/>
              <a:t>Use</a:t>
            </a:r>
            <a:r>
              <a:rPr spc="-225" dirty="0"/>
              <a:t> </a:t>
            </a:r>
            <a:r>
              <a:rPr dirty="0"/>
              <a:t>of</a:t>
            </a:r>
            <a:r>
              <a:rPr spc="-229" dirty="0"/>
              <a:t> </a:t>
            </a:r>
            <a:r>
              <a:rPr spc="-30" dirty="0"/>
              <a:t>Suffixes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68184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508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processors,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by 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suffixes,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4.1.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952" y="3057824"/>
            <a:ext cx="9263662" cy="22474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185" dirty="0"/>
              <a:t> </a:t>
            </a:r>
            <a:r>
              <a:rPr spc="-55" dirty="0"/>
              <a:t>Language:</a:t>
            </a:r>
            <a:r>
              <a:rPr spc="-200" dirty="0"/>
              <a:t> </a:t>
            </a:r>
            <a:r>
              <a:rPr dirty="0"/>
              <a:t>Use</a:t>
            </a:r>
            <a:r>
              <a:rPr spc="-225" dirty="0"/>
              <a:t> </a:t>
            </a:r>
            <a:r>
              <a:rPr dirty="0"/>
              <a:t>of</a:t>
            </a:r>
            <a:r>
              <a:rPr spc="-229" dirty="0"/>
              <a:t> </a:t>
            </a:r>
            <a:r>
              <a:rPr spc="-40" dirty="0"/>
              <a:t>Suffixes </a:t>
            </a:r>
            <a:r>
              <a:rPr spc="-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752330" cy="25488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18542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Cortex-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M3,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conditional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execution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suffixes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usually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branch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278130" marR="17145" indent="-266065">
              <a:lnSpc>
                <a:spcPts val="3020"/>
              </a:lnSpc>
              <a:spcBef>
                <a:spcPts val="1425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conditional 	execution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suffixes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IF-THEN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 marL="571500" marR="5080" lvl="1" indent="-266700">
              <a:lnSpc>
                <a:spcPts val="2800"/>
              </a:lnSpc>
              <a:spcBef>
                <a:spcPts val="42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cases,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6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suffix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conditional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execution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suffixes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spc="-50" dirty="0"/>
              <a:t>Assembler</a:t>
            </a:r>
            <a:r>
              <a:rPr spc="-210" dirty="0"/>
              <a:t> </a:t>
            </a:r>
            <a:r>
              <a:rPr spc="-55" dirty="0"/>
              <a:t>Language:</a:t>
            </a:r>
            <a:r>
              <a:rPr spc="-215" dirty="0"/>
              <a:t> </a:t>
            </a:r>
            <a:r>
              <a:rPr spc="-45" dirty="0"/>
              <a:t>Unified</a:t>
            </a:r>
            <a:r>
              <a:rPr spc="-215" dirty="0"/>
              <a:t> </a:t>
            </a:r>
            <a:r>
              <a:rPr spc="-10" dirty="0"/>
              <a:t>Assembler 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1813559"/>
            <a:ext cx="9861550" cy="2983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8130" marR="519430" indent="-266065">
              <a:lnSpc>
                <a:spcPts val="302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Unified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Assembler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(UAL)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developed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allow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16-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32-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571500" lvl="1" indent="-266700">
              <a:lnSpc>
                <a:spcPct val="100000"/>
              </a:lnSpc>
              <a:spcBef>
                <a:spcPts val="8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Supports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best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Thumb-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instruction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set.</a:t>
            </a:r>
            <a:endParaRPr sz="2600">
              <a:latin typeface="Calibri"/>
              <a:cs typeface="Calibri"/>
            </a:endParaRPr>
          </a:p>
          <a:p>
            <a:pPr marL="278130" marR="5080" indent="-266065">
              <a:lnSpc>
                <a:spcPts val="3020"/>
              </a:lnSpc>
              <a:spcBef>
                <a:spcPts val="1630"/>
              </a:spcBef>
              <a:buClr>
                <a:srgbClr val="1CACE3"/>
              </a:buClr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UAL,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Thumb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for 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571500" marR="273050" lvl="1" indent="-266700">
              <a:lnSpc>
                <a:spcPts val="2820"/>
              </a:lnSpc>
              <a:spcBef>
                <a:spcPts val="400"/>
              </a:spcBef>
              <a:buClr>
                <a:srgbClr val="1CACE3"/>
              </a:buClr>
              <a:buFont typeface="Arial MT"/>
              <a:buChar char="•"/>
              <a:tabLst>
                <a:tab pos="571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easier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port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Thumb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both.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479" y="5262688"/>
            <a:ext cx="8034000" cy="6064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83C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3211</Words>
  <Application>Microsoft Office PowerPoint</Application>
  <PresentationFormat>Widescreen</PresentationFormat>
  <Paragraphs>318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 MT</vt:lpstr>
      <vt:lpstr>Calibri</vt:lpstr>
      <vt:lpstr>Calibri Light</vt:lpstr>
      <vt:lpstr>Courier New</vt:lpstr>
      <vt:lpstr>Office Theme</vt:lpstr>
      <vt:lpstr>EMBEDDED SYSTEMS (22EC62)</vt:lpstr>
      <vt:lpstr>Assembler Language: Basic Syntax</vt:lpstr>
      <vt:lpstr>Assembler Language: Basic Syntax (continued)</vt:lpstr>
      <vt:lpstr>Assembler Language: Basic Syntax (continued)</vt:lpstr>
      <vt:lpstr>Assembler Language: Basic Syntax (continued)</vt:lpstr>
      <vt:lpstr>Assembler Language: Basic Syntax (continued)</vt:lpstr>
      <vt:lpstr>Assembler Language: Use of Suffixes</vt:lpstr>
      <vt:lpstr>Assembler Language: Use of Suffixes (continued)</vt:lpstr>
      <vt:lpstr>Assembler Language: Unified Assembler Language</vt:lpstr>
      <vt:lpstr>Assembler Language: Unified Assembler Language (continued)</vt:lpstr>
      <vt:lpstr>Assembler Language: Unified Assembler Language (continued)</vt:lpstr>
      <vt:lpstr>Assembler Language: Unified Assembler Language (continued)</vt:lpstr>
      <vt:lpstr>Assembler Language: Unified Assembler Language (continued)</vt:lpstr>
      <vt:lpstr>Assembler Language: Unified Assembler Language (continued)</vt:lpstr>
      <vt:lpstr>16-Bit Data Processing Instructions</vt:lpstr>
      <vt:lpstr>16-Bit Data Processing Instructions (continued)</vt:lpstr>
      <vt:lpstr>16-Bit Branch Instructions</vt:lpstr>
      <vt:lpstr>16-Bit Load and Store Instructions</vt:lpstr>
      <vt:lpstr>Other 16-Bit Instructions</vt:lpstr>
      <vt:lpstr>32-Bit Data Processing Instructions</vt:lpstr>
      <vt:lpstr>32-Bit Data Processing Instructions (continued)</vt:lpstr>
      <vt:lpstr>32-Bit Data Processing Instructions (continued)</vt:lpstr>
      <vt:lpstr>32-Bit Data Processing Instructions (continued)</vt:lpstr>
      <vt:lpstr>32-Bit Load and Store Instructions</vt:lpstr>
      <vt:lpstr>32-Bit Load and Store Instructions (continued)</vt:lpstr>
      <vt:lpstr>32-Bit Branch Instructions</vt:lpstr>
      <vt:lpstr>Other 32-Bit Instructions</vt:lpstr>
      <vt:lpstr>Assembler Language: Moving Data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Assembler Language: Moving Data (continued)</vt:lpstr>
      <vt:lpstr>LDR and ADR Pseudo-Instructions</vt:lpstr>
      <vt:lpstr>LDR and ADR Pseudo-Instructions (continued)</vt:lpstr>
      <vt:lpstr>LDR and ADR Pseudo-Instructions (continued)</vt:lpstr>
      <vt:lpstr>LDR and ADR Pseudo-Instructions (continued)</vt:lpstr>
      <vt:lpstr>LDR and ADR Pseudo-Instructions (continued)</vt:lpstr>
      <vt:lpstr>Assembler Language: Processing Data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Assembler Language: Processing Data (continued)</vt:lpstr>
      <vt:lpstr>SDIV and UDIV</vt:lpstr>
      <vt:lpstr>REV, REVH, and REVSH</vt:lpstr>
      <vt:lpstr>REV, REVH, and REVSH (continued)</vt:lpstr>
      <vt:lpstr>Reverse Bit</vt:lpstr>
      <vt:lpstr>Bit Field Clear and Bit Field Insert</vt:lpstr>
      <vt:lpstr>Bit Field Clear and Bit Field Insert (continued)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Cortex-M3 Instruction Set and Programming</dc:title>
  <dc:creator>Shrishail Bhat</dc:creator>
  <cp:lastModifiedBy>USER</cp:lastModifiedBy>
  <cp:revision>6</cp:revision>
  <dcterms:created xsi:type="dcterms:W3CDTF">2025-04-09T00:53:34Z</dcterms:created>
  <dcterms:modified xsi:type="dcterms:W3CDTF">2025-04-16T05:49:25Z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2025-04-09T00:00:00Z</vt:filetime>
  </property>
  <property fmtid="{D5CDD505-2E9C-101B-9397-08002B2CF9AE}" pid="5" name="Producer">
    <vt:lpwstr>Microsoft® PowerPoint® 2016</vt:lpwstr>
  </property>
</Properties>
</file>