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6858000" cx="9144000"/>
  <p:notesSz cx="6858000" cy="9144000"/>
  <p:embeddedFontLst>
    <p:embeddedFont>
      <p:font typeface="Encode Sans Black"/>
      <p:bold r:id="rId38"/>
    </p:embeddedFont>
    <p:embeddedFont>
      <p:font typeface="Open Sans Light"/>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488" orient="horz"/>
        <p:guide pos="47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Light-bold.fntdata"/><Relationship Id="rId20" Type="http://schemas.openxmlformats.org/officeDocument/2006/relationships/slide" Target="slides/slide13.xml"/><Relationship Id="rId42" Type="http://schemas.openxmlformats.org/officeDocument/2006/relationships/font" Target="fonts/OpenSansLight-boldItalic.fntdata"/><Relationship Id="rId41" Type="http://schemas.openxmlformats.org/officeDocument/2006/relationships/font" Target="fonts/OpenSansLight-italic.fntdata"/><Relationship Id="rId22" Type="http://schemas.openxmlformats.org/officeDocument/2006/relationships/slide" Target="slides/slide15.xml"/><Relationship Id="rId44" Type="http://schemas.openxmlformats.org/officeDocument/2006/relationships/font" Target="fonts/OpenSans-bold.fntdata"/><Relationship Id="rId21" Type="http://schemas.openxmlformats.org/officeDocument/2006/relationships/slide" Target="slides/slide14.xml"/><Relationship Id="rId43" Type="http://schemas.openxmlformats.org/officeDocument/2006/relationships/font" Target="fonts/OpenSans-regular.fntdata"/><Relationship Id="rId24" Type="http://schemas.openxmlformats.org/officeDocument/2006/relationships/slide" Target="slides/slide17.xml"/><Relationship Id="rId46" Type="http://schemas.openxmlformats.org/officeDocument/2006/relationships/font" Target="fonts/OpenSans-boldItalic.fntdata"/><Relationship Id="rId23" Type="http://schemas.openxmlformats.org/officeDocument/2006/relationships/slide" Target="slides/slide16.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OpenSansLight-regular.fntdata"/><Relationship Id="rId16" Type="http://schemas.openxmlformats.org/officeDocument/2006/relationships/slide" Target="slides/slide9.xml"/><Relationship Id="rId38" Type="http://schemas.openxmlformats.org/officeDocument/2006/relationships/font" Target="fonts/EncodeSansBlack-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85760815b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85760815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Very similar; small changes around the edges. This validated that the neighborhood labels are apt.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85760815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Began with Las Vegas neighborhood labels. </a:t>
            </a:r>
            <a:endParaRPr/>
          </a:p>
        </p:txBody>
      </p:sp>
      <p:sp>
        <p:nvSpPr>
          <p:cNvPr id="172" name="Google Shape;172;g485760815b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98c80e8d4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98c80e8d4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5:25</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9a82855e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50">
                <a:solidFill>
                  <a:srgbClr val="2D3B45"/>
                </a:solidFill>
                <a:highlight>
                  <a:srgbClr val="E5F2F8"/>
                </a:highlight>
              </a:rPr>
              <a:t>7:00</a:t>
            </a:r>
            <a:endParaRPr sz="1050">
              <a:solidFill>
                <a:srgbClr val="2D3B45"/>
              </a:solidFill>
              <a:highlight>
                <a:srgbClr val="E5F2F8"/>
              </a:highlight>
            </a:endParaRPr>
          </a:p>
          <a:p>
            <a:pPr indent="0" lvl="0" marL="0" rtl="0" algn="l">
              <a:spcBef>
                <a:spcPts val="0"/>
              </a:spcBef>
              <a:spcAft>
                <a:spcPts val="0"/>
              </a:spcAft>
              <a:buNone/>
            </a:pPr>
            <a:r>
              <a:rPr lang="en-US" sz="1050">
                <a:solidFill>
                  <a:srgbClr val="2D3B45"/>
                </a:solidFill>
                <a:highlight>
                  <a:srgbClr val="E5F2F8"/>
                </a:highlight>
              </a:rPr>
              <a:t>Bill’s comments - Whether the food is actually better is less clear, but seems very plausible. Discuss this.</a:t>
            </a:r>
            <a:endParaRPr sz="1050">
              <a:solidFill>
                <a:srgbClr val="2D3B45"/>
              </a:solidFill>
              <a:highlight>
                <a:srgbClr val="E5F2F8"/>
              </a:highlight>
            </a:endParaRPr>
          </a:p>
          <a:p>
            <a:pPr indent="0" lvl="0" marL="0" rtl="0" algn="l">
              <a:spcBef>
                <a:spcPts val="0"/>
              </a:spcBef>
              <a:spcAft>
                <a:spcPts val="0"/>
              </a:spcAft>
              <a:buNone/>
            </a:pPr>
            <a:r>
              <a:rPr lang="en-US" sz="1200">
                <a:solidFill>
                  <a:srgbClr val="2D3B45"/>
                </a:solidFill>
                <a:highlight>
                  <a:srgbClr val="FFFFFF"/>
                </a:highlight>
                <a:latin typeface="Times New Roman"/>
                <a:ea typeface="Times New Roman"/>
                <a:cs typeface="Times New Roman"/>
                <a:sym typeface="Times New Roman"/>
              </a:rPr>
              <a:t>‘The Strip’ has the highest number of restaurants, reviews and check ins, but it is not very diverse in terms of other businesses in the neighborhood. As a result, its collective yelp rating is almost the second lowest in Las Vegas.</a:t>
            </a:r>
            <a:endParaRPr sz="1050">
              <a:solidFill>
                <a:srgbClr val="2D3B45"/>
              </a:solidFill>
              <a:highlight>
                <a:srgbClr val="E5F2F8"/>
              </a:highlight>
            </a:endParaRPr>
          </a:p>
          <a:p>
            <a:pPr indent="0" lvl="0" marL="0" rtl="0" algn="l">
              <a:spcBef>
                <a:spcPts val="0"/>
              </a:spcBef>
              <a:spcAft>
                <a:spcPts val="0"/>
              </a:spcAft>
              <a:buNone/>
            </a:pPr>
            <a:r>
              <a:t/>
            </a:r>
            <a:endParaRPr/>
          </a:p>
        </p:txBody>
      </p:sp>
      <p:sp>
        <p:nvSpPr>
          <p:cNvPr id="190" name="Google Shape;190;g49a82855e5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98c80e8d4_3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98c80e8d4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Doesn’t look this distorted at the scale of Las Vegas, but distortions can be surprisingly large at a variety of scales.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98767c3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Replace with map</a:t>
            </a:r>
            <a:endParaRPr/>
          </a:p>
        </p:txBody>
      </p:sp>
      <p:sp>
        <p:nvSpPr>
          <p:cNvPr id="211" name="Google Shape;211;g498767c3cc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98c80e8d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9:10</a:t>
            </a:r>
            <a:endParaRPr/>
          </a:p>
          <a:p>
            <a:pPr indent="0" lvl="0" marL="0" rtl="0" algn="l">
              <a:spcBef>
                <a:spcPts val="0"/>
              </a:spcBef>
              <a:spcAft>
                <a:spcPts val="0"/>
              </a:spcAft>
              <a:buNone/>
            </a:pPr>
            <a:r>
              <a:rPr lang="en-US"/>
              <a:t>The neighborhood proximities yielded aggregate estimate of Yelp rating that were too smooth and statistically insignificant. By taking smaller proximities such as 100m euclidean buffers, we get a better estimate of the restaurant’s rating</a:t>
            </a:r>
            <a:endParaRPr/>
          </a:p>
        </p:txBody>
      </p:sp>
      <p:sp>
        <p:nvSpPr>
          <p:cNvPr id="220" name="Google Shape;220;g498c80e8d4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9a82855e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Yelp score is continuous here. This is for a specific neighborhood - Downtown</a:t>
            </a:r>
            <a:endParaRPr/>
          </a:p>
        </p:txBody>
      </p:sp>
      <p:sp>
        <p:nvSpPr>
          <p:cNvPr id="228" name="Google Shape;228;g49a82855e5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9a82855e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10:00</a:t>
            </a:r>
            <a:endParaRPr/>
          </a:p>
        </p:txBody>
      </p:sp>
      <p:sp>
        <p:nvSpPr>
          <p:cNvPr id="237" name="Google Shape;237;g49a82855e5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98c80e8d4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98c80e8d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Strip has more expensive and price restaurants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5760815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485760815b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85760815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11:30</a:t>
            </a:r>
            <a:endParaRPr/>
          </a:p>
        </p:txBody>
      </p:sp>
      <p:sp>
        <p:nvSpPr>
          <p:cNvPr id="257" name="Google Shape;257;g485760815b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85760815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485760815b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8a11b34eb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333333"/>
                </a:solidFill>
                <a:latin typeface="Georgia"/>
                <a:ea typeface="Georgia"/>
                <a:cs typeface="Georgia"/>
                <a:sym typeface="Georgia"/>
              </a:rPr>
              <a:t>Precision is defined as fraction of the </a:t>
            </a:r>
            <a:r>
              <a:rPr lang="en-US" sz="1200">
                <a:solidFill>
                  <a:srgbClr val="333333"/>
                </a:solidFill>
                <a:latin typeface="Georgia"/>
                <a:ea typeface="Georgia"/>
                <a:cs typeface="Georgia"/>
                <a:sym typeface="Georgia"/>
              </a:rPr>
              <a:t>restaurants</a:t>
            </a:r>
            <a:r>
              <a:rPr lang="en-US" sz="1200">
                <a:solidFill>
                  <a:srgbClr val="333333"/>
                </a:solidFill>
                <a:latin typeface="Georgia"/>
                <a:ea typeface="Georgia"/>
                <a:cs typeface="Georgia"/>
                <a:sym typeface="Georgia"/>
              </a:rPr>
              <a:t> which are actually good among all the examples which we predicted are good.</a:t>
            </a:r>
            <a:endParaRPr sz="1200">
              <a:solidFill>
                <a:srgbClr val="333333"/>
              </a:solidFill>
              <a:latin typeface="Georgia"/>
              <a:ea typeface="Georgia"/>
              <a:cs typeface="Georgia"/>
              <a:sym typeface="Georgia"/>
            </a:endParaRPr>
          </a:p>
          <a:p>
            <a:pPr indent="0" lvl="0" marL="0" rtl="0" algn="l">
              <a:spcBef>
                <a:spcPts val="0"/>
              </a:spcBef>
              <a:spcAft>
                <a:spcPts val="0"/>
              </a:spcAft>
              <a:buNone/>
            </a:pPr>
            <a:r>
              <a:rPr lang="en-US" sz="1500">
                <a:solidFill>
                  <a:srgbClr val="333333"/>
                </a:solidFill>
                <a:latin typeface="Georgia"/>
                <a:ea typeface="Georgia"/>
                <a:cs typeface="Georgia"/>
                <a:sym typeface="Georgia"/>
              </a:rPr>
              <a:t>𝑃𝑟𝑒𝑐𝑖𝑠𝑖𝑜𝑛=𝑁𝑢𝑚𝑏𝑒𝑟𝑜𝑓𝑡𝑟𝑢𝑒𝑝𝑜𝑠𝑖𝑡𝑖𝑣𝑒𝑠/𝑇𝑜𝑡𝑎𝑙𝑛𝑢𝑚𝑏𝑒𝑟𝑜𝑓𝑝𝑟𝑒𝑑𝑖𝑐𝑡𝑒𝑑𝑝𝑜𝑠𝑖𝑡𝑖𝑣𝑒𝑠</a:t>
            </a:r>
            <a:endParaRPr sz="1200">
              <a:solidFill>
                <a:srgbClr val="333333"/>
              </a:solidFill>
              <a:latin typeface="Georgia"/>
              <a:ea typeface="Georgia"/>
              <a:cs typeface="Georgia"/>
              <a:sym typeface="Georgia"/>
            </a:endParaRPr>
          </a:p>
          <a:p>
            <a:pPr indent="0" lvl="0" marL="0" rtl="0" algn="l">
              <a:spcBef>
                <a:spcPts val="0"/>
              </a:spcBef>
              <a:spcAft>
                <a:spcPts val="0"/>
              </a:spcAft>
              <a:buNone/>
            </a:pPr>
            <a:r>
              <a:t/>
            </a:r>
            <a:endParaRPr sz="1200">
              <a:solidFill>
                <a:srgbClr val="333333"/>
              </a:solidFill>
              <a:latin typeface="Georgia"/>
              <a:ea typeface="Georgia"/>
              <a:cs typeface="Georgia"/>
              <a:sym typeface="Georgia"/>
            </a:endParaRPr>
          </a:p>
          <a:p>
            <a:pPr indent="0" lvl="0" marL="0" rtl="0" algn="l">
              <a:spcBef>
                <a:spcPts val="0"/>
              </a:spcBef>
              <a:spcAft>
                <a:spcPts val="0"/>
              </a:spcAft>
              <a:buNone/>
            </a:pPr>
            <a:r>
              <a:rPr lang="en-US" sz="1200">
                <a:solidFill>
                  <a:srgbClr val="333333"/>
                </a:solidFill>
                <a:latin typeface="Georgia"/>
                <a:ea typeface="Georgia"/>
                <a:cs typeface="Georgia"/>
                <a:sym typeface="Georgia"/>
              </a:rPr>
              <a:t>Recall is fraction of among all the restaurants that are actually good, what fraction did we detect are good?</a:t>
            </a:r>
            <a:endParaRPr sz="1200">
              <a:solidFill>
                <a:srgbClr val="333333"/>
              </a:solidFill>
              <a:latin typeface="Georgia"/>
              <a:ea typeface="Georgia"/>
              <a:cs typeface="Georgia"/>
              <a:sym typeface="Georgia"/>
            </a:endParaRPr>
          </a:p>
          <a:p>
            <a:pPr indent="0" lvl="0" marL="0" rtl="0" algn="l">
              <a:spcBef>
                <a:spcPts val="0"/>
              </a:spcBef>
              <a:spcAft>
                <a:spcPts val="0"/>
              </a:spcAft>
              <a:buNone/>
            </a:pPr>
            <a:r>
              <a:rPr lang="en-US" sz="1500">
                <a:solidFill>
                  <a:srgbClr val="333333"/>
                </a:solidFill>
                <a:latin typeface="Georgia"/>
                <a:ea typeface="Georgia"/>
                <a:cs typeface="Georgia"/>
                <a:sym typeface="Georgia"/>
              </a:rPr>
              <a:t>𝑅𝑒𝑐𝑎𝑙𝑙=𝑁𝑢𝑚𝑏𝑒𝑟𝑜𝑓𝑡𝑟𝑢𝑒𝑝𝑜𝑠𝑖𝑡𝑖𝑣𝑒𝑠/𝐴𝑐𝑡𝑢𝑎𝑙𝑛𝑢𝑚𝑏𝑒𝑟𝑜𝑓𝑝𝑜𝑠𝑖𝑡𝑖𝑣𝑒𝑠</a:t>
            </a:r>
            <a:endParaRPr sz="1200">
              <a:solidFill>
                <a:srgbClr val="333333"/>
              </a:solidFill>
              <a:latin typeface="Georgia"/>
              <a:ea typeface="Georgia"/>
              <a:cs typeface="Georgia"/>
              <a:sym typeface="Georgia"/>
            </a:endParaRPr>
          </a:p>
        </p:txBody>
      </p:sp>
      <p:sp>
        <p:nvSpPr>
          <p:cNvPr id="271" name="Google Shape;271;g48a11b34eb_1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8a11b34eb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48a11b34eb_1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98c80e8d4_2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98c80e8d4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85760815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16:00</a:t>
            </a:r>
            <a:endParaRPr/>
          </a:p>
          <a:p>
            <a:pPr indent="0" lvl="0" marL="0" rtl="0" algn="l">
              <a:spcBef>
                <a:spcPts val="0"/>
              </a:spcBef>
              <a:spcAft>
                <a:spcPts val="0"/>
              </a:spcAft>
              <a:buNone/>
            </a:pPr>
            <a:r>
              <a:rPr lang="en-US"/>
              <a:t>Missing data in almost all business characteristics large proportion</a:t>
            </a:r>
            <a:endParaRPr/>
          </a:p>
        </p:txBody>
      </p:sp>
      <p:sp>
        <p:nvSpPr>
          <p:cNvPr id="294" name="Google Shape;294;g485760815b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98767c3c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US"/>
              <a:t>Density/concentration of restaurants is more in “The Strip” neighborhood as compared to other neighborhoods. </a:t>
            </a:r>
            <a:endParaRPr/>
          </a:p>
        </p:txBody>
      </p:sp>
      <p:sp>
        <p:nvSpPr>
          <p:cNvPr id="301" name="Google Shape;301;g498767c3c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8a11b34e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US"/>
              <a:t>Density/concentration of restaurants is more in “The Strip” neighborhood as compared to other neighborhoods. </a:t>
            </a:r>
            <a:endParaRPr/>
          </a:p>
        </p:txBody>
      </p:sp>
      <p:sp>
        <p:nvSpPr>
          <p:cNvPr id="308" name="Google Shape;308;g48a11b34eb_1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85760815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18:00</a:t>
            </a:r>
            <a:endParaRPr/>
          </a:p>
        </p:txBody>
      </p:sp>
      <p:sp>
        <p:nvSpPr>
          <p:cNvPr id="315" name="Google Shape;315;g485760815b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98c80e8d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498c80e8d4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8576081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485760815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9a82855e5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9a82855e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98c80e8d4_3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98c80e8d4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98767c3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2:00</a:t>
            </a:r>
            <a:endParaRPr/>
          </a:p>
        </p:txBody>
      </p:sp>
      <p:sp>
        <p:nvSpPr>
          <p:cNvPr id="117" name="Google Shape;117;g498767c3cc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8576081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485760815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85760815b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85760815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2:45</a:t>
            </a:r>
            <a:endParaRPr/>
          </a:p>
          <a:p>
            <a:pPr indent="0" lvl="0" marL="0" rtl="0" algn="l">
              <a:spcBef>
                <a:spcPts val="0"/>
              </a:spcBef>
              <a:spcAft>
                <a:spcPts val="0"/>
              </a:spcAft>
              <a:buNone/>
            </a:pPr>
            <a:r>
              <a:rPr lang="en-US"/>
              <a:t>---a plot of </a:t>
            </a:r>
            <a:r>
              <a:rPr lang="en-US"/>
              <a:t>restaurants</a:t>
            </a:r>
            <a:r>
              <a:rPr lang="en-US"/>
              <a:t> </a:t>
            </a:r>
            <a:endParaRPr/>
          </a:p>
          <a:p>
            <a:pPr indent="0" lvl="0" marL="0" rtl="0" algn="l">
              <a:spcBef>
                <a:spcPts val="0"/>
              </a:spcBef>
              <a:spcAft>
                <a:spcPts val="0"/>
              </a:spcAft>
              <a:buNone/>
            </a:pPr>
            <a:r>
              <a:rPr lang="en-US"/>
              <a:t>16 neighborhoods. Uniformly distributed in the Las Vegas Map</a:t>
            </a:r>
            <a:endParaRPr/>
          </a:p>
          <a:p>
            <a:pPr indent="0" lvl="0" marL="0" rtl="0" algn="l">
              <a:spcBef>
                <a:spcPts val="0"/>
              </a:spcBef>
              <a:spcAft>
                <a:spcPts val="0"/>
              </a:spcAft>
              <a:buNone/>
            </a:pPr>
            <a:r>
              <a:rPr lang="en-US" sz="1050">
                <a:solidFill>
                  <a:srgbClr val="222222"/>
                </a:solidFill>
                <a:highlight>
                  <a:srgbClr val="FFFFFF"/>
                </a:highlight>
              </a:rPr>
              <a:t> Anthem: upscale and affluent neighborhood</a:t>
            </a:r>
            <a:endParaRPr sz="1050">
              <a:solidFill>
                <a:srgbClr val="222222"/>
              </a:solidFill>
              <a:highlight>
                <a:srgbClr val="FFFFFF"/>
              </a:highlight>
            </a:endParaRPr>
          </a:p>
          <a:p>
            <a:pPr indent="0" lvl="0" marL="0" rtl="0" algn="l">
              <a:spcBef>
                <a:spcPts val="0"/>
              </a:spcBef>
              <a:spcAft>
                <a:spcPts val="0"/>
              </a:spcAft>
              <a:buNone/>
            </a:pPr>
            <a:r>
              <a:rPr lang="en-US" sz="1050">
                <a:solidFill>
                  <a:srgbClr val="222222"/>
                </a:solidFill>
                <a:highlight>
                  <a:srgbClr val="FFFFFF"/>
                </a:highlight>
              </a:rPr>
              <a:t>The Strip: most popular and iconic</a:t>
            </a:r>
            <a:endParaRPr sz="1050">
              <a:solidFill>
                <a:srgbClr val="222222"/>
              </a:solidFill>
              <a:highlight>
                <a:srgbClr val="FFFFFF"/>
              </a:highlight>
            </a:endParaRPr>
          </a:p>
          <a:p>
            <a:pPr indent="0" lvl="0" marL="0" rtl="0" algn="l">
              <a:spcBef>
                <a:spcPts val="0"/>
              </a:spcBef>
              <a:spcAft>
                <a:spcPts val="0"/>
              </a:spcAft>
              <a:buNone/>
            </a:pPr>
            <a:r>
              <a:rPr lang="en-US" sz="1050">
                <a:solidFill>
                  <a:srgbClr val="222222"/>
                </a:solidFill>
                <a:highlight>
                  <a:srgbClr val="FFFFFF"/>
                </a:highlight>
              </a:rPr>
              <a:t>Chinatown: famous for its restaurants</a:t>
            </a:r>
            <a:endParaRPr sz="1050">
              <a:solidFill>
                <a:srgbClr val="222222"/>
              </a:solidFill>
              <a:highlight>
                <a:srgbClr val="FFFFFF"/>
              </a:highlight>
            </a:endParaRPr>
          </a:p>
          <a:p>
            <a:pPr indent="0" lvl="0" marL="0" rtl="0" algn="l">
              <a:spcBef>
                <a:spcPts val="0"/>
              </a:spcBef>
              <a:spcAft>
                <a:spcPts val="0"/>
              </a:spcAft>
              <a:buNone/>
            </a:pPr>
            <a:r>
              <a:rPr lang="en-US" sz="1050">
                <a:solidFill>
                  <a:srgbClr val="222222"/>
                </a:solidFill>
                <a:highlight>
                  <a:srgbClr val="FFFFFF"/>
                </a:highlight>
              </a:rPr>
              <a:t>Downtown: center of Las Vegas </a:t>
            </a:r>
            <a:endParaRPr sz="1050">
              <a:solidFill>
                <a:srgbClr val="222222"/>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8576081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3:25</a:t>
            </a:r>
            <a:endParaRPr/>
          </a:p>
          <a:p>
            <a:pPr indent="0" lvl="0" marL="0" rtl="0" algn="l">
              <a:spcBef>
                <a:spcPts val="0"/>
              </a:spcBef>
              <a:spcAft>
                <a:spcPts val="0"/>
              </a:spcAft>
              <a:buNone/>
            </a:pPr>
            <a:r>
              <a:rPr lang="en-US"/>
              <a:t>There were certain restaurants/businesses which were missing the neighborhood tag; we computed these tags using k-means clustering.</a:t>
            </a:r>
            <a:endParaRPr/>
          </a:p>
        </p:txBody>
      </p:sp>
      <p:sp>
        <p:nvSpPr>
          <p:cNvPr id="147" name="Google Shape;147;g485760815b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85760815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was EXPLORATION. Not making a better cluster</a:t>
            </a:r>
            <a:endParaRPr/>
          </a:p>
          <a:p>
            <a:pPr indent="0" lvl="0" marL="0" rtl="0" algn="l">
              <a:spcBef>
                <a:spcPts val="0"/>
              </a:spcBef>
              <a:spcAft>
                <a:spcPts val="0"/>
              </a:spcAft>
              <a:buNone/>
            </a:pPr>
            <a:r>
              <a:rPr lang="en-US"/>
              <a:t>Distortion is average variation of distance of points from their assigned cluster centers.</a:t>
            </a:r>
            <a:endParaRPr/>
          </a:p>
          <a:p>
            <a:pPr indent="0" lvl="0" marL="0" rtl="0" algn="l">
              <a:spcBef>
                <a:spcPts val="0"/>
              </a:spcBef>
              <a:spcAft>
                <a:spcPts val="0"/>
              </a:spcAft>
              <a:buNone/>
            </a:pPr>
            <a:r>
              <a:rPr lang="en-US"/>
              <a:t>Similar cluster sizes does not necessarily mean that the positions and allocations of the clusters themselves is similar. Culturally they are very different too. Summerlin is white, Anthem is rich, The eastside, including Sunrise is poor, while the south-west has a much older population.</a:t>
            </a:r>
            <a:endParaRPr/>
          </a:p>
        </p:txBody>
      </p:sp>
      <p:sp>
        <p:nvSpPr>
          <p:cNvPr id="154" name="Google Shape;154;g485760815b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bg>
      <p:bgPr>
        <a:solidFill>
          <a:srgbClr val="4B2E83"/>
        </a:solidFill>
      </p:bgPr>
    </p:bg>
    <p:spTree>
      <p:nvGrpSpPr>
        <p:cNvPr id="7" name="Shape 7"/>
        <p:cNvGrpSpPr/>
        <p:nvPr/>
      </p:nvGrpSpPr>
      <p:grpSpPr>
        <a:xfrm>
          <a:off x="0" y="0"/>
          <a:ext cx="0" cy="0"/>
          <a:chOff x="0" y="0"/>
          <a:chExt cx="0" cy="0"/>
        </a:xfrm>
      </p:grpSpPr>
      <p:pic>
        <p:nvPicPr>
          <p:cNvPr descr="UW_W Logo_White.png" id="8" name="Google Shape;8;p2"/>
          <p:cNvPicPr preferRelativeResize="0"/>
          <p:nvPr/>
        </p:nvPicPr>
        <p:blipFill rotWithShape="1">
          <a:blip r:embed="rId2">
            <a:alphaModFix/>
          </a:blip>
          <a:srcRect b="0" l="0" r="0" t="0"/>
          <a:stretch/>
        </p:blipFill>
        <p:spPr>
          <a:xfrm>
            <a:off x="7445815" y="5945854"/>
            <a:ext cx="1371600" cy="923544"/>
          </a:xfrm>
          <a:prstGeom prst="rect">
            <a:avLst/>
          </a:prstGeom>
          <a:noFill/>
          <a:ln>
            <a:noFill/>
          </a:ln>
        </p:spPr>
      </p:pic>
      <p:pic>
        <p:nvPicPr>
          <p:cNvPr id="9" name="Google Shape;9;p2"/>
          <p:cNvPicPr preferRelativeResize="0"/>
          <p:nvPr/>
        </p:nvPicPr>
        <p:blipFill rotWithShape="1">
          <a:blip r:embed="rId3">
            <a:alphaModFix/>
          </a:blip>
          <a:srcRect b="0" l="0" r="0" t="0"/>
          <a:stretch/>
        </p:blipFill>
        <p:spPr>
          <a:xfrm>
            <a:off x="677334" y="6354234"/>
            <a:ext cx="2540000" cy="266700"/>
          </a:xfrm>
          <a:prstGeom prst="rect">
            <a:avLst/>
          </a:prstGeom>
          <a:noFill/>
          <a:ln>
            <a:noFill/>
          </a:ln>
        </p:spPr>
      </p:pic>
      <p:pic>
        <p:nvPicPr>
          <p:cNvPr descr="Bar_RtAngle_7502_RGB.png" id="10" name="Google Shape;10;p2"/>
          <p:cNvPicPr preferRelativeResize="0"/>
          <p:nvPr/>
        </p:nvPicPr>
        <p:blipFill rotWithShape="1">
          <a:blip r:embed="rId4">
            <a:alphaModFix/>
          </a:blip>
          <a:srcRect b="0" l="0" r="0" t="0"/>
          <a:stretch/>
        </p:blipFill>
        <p:spPr>
          <a:xfrm>
            <a:off x="813587" y="4006085"/>
            <a:ext cx="2284303" cy="112770"/>
          </a:xfrm>
          <a:prstGeom prst="rect">
            <a:avLst/>
          </a:prstGeom>
          <a:noFill/>
          <a:ln>
            <a:noFill/>
          </a:ln>
        </p:spPr>
      </p:pic>
      <p:sp>
        <p:nvSpPr>
          <p:cNvPr id="11" name="Google Shape;11;p2"/>
          <p:cNvSpPr txBox="1"/>
          <p:nvPr>
            <p:ph type="title"/>
          </p:nvPr>
        </p:nvSpPr>
        <p:spPr>
          <a:xfrm>
            <a:off x="671757" y="1179824"/>
            <a:ext cx="6972300" cy="2641756"/>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2"/>
              </a:buClr>
              <a:buSzPts val="5000"/>
              <a:buFont typeface="Encode Sans Black"/>
              <a:buNone/>
              <a:defRPr b="1" i="0" sz="5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chemeClr val="lt2"/>
                </a:solidFill>
                <a:latin typeface="Encode Sans Black"/>
                <a:ea typeface="Encode Sans Black"/>
                <a:cs typeface="Encode Sans Black"/>
                <a:sym typeface="Encode Sans Black"/>
              </a:defRPr>
            </a:lvl1pPr>
            <a:lvl2pPr lvl="1">
              <a:buNone/>
              <a:defRPr>
                <a:solidFill>
                  <a:schemeClr val="lt2"/>
                </a:solidFill>
                <a:latin typeface="Encode Sans Black"/>
                <a:ea typeface="Encode Sans Black"/>
                <a:cs typeface="Encode Sans Black"/>
                <a:sym typeface="Encode Sans Black"/>
              </a:defRPr>
            </a:lvl2pPr>
            <a:lvl3pPr lvl="2">
              <a:buNone/>
              <a:defRPr>
                <a:solidFill>
                  <a:schemeClr val="lt2"/>
                </a:solidFill>
                <a:latin typeface="Encode Sans Black"/>
                <a:ea typeface="Encode Sans Black"/>
                <a:cs typeface="Encode Sans Black"/>
                <a:sym typeface="Encode Sans Black"/>
              </a:defRPr>
            </a:lvl3pPr>
            <a:lvl4pPr lvl="3">
              <a:buNone/>
              <a:defRPr>
                <a:solidFill>
                  <a:schemeClr val="lt2"/>
                </a:solidFill>
                <a:latin typeface="Encode Sans Black"/>
                <a:ea typeface="Encode Sans Black"/>
                <a:cs typeface="Encode Sans Black"/>
                <a:sym typeface="Encode Sans Black"/>
              </a:defRPr>
            </a:lvl4pPr>
            <a:lvl5pPr lvl="4">
              <a:buNone/>
              <a:defRPr>
                <a:solidFill>
                  <a:schemeClr val="lt2"/>
                </a:solidFill>
                <a:latin typeface="Encode Sans Black"/>
                <a:ea typeface="Encode Sans Black"/>
                <a:cs typeface="Encode Sans Black"/>
                <a:sym typeface="Encode Sans Black"/>
              </a:defRPr>
            </a:lvl5pPr>
            <a:lvl6pPr lvl="5">
              <a:buNone/>
              <a:defRPr>
                <a:solidFill>
                  <a:schemeClr val="lt2"/>
                </a:solidFill>
                <a:latin typeface="Encode Sans Black"/>
                <a:ea typeface="Encode Sans Black"/>
                <a:cs typeface="Encode Sans Black"/>
                <a:sym typeface="Encode Sans Black"/>
              </a:defRPr>
            </a:lvl6pPr>
            <a:lvl7pPr lvl="6">
              <a:buNone/>
              <a:defRPr>
                <a:solidFill>
                  <a:schemeClr val="lt2"/>
                </a:solidFill>
                <a:latin typeface="Encode Sans Black"/>
                <a:ea typeface="Encode Sans Black"/>
                <a:cs typeface="Encode Sans Black"/>
                <a:sym typeface="Encode Sans Black"/>
              </a:defRPr>
            </a:lvl7pPr>
            <a:lvl8pPr lvl="7">
              <a:buNone/>
              <a:defRPr>
                <a:solidFill>
                  <a:schemeClr val="lt2"/>
                </a:solidFill>
                <a:latin typeface="Encode Sans Black"/>
                <a:ea typeface="Encode Sans Black"/>
                <a:cs typeface="Encode Sans Black"/>
                <a:sym typeface="Encode Sans Black"/>
              </a:defRPr>
            </a:lvl8pPr>
            <a:lvl9pPr lvl="8">
              <a:buNone/>
              <a:defRPr>
                <a:solidFill>
                  <a:schemeClr val="lt2"/>
                </a:solidFill>
                <a:latin typeface="Encode Sans Black"/>
                <a:ea typeface="Encode Sans Black"/>
                <a:cs typeface="Encode Sans Black"/>
                <a:sym typeface="Encode Sans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67" name="Shape 67"/>
        <p:cNvGrpSpPr/>
        <p:nvPr/>
      </p:nvGrpSpPr>
      <p:grpSpPr>
        <a:xfrm>
          <a:off x="0" y="0"/>
          <a:ext cx="0" cy="0"/>
          <a:chOff x="0" y="0"/>
          <a:chExt cx="0" cy="0"/>
        </a:xfrm>
      </p:grpSpPr>
      <p:pic>
        <p:nvPicPr>
          <p:cNvPr descr="W Logo_Purple_2685_HEX.png" id="68" name="Google Shape;68;p13"/>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descr="Wordmark_center_Purple_HEX.png" id="69" name="Google Shape;69;p13"/>
          <p:cNvPicPr preferRelativeResize="0"/>
          <p:nvPr/>
        </p:nvPicPr>
        <p:blipFill rotWithShape="1">
          <a:blip r:embed="rId3">
            <a:alphaModFix/>
          </a:blip>
          <a:srcRect b="0" l="0" r="0" t="0"/>
          <a:stretch/>
        </p:blipFill>
        <p:spPr>
          <a:xfrm>
            <a:off x="792039" y="6487457"/>
            <a:ext cx="2425295" cy="163374"/>
          </a:xfrm>
          <a:prstGeom prst="rect">
            <a:avLst/>
          </a:prstGeom>
          <a:noFill/>
          <a:ln>
            <a:noFill/>
          </a:ln>
        </p:spPr>
      </p:pic>
      <p:pic>
        <p:nvPicPr>
          <p:cNvPr descr="Bar_RtAngle_7502_RGB.png" id="70" name="Google Shape;70;p13"/>
          <p:cNvPicPr preferRelativeResize="0"/>
          <p:nvPr/>
        </p:nvPicPr>
        <p:blipFill rotWithShape="1">
          <a:blip r:embed="rId4">
            <a:alphaModFix/>
          </a:blip>
          <a:srcRect b="0" l="0" r="0" t="0"/>
          <a:stretch/>
        </p:blipFill>
        <p:spPr>
          <a:xfrm>
            <a:off x="813587" y="4006085"/>
            <a:ext cx="2284303" cy="112770"/>
          </a:xfrm>
          <a:prstGeom prst="rect">
            <a:avLst/>
          </a:prstGeom>
          <a:noFill/>
          <a:ln>
            <a:noFill/>
          </a:ln>
        </p:spPr>
      </p:pic>
      <p:sp>
        <p:nvSpPr>
          <p:cNvPr id="71" name="Google Shape;71;p13"/>
          <p:cNvSpPr txBox="1"/>
          <p:nvPr>
            <p:ph type="title"/>
          </p:nvPr>
        </p:nvSpPr>
        <p:spPr>
          <a:xfrm>
            <a:off x="671757" y="1167124"/>
            <a:ext cx="6972300" cy="2641756"/>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rgbClr val="4B2E83"/>
              </a:buClr>
              <a:buSzPts val="5000"/>
              <a:buFont typeface="Encode Sans Black"/>
              <a:buNone/>
              <a:defRPr b="1" i="0" sz="5000" u="none" cap="none" strike="noStrike">
                <a:solidFill>
                  <a:srgbClr val="4B2E83"/>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Google Shape;72;p1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4B2E83"/>
                </a:solidFill>
                <a:latin typeface="Encode Sans Black"/>
                <a:ea typeface="Encode Sans Black"/>
                <a:cs typeface="Encode Sans Black"/>
                <a:sym typeface="Encode Sans Black"/>
              </a:defRPr>
            </a:lvl1pPr>
            <a:lvl2pPr lvl="1">
              <a:buNone/>
              <a:defRPr>
                <a:solidFill>
                  <a:srgbClr val="4B2E83"/>
                </a:solidFill>
                <a:latin typeface="Encode Sans Black"/>
                <a:ea typeface="Encode Sans Black"/>
                <a:cs typeface="Encode Sans Black"/>
                <a:sym typeface="Encode Sans Black"/>
              </a:defRPr>
            </a:lvl2pPr>
            <a:lvl3pPr lvl="2">
              <a:buNone/>
              <a:defRPr>
                <a:solidFill>
                  <a:srgbClr val="4B2E83"/>
                </a:solidFill>
                <a:latin typeface="Encode Sans Black"/>
                <a:ea typeface="Encode Sans Black"/>
                <a:cs typeface="Encode Sans Black"/>
                <a:sym typeface="Encode Sans Black"/>
              </a:defRPr>
            </a:lvl3pPr>
            <a:lvl4pPr lvl="3">
              <a:buNone/>
              <a:defRPr>
                <a:solidFill>
                  <a:srgbClr val="4B2E83"/>
                </a:solidFill>
                <a:latin typeface="Encode Sans Black"/>
                <a:ea typeface="Encode Sans Black"/>
                <a:cs typeface="Encode Sans Black"/>
                <a:sym typeface="Encode Sans Black"/>
              </a:defRPr>
            </a:lvl4pPr>
            <a:lvl5pPr lvl="4">
              <a:buNone/>
              <a:defRPr>
                <a:solidFill>
                  <a:srgbClr val="4B2E83"/>
                </a:solidFill>
                <a:latin typeface="Encode Sans Black"/>
                <a:ea typeface="Encode Sans Black"/>
                <a:cs typeface="Encode Sans Black"/>
                <a:sym typeface="Encode Sans Black"/>
              </a:defRPr>
            </a:lvl5pPr>
            <a:lvl6pPr lvl="5">
              <a:buNone/>
              <a:defRPr>
                <a:solidFill>
                  <a:srgbClr val="4B2E83"/>
                </a:solidFill>
                <a:latin typeface="Encode Sans Black"/>
                <a:ea typeface="Encode Sans Black"/>
                <a:cs typeface="Encode Sans Black"/>
                <a:sym typeface="Encode Sans Black"/>
              </a:defRPr>
            </a:lvl6pPr>
            <a:lvl7pPr lvl="6">
              <a:buNone/>
              <a:defRPr>
                <a:solidFill>
                  <a:srgbClr val="4B2E83"/>
                </a:solidFill>
                <a:latin typeface="Encode Sans Black"/>
                <a:ea typeface="Encode Sans Black"/>
                <a:cs typeface="Encode Sans Black"/>
                <a:sym typeface="Encode Sans Black"/>
              </a:defRPr>
            </a:lvl7pPr>
            <a:lvl8pPr lvl="7">
              <a:buNone/>
              <a:defRPr>
                <a:solidFill>
                  <a:srgbClr val="4B2E83"/>
                </a:solidFill>
                <a:latin typeface="Encode Sans Black"/>
                <a:ea typeface="Encode Sans Black"/>
                <a:cs typeface="Encode Sans Black"/>
                <a:sym typeface="Encode Sans Black"/>
              </a:defRPr>
            </a:lvl8pPr>
            <a:lvl9pPr lvl="8">
              <a:buNone/>
              <a:defRPr>
                <a:solidFill>
                  <a:srgbClr val="4B2E83"/>
                </a:solidFill>
                <a:latin typeface="Encode Sans Black"/>
                <a:ea typeface="Encode Sans Black"/>
                <a:cs typeface="Encode Sans Black"/>
                <a:sym typeface="Encode Sans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Subheader + Content">
  <p:cSld name="Header + Subheader + Content">
    <p:spTree>
      <p:nvGrpSpPr>
        <p:cNvPr id="73" name="Shape 73"/>
        <p:cNvGrpSpPr/>
        <p:nvPr/>
      </p:nvGrpSpPr>
      <p:grpSpPr>
        <a:xfrm>
          <a:off x="0" y="0"/>
          <a:ext cx="0" cy="0"/>
          <a:chOff x="0" y="0"/>
          <a:chExt cx="0" cy="0"/>
        </a:xfrm>
      </p:grpSpPr>
      <p:sp>
        <p:nvSpPr>
          <p:cNvPr id="74" name="Google Shape;74;p14"/>
          <p:cNvSpPr txBox="1"/>
          <p:nvPr>
            <p:ph idx="1" type="body"/>
          </p:nvPr>
        </p:nvSpPr>
        <p:spPr>
          <a:xfrm>
            <a:off x="659305" y="2320239"/>
            <a:ext cx="8197114" cy="3810086"/>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rgbClr val="4B2E83"/>
              </a:buClr>
              <a:buSzPts val="2400"/>
              <a:buFont typeface="Merriweather Sans"/>
              <a:buChar char="&gt;"/>
              <a:defRPr b="1" i="0" sz="2400" u="none" cap="none" strike="noStrike">
                <a:solidFill>
                  <a:srgbClr val="4B2E83"/>
                </a:solidFill>
                <a:latin typeface="Open Sans"/>
                <a:ea typeface="Open Sans"/>
                <a:cs typeface="Open Sans"/>
                <a:sym typeface="Open Sans"/>
              </a:defRPr>
            </a:lvl1pPr>
            <a:lvl2pPr indent="-355600" lvl="1" marL="914400" marR="0" rtl="0" algn="l">
              <a:spcBef>
                <a:spcPts val="400"/>
              </a:spcBef>
              <a:spcAft>
                <a:spcPts val="0"/>
              </a:spcAft>
              <a:buClr>
                <a:srgbClr val="4B2E83"/>
              </a:buClr>
              <a:buSzPts val="2000"/>
              <a:buFont typeface="Arial"/>
              <a:buChar char="–"/>
              <a:defRPr b="1" i="0" sz="2000" u="none" cap="none" strike="noStrike">
                <a:solidFill>
                  <a:srgbClr val="4B2E83"/>
                </a:solidFill>
                <a:latin typeface="Open Sans"/>
                <a:ea typeface="Open Sans"/>
                <a:cs typeface="Open Sans"/>
                <a:sym typeface="Open Sans"/>
              </a:defRPr>
            </a:lvl2pPr>
            <a:lvl3pPr indent="-342900" lvl="2" marL="1371600" marR="0" rtl="0" algn="l">
              <a:spcBef>
                <a:spcPts val="360"/>
              </a:spcBef>
              <a:spcAft>
                <a:spcPts val="0"/>
              </a:spcAft>
              <a:buClr>
                <a:srgbClr val="4B2E83"/>
              </a:buClr>
              <a:buSzPts val="1800"/>
              <a:buFont typeface="Merriweather Sans"/>
              <a:buChar char="&gt;"/>
              <a:defRPr b="1" i="0" sz="1800" u="none" cap="none" strike="noStrike">
                <a:solidFill>
                  <a:srgbClr val="4B2E83"/>
                </a:solidFill>
                <a:latin typeface="Open Sans"/>
                <a:ea typeface="Open Sans"/>
                <a:cs typeface="Open Sans"/>
                <a:sym typeface="Open Sans"/>
              </a:defRPr>
            </a:lvl3pPr>
            <a:lvl4pPr indent="-330200" lvl="3" marL="1828800" marR="0" rtl="0" algn="l">
              <a:spcBef>
                <a:spcPts val="320"/>
              </a:spcBef>
              <a:spcAft>
                <a:spcPts val="0"/>
              </a:spcAft>
              <a:buClr>
                <a:srgbClr val="4B2E83"/>
              </a:buClr>
              <a:buSzPts val="1600"/>
              <a:buFont typeface="Arial"/>
              <a:buChar char="–"/>
              <a:defRPr b="1" i="0" sz="1600" u="none" cap="none" strike="noStrike">
                <a:solidFill>
                  <a:srgbClr val="4B2E83"/>
                </a:solidFill>
                <a:latin typeface="Open Sans"/>
                <a:ea typeface="Open Sans"/>
                <a:cs typeface="Open Sans"/>
                <a:sym typeface="Open Sans"/>
              </a:defRPr>
            </a:lvl4pPr>
            <a:lvl5pPr indent="-317500" lvl="4" marL="2286000" marR="0" rtl="0" algn="l">
              <a:spcBef>
                <a:spcPts val="280"/>
              </a:spcBef>
              <a:spcAft>
                <a:spcPts val="0"/>
              </a:spcAft>
              <a:buClr>
                <a:srgbClr val="4B2E83"/>
              </a:buClr>
              <a:buSzPts val="1400"/>
              <a:buFont typeface="Merriweather Sans"/>
              <a:buChar char="&gt;"/>
              <a:defRPr b="1" i="0" sz="1400" u="none" cap="none" strike="noStrike">
                <a:solidFill>
                  <a:srgbClr val="4B2E83"/>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4"/>
          <p:cNvSpPr txBox="1"/>
          <p:nvPr>
            <p:ph idx="2" type="body"/>
          </p:nvPr>
        </p:nvSpPr>
        <p:spPr>
          <a:xfrm>
            <a:off x="671757" y="1730667"/>
            <a:ext cx="8184662" cy="411171"/>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480"/>
              </a:spcBef>
              <a:spcAft>
                <a:spcPts val="0"/>
              </a:spcAft>
              <a:buClr>
                <a:srgbClr val="4B2E83"/>
              </a:buClr>
              <a:buSzPts val="2400"/>
              <a:buFont typeface="Arial"/>
              <a:buNone/>
              <a:defRPr b="0" i="0" sz="2400" u="none" cap="none" strike="noStrike">
                <a:solidFill>
                  <a:srgbClr val="4B2E83"/>
                </a:solidFill>
                <a:latin typeface="Arial"/>
                <a:ea typeface="Arial"/>
                <a:cs typeface="Arial"/>
                <a:sym typeface="Arial"/>
              </a:defRPr>
            </a:lvl1pPr>
            <a:lvl2pPr indent="-228600" lvl="1" marL="914400" marR="0" rtl="0" algn="l">
              <a:spcBef>
                <a:spcPts val="560"/>
              </a:spcBef>
              <a:spcAft>
                <a:spcPts val="0"/>
              </a:spcAft>
              <a:buClr>
                <a:srgbClr val="E8D3A2"/>
              </a:buClr>
              <a:buSzPts val="2800"/>
              <a:buFont typeface="Arial"/>
              <a:buNone/>
              <a:defRPr b="0" i="0" sz="2800" u="none" cap="none" strike="noStrike">
                <a:solidFill>
                  <a:srgbClr val="E8D3A2"/>
                </a:solidFill>
                <a:latin typeface="Encode Sans Black"/>
                <a:ea typeface="Encode Sans Black"/>
                <a:cs typeface="Encode Sans Black"/>
                <a:sym typeface="Encode Sans Black"/>
              </a:defRPr>
            </a:lvl2pPr>
            <a:lvl3pPr indent="-228600" lvl="2" marL="1371600" marR="0" rtl="0" algn="l">
              <a:spcBef>
                <a:spcPts val="480"/>
              </a:spcBef>
              <a:spcAft>
                <a:spcPts val="0"/>
              </a:spcAft>
              <a:buClr>
                <a:srgbClr val="E8D3A2"/>
              </a:buClr>
              <a:buSzPts val="2400"/>
              <a:buFont typeface="Arial"/>
              <a:buNone/>
              <a:defRPr b="0" i="0" sz="2400" u="none" cap="none" strike="noStrike">
                <a:solidFill>
                  <a:srgbClr val="E8D3A2"/>
                </a:solidFill>
                <a:latin typeface="Encode Sans Black"/>
                <a:ea typeface="Encode Sans Black"/>
                <a:cs typeface="Encode Sans Black"/>
                <a:sym typeface="Encode Sans Black"/>
              </a:defRPr>
            </a:lvl3pPr>
            <a:lvl4pPr indent="-228600" lvl="3" marL="1828800" marR="0" rtl="0" algn="l">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4pPr>
            <a:lvl5pPr indent="-228600" lvl="4" marL="2286000" marR="0" rtl="0" algn="l">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ordmark_center_Purple_HEX.png" id="76" name="Google Shape;76;p14"/>
          <p:cNvPicPr preferRelativeResize="0"/>
          <p:nvPr/>
        </p:nvPicPr>
        <p:blipFill rotWithShape="1">
          <a:blip r:embed="rId2">
            <a:alphaModFix/>
          </a:blip>
          <a:srcRect b="0" l="0" r="0" t="0"/>
          <a:stretch/>
        </p:blipFill>
        <p:spPr>
          <a:xfrm>
            <a:off x="6382155" y="6487457"/>
            <a:ext cx="2425295" cy="163374"/>
          </a:xfrm>
          <a:prstGeom prst="rect">
            <a:avLst/>
          </a:prstGeom>
          <a:noFill/>
          <a:ln>
            <a:noFill/>
          </a:ln>
        </p:spPr>
      </p:pic>
      <p:pic>
        <p:nvPicPr>
          <p:cNvPr descr="Bar_RtAngle_7502_RGB.png" id="77" name="Google Shape;77;p14"/>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78" name="Google Shape;78;p14"/>
          <p:cNvSpPr txBox="1"/>
          <p:nvPr>
            <p:ph type="title"/>
          </p:nvPr>
        </p:nvSpPr>
        <p:spPr>
          <a:xfrm>
            <a:off x="671756" y="371511"/>
            <a:ext cx="8184663" cy="99199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rgbClr val="4B2E83"/>
              </a:buClr>
              <a:buSzPts val="3000"/>
              <a:buFont typeface="Encode Sans Black"/>
              <a:buNone/>
              <a:defRPr b="1" i="0" sz="3000" u="none" cap="none" strike="noStrike">
                <a:solidFill>
                  <a:srgbClr val="4B2E83"/>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1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4B2E83"/>
                </a:solidFill>
                <a:latin typeface="Open Sans"/>
                <a:ea typeface="Open Sans"/>
                <a:cs typeface="Open Sans"/>
                <a:sym typeface="Open Sans"/>
              </a:defRPr>
            </a:lvl1pPr>
            <a:lvl2pPr lvl="1">
              <a:buNone/>
              <a:defRPr>
                <a:solidFill>
                  <a:srgbClr val="4B2E83"/>
                </a:solidFill>
                <a:latin typeface="Open Sans"/>
                <a:ea typeface="Open Sans"/>
                <a:cs typeface="Open Sans"/>
                <a:sym typeface="Open Sans"/>
              </a:defRPr>
            </a:lvl2pPr>
            <a:lvl3pPr lvl="2">
              <a:buNone/>
              <a:defRPr>
                <a:solidFill>
                  <a:srgbClr val="4B2E83"/>
                </a:solidFill>
                <a:latin typeface="Open Sans"/>
                <a:ea typeface="Open Sans"/>
                <a:cs typeface="Open Sans"/>
                <a:sym typeface="Open Sans"/>
              </a:defRPr>
            </a:lvl3pPr>
            <a:lvl4pPr lvl="3">
              <a:buNone/>
              <a:defRPr>
                <a:solidFill>
                  <a:srgbClr val="4B2E83"/>
                </a:solidFill>
                <a:latin typeface="Open Sans"/>
                <a:ea typeface="Open Sans"/>
                <a:cs typeface="Open Sans"/>
                <a:sym typeface="Open Sans"/>
              </a:defRPr>
            </a:lvl4pPr>
            <a:lvl5pPr lvl="4">
              <a:buNone/>
              <a:defRPr>
                <a:solidFill>
                  <a:srgbClr val="4B2E83"/>
                </a:solidFill>
                <a:latin typeface="Open Sans"/>
                <a:ea typeface="Open Sans"/>
                <a:cs typeface="Open Sans"/>
                <a:sym typeface="Open Sans"/>
              </a:defRPr>
            </a:lvl5pPr>
            <a:lvl6pPr lvl="5">
              <a:buNone/>
              <a:defRPr>
                <a:solidFill>
                  <a:srgbClr val="4B2E83"/>
                </a:solidFill>
                <a:latin typeface="Open Sans"/>
                <a:ea typeface="Open Sans"/>
                <a:cs typeface="Open Sans"/>
                <a:sym typeface="Open Sans"/>
              </a:defRPr>
            </a:lvl6pPr>
            <a:lvl7pPr lvl="6">
              <a:buNone/>
              <a:defRPr>
                <a:solidFill>
                  <a:srgbClr val="4B2E83"/>
                </a:solidFill>
                <a:latin typeface="Open Sans"/>
                <a:ea typeface="Open Sans"/>
                <a:cs typeface="Open Sans"/>
                <a:sym typeface="Open Sans"/>
              </a:defRPr>
            </a:lvl7pPr>
            <a:lvl8pPr lvl="7">
              <a:buNone/>
              <a:defRPr>
                <a:solidFill>
                  <a:srgbClr val="4B2E83"/>
                </a:solidFill>
                <a:latin typeface="Open Sans"/>
                <a:ea typeface="Open Sans"/>
                <a:cs typeface="Open Sans"/>
                <a:sym typeface="Open Sans"/>
              </a:defRPr>
            </a:lvl8pPr>
            <a:lvl9pPr lvl="8">
              <a:buNone/>
              <a:defRPr>
                <a:solidFill>
                  <a:srgbClr val="4B2E83"/>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Graphic">
  <p:cSld name="Header + Graphic">
    <p:spTree>
      <p:nvGrpSpPr>
        <p:cNvPr id="80" name="Shape 80"/>
        <p:cNvGrpSpPr/>
        <p:nvPr/>
      </p:nvGrpSpPr>
      <p:grpSpPr>
        <a:xfrm>
          <a:off x="0" y="0"/>
          <a:ext cx="0" cy="0"/>
          <a:chOff x="0" y="0"/>
          <a:chExt cx="0" cy="0"/>
        </a:xfrm>
      </p:grpSpPr>
      <p:sp>
        <p:nvSpPr>
          <p:cNvPr id="81" name="Google Shape;81;p15"/>
          <p:cNvSpPr/>
          <p:nvPr>
            <p:ph idx="2" type="chart"/>
          </p:nvPr>
        </p:nvSpPr>
        <p:spPr>
          <a:xfrm>
            <a:off x="766763" y="1736725"/>
            <a:ext cx="8021637" cy="4432300"/>
          </a:xfrm>
          <a:prstGeom prst="rect">
            <a:avLst/>
          </a:prstGeom>
          <a:noFill/>
          <a:ln>
            <a:noFill/>
          </a:ln>
        </p:spPr>
        <p:txBody>
          <a:bodyPr anchorCtr="0" anchor="t" bIns="45700" lIns="91425" spcFirstLastPara="1" rIns="91425" wrap="square" tIns="45700"/>
          <a:lstStyle>
            <a:lvl1pPr lvl="0" marR="0" rtl="0" algn="l">
              <a:spcBef>
                <a:spcPts val="480"/>
              </a:spcBef>
              <a:spcAft>
                <a:spcPts val="0"/>
              </a:spcAft>
              <a:buClr>
                <a:srgbClr val="999999"/>
              </a:buClr>
              <a:buSzPts val="2400"/>
              <a:buFont typeface="Arial"/>
              <a:buNone/>
              <a:defRPr b="0" i="1" sz="2400" u="none" cap="none" strike="noStrike">
                <a:solidFill>
                  <a:srgbClr val="999999"/>
                </a:solidFill>
                <a:latin typeface="Open Sans Light"/>
                <a:ea typeface="Open Sans Light"/>
                <a:cs typeface="Open Sans Light"/>
                <a:sym typeface="Open Sans Light"/>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ordmark_center_Purple_HEX.png" id="82" name="Google Shape;82;p15"/>
          <p:cNvPicPr preferRelativeResize="0"/>
          <p:nvPr/>
        </p:nvPicPr>
        <p:blipFill rotWithShape="1">
          <a:blip r:embed="rId2">
            <a:alphaModFix/>
          </a:blip>
          <a:srcRect b="0" l="0" r="0" t="0"/>
          <a:stretch/>
        </p:blipFill>
        <p:spPr>
          <a:xfrm>
            <a:off x="6363105" y="6487457"/>
            <a:ext cx="2425295" cy="163374"/>
          </a:xfrm>
          <a:prstGeom prst="rect">
            <a:avLst/>
          </a:prstGeom>
          <a:noFill/>
          <a:ln>
            <a:noFill/>
          </a:ln>
        </p:spPr>
      </p:pic>
      <p:pic>
        <p:nvPicPr>
          <p:cNvPr descr="Bar_RtAngle_7502_RGB.png" id="83" name="Google Shape;83;p15"/>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84" name="Google Shape;84;p15"/>
          <p:cNvSpPr txBox="1"/>
          <p:nvPr>
            <p:ph type="title"/>
          </p:nvPr>
        </p:nvSpPr>
        <p:spPr>
          <a:xfrm>
            <a:off x="671756" y="371511"/>
            <a:ext cx="8116644" cy="99199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Google Shape;85;p1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chemeClr val="dk1"/>
                </a:solidFill>
                <a:latin typeface="Encode Sans Black"/>
                <a:ea typeface="Encode Sans Black"/>
                <a:cs typeface="Encode Sans Black"/>
                <a:sym typeface="Encode Sans Black"/>
              </a:defRPr>
            </a:lvl1pPr>
            <a:lvl2pPr lvl="1">
              <a:buNone/>
              <a:defRPr>
                <a:solidFill>
                  <a:schemeClr val="dk1"/>
                </a:solidFill>
                <a:latin typeface="Encode Sans Black"/>
                <a:ea typeface="Encode Sans Black"/>
                <a:cs typeface="Encode Sans Black"/>
                <a:sym typeface="Encode Sans Black"/>
              </a:defRPr>
            </a:lvl2pPr>
            <a:lvl3pPr lvl="2">
              <a:buNone/>
              <a:defRPr>
                <a:solidFill>
                  <a:schemeClr val="dk1"/>
                </a:solidFill>
                <a:latin typeface="Encode Sans Black"/>
                <a:ea typeface="Encode Sans Black"/>
                <a:cs typeface="Encode Sans Black"/>
                <a:sym typeface="Encode Sans Black"/>
              </a:defRPr>
            </a:lvl3pPr>
            <a:lvl4pPr lvl="3">
              <a:buNone/>
              <a:defRPr>
                <a:solidFill>
                  <a:schemeClr val="dk1"/>
                </a:solidFill>
                <a:latin typeface="Encode Sans Black"/>
                <a:ea typeface="Encode Sans Black"/>
                <a:cs typeface="Encode Sans Black"/>
                <a:sym typeface="Encode Sans Black"/>
              </a:defRPr>
            </a:lvl4pPr>
            <a:lvl5pPr lvl="4">
              <a:buNone/>
              <a:defRPr>
                <a:solidFill>
                  <a:schemeClr val="dk1"/>
                </a:solidFill>
                <a:latin typeface="Encode Sans Black"/>
                <a:ea typeface="Encode Sans Black"/>
                <a:cs typeface="Encode Sans Black"/>
                <a:sym typeface="Encode Sans Black"/>
              </a:defRPr>
            </a:lvl5pPr>
            <a:lvl6pPr lvl="5">
              <a:buNone/>
              <a:defRPr>
                <a:solidFill>
                  <a:schemeClr val="dk1"/>
                </a:solidFill>
                <a:latin typeface="Encode Sans Black"/>
                <a:ea typeface="Encode Sans Black"/>
                <a:cs typeface="Encode Sans Black"/>
                <a:sym typeface="Encode Sans Black"/>
              </a:defRPr>
            </a:lvl6pPr>
            <a:lvl7pPr lvl="6">
              <a:buNone/>
              <a:defRPr>
                <a:solidFill>
                  <a:schemeClr val="dk1"/>
                </a:solidFill>
                <a:latin typeface="Encode Sans Black"/>
                <a:ea typeface="Encode Sans Black"/>
                <a:cs typeface="Encode Sans Black"/>
                <a:sym typeface="Encode Sans Black"/>
              </a:defRPr>
            </a:lvl7pPr>
            <a:lvl8pPr lvl="7">
              <a:buNone/>
              <a:defRPr>
                <a:solidFill>
                  <a:schemeClr val="dk1"/>
                </a:solidFill>
                <a:latin typeface="Encode Sans Black"/>
                <a:ea typeface="Encode Sans Black"/>
                <a:cs typeface="Encode Sans Black"/>
                <a:sym typeface="Encode Sans Black"/>
              </a:defRPr>
            </a:lvl8pPr>
            <a:lvl9pPr lvl="8">
              <a:buNone/>
              <a:defRPr>
                <a:solidFill>
                  <a:schemeClr val="dk1"/>
                </a:solidFill>
                <a:latin typeface="Encode Sans Black"/>
                <a:ea typeface="Encode Sans Black"/>
                <a:cs typeface="Encode Sans Black"/>
                <a:sym typeface="Encode Sans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Subheader + Content">
  <p:cSld name="Header + Subheader + Content">
    <p:spTree>
      <p:nvGrpSpPr>
        <p:cNvPr id="13" name="Shape 13"/>
        <p:cNvGrpSpPr/>
        <p:nvPr/>
      </p:nvGrpSpPr>
      <p:grpSpPr>
        <a:xfrm>
          <a:off x="0" y="0"/>
          <a:ext cx="0" cy="0"/>
          <a:chOff x="0" y="0"/>
          <a:chExt cx="0" cy="0"/>
        </a:xfrm>
      </p:grpSpPr>
      <p:sp>
        <p:nvSpPr>
          <p:cNvPr id="14" name="Google Shape;14;p3"/>
          <p:cNvSpPr txBox="1"/>
          <p:nvPr>
            <p:ph idx="1" type="body"/>
          </p:nvPr>
        </p:nvSpPr>
        <p:spPr>
          <a:xfrm>
            <a:off x="659305" y="2320239"/>
            <a:ext cx="8197114" cy="3810086"/>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rgbClr val="FFFFFF"/>
              </a:buClr>
              <a:buSzPts val="2400"/>
              <a:buFont typeface="Merriweather Sans"/>
              <a:buChar char="&gt;"/>
              <a:defRPr b="1" i="0" sz="2400" u="none" cap="none" strike="noStrike">
                <a:solidFill>
                  <a:srgbClr val="FFFFFF"/>
                </a:solidFill>
                <a:latin typeface="Open Sans"/>
                <a:ea typeface="Open Sans"/>
                <a:cs typeface="Open Sans"/>
                <a:sym typeface="Open Sans"/>
              </a:defRPr>
            </a:lvl1pPr>
            <a:lvl2pPr indent="-355600" lvl="1" marL="914400" marR="0" rtl="0" algn="l">
              <a:spcBef>
                <a:spcPts val="400"/>
              </a:spcBef>
              <a:spcAft>
                <a:spcPts val="0"/>
              </a:spcAft>
              <a:buClr>
                <a:srgbClr val="FFFFFF"/>
              </a:buClr>
              <a:buSzPts val="2000"/>
              <a:buFont typeface="Arial"/>
              <a:buChar char="–"/>
              <a:defRPr b="1" i="0" sz="2000" u="none" cap="none" strike="noStrike">
                <a:solidFill>
                  <a:srgbClr val="FFFFFF"/>
                </a:solidFill>
                <a:latin typeface="Open Sans"/>
                <a:ea typeface="Open Sans"/>
                <a:cs typeface="Open Sans"/>
                <a:sym typeface="Open Sans"/>
              </a:defRPr>
            </a:lvl2pPr>
            <a:lvl3pPr indent="-342900" lvl="2" marL="1371600" marR="0" rtl="0" algn="l">
              <a:spcBef>
                <a:spcPts val="360"/>
              </a:spcBef>
              <a:spcAft>
                <a:spcPts val="0"/>
              </a:spcAft>
              <a:buClr>
                <a:srgbClr val="FFFFFF"/>
              </a:buClr>
              <a:buSzPts val="1800"/>
              <a:buFont typeface="Merriweather Sans"/>
              <a:buChar char="&gt;"/>
              <a:defRPr b="1" i="0" sz="1800" u="none" cap="none" strike="noStrike">
                <a:solidFill>
                  <a:srgbClr val="FFFFFF"/>
                </a:solidFill>
                <a:latin typeface="Open Sans"/>
                <a:ea typeface="Open Sans"/>
                <a:cs typeface="Open Sans"/>
                <a:sym typeface="Open Sans"/>
              </a:defRPr>
            </a:lvl3pPr>
            <a:lvl4pPr indent="-330200" lvl="3" marL="1828800" marR="0" rtl="0" algn="l">
              <a:spcBef>
                <a:spcPts val="320"/>
              </a:spcBef>
              <a:spcAft>
                <a:spcPts val="0"/>
              </a:spcAft>
              <a:buClr>
                <a:srgbClr val="FFFFFF"/>
              </a:buClr>
              <a:buSzPts val="1600"/>
              <a:buFont typeface="Arial"/>
              <a:buChar char="–"/>
              <a:defRPr b="1" i="0" sz="1600" u="none" cap="none" strike="noStrike">
                <a:solidFill>
                  <a:srgbClr val="FFFFFF"/>
                </a:solidFill>
                <a:latin typeface="Open Sans"/>
                <a:ea typeface="Open Sans"/>
                <a:cs typeface="Open Sans"/>
                <a:sym typeface="Open Sans"/>
              </a:defRPr>
            </a:lvl4pPr>
            <a:lvl5pPr indent="-317500" lvl="4" marL="2286000" marR="0" rtl="0" algn="l">
              <a:spcBef>
                <a:spcPts val="280"/>
              </a:spcBef>
              <a:spcAft>
                <a:spcPts val="0"/>
              </a:spcAft>
              <a:buClr>
                <a:srgbClr val="FFFFFF"/>
              </a:buClr>
              <a:buSzPts val="1400"/>
              <a:buFont typeface="Merriweather Sans"/>
              <a:buChar char="&gt;"/>
              <a:defRPr b="1" i="0" sz="1400" u="none" cap="none" strike="noStrike">
                <a:solidFill>
                  <a:srgbClr val="FFFFFF"/>
                </a:solidFill>
                <a:latin typeface="Open Sans"/>
                <a:ea typeface="Open Sans"/>
                <a:cs typeface="Open Sans"/>
                <a:sym typeface="Open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5" name="Google Shape;15;p3"/>
          <p:cNvSpPr txBox="1"/>
          <p:nvPr>
            <p:ph idx="2" type="body"/>
          </p:nvPr>
        </p:nvSpPr>
        <p:spPr>
          <a:xfrm>
            <a:off x="671757" y="1730667"/>
            <a:ext cx="8184662" cy="411171"/>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48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1pPr>
            <a:lvl2pPr indent="-228600" lvl="1" marL="914400" marR="0" rtl="0" algn="l">
              <a:spcBef>
                <a:spcPts val="560"/>
              </a:spcBef>
              <a:spcAft>
                <a:spcPts val="0"/>
              </a:spcAft>
              <a:buClr>
                <a:srgbClr val="E8D3A2"/>
              </a:buClr>
              <a:buSzPts val="2800"/>
              <a:buFont typeface="Arial"/>
              <a:buNone/>
              <a:defRPr b="0" i="0" sz="2800" u="none" cap="none" strike="noStrike">
                <a:solidFill>
                  <a:srgbClr val="E8D3A2"/>
                </a:solidFill>
                <a:latin typeface="Encode Sans Black"/>
                <a:ea typeface="Encode Sans Black"/>
                <a:cs typeface="Encode Sans Black"/>
                <a:sym typeface="Encode Sans Black"/>
              </a:defRPr>
            </a:lvl2pPr>
            <a:lvl3pPr indent="-228600" lvl="2" marL="1371600" marR="0" rtl="0" algn="l">
              <a:spcBef>
                <a:spcPts val="480"/>
              </a:spcBef>
              <a:spcAft>
                <a:spcPts val="0"/>
              </a:spcAft>
              <a:buClr>
                <a:srgbClr val="E8D3A2"/>
              </a:buClr>
              <a:buSzPts val="2400"/>
              <a:buFont typeface="Arial"/>
              <a:buNone/>
              <a:defRPr b="0" i="0" sz="2400" u="none" cap="none" strike="noStrike">
                <a:solidFill>
                  <a:srgbClr val="E8D3A2"/>
                </a:solidFill>
                <a:latin typeface="Encode Sans Black"/>
                <a:ea typeface="Encode Sans Black"/>
                <a:cs typeface="Encode Sans Black"/>
                <a:sym typeface="Encode Sans Black"/>
              </a:defRPr>
            </a:lvl3pPr>
            <a:lvl4pPr indent="-228600" lvl="3" marL="1828800" marR="0" rtl="0" algn="l">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4pPr>
            <a:lvl5pPr indent="-228600" lvl="4" marL="2286000" marR="0" rtl="0" algn="l">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id="16" name="Google Shape;16;p3"/>
          <p:cNvPicPr preferRelativeResize="0"/>
          <p:nvPr/>
        </p:nvPicPr>
        <p:blipFill rotWithShape="1">
          <a:blip r:embed="rId2">
            <a:alphaModFix/>
          </a:blip>
          <a:srcRect b="0" l="0" r="0" t="0"/>
          <a:stretch/>
        </p:blipFill>
        <p:spPr>
          <a:xfrm>
            <a:off x="6248401" y="6354234"/>
            <a:ext cx="2540000" cy="266700"/>
          </a:xfrm>
          <a:prstGeom prst="rect">
            <a:avLst/>
          </a:prstGeom>
          <a:noFill/>
          <a:ln>
            <a:noFill/>
          </a:ln>
        </p:spPr>
      </p:pic>
      <p:pic>
        <p:nvPicPr>
          <p:cNvPr descr="Bar_RtAngle_7502_RGB.png" id="17" name="Google Shape;17;p3"/>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18" name="Google Shape;18;p3"/>
          <p:cNvSpPr txBox="1"/>
          <p:nvPr>
            <p:ph type="title"/>
          </p:nvPr>
        </p:nvSpPr>
        <p:spPr>
          <a:xfrm>
            <a:off x="671757" y="365069"/>
            <a:ext cx="8184662" cy="99844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2"/>
              </a:buClr>
              <a:buSzPts val="3000"/>
              <a:buFont typeface="Encode Sans Black"/>
              <a:buNone/>
              <a:defRPr b="1" i="0" sz="3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FFFFFF"/>
                </a:solidFill>
                <a:latin typeface="Open Sans"/>
                <a:ea typeface="Open Sans"/>
                <a:cs typeface="Open Sans"/>
                <a:sym typeface="Open Sans"/>
              </a:defRPr>
            </a:lvl1pPr>
            <a:lvl2pPr lvl="1">
              <a:buNone/>
              <a:defRPr>
                <a:solidFill>
                  <a:srgbClr val="FFFFFF"/>
                </a:solidFill>
                <a:latin typeface="Open Sans"/>
                <a:ea typeface="Open Sans"/>
                <a:cs typeface="Open Sans"/>
                <a:sym typeface="Open Sans"/>
              </a:defRPr>
            </a:lvl2pPr>
            <a:lvl3pPr lvl="2">
              <a:buNone/>
              <a:defRPr>
                <a:solidFill>
                  <a:srgbClr val="FFFFFF"/>
                </a:solidFill>
                <a:latin typeface="Open Sans"/>
                <a:ea typeface="Open Sans"/>
                <a:cs typeface="Open Sans"/>
                <a:sym typeface="Open Sans"/>
              </a:defRPr>
            </a:lvl3pPr>
            <a:lvl4pPr lvl="3">
              <a:buNone/>
              <a:defRPr>
                <a:solidFill>
                  <a:srgbClr val="FFFFFF"/>
                </a:solidFill>
                <a:latin typeface="Open Sans"/>
                <a:ea typeface="Open Sans"/>
                <a:cs typeface="Open Sans"/>
                <a:sym typeface="Open Sans"/>
              </a:defRPr>
            </a:lvl4pPr>
            <a:lvl5pPr lvl="4">
              <a:buNone/>
              <a:defRPr>
                <a:solidFill>
                  <a:srgbClr val="FFFFFF"/>
                </a:solidFill>
                <a:latin typeface="Open Sans"/>
                <a:ea typeface="Open Sans"/>
                <a:cs typeface="Open Sans"/>
                <a:sym typeface="Open Sans"/>
              </a:defRPr>
            </a:lvl5pPr>
            <a:lvl6pPr lvl="5">
              <a:buNone/>
              <a:defRPr>
                <a:solidFill>
                  <a:srgbClr val="FFFFFF"/>
                </a:solidFill>
                <a:latin typeface="Open Sans"/>
                <a:ea typeface="Open Sans"/>
                <a:cs typeface="Open Sans"/>
                <a:sym typeface="Open Sans"/>
              </a:defRPr>
            </a:lvl6pPr>
            <a:lvl7pPr lvl="6">
              <a:buNone/>
              <a:defRPr>
                <a:solidFill>
                  <a:srgbClr val="FFFFFF"/>
                </a:solidFill>
                <a:latin typeface="Open Sans"/>
                <a:ea typeface="Open Sans"/>
                <a:cs typeface="Open Sans"/>
                <a:sym typeface="Open Sans"/>
              </a:defRPr>
            </a:lvl7pPr>
            <a:lvl8pPr lvl="7">
              <a:buNone/>
              <a:defRPr>
                <a:solidFill>
                  <a:srgbClr val="FFFFFF"/>
                </a:solidFill>
                <a:latin typeface="Open Sans"/>
                <a:ea typeface="Open Sans"/>
                <a:cs typeface="Open Sans"/>
                <a:sym typeface="Open Sans"/>
              </a:defRPr>
            </a:lvl8pPr>
            <a:lvl9pPr lvl="8">
              <a:buNone/>
              <a:defRPr>
                <a:solidFill>
                  <a:srgbClr val="FFFFFF"/>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Content">
  <p:cSld name="Header + Content">
    <p:bg>
      <p:bgPr>
        <a:solidFill>
          <a:srgbClr val="4B2E83"/>
        </a:solidFill>
      </p:bgPr>
    </p:bg>
    <p:spTree>
      <p:nvGrpSpPr>
        <p:cNvPr id="20" name="Shape 20"/>
        <p:cNvGrpSpPr/>
        <p:nvPr/>
      </p:nvGrpSpPr>
      <p:grpSpPr>
        <a:xfrm>
          <a:off x="0" y="0"/>
          <a:ext cx="0" cy="0"/>
          <a:chOff x="0" y="0"/>
          <a:chExt cx="0" cy="0"/>
        </a:xfrm>
      </p:grpSpPr>
      <p:pic>
        <p:nvPicPr>
          <p:cNvPr descr="UW_W Logo_White.png" id="21" name="Google Shape;21;p4"/>
          <p:cNvPicPr preferRelativeResize="0"/>
          <p:nvPr/>
        </p:nvPicPr>
        <p:blipFill rotWithShape="1">
          <a:blip r:embed="rId2">
            <a:alphaModFix/>
          </a:blip>
          <a:srcRect b="0" l="0" r="0" t="0"/>
          <a:stretch/>
        </p:blipFill>
        <p:spPr>
          <a:xfrm>
            <a:off x="7445815" y="5945854"/>
            <a:ext cx="1371600" cy="923544"/>
          </a:xfrm>
          <a:prstGeom prst="rect">
            <a:avLst/>
          </a:prstGeom>
          <a:noFill/>
          <a:ln>
            <a:noFill/>
          </a:ln>
        </p:spPr>
      </p:pic>
      <p:sp>
        <p:nvSpPr>
          <p:cNvPr id="22" name="Google Shape;22;p4"/>
          <p:cNvSpPr txBox="1"/>
          <p:nvPr>
            <p:ph idx="1" type="body"/>
          </p:nvPr>
        </p:nvSpPr>
        <p:spPr>
          <a:xfrm>
            <a:off x="659305" y="1736725"/>
            <a:ext cx="8076956" cy="4015497"/>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rgbClr val="FFFFFF"/>
              </a:buClr>
              <a:buSzPts val="2400"/>
              <a:buFont typeface="Merriweather Sans"/>
              <a:buChar char="&gt;"/>
              <a:defRPr b="1" i="0" sz="2400" u="none" cap="none" strike="noStrike">
                <a:solidFill>
                  <a:srgbClr val="FFFFFF"/>
                </a:solidFill>
                <a:latin typeface="Open Sans"/>
                <a:ea typeface="Open Sans"/>
                <a:cs typeface="Open Sans"/>
                <a:sym typeface="Open Sans"/>
              </a:defRPr>
            </a:lvl1pPr>
            <a:lvl2pPr indent="-355600" lvl="1" marL="914400" marR="0" rtl="0" algn="l">
              <a:spcBef>
                <a:spcPts val="400"/>
              </a:spcBef>
              <a:spcAft>
                <a:spcPts val="0"/>
              </a:spcAft>
              <a:buClr>
                <a:srgbClr val="FFFFFF"/>
              </a:buClr>
              <a:buSzPts val="2000"/>
              <a:buFont typeface="Arial"/>
              <a:buChar char="–"/>
              <a:defRPr b="1" i="0" sz="2000" u="none" cap="none" strike="noStrike">
                <a:solidFill>
                  <a:srgbClr val="FFFFFF"/>
                </a:solidFill>
                <a:latin typeface="Open Sans"/>
                <a:ea typeface="Open Sans"/>
                <a:cs typeface="Open Sans"/>
                <a:sym typeface="Open Sans"/>
              </a:defRPr>
            </a:lvl2pPr>
            <a:lvl3pPr indent="-342900" lvl="2" marL="1371600" marR="0" rtl="0" algn="l">
              <a:spcBef>
                <a:spcPts val="360"/>
              </a:spcBef>
              <a:spcAft>
                <a:spcPts val="0"/>
              </a:spcAft>
              <a:buClr>
                <a:srgbClr val="FFFFFF"/>
              </a:buClr>
              <a:buSzPts val="1800"/>
              <a:buFont typeface="Merriweather Sans"/>
              <a:buChar char="&gt;"/>
              <a:defRPr b="1" i="0" sz="1800" u="none" cap="none" strike="noStrike">
                <a:solidFill>
                  <a:srgbClr val="FFFFFF"/>
                </a:solidFill>
                <a:latin typeface="Open Sans"/>
                <a:ea typeface="Open Sans"/>
                <a:cs typeface="Open Sans"/>
                <a:sym typeface="Open Sans"/>
              </a:defRPr>
            </a:lvl3pPr>
            <a:lvl4pPr indent="-330200" lvl="3" marL="1828800" marR="0" rtl="0" algn="l">
              <a:spcBef>
                <a:spcPts val="320"/>
              </a:spcBef>
              <a:spcAft>
                <a:spcPts val="0"/>
              </a:spcAft>
              <a:buClr>
                <a:srgbClr val="FFFFFF"/>
              </a:buClr>
              <a:buSzPts val="1600"/>
              <a:buFont typeface="Arial"/>
              <a:buChar char="–"/>
              <a:defRPr b="1" i="0" sz="1600" u="none" cap="none" strike="noStrike">
                <a:solidFill>
                  <a:srgbClr val="FFFFFF"/>
                </a:solidFill>
                <a:latin typeface="Open Sans"/>
                <a:ea typeface="Open Sans"/>
                <a:cs typeface="Open Sans"/>
                <a:sym typeface="Open Sans"/>
              </a:defRPr>
            </a:lvl4pPr>
            <a:lvl5pPr indent="-317500" lvl="4" marL="2286000" marR="0" rtl="0" algn="l">
              <a:spcBef>
                <a:spcPts val="280"/>
              </a:spcBef>
              <a:spcAft>
                <a:spcPts val="0"/>
              </a:spcAft>
              <a:buClr>
                <a:srgbClr val="FFFFFF"/>
              </a:buClr>
              <a:buSzPts val="1400"/>
              <a:buFont typeface="Merriweather Sans"/>
              <a:buChar char="&gt;"/>
              <a:defRPr b="1" i="0" sz="1400" u="none" cap="none" strike="noStrike">
                <a:solidFill>
                  <a:srgbClr val="FFFFFF"/>
                </a:solidFill>
                <a:latin typeface="Open Sans"/>
                <a:ea typeface="Open Sans"/>
                <a:cs typeface="Open Sans"/>
                <a:sym typeface="Open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descr="Bar_RtAngle_7502_RGB.png" id="23" name="Google Shape;23;p4"/>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24" name="Google Shape;24;p4"/>
          <p:cNvSpPr txBox="1"/>
          <p:nvPr>
            <p:ph type="title"/>
          </p:nvPr>
        </p:nvSpPr>
        <p:spPr>
          <a:xfrm>
            <a:off x="671756" y="371511"/>
            <a:ext cx="8064505" cy="99199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2"/>
              </a:buClr>
              <a:buSzPts val="3000"/>
              <a:buFont typeface="Encode Sans Black"/>
              <a:buNone/>
              <a:defRPr b="1" i="0" sz="3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FFFFFF"/>
                </a:solidFill>
                <a:latin typeface="Open Sans"/>
                <a:ea typeface="Open Sans"/>
                <a:cs typeface="Open Sans"/>
                <a:sym typeface="Open Sans"/>
              </a:defRPr>
            </a:lvl1pPr>
            <a:lvl2pPr lvl="1">
              <a:buNone/>
              <a:defRPr>
                <a:solidFill>
                  <a:srgbClr val="FFFFFF"/>
                </a:solidFill>
                <a:latin typeface="Open Sans"/>
                <a:ea typeface="Open Sans"/>
                <a:cs typeface="Open Sans"/>
                <a:sym typeface="Open Sans"/>
              </a:defRPr>
            </a:lvl2pPr>
            <a:lvl3pPr lvl="2">
              <a:buNone/>
              <a:defRPr>
                <a:solidFill>
                  <a:srgbClr val="FFFFFF"/>
                </a:solidFill>
                <a:latin typeface="Open Sans"/>
                <a:ea typeface="Open Sans"/>
                <a:cs typeface="Open Sans"/>
                <a:sym typeface="Open Sans"/>
              </a:defRPr>
            </a:lvl3pPr>
            <a:lvl4pPr lvl="3">
              <a:buNone/>
              <a:defRPr>
                <a:solidFill>
                  <a:srgbClr val="FFFFFF"/>
                </a:solidFill>
                <a:latin typeface="Open Sans"/>
                <a:ea typeface="Open Sans"/>
                <a:cs typeface="Open Sans"/>
                <a:sym typeface="Open Sans"/>
              </a:defRPr>
            </a:lvl4pPr>
            <a:lvl5pPr lvl="4">
              <a:buNone/>
              <a:defRPr>
                <a:solidFill>
                  <a:srgbClr val="FFFFFF"/>
                </a:solidFill>
                <a:latin typeface="Open Sans"/>
                <a:ea typeface="Open Sans"/>
                <a:cs typeface="Open Sans"/>
                <a:sym typeface="Open Sans"/>
              </a:defRPr>
            </a:lvl5pPr>
            <a:lvl6pPr lvl="5">
              <a:buNone/>
              <a:defRPr>
                <a:solidFill>
                  <a:srgbClr val="FFFFFF"/>
                </a:solidFill>
                <a:latin typeface="Open Sans"/>
                <a:ea typeface="Open Sans"/>
                <a:cs typeface="Open Sans"/>
                <a:sym typeface="Open Sans"/>
              </a:defRPr>
            </a:lvl6pPr>
            <a:lvl7pPr lvl="6">
              <a:buNone/>
              <a:defRPr>
                <a:solidFill>
                  <a:srgbClr val="FFFFFF"/>
                </a:solidFill>
                <a:latin typeface="Open Sans"/>
                <a:ea typeface="Open Sans"/>
                <a:cs typeface="Open Sans"/>
                <a:sym typeface="Open Sans"/>
              </a:defRPr>
            </a:lvl7pPr>
            <a:lvl8pPr lvl="7">
              <a:buNone/>
              <a:defRPr>
                <a:solidFill>
                  <a:srgbClr val="FFFFFF"/>
                </a:solidFill>
                <a:latin typeface="Open Sans"/>
                <a:ea typeface="Open Sans"/>
                <a:cs typeface="Open Sans"/>
                <a:sym typeface="Open Sans"/>
              </a:defRPr>
            </a:lvl8pPr>
            <a:lvl9pPr lvl="8">
              <a:buNone/>
              <a:defRPr>
                <a:solidFill>
                  <a:srgbClr val="FFFFFF"/>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Graphic">
  <p:cSld name="Header + Graphic">
    <p:bg>
      <p:bgPr>
        <a:solidFill>
          <a:srgbClr val="4B2E83"/>
        </a:solidFill>
      </p:bgPr>
    </p:bg>
    <p:spTree>
      <p:nvGrpSpPr>
        <p:cNvPr id="26" name="Shape 26"/>
        <p:cNvGrpSpPr/>
        <p:nvPr/>
      </p:nvGrpSpPr>
      <p:grpSpPr>
        <a:xfrm>
          <a:off x="0" y="0"/>
          <a:ext cx="0" cy="0"/>
          <a:chOff x="0" y="0"/>
          <a:chExt cx="0" cy="0"/>
        </a:xfrm>
      </p:grpSpPr>
      <p:pic>
        <p:nvPicPr>
          <p:cNvPr id="27" name="Google Shape;27;p5"/>
          <p:cNvPicPr preferRelativeResize="0"/>
          <p:nvPr/>
        </p:nvPicPr>
        <p:blipFill rotWithShape="1">
          <a:blip r:embed="rId2">
            <a:alphaModFix/>
          </a:blip>
          <a:srcRect b="0" l="0" r="0" t="0"/>
          <a:stretch/>
        </p:blipFill>
        <p:spPr>
          <a:xfrm>
            <a:off x="6248401" y="6354234"/>
            <a:ext cx="2540000" cy="266700"/>
          </a:xfrm>
          <a:prstGeom prst="rect">
            <a:avLst/>
          </a:prstGeom>
          <a:noFill/>
          <a:ln>
            <a:noFill/>
          </a:ln>
        </p:spPr>
      </p:pic>
      <p:sp>
        <p:nvSpPr>
          <p:cNvPr id="28" name="Google Shape;28;p5"/>
          <p:cNvSpPr/>
          <p:nvPr>
            <p:ph idx="2" type="chart"/>
          </p:nvPr>
        </p:nvSpPr>
        <p:spPr>
          <a:xfrm>
            <a:off x="766763" y="1736725"/>
            <a:ext cx="8021637" cy="4432300"/>
          </a:xfrm>
          <a:prstGeom prst="rect">
            <a:avLst/>
          </a:prstGeom>
          <a:noFill/>
          <a:ln>
            <a:noFill/>
          </a:ln>
        </p:spPr>
        <p:txBody>
          <a:bodyPr anchorCtr="0" anchor="t" bIns="45700" lIns="91425" spcFirstLastPara="1" rIns="91425" wrap="square" tIns="45700"/>
          <a:lstStyle>
            <a:lvl1pPr lvl="0" marR="0" rtl="0" algn="l">
              <a:spcBef>
                <a:spcPts val="480"/>
              </a:spcBef>
              <a:spcAft>
                <a:spcPts val="0"/>
              </a:spcAft>
              <a:buClr>
                <a:srgbClr val="FFFFFF"/>
              </a:buClr>
              <a:buSzPts val="2400"/>
              <a:buFont typeface="Arial"/>
              <a:buNone/>
              <a:defRPr b="0" i="1" sz="2400" u="none" cap="none" strike="noStrike">
                <a:solidFill>
                  <a:srgbClr val="FFFFFF"/>
                </a:solidFill>
                <a:latin typeface="Open Sans Light"/>
                <a:ea typeface="Open Sans Light"/>
                <a:cs typeface="Open Sans Light"/>
                <a:sym typeface="Open Sans Light"/>
              </a:defRPr>
            </a:lvl1pPr>
            <a:lvl2pPr lvl="1"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lvl="6"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lvl="7"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lvl="8"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descr="Bar_RtAngle_7502_RGB.png" id="29" name="Google Shape;29;p5"/>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30" name="Google Shape;30;p5"/>
          <p:cNvSpPr txBox="1"/>
          <p:nvPr>
            <p:ph type="title"/>
          </p:nvPr>
        </p:nvSpPr>
        <p:spPr>
          <a:xfrm>
            <a:off x="671756" y="371511"/>
            <a:ext cx="8116644" cy="99199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2"/>
              </a:buClr>
              <a:buSzPts val="3000"/>
              <a:buFont typeface="Encode Sans Black"/>
              <a:buNone/>
              <a:defRPr b="1" i="0" sz="3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chemeClr val="lt2"/>
                </a:solidFill>
                <a:latin typeface="Encode Sans Black"/>
                <a:ea typeface="Encode Sans Black"/>
                <a:cs typeface="Encode Sans Black"/>
                <a:sym typeface="Encode Sans Black"/>
              </a:defRPr>
            </a:lvl1pPr>
            <a:lvl2pPr lvl="1">
              <a:buNone/>
              <a:defRPr>
                <a:solidFill>
                  <a:schemeClr val="lt2"/>
                </a:solidFill>
                <a:latin typeface="Encode Sans Black"/>
                <a:ea typeface="Encode Sans Black"/>
                <a:cs typeface="Encode Sans Black"/>
                <a:sym typeface="Encode Sans Black"/>
              </a:defRPr>
            </a:lvl2pPr>
            <a:lvl3pPr lvl="2">
              <a:buNone/>
              <a:defRPr>
                <a:solidFill>
                  <a:schemeClr val="lt2"/>
                </a:solidFill>
                <a:latin typeface="Encode Sans Black"/>
                <a:ea typeface="Encode Sans Black"/>
                <a:cs typeface="Encode Sans Black"/>
                <a:sym typeface="Encode Sans Black"/>
              </a:defRPr>
            </a:lvl3pPr>
            <a:lvl4pPr lvl="3">
              <a:buNone/>
              <a:defRPr>
                <a:solidFill>
                  <a:schemeClr val="lt2"/>
                </a:solidFill>
                <a:latin typeface="Encode Sans Black"/>
                <a:ea typeface="Encode Sans Black"/>
                <a:cs typeface="Encode Sans Black"/>
                <a:sym typeface="Encode Sans Black"/>
              </a:defRPr>
            </a:lvl4pPr>
            <a:lvl5pPr lvl="4">
              <a:buNone/>
              <a:defRPr>
                <a:solidFill>
                  <a:schemeClr val="lt2"/>
                </a:solidFill>
                <a:latin typeface="Encode Sans Black"/>
                <a:ea typeface="Encode Sans Black"/>
                <a:cs typeface="Encode Sans Black"/>
                <a:sym typeface="Encode Sans Black"/>
              </a:defRPr>
            </a:lvl5pPr>
            <a:lvl6pPr lvl="5">
              <a:buNone/>
              <a:defRPr>
                <a:solidFill>
                  <a:schemeClr val="lt2"/>
                </a:solidFill>
                <a:latin typeface="Encode Sans Black"/>
                <a:ea typeface="Encode Sans Black"/>
                <a:cs typeface="Encode Sans Black"/>
                <a:sym typeface="Encode Sans Black"/>
              </a:defRPr>
            </a:lvl6pPr>
            <a:lvl7pPr lvl="6">
              <a:buNone/>
              <a:defRPr>
                <a:solidFill>
                  <a:schemeClr val="lt2"/>
                </a:solidFill>
                <a:latin typeface="Encode Sans Black"/>
                <a:ea typeface="Encode Sans Black"/>
                <a:cs typeface="Encode Sans Black"/>
                <a:sym typeface="Encode Sans Black"/>
              </a:defRPr>
            </a:lvl7pPr>
            <a:lvl8pPr lvl="7">
              <a:buNone/>
              <a:defRPr>
                <a:solidFill>
                  <a:schemeClr val="lt2"/>
                </a:solidFill>
                <a:latin typeface="Encode Sans Black"/>
                <a:ea typeface="Encode Sans Black"/>
                <a:cs typeface="Encode Sans Black"/>
                <a:sym typeface="Encode Sans Black"/>
              </a:defRPr>
            </a:lvl8pPr>
            <a:lvl9pPr lvl="8">
              <a:buNone/>
              <a:defRPr>
                <a:solidFill>
                  <a:schemeClr val="lt2"/>
                </a:solidFill>
                <a:latin typeface="Encode Sans Black"/>
                <a:ea typeface="Encode Sans Black"/>
                <a:cs typeface="Encode Sans Black"/>
                <a:sym typeface="Encode Sans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SubHeader + Content">
  <p:cSld name="Header + SubHeader + Content">
    <p:spTree>
      <p:nvGrpSpPr>
        <p:cNvPr id="34" name="Shape 34"/>
        <p:cNvGrpSpPr/>
        <p:nvPr/>
      </p:nvGrpSpPr>
      <p:grpSpPr>
        <a:xfrm>
          <a:off x="0" y="0"/>
          <a:ext cx="0" cy="0"/>
          <a:chOff x="0" y="0"/>
          <a:chExt cx="0" cy="0"/>
        </a:xfrm>
      </p:grpSpPr>
      <p:sp>
        <p:nvSpPr>
          <p:cNvPr id="35" name="Google Shape;35;p7"/>
          <p:cNvSpPr txBox="1"/>
          <p:nvPr>
            <p:ph idx="1" type="body"/>
          </p:nvPr>
        </p:nvSpPr>
        <p:spPr>
          <a:xfrm>
            <a:off x="671757" y="2320239"/>
            <a:ext cx="8197114" cy="3810086"/>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rgbClr val="4B2E83"/>
              </a:buClr>
              <a:buSzPts val="2400"/>
              <a:buFont typeface="Merriweather Sans"/>
              <a:buChar char="&gt;"/>
              <a:defRPr b="1" i="0" sz="2400" u="none" cap="none" strike="noStrike">
                <a:solidFill>
                  <a:srgbClr val="4B2E83"/>
                </a:solidFill>
                <a:latin typeface="Open Sans"/>
                <a:ea typeface="Open Sans"/>
                <a:cs typeface="Open Sans"/>
                <a:sym typeface="Open Sans"/>
              </a:defRPr>
            </a:lvl1pPr>
            <a:lvl2pPr indent="-355600" lvl="1" marL="914400" marR="0" rtl="0" algn="l">
              <a:spcBef>
                <a:spcPts val="400"/>
              </a:spcBef>
              <a:spcAft>
                <a:spcPts val="0"/>
              </a:spcAft>
              <a:buClr>
                <a:srgbClr val="4B2E83"/>
              </a:buClr>
              <a:buSzPts val="2000"/>
              <a:buFont typeface="Arial"/>
              <a:buChar char="–"/>
              <a:defRPr b="1" i="0" sz="2000" u="none" cap="none" strike="noStrike">
                <a:solidFill>
                  <a:srgbClr val="4B2E83"/>
                </a:solidFill>
                <a:latin typeface="Open Sans"/>
                <a:ea typeface="Open Sans"/>
                <a:cs typeface="Open Sans"/>
                <a:sym typeface="Open Sans"/>
              </a:defRPr>
            </a:lvl2pPr>
            <a:lvl3pPr indent="-342900" lvl="2" marL="1371600" marR="0" rtl="0" algn="l">
              <a:spcBef>
                <a:spcPts val="360"/>
              </a:spcBef>
              <a:spcAft>
                <a:spcPts val="0"/>
              </a:spcAft>
              <a:buClr>
                <a:srgbClr val="4B2E83"/>
              </a:buClr>
              <a:buSzPts val="1800"/>
              <a:buFont typeface="Merriweather Sans"/>
              <a:buChar char="&gt;"/>
              <a:defRPr b="1" i="0" sz="1800" u="none" cap="none" strike="noStrike">
                <a:solidFill>
                  <a:srgbClr val="4B2E83"/>
                </a:solidFill>
                <a:latin typeface="Open Sans"/>
                <a:ea typeface="Open Sans"/>
                <a:cs typeface="Open Sans"/>
                <a:sym typeface="Open Sans"/>
              </a:defRPr>
            </a:lvl3pPr>
            <a:lvl4pPr indent="-330200" lvl="3" marL="1828800" marR="0" rtl="0" algn="l">
              <a:spcBef>
                <a:spcPts val="320"/>
              </a:spcBef>
              <a:spcAft>
                <a:spcPts val="0"/>
              </a:spcAft>
              <a:buClr>
                <a:srgbClr val="4B2E83"/>
              </a:buClr>
              <a:buSzPts val="1600"/>
              <a:buFont typeface="Arial"/>
              <a:buChar char="–"/>
              <a:defRPr b="1" i="0" sz="1600" u="none" cap="none" strike="noStrike">
                <a:solidFill>
                  <a:srgbClr val="4B2E83"/>
                </a:solidFill>
                <a:latin typeface="Open Sans"/>
                <a:ea typeface="Open Sans"/>
                <a:cs typeface="Open Sans"/>
                <a:sym typeface="Open Sans"/>
              </a:defRPr>
            </a:lvl4pPr>
            <a:lvl5pPr indent="-317500" lvl="4" marL="2286000" marR="0" rtl="0" algn="l">
              <a:spcBef>
                <a:spcPts val="280"/>
              </a:spcBef>
              <a:spcAft>
                <a:spcPts val="0"/>
              </a:spcAft>
              <a:buClr>
                <a:srgbClr val="4B2E83"/>
              </a:buClr>
              <a:buSzPts val="1400"/>
              <a:buFont typeface="Merriweather Sans"/>
              <a:buChar char="&gt;"/>
              <a:defRPr b="1" i="0" sz="1400" u="none" cap="none" strike="noStrike">
                <a:solidFill>
                  <a:srgbClr val="4B2E83"/>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6" name="Google Shape;36;p7"/>
          <p:cNvSpPr txBox="1"/>
          <p:nvPr>
            <p:ph idx="2" type="body"/>
          </p:nvPr>
        </p:nvSpPr>
        <p:spPr>
          <a:xfrm>
            <a:off x="671757" y="1730667"/>
            <a:ext cx="8184662" cy="411171"/>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480"/>
              </a:spcBef>
              <a:spcAft>
                <a:spcPts val="0"/>
              </a:spcAft>
              <a:buClr>
                <a:srgbClr val="4B2E83"/>
              </a:buClr>
              <a:buSzPts val="2400"/>
              <a:buFont typeface="Arial"/>
              <a:buNone/>
              <a:defRPr b="0" i="0" sz="2400" u="none" cap="none" strike="noStrike">
                <a:solidFill>
                  <a:srgbClr val="4B2E83"/>
                </a:solidFill>
                <a:latin typeface="Arial"/>
                <a:ea typeface="Arial"/>
                <a:cs typeface="Arial"/>
                <a:sym typeface="Arial"/>
              </a:defRPr>
            </a:lvl1pPr>
            <a:lvl2pPr indent="-228600" lvl="1" marL="914400" marR="0" rtl="0" algn="l">
              <a:spcBef>
                <a:spcPts val="560"/>
              </a:spcBef>
              <a:spcAft>
                <a:spcPts val="0"/>
              </a:spcAft>
              <a:buClr>
                <a:srgbClr val="E8D3A2"/>
              </a:buClr>
              <a:buSzPts val="2800"/>
              <a:buFont typeface="Arial"/>
              <a:buNone/>
              <a:defRPr b="0" i="0" sz="2800" u="none" cap="none" strike="noStrike">
                <a:solidFill>
                  <a:srgbClr val="E8D3A2"/>
                </a:solidFill>
                <a:latin typeface="Encode Sans Black"/>
                <a:ea typeface="Encode Sans Black"/>
                <a:cs typeface="Encode Sans Black"/>
                <a:sym typeface="Encode Sans Black"/>
              </a:defRPr>
            </a:lvl2pPr>
            <a:lvl3pPr indent="-228600" lvl="2" marL="1371600" marR="0" rtl="0" algn="l">
              <a:spcBef>
                <a:spcPts val="480"/>
              </a:spcBef>
              <a:spcAft>
                <a:spcPts val="0"/>
              </a:spcAft>
              <a:buClr>
                <a:srgbClr val="E8D3A2"/>
              </a:buClr>
              <a:buSzPts val="2400"/>
              <a:buFont typeface="Arial"/>
              <a:buNone/>
              <a:defRPr b="0" i="0" sz="2400" u="none" cap="none" strike="noStrike">
                <a:solidFill>
                  <a:srgbClr val="E8D3A2"/>
                </a:solidFill>
                <a:latin typeface="Encode Sans Black"/>
                <a:ea typeface="Encode Sans Black"/>
                <a:cs typeface="Encode Sans Black"/>
                <a:sym typeface="Encode Sans Black"/>
              </a:defRPr>
            </a:lvl3pPr>
            <a:lvl4pPr indent="-228600" lvl="3" marL="1828800" marR="0" rtl="0" algn="l">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4pPr>
            <a:lvl5pPr indent="-228600" lvl="4" marL="2286000" marR="0" rtl="0" algn="l">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 Logo_Purple_2685_HEX.png" id="37" name="Google Shape;37;p7"/>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descr="Bar_RtAngle_HEX.png" id="38" name="Google Shape;38;p7"/>
          <p:cNvPicPr preferRelativeResize="0"/>
          <p:nvPr/>
        </p:nvPicPr>
        <p:blipFill rotWithShape="1">
          <a:blip r:embed="rId3">
            <a:alphaModFix/>
          </a:blip>
          <a:srcRect b="0" l="0" r="0" t="0"/>
          <a:stretch/>
        </p:blipFill>
        <p:spPr>
          <a:xfrm>
            <a:off x="781050" y="1402894"/>
            <a:ext cx="1371201" cy="69644"/>
          </a:xfrm>
          <a:prstGeom prst="rect">
            <a:avLst/>
          </a:prstGeom>
          <a:noFill/>
          <a:ln>
            <a:noFill/>
          </a:ln>
        </p:spPr>
      </p:pic>
      <p:sp>
        <p:nvSpPr>
          <p:cNvPr id="39" name="Google Shape;39;p7"/>
          <p:cNvSpPr txBox="1"/>
          <p:nvPr>
            <p:ph type="title"/>
          </p:nvPr>
        </p:nvSpPr>
        <p:spPr>
          <a:xfrm>
            <a:off x="671757" y="365125"/>
            <a:ext cx="8184662" cy="998383"/>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Google Shape;40;p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4B2E83"/>
                </a:solidFill>
                <a:latin typeface="Open Sans"/>
                <a:ea typeface="Open Sans"/>
                <a:cs typeface="Open Sans"/>
                <a:sym typeface="Open Sans"/>
              </a:defRPr>
            </a:lvl1pPr>
            <a:lvl2pPr lvl="1">
              <a:buNone/>
              <a:defRPr>
                <a:solidFill>
                  <a:srgbClr val="4B2E83"/>
                </a:solidFill>
                <a:latin typeface="Open Sans"/>
                <a:ea typeface="Open Sans"/>
                <a:cs typeface="Open Sans"/>
                <a:sym typeface="Open Sans"/>
              </a:defRPr>
            </a:lvl2pPr>
            <a:lvl3pPr lvl="2">
              <a:buNone/>
              <a:defRPr>
                <a:solidFill>
                  <a:srgbClr val="4B2E83"/>
                </a:solidFill>
                <a:latin typeface="Open Sans"/>
                <a:ea typeface="Open Sans"/>
                <a:cs typeface="Open Sans"/>
                <a:sym typeface="Open Sans"/>
              </a:defRPr>
            </a:lvl3pPr>
            <a:lvl4pPr lvl="3">
              <a:buNone/>
              <a:defRPr>
                <a:solidFill>
                  <a:srgbClr val="4B2E83"/>
                </a:solidFill>
                <a:latin typeface="Open Sans"/>
                <a:ea typeface="Open Sans"/>
                <a:cs typeface="Open Sans"/>
                <a:sym typeface="Open Sans"/>
              </a:defRPr>
            </a:lvl4pPr>
            <a:lvl5pPr lvl="4">
              <a:buNone/>
              <a:defRPr>
                <a:solidFill>
                  <a:srgbClr val="4B2E83"/>
                </a:solidFill>
                <a:latin typeface="Open Sans"/>
                <a:ea typeface="Open Sans"/>
                <a:cs typeface="Open Sans"/>
                <a:sym typeface="Open Sans"/>
              </a:defRPr>
            </a:lvl5pPr>
            <a:lvl6pPr lvl="5">
              <a:buNone/>
              <a:defRPr>
                <a:solidFill>
                  <a:srgbClr val="4B2E83"/>
                </a:solidFill>
                <a:latin typeface="Open Sans"/>
                <a:ea typeface="Open Sans"/>
                <a:cs typeface="Open Sans"/>
                <a:sym typeface="Open Sans"/>
              </a:defRPr>
            </a:lvl6pPr>
            <a:lvl7pPr lvl="6">
              <a:buNone/>
              <a:defRPr>
                <a:solidFill>
                  <a:srgbClr val="4B2E83"/>
                </a:solidFill>
                <a:latin typeface="Open Sans"/>
                <a:ea typeface="Open Sans"/>
                <a:cs typeface="Open Sans"/>
                <a:sym typeface="Open Sans"/>
              </a:defRPr>
            </a:lvl7pPr>
            <a:lvl8pPr lvl="7">
              <a:buNone/>
              <a:defRPr>
                <a:solidFill>
                  <a:srgbClr val="4B2E83"/>
                </a:solidFill>
                <a:latin typeface="Open Sans"/>
                <a:ea typeface="Open Sans"/>
                <a:cs typeface="Open Sans"/>
                <a:sym typeface="Open Sans"/>
              </a:defRPr>
            </a:lvl8pPr>
            <a:lvl9pPr lvl="8">
              <a:buNone/>
              <a:defRPr>
                <a:solidFill>
                  <a:srgbClr val="4B2E83"/>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41" name="Shape 41"/>
        <p:cNvGrpSpPr/>
        <p:nvPr/>
      </p:nvGrpSpPr>
      <p:grpSpPr>
        <a:xfrm>
          <a:off x="0" y="0"/>
          <a:ext cx="0" cy="0"/>
          <a:chOff x="0" y="0"/>
          <a:chExt cx="0" cy="0"/>
        </a:xfrm>
      </p:grpSpPr>
      <p:pic>
        <p:nvPicPr>
          <p:cNvPr descr="W Logo_Purple_2685_HEX.png" id="42" name="Google Shape;42;p8"/>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descr="Wordmark_center_Purple_HEX.png" id="43" name="Google Shape;43;p8"/>
          <p:cNvPicPr preferRelativeResize="0"/>
          <p:nvPr/>
        </p:nvPicPr>
        <p:blipFill rotWithShape="1">
          <a:blip r:embed="rId3">
            <a:alphaModFix/>
          </a:blip>
          <a:srcRect b="0" l="0" r="0" t="0"/>
          <a:stretch/>
        </p:blipFill>
        <p:spPr>
          <a:xfrm>
            <a:off x="792039" y="6487457"/>
            <a:ext cx="2425295" cy="163374"/>
          </a:xfrm>
          <a:prstGeom prst="rect">
            <a:avLst/>
          </a:prstGeom>
          <a:noFill/>
          <a:ln>
            <a:noFill/>
          </a:ln>
        </p:spPr>
      </p:pic>
      <p:pic>
        <p:nvPicPr>
          <p:cNvPr descr="Bar_RtAngle_HEX.png" id="44" name="Google Shape;44;p8"/>
          <p:cNvPicPr preferRelativeResize="0"/>
          <p:nvPr/>
        </p:nvPicPr>
        <p:blipFill rotWithShape="1">
          <a:blip r:embed="rId4">
            <a:alphaModFix/>
          </a:blip>
          <a:srcRect b="0" l="0" r="0" t="0"/>
          <a:stretch/>
        </p:blipFill>
        <p:spPr>
          <a:xfrm>
            <a:off x="792039" y="3947767"/>
            <a:ext cx="2451418" cy="124509"/>
          </a:xfrm>
          <a:prstGeom prst="rect">
            <a:avLst/>
          </a:prstGeom>
          <a:noFill/>
          <a:ln>
            <a:noFill/>
          </a:ln>
        </p:spPr>
      </p:pic>
      <p:sp>
        <p:nvSpPr>
          <p:cNvPr id="45" name="Google Shape;45;p8"/>
          <p:cNvSpPr txBox="1"/>
          <p:nvPr>
            <p:ph type="title"/>
          </p:nvPr>
        </p:nvSpPr>
        <p:spPr>
          <a:xfrm>
            <a:off x="671757" y="939146"/>
            <a:ext cx="6972300" cy="2871103"/>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5000"/>
              <a:buFont typeface="Encode Sans Black"/>
              <a:buNone/>
              <a:defRPr b="1" i="0" sz="5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chemeClr val="dk1"/>
                </a:solidFill>
                <a:latin typeface="Encode Sans Black"/>
                <a:ea typeface="Encode Sans Black"/>
                <a:cs typeface="Encode Sans Black"/>
                <a:sym typeface="Encode Sans Black"/>
              </a:defRPr>
            </a:lvl1pPr>
            <a:lvl2pPr lvl="1">
              <a:buNone/>
              <a:defRPr>
                <a:solidFill>
                  <a:schemeClr val="dk1"/>
                </a:solidFill>
                <a:latin typeface="Encode Sans Black"/>
                <a:ea typeface="Encode Sans Black"/>
                <a:cs typeface="Encode Sans Black"/>
                <a:sym typeface="Encode Sans Black"/>
              </a:defRPr>
            </a:lvl2pPr>
            <a:lvl3pPr lvl="2">
              <a:buNone/>
              <a:defRPr>
                <a:solidFill>
                  <a:schemeClr val="dk1"/>
                </a:solidFill>
                <a:latin typeface="Encode Sans Black"/>
                <a:ea typeface="Encode Sans Black"/>
                <a:cs typeface="Encode Sans Black"/>
                <a:sym typeface="Encode Sans Black"/>
              </a:defRPr>
            </a:lvl3pPr>
            <a:lvl4pPr lvl="3">
              <a:buNone/>
              <a:defRPr>
                <a:solidFill>
                  <a:schemeClr val="dk1"/>
                </a:solidFill>
                <a:latin typeface="Encode Sans Black"/>
                <a:ea typeface="Encode Sans Black"/>
                <a:cs typeface="Encode Sans Black"/>
                <a:sym typeface="Encode Sans Black"/>
              </a:defRPr>
            </a:lvl4pPr>
            <a:lvl5pPr lvl="4">
              <a:buNone/>
              <a:defRPr>
                <a:solidFill>
                  <a:schemeClr val="dk1"/>
                </a:solidFill>
                <a:latin typeface="Encode Sans Black"/>
                <a:ea typeface="Encode Sans Black"/>
                <a:cs typeface="Encode Sans Black"/>
                <a:sym typeface="Encode Sans Black"/>
              </a:defRPr>
            </a:lvl5pPr>
            <a:lvl6pPr lvl="5">
              <a:buNone/>
              <a:defRPr>
                <a:solidFill>
                  <a:schemeClr val="dk1"/>
                </a:solidFill>
                <a:latin typeface="Encode Sans Black"/>
                <a:ea typeface="Encode Sans Black"/>
                <a:cs typeface="Encode Sans Black"/>
                <a:sym typeface="Encode Sans Black"/>
              </a:defRPr>
            </a:lvl6pPr>
            <a:lvl7pPr lvl="6">
              <a:buNone/>
              <a:defRPr>
                <a:solidFill>
                  <a:schemeClr val="dk1"/>
                </a:solidFill>
                <a:latin typeface="Encode Sans Black"/>
                <a:ea typeface="Encode Sans Black"/>
                <a:cs typeface="Encode Sans Black"/>
                <a:sym typeface="Encode Sans Black"/>
              </a:defRPr>
            </a:lvl7pPr>
            <a:lvl8pPr lvl="7">
              <a:buNone/>
              <a:defRPr>
                <a:solidFill>
                  <a:schemeClr val="dk1"/>
                </a:solidFill>
                <a:latin typeface="Encode Sans Black"/>
                <a:ea typeface="Encode Sans Black"/>
                <a:cs typeface="Encode Sans Black"/>
                <a:sym typeface="Encode Sans Black"/>
              </a:defRPr>
            </a:lvl8pPr>
            <a:lvl9pPr lvl="8">
              <a:buNone/>
              <a:defRPr>
                <a:solidFill>
                  <a:schemeClr val="dk1"/>
                </a:solidFill>
                <a:latin typeface="Encode Sans Black"/>
                <a:ea typeface="Encode Sans Black"/>
                <a:cs typeface="Encode Sans Black"/>
                <a:sym typeface="Encode Sans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Content">
  <p:cSld name="Header + Content">
    <p:spTree>
      <p:nvGrpSpPr>
        <p:cNvPr id="47" name="Shape 47"/>
        <p:cNvGrpSpPr/>
        <p:nvPr/>
      </p:nvGrpSpPr>
      <p:grpSpPr>
        <a:xfrm>
          <a:off x="0" y="0"/>
          <a:ext cx="0" cy="0"/>
          <a:chOff x="0" y="0"/>
          <a:chExt cx="0" cy="0"/>
        </a:xfrm>
      </p:grpSpPr>
      <p:sp>
        <p:nvSpPr>
          <p:cNvPr id="48" name="Google Shape;48;p9"/>
          <p:cNvSpPr txBox="1"/>
          <p:nvPr>
            <p:ph idx="1" type="body"/>
          </p:nvPr>
        </p:nvSpPr>
        <p:spPr>
          <a:xfrm>
            <a:off x="659305" y="1736725"/>
            <a:ext cx="8076956" cy="4015497"/>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rgbClr val="4B2E83"/>
              </a:buClr>
              <a:buSzPts val="2400"/>
              <a:buFont typeface="Merriweather Sans"/>
              <a:buChar char="&gt;"/>
              <a:defRPr b="1" i="0" sz="2400" u="none" cap="none" strike="noStrike">
                <a:solidFill>
                  <a:srgbClr val="4B2E83"/>
                </a:solidFill>
                <a:latin typeface="Open Sans"/>
                <a:ea typeface="Open Sans"/>
                <a:cs typeface="Open Sans"/>
                <a:sym typeface="Open Sans"/>
              </a:defRPr>
            </a:lvl1pPr>
            <a:lvl2pPr indent="-355600" lvl="1" marL="914400" marR="0" rtl="0" algn="l">
              <a:spcBef>
                <a:spcPts val="400"/>
              </a:spcBef>
              <a:spcAft>
                <a:spcPts val="0"/>
              </a:spcAft>
              <a:buClr>
                <a:srgbClr val="4B2E83"/>
              </a:buClr>
              <a:buSzPts val="2000"/>
              <a:buFont typeface="Arial"/>
              <a:buChar char="–"/>
              <a:defRPr b="1" i="0" sz="2000" u="none" cap="none" strike="noStrike">
                <a:solidFill>
                  <a:srgbClr val="4B2E83"/>
                </a:solidFill>
                <a:latin typeface="Open Sans"/>
                <a:ea typeface="Open Sans"/>
                <a:cs typeface="Open Sans"/>
                <a:sym typeface="Open Sans"/>
              </a:defRPr>
            </a:lvl2pPr>
            <a:lvl3pPr indent="-342900" lvl="2" marL="1371600" marR="0" rtl="0" algn="l">
              <a:spcBef>
                <a:spcPts val="360"/>
              </a:spcBef>
              <a:spcAft>
                <a:spcPts val="0"/>
              </a:spcAft>
              <a:buClr>
                <a:srgbClr val="4B2E83"/>
              </a:buClr>
              <a:buSzPts val="1800"/>
              <a:buFont typeface="Merriweather Sans"/>
              <a:buChar char="&gt;"/>
              <a:defRPr b="1" i="0" sz="1800" u="none" cap="none" strike="noStrike">
                <a:solidFill>
                  <a:srgbClr val="4B2E83"/>
                </a:solidFill>
                <a:latin typeface="Open Sans"/>
                <a:ea typeface="Open Sans"/>
                <a:cs typeface="Open Sans"/>
                <a:sym typeface="Open Sans"/>
              </a:defRPr>
            </a:lvl3pPr>
            <a:lvl4pPr indent="-330200" lvl="3" marL="1828800" marR="0" rtl="0" algn="l">
              <a:spcBef>
                <a:spcPts val="320"/>
              </a:spcBef>
              <a:spcAft>
                <a:spcPts val="0"/>
              </a:spcAft>
              <a:buClr>
                <a:srgbClr val="4B2E83"/>
              </a:buClr>
              <a:buSzPts val="1600"/>
              <a:buFont typeface="Arial"/>
              <a:buChar char="–"/>
              <a:defRPr b="1" i="0" sz="1600" u="none" cap="none" strike="noStrike">
                <a:solidFill>
                  <a:srgbClr val="4B2E83"/>
                </a:solidFill>
                <a:latin typeface="Open Sans"/>
                <a:ea typeface="Open Sans"/>
                <a:cs typeface="Open Sans"/>
                <a:sym typeface="Open Sans"/>
              </a:defRPr>
            </a:lvl4pPr>
            <a:lvl5pPr indent="-317500" lvl="4" marL="2286000" marR="0" rtl="0" algn="l">
              <a:spcBef>
                <a:spcPts val="280"/>
              </a:spcBef>
              <a:spcAft>
                <a:spcPts val="0"/>
              </a:spcAft>
              <a:buClr>
                <a:srgbClr val="4B2E83"/>
              </a:buClr>
              <a:buSzPts val="1400"/>
              <a:buFont typeface="Merriweather Sans"/>
              <a:buChar char="&gt;"/>
              <a:defRPr b="1" i="0" sz="1400" u="none" cap="none" strike="noStrike">
                <a:solidFill>
                  <a:srgbClr val="4B2E83"/>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ordmark_center_Purple_HEX.png" id="49" name="Google Shape;49;p9"/>
          <p:cNvPicPr preferRelativeResize="0"/>
          <p:nvPr/>
        </p:nvPicPr>
        <p:blipFill rotWithShape="1">
          <a:blip r:embed="rId2">
            <a:alphaModFix/>
          </a:blip>
          <a:srcRect b="0" l="0" r="0" t="0"/>
          <a:stretch/>
        </p:blipFill>
        <p:spPr>
          <a:xfrm>
            <a:off x="6382155" y="6487457"/>
            <a:ext cx="2425295" cy="163374"/>
          </a:xfrm>
          <a:prstGeom prst="rect">
            <a:avLst/>
          </a:prstGeom>
          <a:noFill/>
          <a:ln>
            <a:noFill/>
          </a:ln>
        </p:spPr>
      </p:pic>
      <p:pic>
        <p:nvPicPr>
          <p:cNvPr descr="Bar_RtAngle_HEX.png" id="50" name="Google Shape;50;p9"/>
          <p:cNvPicPr preferRelativeResize="0"/>
          <p:nvPr/>
        </p:nvPicPr>
        <p:blipFill rotWithShape="1">
          <a:blip r:embed="rId3">
            <a:alphaModFix/>
          </a:blip>
          <a:srcRect b="0" l="0" r="0" t="0"/>
          <a:stretch/>
        </p:blipFill>
        <p:spPr>
          <a:xfrm>
            <a:off x="781050" y="1402894"/>
            <a:ext cx="1371201" cy="69644"/>
          </a:xfrm>
          <a:prstGeom prst="rect">
            <a:avLst/>
          </a:prstGeom>
          <a:noFill/>
          <a:ln>
            <a:noFill/>
          </a:ln>
        </p:spPr>
      </p:pic>
      <p:sp>
        <p:nvSpPr>
          <p:cNvPr id="51" name="Google Shape;51;p9"/>
          <p:cNvSpPr txBox="1"/>
          <p:nvPr>
            <p:ph type="title"/>
          </p:nvPr>
        </p:nvSpPr>
        <p:spPr>
          <a:xfrm>
            <a:off x="671755" y="365125"/>
            <a:ext cx="8064505" cy="998383"/>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4B2E83"/>
                </a:solidFill>
                <a:latin typeface="Open Sans"/>
                <a:ea typeface="Open Sans"/>
                <a:cs typeface="Open Sans"/>
                <a:sym typeface="Open Sans"/>
              </a:defRPr>
            </a:lvl1pPr>
            <a:lvl2pPr lvl="1">
              <a:buNone/>
              <a:defRPr>
                <a:solidFill>
                  <a:srgbClr val="4B2E83"/>
                </a:solidFill>
                <a:latin typeface="Open Sans"/>
                <a:ea typeface="Open Sans"/>
                <a:cs typeface="Open Sans"/>
                <a:sym typeface="Open Sans"/>
              </a:defRPr>
            </a:lvl2pPr>
            <a:lvl3pPr lvl="2">
              <a:buNone/>
              <a:defRPr>
                <a:solidFill>
                  <a:srgbClr val="4B2E83"/>
                </a:solidFill>
                <a:latin typeface="Open Sans"/>
                <a:ea typeface="Open Sans"/>
                <a:cs typeface="Open Sans"/>
                <a:sym typeface="Open Sans"/>
              </a:defRPr>
            </a:lvl3pPr>
            <a:lvl4pPr lvl="3">
              <a:buNone/>
              <a:defRPr>
                <a:solidFill>
                  <a:srgbClr val="4B2E83"/>
                </a:solidFill>
                <a:latin typeface="Open Sans"/>
                <a:ea typeface="Open Sans"/>
                <a:cs typeface="Open Sans"/>
                <a:sym typeface="Open Sans"/>
              </a:defRPr>
            </a:lvl4pPr>
            <a:lvl5pPr lvl="4">
              <a:buNone/>
              <a:defRPr>
                <a:solidFill>
                  <a:srgbClr val="4B2E83"/>
                </a:solidFill>
                <a:latin typeface="Open Sans"/>
                <a:ea typeface="Open Sans"/>
                <a:cs typeface="Open Sans"/>
                <a:sym typeface="Open Sans"/>
              </a:defRPr>
            </a:lvl5pPr>
            <a:lvl6pPr lvl="5">
              <a:buNone/>
              <a:defRPr>
                <a:solidFill>
                  <a:srgbClr val="4B2E83"/>
                </a:solidFill>
                <a:latin typeface="Open Sans"/>
                <a:ea typeface="Open Sans"/>
                <a:cs typeface="Open Sans"/>
                <a:sym typeface="Open Sans"/>
              </a:defRPr>
            </a:lvl6pPr>
            <a:lvl7pPr lvl="6">
              <a:buNone/>
              <a:defRPr>
                <a:solidFill>
                  <a:srgbClr val="4B2E83"/>
                </a:solidFill>
                <a:latin typeface="Open Sans"/>
                <a:ea typeface="Open Sans"/>
                <a:cs typeface="Open Sans"/>
                <a:sym typeface="Open Sans"/>
              </a:defRPr>
            </a:lvl7pPr>
            <a:lvl8pPr lvl="7">
              <a:buNone/>
              <a:defRPr>
                <a:solidFill>
                  <a:srgbClr val="4B2E83"/>
                </a:solidFill>
                <a:latin typeface="Open Sans"/>
                <a:ea typeface="Open Sans"/>
                <a:cs typeface="Open Sans"/>
                <a:sym typeface="Open Sans"/>
              </a:defRPr>
            </a:lvl8pPr>
            <a:lvl9pPr lvl="8">
              <a:buNone/>
              <a:defRPr>
                <a:solidFill>
                  <a:srgbClr val="4B2E83"/>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Graphic">
  <p:cSld name="Header + Graphic">
    <p:spTree>
      <p:nvGrpSpPr>
        <p:cNvPr id="53" name="Shape 53"/>
        <p:cNvGrpSpPr/>
        <p:nvPr/>
      </p:nvGrpSpPr>
      <p:grpSpPr>
        <a:xfrm>
          <a:off x="0" y="0"/>
          <a:ext cx="0" cy="0"/>
          <a:chOff x="0" y="0"/>
          <a:chExt cx="0" cy="0"/>
        </a:xfrm>
      </p:grpSpPr>
      <p:sp>
        <p:nvSpPr>
          <p:cNvPr id="54" name="Google Shape;54;p10"/>
          <p:cNvSpPr/>
          <p:nvPr>
            <p:ph idx="2" type="chart"/>
          </p:nvPr>
        </p:nvSpPr>
        <p:spPr>
          <a:xfrm>
            <a:off x="671757" y="1736725"/>
            <a:ext cx="8184662" cy="4432300"/>
          </a:xfrm>
          <a:prstGeom prst="rect">
            <a:avLst/>
          </a:prstGeom>
          <a:noFill/>
          <a:ln>
            <a:noFill/>
          </a:ln>
        </p:spPr>
        <p:txBody>
          <a:bodyPr anchorCtr="0" anchor="t" bIns="45700" lIns="91425" spcFirstLastPara="1" rIns="91425" wrap="square" tIns="45700"/>
          <a:lstStyle>
            <a:lvl1pPr lvl="0" marR="0" rtl="0" algn="l">
              <a:spcBef>
                <a:spcPts val="480"/>
              </a:spcBef>
              <a:spcAft>
                <a:spcPts val="0"/>
              </a:spcAft>
              <a:buClr>
                <a:srgbClr val="4B2E83"/>
              </a:buClr>
              <a:buSzPts val="2400"/>
              <a:buFont typeface="Arial"/>
              <a:buNone/>
              <a:defRPr b="0" i="1" sz="2400" u="none" cap="none" strike="noStrike">
                <a:solidFill>
                  <a:srgbClr val="4B2E83"/>
                </a:solidFill>
                <a:latin typeface="Open Sans Light"/>
                <a:ea typeface="Open Sans Light"/>
                <a:cs typeface="Open Sans Light"/>
                <a:sym typeface="Open Sans Light"/>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 Logo_Purple_2685_HEX.png" id="55" name="Google Shape;55;p10"/>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descr="Bar_RtAngle_HEX.png" id="56" name="Google Shape;56;p10"/>
          <p:cNvPicPr preferRelativeResize="0"/>
          <p:nvPr/>
        </p:nvPicPr>
        <p:blipFill rotWithShape="1">
          <a:blip r:embed="rId3">
            <a:alphaModFix/>
          </a:blip>
          <a:srcRect b="0" l="0" r="0" t="0"/>
          <a:stretch/>
        </p:blipFill>
        <p:spPr>
          <a:xfrm>
            <a:off x="781050" y="1402894"/>
            <a:ext cx="1371201" cy="69644"/>
          </a:xfrm>
          <a:prstGeom prst="rect">
            <a:avLst/>
          </a:prstGeom>
          <a:noFill/>
          <a:ln>
            <a:noFill/>
          </a:ln>
        </p:spPr>
      </p:pic>
      <p:sp>
        <p:nvSpPr>
          <p:cNvPr id="57" name="Google Shape;57;p10"/>
          <p:cNvSpPr txBox="1"/>
          <p:nvPr>
            <p:ph type="title"/>
          </p:nvPr>
        </p:nvSpPr>
        <p:spPr>
          <a:xfrm>
            <a:off x="671755" y="371510"/>
            <a:ext cx="8184663" cy="99199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1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chemeClr val="dk1"/>
                </a:solidFill>
                <a:latin typeface="Encode Sans Black"/>
                <a:ea typeface="Encode Sans Black"/>
                <a:cs typeface="Encode Sans Black"/>
                <a:sym typeface="Encode Sans Black"/>
              </a:defRPr>
            </a:lvl1pPr>
            <a:lvl2pPr lvl="1">
              <a:buNone/>
              <a:defRPr>
                <a:solidFill>
                  <a:schemeClr val="dk1"/>
                </a:solidFill>
                <a:latin typeface="Encode Sans Black"/>
                <a:ea typeface="Encode Sans Black"/>
                <a:cs typeface="Encode Sans Black"/>
                <a:sym typeface="Encode Sans Black"/>
              </a:defRPr>
            </a:lvl2pPr>
            <a:lvl3pPr lvl="2">
              <a:buNone/>
              <a:defRPr>
                <a:solidFill>
                  <a:schemeClr val="dk1"/>
                </a:solidFill>
                <a:latin typeface="Encode Sans Black"/>
                <a:ea typeface="Encode Sans Black"/>
                <a:cs typeface="Encode Sans Black"/>
                <a:sym typeface="Encode Sans Black"/>
              </a:defRPr>
            </a:lvl3pPr>
            <a:lvl4pPr lvl="3">
              <a:buNone/>
              <a:defRPr>
                <a:solidFill>
                  <a:schemeClr val="dk1"/>
                </a:solidFill>
                <a:latin typeface="Encode Sans Black"/>
                <a:ea typeface="Encode Sans Black"/>
                <a:cs typeface="Encode Sans Black"/>
                <a:sym typeface="Encode Sans Black"/>
              </a:defRPr>
            </a:lvl4pPr>
            <a:lvl5pPr lvl="4">
              <a:buNone/>
              <a:defRPr>
                <a:solidFill>
                  <a:schemeClr val="dk1"/>
                </a:solidFill>
                <a:latin typeface="Encode Sans Black"/>
                <a:ea typeface="Encode Sans Black"/>
                <a:cs typeface="Encode Sans Black"/>
                <a:sym typeface="Encode Sans Black"/>
              </a:defRPr>
            </a:lvl5pPr>
            <a:lvl6pPr lvl="5">
              <a:buNone/>
              <a:defRPr>
                <a:solidFill>
                  <a:schemeClr val="dk1"/>
                </a:solidFill>
                <a:latin typeface="Encode Sans Black"/>
                <a:ea typeface="Encode Sans Black"/>
                <a:cs typeface="Encode Sans Black"/>
                <a:sym typeface="Encode Sans Black"/>
              </a:defRPr>
            </a:lvl6pPr>
            <a:lvl7pPr lvl="6">
              <a:buNone/>
              <a:defRPr>
                <a:solidFill>
                  <a:schemeClr val="dk1"/>
                </a:solidFill>
                <a:latin typeface="Encode Sans Black"/>
                <a:ea typeface="Encode Sans Black"/>
                <a:cs typeface="Encode Sans Black"/>
                <a:sym typeface="Encode Sans Black"/>
              </a:defRPr>
            </a:lvl7pPr>
            <a:lvl8pPr lvl="7">
              <a:buNone/>
              <a:defRPr>
                <a:solidFill>
                  <a:schemeClr val="dk1"/>
                </a:solidFill>
                <a:latin typeface="Encode Sans Black"/>
                <a:ea typeface="Encode Sans Black"/>
                <a:cs typeface="Encode Sans Black"/>
                <a:sym typeface="Encode Sans Black"/>
              </a:defRPr>
            </a:lvl8pPr>
            <a:lvl9pPr lvl="8">
              <a:buNone/>
              <a:defRPr>
                <a:solidFill>
                  <a:schemeClr val="dk1"/>
                </a:solidFill>
                <a:latin typeface="Encode Sans Black"/>
                <a:ea typeface="Encode Sans Black"/>
                <a:cs typeface="Encode Sans Black"/>
                <a:sym typeface="Encode Sans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Content">
  <p:cSld name="Header + Content">
    <p:spTree>
      <p:nvGrpSpPr>
        <p:cNvPr id="61" name="Shape 61"/>
        <p:cNvGrpSpPr/>
        <p:nvPr/>
      </p:nvGrpSpPr>
      <p:grpSpPr>
        <a:xfrm>
          <a:off x="0" y="0"/>
          <a:ext cx="0" cy="0"/>
          <a:chOff x="0" y="0"/>
          <a:chExt cx="0" cy="0"/>
        </a:xfrm>
      </p:grpSpPr>
      <p:sp>
        <p:nvSpPr>
          <p:cNvPr id="62" name="Google Shape;62;p12"/>
          <p:cNvSpPr txBox="1"/>
          <p:nvPr>
            <p:ph idx="1" type="body"/>
          </p:nvPr>
        </p:nvSpPr>
        <p:spPr>
          <a:xfrm>
            <a:off x="659305" y="1736725"/>
            <a:ext cx="8196210" cy="4015497"/>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rgbClr val="4B2E83"/>
              </a:buClr>
              <a:buSzPts val="2400"/>
              <a:buFont typeface="Merriweather Sans"/>
              <a:buChar char="&gt;"/>
              <a:defRPr b="1" i="0" sz="2400" u="none" cap="none" strike="noStrike">
                <a:solidFill>
                  <a:srgbClr val="4B2E83"/>
                </a:solidFill>
                <a:latin typeface="Open Sans"/>
                <a:ea typeface="Open Sans"/>
                <a:cs typeface="Open Sans"/>
                <a:sym typeface="Open Sans"/>
              </a:defRPr>
            </a:lvl1pPr>
            <a:lvl2pPr indent="-355600" lvl="1" marL="914400" marR="0" rtl="0" algn="l">
              <a:spcBef>
                <a:spcPts val="400"/>
              </a:spcBef>
              <a:spcAft>
                <a:spcPts val="0"/>
              </a:spcAft>
              <a:buClr>
                <a:srgbClr val="4B2E83"/>
              </a:buClr>
              <a:buSzPts val="2000"/>
              <a:buFont typeface="Arial"/>
              <a:buChar char="–"/>
              <a:defRPr b="1" i="0" sz="2000" u="none" cap="none" strike="noStrike">
                <a:solidFill>
                  <a:srgbClr val="4B2E83"/>
                </a:solidFill>
                <a:latin typeface="Open Sans"/>
                <a:ea typeface="Open Sans"/>
                <a:cs typeface="Open Sans"/>
                <a:sym typeface="Open Sans"/>
              </a:defRPr>
            </a:lvl2pPr>
            <a:lvl3pPr indent="-342900" lvl="2" marL="1371600" marR="0" rtl="0" algn="l">
              <a:spcBef>
                <a:spcPts val="360"/>
              </a:spcBef>
              <a:spcAft>
                <a:spcPts val="0"/>
              </a:spcAft>
              <a:buClr>
                <a:srgbClr val="4B2E83"/>
              </a:buClr>
              <a:buSzPts val="1800"/>
              <a:buFont typeface="Merriweather Sans"/>
              <a:buChar char="&gt;"/>
              <a:defRPr b="1" i="0" sz="1800" u="none" cap="none" strike="noStrike">
                <a:solidFill>
                  <a:srgbClr val="4B2E83"/>
                </a:solidFill>
                <a:latin typeface="Open Sans"/>
                <a:ea typeface="Open Sans"/>
                <a:cs typeface="Open Sans"/>
                <a:sym typeface="Open Sans"/>
              </a:defRPr>
            </a:lvl3pPr>
            <a:lvl4pPr indent="-330200" lvl="3" marL="1828800" marR="0" rtl="0" algn="l">
              <a:spcBef>
                <a:spcPts val="320"/>
              </a:spcBef>
              <a:spcAft>
                <a:spcPts val="0"/>
              </a:spcAft>
              <a:buClr>
                <a:srgbClr val="4B2E83"/>
              </a:buClr>
              <a:buSzPts val="1600"/>
              <a:buFont typeface="Arial"/>
              <a:buChar char="–"/>
              <a:defRPr b="1" i="0" sz="1600" u="none" cap="none" strike="noStrike">
                <a:solidFill>
                  <a:srgbClr val="4B2E83"/>
                </a:solidFill>
                <a:latin typeface="Open Sans"/>
                <a:ea typeface="Open Sans"/>
                <a:cs typeface="Open Sans"/>
                <a:sym typeface="Open Sans"/>
              </a:defRPr>
            </a:lvl4pPr>
            <a:lvl5pPr indent="-317500" lvl="4" marL="2286000" marR="0" rtl="0" algn="l">
              <a:spcBef>
                <a:spcPts val="280"/>
              </a:spcBef>
              <a:spcAft>
                <a:spcPts val="0"/>
              </a:spcAft>
              <a:buClr>
                <a:srgbClr val="4B2E83"/>
              </a:buClr>
              <a:buSzPts val="1400"/>
              <a:buFont typeface="Merriweather Sans"/>
              <a:buChar char="&gt;"/>
              <a:defRPr b="1" i="0" sz="1400" u="none" cap="none" strike="noStrike">
                <a:solidFill>
                  <a:srgbClr val="4B2E83"/>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 Logo_Purple_2685_HEX.png" id="63" name="Google Shape;63;p12"/>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descr="Bar_RtAngle_7502_RGB.png" id="64" name="Google Shape;64;p12"/>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65" name="Google Shape;65;p12"/>
          <p:cNvSpPr txBox="1"/>
          <p:nvPr>
            <p:ph type="title"/>
          </p:nvPr>
        </p:nvSpPr>
        <p:spPr>
          <a:xfrm>
            <a:off x="671756" y="371511"/>
            <a:ext cx="8183759" cy="99199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1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4B2E83"/>
                </a:solidFill>
                <a:latin typeface="Open Sans"/>
                <a:ea typeface="Open Sans"/>
                <a:cs typeface="Open Sans"/>
                <a:sym typeface="Open Sans"/>
              </a:defRPr>
            </a:lvl1pPr>
            <a:lvl2pPr lvl="1">
              <a:buNone/>
              <a:defRPr>
                <a:solidFill>
                  <a:srgbClr val="4B2E83"/>
                </a:solidFill>
                <a:latin typeface="Open Sans"/>
                <a:ea typeface="Open Sans"/>
                <a:cs typeface="Open Sans"/>
                <a:sym typeface="Open Sans"/>
              </a:defRPr>
            </a:lvl2pPr>
            <a:lvl3pPr lvl="2">
              <a:buNone/>
              <a:defRPr>
                <a:solidFill>
                  <a:srgbClr val="4B2E83"/>
                </a:solidFill>
                <a:latin typeface="Open Sans"/>
                <a:ea typeface="Open Sans"/>
                <a:cs typeface="Open Sans"/>
                <a:sym typeface="Open Sans"/>
              </a:defRPr>
            </a:lvl3pPr>
            <a:lvl4pPr lvl="3">
              <a:buNone/>
              <a:defRPr>
                <a:solidFill>
                  <a:srgbClr val="4B2E83"/>
                </a:solidFill>
                <a:latin typeface="Open Sans"/>
                <a:ea typeface="Open Sans"/>
                <a:cs typeface="Open Sans"/>
                <a:sym typeface="Open Sans"/>
              </a:defRPr>
            </a:lvl4pPr>
            <a:lvl5pPr lvl="4">
              <a:buNone/>
              <a:defRPr>
                <a:solidFill>
                  <a:srgbClr val="4B2E83"/>
                </a:solidFill>
                <a:latin typeface="Open Sans"/>
                <a:ea typeface="Open Sans"/>
                <a:cs typeface="Open Sans"/>
                <a:sym typeface="Open Sans"/>
              </a:defRPr>
            </a:lvl5pPr>
            <a:lvl6pPr lvl="5">
              <a:buNone/>
              <a:defRPr>
                <a:solidFill>
                  <a:srgbClr val="4B2E83"/>
                </a:solidFill>
                <a:latin typeface="Open Sans"/>
                <a:ea typeface="Open Sans"/>
                <a:cs typeface="Open Sans"/>
                <a:sym typeface="Open Sans"/>
              </a:defRPr>
            </a:lvl6pPr>
            <a:lvl7pPr lvl="6">
              <a:buNone/>
              <a:defRPr>
                <a:solidFill>
                  <a:srgbClr val="4B2E83"/>
                </a:solidFill>
                <a:latin typeface="Open Sans"/>
                <a:ea typeface="Open Sans"/>
                <a:cs typeface="Open Sans"/>
                <a:sym typeface="Open Sans"/>
              </a:defRPr>
            </a:lvl7pPr>
            <a:lvl8pPr lvl="7">
              <a:buNone/>
              <a:defRPr>
                <a:solidFill>
                  <a:srgbClr val="4B2E83"/>
                </a:solidFill>
                <a:latin typeface="Open Sans"/>
                <a:ea typeface="Open Sans"/>
                <a:cs typeface="Open Sans"/>
                <a:sym typeface="Open Sans"/>
              </a:defRPr>
            </a:lvl8pPr>
            <a:lvl9pPr lvl="8">
              <a:buNone/>
              <a:defRPr>
                <a:solidFill>
                  <a:srgbClr val="4B2E83"/>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B2E83"/>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8D3A2"/>
        </a:solidFill>
      </p:bgPr>
    </p:bg>
    <p:spTree>
      <p:nvGrpSpPr>
        <p:cNvPr id="32" name="Shape 32"/>
        <p:cNvGrpSpPr/>
        <p:nvPr/>
      </p:nvGrpSpPr>
      <p:grpSpPr>
        <a:xfrm>
          <a:off x="0" y="0"/>
          <a:ext cx="0" cy="0"/>
          <a:chOff x="0" y="0"/>
          <a:chExt cx="0" cy="0"/>
        </a:xfrm>
      </p:grpSpPr>
      <p:sp>
        <p:nvSpPr>
          <p:cNvPr id="33" name="Google Shape;33;p6"/>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9" name="Shape 59"/>
        <p:cNvGrpSpPr/>
        <p:nvPr/>
      </p:nvGrpSpPr>
      <p:grpSpPr>
        <a:xfrm>
          <a:off x="0" y="0"/>
          <a:ext cx="0" cy="0"/>
          <a:chOff x="0" y="0"/>
          <a:chExt cx="0" cy="0"/>
        </a:xfrm>
      </p:grpSpPr>
      <p:sp>
        <p:nvSpPr>
          <p:cNvPr id="60" name="Google Shape;60;p11"/>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6.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hyperlink" Target="http://ieeexplore.ieee.org/stamp/stamp.jsp?tp=&amp;arnumber=6790639&amp;isnumber=6790370" TargetMode="External"/><Relationship Id="rId4" Type="http://schemas.openxmlformats.org/officeDocument/2006/relationships/hyperlink" Target="https://www.kaggle.com/yelp-dataset/yelp-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image" Target="../media/image8.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671750" y="1564925"/>
            <a:ext cx="7364700" cy="2256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000"/>
              <a:buFont typeface="Encode Sans Black"/>
              <a:buNone/>
            </a:pPr>
            <a:r>
              <a:rPr b="0" lang="en-US" sz="4800">
                <a:latin typeface="Calibri"/>
                <a:ea typeface="Calibri"/>
                <a:cs typeface="Calibri"/>
                <a:sym typeface="Calibri"/>
              </a:rPr>
              <a:t>Effect of neighborhood on Yelp Rating of a restaurant</a:t>
            </a:r>
            <a:endParaRPr b="0" sz="4800">
              <a:latin typeface="Calibri"/>
              <a:ea typeface="Calibri"/>
              <a:cs typeface="Calibri"/>
              <a:sym typeface="Calibri"/>
            </a:endParaRPr>
          </a:p>
        </p:txBody>
      </p:sp>
      <p:pic>
        <p:nvPicPr>
          <p:cNvPr id="91" name="Google Shape;91;p16"/>
          <p:cNvPicPr preferRelativeResize="0"/>
          <p:nvPr/>
        </p:nvPicPr>
        <p:blipFill>
          <a:blip r:embed="rId3">
            <a:alphaModFix/>
          </a:blip>
          <a:stretch>
            <a:fillRect/>
          </a:stretch>
        </p:blipFill>
        <p:spPr>
          <a:xfrm>
            <a:off x="7086301" y="-109075"/>
            <a:ext cx="2148150" cy="1374826"/>
          </a:xfrm>
          <a:prstGeom prst="rect">
            <a:avLst/>
          </a:prstGeom>
          <a:noFill/>
          <a:ln>
            <a:noFill/>
          </a:ln>
        </p:spPr>
      </p:pic>
      <p:sp>
        <p:nvSpPr>
          <p:cNvPr id="92" name="Google Shape;92;p16"/>
          <p:cNvSpPr txBox="1"/>
          <p:nvPr/>
        </p:nvSpPr>
        <p:spPr>
          <a:xfrm>
            <a:off x="682625" y="4476100"/>
            <a:ext cx="6834900" cy="4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Calibri"/>
                <a:ea typeface="Calibri"/>
                <a:cs typeface="Calibri"/>
                <a:sym typeface="Calibri"/>
              </a:rPr>
              <a:t>Sahil Aggarwal, Amir Ali, Richard McGovern, Shreya Sabharwal</a:t>
            </a:r>
            <a:endParaRPr>
              <a:solidFill>
                <a:srgbClr val="FFFFFF"/>
              </a:solidFill>
              <a:latin typeface="Calibri"/>
              <a:ea typeface="Calibri"/>
              <a:cs typeface="Calibri"/>
              <a:sym typeface="Calibri"/>
            </a:endParaRPr>
          </a:p>
          <a:p>
            <a:pPr indent="0" lvl="0" marL="0" rtl="0" algn="l">
              <a:spcBef>
                <a:spcPts val="0"/>
              </a:spcBef>
              <a:spcAft>
                <a:spcPts val="0"/>
              </a:spcAft>
              <a:buNone/>
            </a:pPr>
            <a:r>
              <a:rPr lang="en-US">
                <a:solidFill>
                  <a:srgbClr val="FFFFFF"/>
                </a:solidFill>
                <a:latin typeface="Calibri"/>
                <a:ea typeface="Calibri"/>
                <a:cs typeface="Calibri"/>
                <a:sym typeface="Calibri"/>
              </a:rPr>
              <a:t>GROUP 4</a:t>
            </a:r>
            <a:endParaRPr>
              <a:solidFill>
                <a:srgbClr val="FFFFFF"/>
              </a:solidFill>
              <a:latin typeface="Calibri"/>
              <a:ea typeface="Calibri"/>
              <a:cs typeface="Calibri"/>
              <a:sym typeface="Calibri"/>
            </a:endParaRPr>
          </a:p>
        </p:txBody>
      </p:sp>
      <p:sp>
        <p:nvSpPr>
          <p:cNvPr id="93" name="Google Shape;93;p1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67" name="Google Shape;167;p25"/>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pic>
        <p:nvPicPr>
          <p:cNvPr id="169" name="Google Shape;169;p25"/>
          <p:cNvPicPr preferRelativeResize="0"/>
          <p:nvPr/>
        </p:nvPicPr>
        <p:blipFill>
          <a:blip r:embed="rId3">
            <a:alphaModFix/>
          </a:blip>
          <a:stretch>
            <a:fillRect/>
          </a:stretch>
        </p:blipFill>
        <p:spPr>
          <a:xfrm>
            <a:off x="0" y="28350"/>
            <a:ext cx="9143999" cy="694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idx="1" type="body"/>
          </p:nvPr>
        </p:nvSpPr>
        <p:spPr>
          <a:xfrm>
            <a:off x="1259175" y="1655700"/>
            <a:ext cx="8373000" cy="31401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t/>
            </a:r>
            <a:endParaRPr b="0">
              <a:latin typeface="Calibri"/>
              <a:ea typeface="Calibri"/>
              <a:cs typeface="Calibri"/>
              <a:sym typeface="Calibri"/>
            </a:endParaRPr>
          </a:p>
          <a:p>
            <a:pPr indent="0" lvl="0" marL="0" rtl="0" algn="l">
              <a:spcBef>
                <a:spcPts val="480"/>
              </a:spcBef>
              <a:spcAft>
                <a:spcPts val="0"/>
              </a:spcAft>
              <a:buNone/>
            </a:pPr>
            <a:r>
              <a:t/>
            </a:r>
            <a:endParaRPr b="0">
              <a:latin typeface="Calibri"/>
              <a:ea typeface="Calibri"/>
              <a:cs typeface="Calibri"/>
              <a:sym typeface="Calibri"/>
            </a:endParaRPr>
          </a:p>
          <a:p>
            <a:pPr indent="0" lvl="0" marL="0" rtl="0" algn="l">
              <a:spcBef>
                <a:spcPts val="480"/>
              </a:spcBef>
              <a:spcAft>
                <a:spcPts val="0"/>
              </a:spcAft>
              <a:buNone/>
            </a:pPr>
            <a:r>
              <a:rPr b="0" lang="en-US">
                <a:latin typeface="Calibri"/>
                <a:ea typeface="Calibri"/>
                <a:cs typeface="Calibri"/>
                <a:sym typeface="Calibri"/>
              </a:rPr>
              <a:t>Within a particular neighborhood:</a:t>
            </a:r>
            <a:endParaRPr b="0">
              <a:latin typeface="Calibri"/>
              <a:ea typeface="Calibri"/>
              <a:cs typeface="Calibri"/>
              <a:sym typeface="Calibri"/>
            </a:endParaRPr>
          </a:p>
          <a:p>
            <a:pPr indent="-355600" lvl="0" marL="457200" rtl="0" algn="l">
              <a:spcBef>
                <a:spcPts val="480"/>
              </a:spcBef>
              <a:spcAft>
                <a:spcPts val="0"/>
              </a:spcAft>
              <a:buSzPts val="2000"/>
              <a:buFont typeface="Calibri"/>
              <a:buChar char="●"/>
            </a:pPr>
            <a:r>
              <a:rPr b="0" lang="en-US" sz="2000">
                <a:latin typeface="Calibri"/>
                <a:ea typeface="Calibri"/>
                <a:cs typeface="Calibri"/>
                <a:sym typeface="Calibri"/>
              </a:rPr>
              <a:t>Business Diversity</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Count Aggregates for all 21 categories of businesses</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Shortest distances from other business types</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Shortest distance from 5 star hotels</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Shortest distance from highly rated “arts” such as movie theaters</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Average rating of businesses within 100 meters</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Shortest distance to the Las Vegas Strip</a:t>
            </a:r>
            <a:endParaRPr b="0" sz="2000">
              <a:latin typeface="Calibri"/>
              <a:ea typeface="Calibri"/>
              <a:cs typeface="Calibri"/>
              <a:sym typeface="Calibri"/>
            </a:endParaRPr>
          </a:p>
          <a:p>
            <a:pPr indent="0" lvl="0" marL="0" rtl="0" algn="l">
              <a:spcBef>
                <a:spcPts val="480"/>
              </a:spcBef>
              <a:spcAft>
                <a:spcPts val="0"/>
              </a:spcAft>
              <a:buNone/>
            </a:pPr>
            <a:r>
              <a:t/>
            </a:r>
            <a:endParaRPr b="0"/>
          </a:p>
          <a:p>
            <a:pPr indent="0" lvl="0" marL="0" rtl="0" algn="l">
              <a:spcBef>
                <a:spcPts val="480"/>
              </a:spcBef>
              <a:spcAft>
                <a:spcPts val="0"/>
              </a:spcAft>
              <a:buNone/>
            </a:pPr>
            <a:r>
              <a:t/>
            </a:r>
            <a:endParaRPr b="0"/>
          </a:p>
          <a:p>
            <a:pPr indent="0" lvl="0" marL="0" rtl="0" algn="l">
              <a:spcBef>
                <a:spcPts val="480"/>
              </a:spcBef>
              <a:spcAft>
                <a:spcPts val="0"/>
              </a:spcAft>
              <a:buNone/>
            </a:pPr>
            <a:r>
              <a:t/>
            </a:r>
            <a:endParaRPr b="0"/>
          </a:p>
        </p:txBody>
      </p:sp>
      <p:sp>
        <p:nvSpPr>
          <p:cNvPr id="175" name="Google Shape;175;p26"/>
          <p:cNvSpPr txBox="1"/>
          <p:nvPr>
            <p:ph type="title"/>
          </p:nvPr>
        </p:nvSpPr>
        <p:spPr>
          <a:xfrm>
            <a:off x="758831" y="26796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Feature Engineering</a:t>
            </a:r>
            <a:endParaRPr/>
          </a:p>
        </p:txBody>
      </p:sp>
      <p:sp>
        <p:nvSpPr>
          <p:cNvPr id="176" name="Google Shape;176;p2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
        <p:nvSpPr>
          <p:cNvPr id="177" name="Google Shape;177;p26"/>
          <p:cNvSpPr txBox="1"/>
          <p:nvPr/>
        </p:nvSpPr>
        <p:spPr>
          <a:xfrm>
            <a:off x="683250" y="1815250"/>
            <a:ext cx="7421700" cy="3336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Clr>
                <a:srgbClr val="000000"/>
              </a:buClr>
              <a:buSzPts val="1100"/>
              <a:buFont typeface="Arial"/>
              <a:buNone/>
            </a:pPr>
            <a:r>
              <a:rPr lang="en-US" sz="2400">
                <a:solidFill>
                  <a:schemeClr val="dk1"/>
                </a:solidFill>
                <a:latin typeface="Calibri"/>
                <a:ea typeface="Calibri"/>
                <a:cs typeface="Calibri"/>
                <a:sym typeface="Calibri"/>
              </a:rPr>
              <a:t>Added new neighborhood features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idx="1" type="body"/>
          </p:nvPr>
        </p:nvSpPr>
        <p:spPr>
          <a:xfrm>
            <a:off x="659300" y="1714500"/>
            <a:ext cx="5197500" cy="40377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rgbClr val="000000"/>
              </a:buClr>
              <a:buSzPts val="1100"/>
              <a:buFont typeface="Arial"/>
              <a:buNone/>
            </a:pPr>
            <a:r>
              <a:rPr lang="en-US" sz="2000">
                <a:latin typeface="Calibri"/>
                <a:ea typeface="Calibri"/>
                <a:cs typeface="Calibri"/>
                <a:sym typeface="Calibri"/>
              </a:rPr>
              <a:t>Business diversity = (1 - Gini Index)</a:t>
            </a:r>
            <a:endParaRPr sz="2000">
              <a:latin typeface="Calibri"/>
              <a:ea typeface="Calibri"/>
              <a:cs typeface="Calibri"/>
              <a:sym typeface="Calibri"/>
            </a:endParaRPr>
          </a:p>
          <a:p>
            <a:pPr indent="0" lvl="0" marL="0" rtl="0" algn="l">
              <a:spcBef>
                <a:spcPts val="480"/>
              </a:spcBef>
              <a:spcAft>
                <a:spcPts val="0"/>
              </a:spcAft>
              <a:buClr>
                <a:srgbClr val="000000"/>
              </a:buClr>
              <a:buSzPts val="1100"/>
              <a:buFont typeface="Arial"/>
              <a:buNone/>
            </a:pPr>
            <a:r>
              <a:t/>
            </a:r>
            <a:endParaRPr b="0" sz="2000">
              <a:latin typeface="Calibri"/>
              <a:ea typeface="Calibri"/>
              <a:cs typeface="Calibri"/>
              <a:sym typeface="Calibri"/>
            </a:endParaRPr>
          </a:p>
          <a:p>
            <a:pPr indent="0" lvl="0" marL="0" rtl="0" algn="l">
              <a:spcBef>
                <a:spcPts val="480"/>
              </a:spcBef>
              <a:spcAft>
                <a:spcPts val="0"/>
              </a:spcAft>
              <a:buNone/>
            </a:pPr>
            <a:r>
              <a:rPr b="0" lang="en-US" sz="2000">
                <a:latin typeface="Calibri"/>
                <a:ea typeface="Calibri"/>
                <a:cs typeface="Calibri"/>
                <a:sym typeface="Calibri"/>
              </a:rPr>
              <a:t>“1” represents a perfectly diverse neighborhood</a:t>
            </a:r>
            <a:r>
              <a:rPr b="0" lang="en-US" sz="2000">
                <a:latin typeface="Calibri"/>
                <a:ea typeface="Calibri"/>
                <a:cs typeface="Calibri"/>
                <a:sym typeface="Calibri"/>
              </a:rPr>
              <a:t>  </a:t>
            </a:r>
            <a:endParaRPr b="0" sz="2000">
              <a:latin typeface="Calibri"/>
              <a:ea typeface="Calibri"/>
              <a:cs typeface="Calibri"/>
              <a:sym typeface="Calibri"/>
            </a:endParaRPr>
          </a:p>
          <a:p>
            <a:pPr indent="0" lvl="0" marL="0" rtl="0" algn="l">
              <a:spcBef>
                <a:spcPts val="480"/>
              </a:spcBef>
              <a:spcAft>
                <a:spcPts val="0"/>
              </a:spcAft>
              <a:buNone/>
            </a:pPr>
            <a:r>
              <a:t/>
            </a:r>
            <a:endParaRPr b="0" sz="2000">
              <a:latin typeface="Calibri"/>
              <a:ea typeface="Calibri"/>
              <a:cs typeface="Calibri"/>
              <a:sym typeface="Calibri"/>
            </a:endParaRPr>
          </a:p>
          <a:p>
            <a:pPr indent="0" lvl="0" marL="0" rtl="0" algn="l">
              <a:spcBef>
                <a:spcPts val="480"/>
              </a:spcBef>
              <a:spcAft>
                <a:spcPts val="0"/>
              </a:spcAft>
              <a:buNone/>
            </a:pPr>
            <a:r>
              <a:t/>
            </a:r>
            <a:endParaRPr b="0" sz="2000">
              <a:latin typeface="Calibri"/>
              <a:ea typeface="Calibri"/>
              <a:cs typeface="Calibri"/>
              <a:sym typeface="Calibri"/>
            </a:endParaRPr>
          </a:p>
          <a:p>
            <a:pPr indent="0" lvl="0" marL="0" rtl="0" algn="l">
              <a:spcBef>
                <a:spcPts val="480"/>
              </a:spcBef>
              <a:spcAft>
                <a:spcPts val="0"/>
              </a:spcAft>
              <a:buNone/>
            </a:pPr>
            <a:r>
              <a:t/>
            </a:r>
            <a:endParaRPr b="0" sz="2000">
              <a:latin typeface="Calibri"/>
              <a:ea typeface="Calibri"/>
              <a:cs typeface="Calibri"/>
              <a:sym typeface="Calibri"/>
            </a:endParaRPr>
          </a:p>
          <a:p>
            <a:pPr indent="0" lvl="0" marL="0" rtl="0" algn="l">
              <a:spcBef>
                <a:spcPts val="480"/>
              </a:spcBef>
              <a:spcAft>
                <a:spcPts val="0"/>
              </a:spcAft>
              <a:buNone/>
            </a:pPr>
            <a:r>
              <a:t/>
            </a:r>
            <a:endParaRPr b="0" sz="2000">
              <a:latin typeface="Calibri"/>
              <a:ea typeface="Calibri"/>
              <a:cs typeface="Calibri"/>
              <a:sym typeface="Calibri"/>
            </a:endParaRPr>
          </a:p>
          <a:p>
            <a:pPr indent="0" lvl="0" marL="0" rtl="0" algn="l">
              <a:spcBef>
                <a:spcPts val="480"/>
              </a:spcBef>
              <a:spcAft>
                <a:spcPts val="0"/>
              </a:spcAft>
              <a:buNone/>
            </a:pPr>
            <a:r>
              <a:t/>
            </a:r>
            <a:endParaRPr b="0" sz="2000">
              <a:latin typeface="Calibri"/>
              <a:ea typeface="Calibri"/>
              <a:cs typeface="Calibri"/>
              <a:sym typeface="Calibri"/>
            </a:endParaRPr>
          </a:p>
          <a:p>
            <a:pPr indent="0" lvl="0" marL="0" rtl="0" algn="l">
              <a:spcBef>
                <a:spcPts val="480"/>
              </a:spcBef>
              <a:spcAft>
                <a:spcPts val="0"/>
              </a:spcAft>
              <a:buNone/>
            </a:pPr>
            <a:r>
              <a:t/>
            </a:r>
            <a:endParaRPr b="0" sz="2000">
              <a:latin typeface="Calibri"/>
              <a:ea typeface="Calibri"/>
              <a:cs typeface="Calibri"/>
              <a:sym typeface="Calibri"/>
            </a:endParaRPr>
          </a:p>
          <a:p>
            <a:pPr indent="0" lvl="0" marL="0" rtl="0" algn="l">
              <a:spcBef>
                <a:spcPts val="480"/>
              </a:spcBef>
              <a:spcAft>
                <a:spcPts val="0"/>
              </a:spcAft>
              <a:buNone/>
            </a:pPr>
            <a:r>
              <a:rPr b="0" lang="en-US" sz="2000">
                <a:latin typeface="Calibri"/>
                <a:ea typeface="Calibri"/>
                <a:cs typeface="Calibri"/>
                <a:sym typeface="Calibri"/>
              </a:rPr>
              <a:t>Measure of diversity</a:t>
            </a:r>
            <a:endParaRPr b="0" sz="2000">
              <a:latin typeface="Calibri"/>
              <a:ea typeface="Calibri"/>
              <a:cs typeface="Calibri"/>
              <a:sym typeface="Calibri"/>
            </a:endParaRPr>
          </a:p>
          <a:p>
            <a:pPr indent="-355600" lvl="0" marL="457200" rtl="0" algn="l">
              <a:spcBef>
                <a:spcPts val="480"/>
              </a:spcBef>
              <a:spcAft>
                <a:spcPts val="0"/>
              </a:spcAft>
              <a:buSzPts val="2000"/>
              <a:buFont typeface="Calibri"/>
              <a:buChar char="●"/>
            </a:pPr>
            <a:r>
              <a:rPr b="0" lang="en-US" sz="2000">
                <a:latin typeface="Calibri"/>
                <a:ea typeface="Calibri"/>
                <a:cs typeface="Calibri"/>
                <a:sym typeface="Calibri"/>
              </a:rPr>
              <a:t>Relative mean absolute difference</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Differences in representation of each pair of business categories, normalized by total</a:t>
            </a:r>
            <a:endParaRPr b="0" sz="2000">
              <a:latin typeface="Calibri"/>
              <a:ea typeface="Calibri"/>
              <a:cs typeface="Calibri"/>
              <a:sym typeface="Calibri"/>
            </a:endParaRPr>
          </a:p>
          <a:p>
            <a:pPr indent="0" lvl="0" marL="0" rtl="0" algn="l">
              <a:spcBef>
                <a:spcPts val="480"/>
              </a:spcBef>
              <a:spcAft>
                <a:spcPts val="0"/>
              </a:spcAft>
              <a:buNone/>
            </a:pPr>
            <a:r>
              <a:t/>
            </a:r>
            <a:endParaRPr b="0" sz="2000">
              <a:latin typeface="Calibri"/>
              <a:ea typeface="Calibri"/>
              <a:cs typeface="Calibri"/>
              <a:sym typeface="Calibri"/>
            </a:endParaRPr>
          </a:p>
          <a:p>
            <a:pPr indent="0" lvl="0" marL="0" rtl="0" algn="l">
              <a:spcBef>
                <a:spcPts val="480"/>
              </a:spcBef>
              <a:spcAft>
                <a:spcPts val="0"/>
              </a:spcAft>
              <a:buNone/>
            </a:pPr>
            <a:r>
              <a:t/>
            </a:r>
            <a:endParaRPr b="0" sz="2000">
              <a:latin typeface="Calibri"/>
              <a:ea typeface="Calibri"/>
              <a:cs typeface="Calibri"/>
              <a:sym typeface="Calibri"/>
            </a:endParaRPr>
          </a:p>
        </p:txBody>
      </p:sp>
      <p:sp>
        <p:nvSpPr>
          <p:cNvPr id="183" name="Google Shape;183;p27"/>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Business Diversity</a:t>
            </a:r>
            <a:endParaRPr/>
          </a:p>
        </p:txBody>
      </p:sp>
      <p:pic>
        <p:nvPicPr>
          <p:cNvPr id="184" name="Google Shape;184;p27"/>
          <p:cNvPicPr preferRelativeResize="0"/>
          <p:nvPr/>
        </p:nvPicPr>
        <p:blipFill>
          <a:blip r:embed="rId3">
            <a:alphaModFix/>
          </a:blip>
          <a:stretch>
            <a:fillRect/>
          </a:stretch>
        </p:blipFill>
        <p:spPr>
          <a:xfrm>
            <a:off x="5754326" y="1576912"/>
            <a:ext cx="3392125" cy="3399375"/>
          </a:xfrm>
          <a:prstGeom prst="rect">
            <a:avLst/>
          </a:prstGeom>
          <a:noFill/>
          <a:ln>
            <a:noFill/>
          </a:ln>
        </p:spPr>
      </p:pic>
      <p:sp>
        <p:nvSpPr>
          <p:cNvPr id="185" name="Google Shape;185;p2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pic>
        <p:nvPicPr>
          <p:cNvPr id="186" name="Google Shape;186;p27"/>
          <p:cNvPicPr preferRelativeResize="0"/>
          <p:nvPr/>
        </p:nvPicPr>
        <p:blipFill>
          <a:blip r:embed="rId4">
            <a:alphaModFix/>
          </a:blip>
          <a:stretch>
            <a:fillRect/>
          </a:stretch>
        </p:blipFill>
        <p:spPr>
          <a:xfrm>
            <a:off x="1018075" y="3311188"/>
            <a:ext cx="4208000" cy="1462625"/>
          </a:xfrm>
          <a:prstGeom prst="rect">
            <a:avLst/>
          </a:prstGeom>
          <a:noFill/>
          <a:ln>
            <a:noFill/>
          </a:ln>
        </p:spPr>
      </p:pic>
      <p:pic>
        <p:nvPicPr>
          <p:cNvPr id="187" name="Google Shape;187;p27"/>
          <p:cNvPicPr preferRelativeResize="0"/>
          <p:nvPr/>
        </p:nvPicPr>
        <p:blipFill>
          <a:blip r:embed="rId5">
            <a:alphaModFix/>
          </a:blip>
          <a:stretch>
            <a:fillRect/>
          </a:stretch>
        </p:blipFill>
        <p:spPr>
          <a:xfrm>
            <a:off x="214526" y="3298100"/>
            <a:ext cx="974525" cy="133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idx="1" type="body"/>
          </p:nvPr>
        </p:nvSpPr>
        <p:spPr>
          <a:xfrm>
            <a:off x="473850" y="1586575"/>
            <a:ext cx="7764900" cy="561300"/>
          </a:xfrm>
          <a:prstGeom prst="rect">
            <a:avLst/>
          </a:prstGeom>
          <a:noFill/>
          <a:ln>
            <a:noFill/>
          </a:ln>
        </p:spPr>
        <p:txBody>
          <a:bodyPr anchorCtr="0" anchor="t" bIns="45700" lIns="91425" spcFirstLastPara="1" rIns="91425" wrap="square" tIns="45700">
            <a:noAutofit/>
          </a:bodyPr>
          <a:lstStyle/>
          <a:p>
            <a:pPr indent="0" lvl="0" marL="342900" rtl="0" algn="l">
              <a:spcBef>
                <a:spcPts val="480"/>
              </a:spcBef>
              <a:spcAft>
                <a:spcPts val="0"/>
              </a:spcAft>
              <a:buNone/>
            </a:pPr>
            <a:r>
              <a:rPr b="0" lang="en-US">
                <a:latin typeface="Calibri"/>
                <a:ea typeface="Calibri"/>
                <a:cs typeface="Calibri"/>
                <a:sym typeface="Calibri"/>
              </a:rPr>
              <a:t>Yelp Score vs Business Diversity of Neighborhood</a:t>
            </a: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spcBef>
                <a:spcPts val="480"/>
              </a:spcBef>
              <a:spcAft>
                <a:spcPts val="0"/>
              </a:spcAft>
              <a:buNone/>
            </a:pPr>
            <a:r>
              <a:t/>
            </a:r>
            <a:endParaRPr/>
          </a:p>
        </p:txBody>
      </p:sp>
      <p:sp>
        <p:nvSpPr>
          <p:cNvPr id="193" name="Google Shape;193;p28"/>
          <p:cNvSpPr txBox="1"/>
          <p:nvPr>
            <p:ph type="title"/>
          </p:nvPr>
        </p:nvSpPr>
        <p:spPr>
          <a:xfrm>
            <a:off x="6832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Preliminary Analysis</a:t>
            </a:r>
            <a:endParaRPr/>
          </a:p>
        </p:txBody>
      </p:sp>
      <p:pic>
        <p:nvPicPr>
          <p:cNvPr id="194" name="Google Shape;194;p28"/>
          <p:cNvPicPr preferRelativeResize="0"/>
          <p:nvPr/>
        </p:nvPicPr>
        <p:blipFill rotWithShape="1">
          <a:blip r:embed="rId3">
            <a:alphaModFix/>
          </a:blip>
          <a:srcRect b="3744" l="0" r="0" t="0"/>
          <a:stretch/>
        </p:blipFill>
        <p:spPr>
          <a:xfrm>
            <a:off x="3298977" y="2147875"/>
            <a:ext cx="5794823" cy="3608125"/>
          </a:xfrm>
          <a:prstGeom prst="rect">
            <a:avLst/>
          </a:prstGeom>
          <a:noFill/>
          <a:ln>
            <a:noFill/>
          </a:ln>
        </p:spPr>
      </p:pic>
      <p:sp>
        <p:nvSpPr>
          <p:cNvPr id="195" name="Google Shape;195;p28"/>
          <p:cNvSpPr txBox="1"/>
          <p:nvPr/>
        </p:nvSpPr>
        <p:spPr>
          <a:xfrm>
            <a:off x="5632562" y="5685750"/>
            <a:ext cx="1635300" cy="2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business diversity</a:t>
            </a:r>
            <a:endParaRPr sz="1200"/>
          </a:p>
        </p:txBody>
      </p:sp>
      <p:sp>
        <p:nvSpPr>
          <p:cNvPr id="196" name="Google Shape;196;p28"/>
          <p:cNvSpPr txBox="1"/>
          <p:nvPr/>
        </p:nvSpPr>
        <p:spPr>
          <a:xfrm>
            <a:off x="758825" y="2612025"/>
            <a:ext cx="2405400" cy="29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txBox="1"/>
          <p:nvPr/>
        </p:nvSpPr>
        <p:spPr>
          <a:xfrm>
            <a:off x="954450" y="2477000"/>
            <a:ext cx="2405400" cy="327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800">
                <a:solidFill>
                  <a:srgbClr val="212121"/>
                </a:solidFill>
                <a:highlight>
                  <a:srgbClr val="FFFFFF"/>
                </a:highlight>
                <a:latin typeface="Calibri"/>
                <a:ea typeface="Calibri"/>
                <a:cs typeface="Calibri"/>
                <a:sym typeface="Calibri"/>
              </a:rPr>
              <a:t>slope: 2.34</a:t>
            </a:r>
            <a:endParaRPr sz="1800">
              <a:solidFill>
                <a:srgbClr val="21212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1800">
                <a:solidFill>
                  <a:srgbClr val="212121"/>
                </a:solidFill>
                <a:highlight>
                  <a:srgbClr val="FFFFFF"/>
                </a:highlight>
                <a:latin typeface="Calibri"/>
                <a:ea typeface="Calibri"/>
                <a:cs typeface="Calibri"/>
                <a:sym typeface="Calibri"/>
              </a:rPr>
              <a:t>intercept: 2.39</a:t>
            </a:r>
            <a:endParaRPr sz="1800">
              <a:solidFill>
                <a:srgbClr val="21212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1800">
                <a:solidFill>
                  <a:srgbClr val="212121"/>
                </a:solidFill>
                <a:highlight>
                  <a:srgbClr val="FFFFFF"/>
                </a:highlight>
                <a:latin typeface="Calibri"/>
                <a:ea typeface="Calibri"/>
                <a:cs typeface="Calibri"/>
                <a:sym typeface="Calibri"/>
              </a:rPr>
              <a:t>R-squared: 0.1807</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Neighborhoods that have higher diversity tend to have higher star ratings.</a:t>
            </a:r>
            <a:endParaRPr sz="1800">
              <a:latin typeface="Calibri"/>
              <a:ea typeface="Calibri"/>
              <a:cs typeface="Calibri"/>
              <a:sym typeface="Calibri"/>
            </a:endParaRPr>
          </a:p>
        </p:txBody>
      </p:sp>
      <p:sp>
        <p:nvSpPr>
          <p:cNvPr id="198" name="Google Shape;198;p2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355600" lvl="0" marL="457200" rtl="0" algn="l">
              <a:spcBef>
                <a:spcPts val="480"/>
              </a:spcBef>
              <a:spcAft>
                <a:spcPts val="0"/>
              </a:spcAft>
              <a:buClr>
                <a:schemeClr val="dk1"/>
              </a:buClr>
              <a:buSzPts val="2000"/>
              <a:buFont typeface="Calibri"/>
              <a:buChar char="●"/>
            </a:pPr>
            <a:r>
              <a:rPr b="0" lang="en-US" sz="2000">
                <a:solidFill>
                  <a:schemeClr val="dk1"/>
                </a:solidFill>
                <a:latin typeface="Calibri"/>
                <a:ea typeface="Calibri"/>
                <a:cs typeface="Calibri"/>
                <a:sym typeface="Calibri"/>
              </a:rPr>
              <a:t>R Packages: {RPostgresql} and {sf} </a:t>
            </a:r>
            <a:endParaRPr b="0"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b="0" lang="en-US" sz="2000">
                <a:solidFill>
                  <a:schemeClr val="dk1"/>
                </a:solidFill>
                <a:latin typeface="Calibri"/>
                <a:ea typeface="Calibri"/>
                <a:cs typeface="Calibri"/>
                <a:sym typeface="Calibri"/>
              </a:rPr>
              <a:t>Create point spatial objects</a:t>
            </a:r>
            <a:endParaRPr b="0" sz="2000">
              <a:solidFill>
                <a:schemeClr val="dk1"/>
              </a:solidFill>
              <a:latin typeface="Calibri"/>
              <a:ea typeface="Calibri"/>
              <a:cs typeface="Calibri"/>
              <a:sym typeface="Calibri"/>
            </a:endParaRPr>
          </a:p>
          <a:p>
            <a:pPr indent="-381000" lvl="0" marL="457200" rtl="0" algn="l">
              <a:spcBef>
                <a:spcPts val="0"/>
              </a:spcBef>
              <a:spcAft>
                <a:spcPts val="0"/>
              </a:spcAft>
              <a:buSzPts val="2400"/>
              <a:buFont typeface="Calibri"/>
              <a:buChar char="●"/>
            </a:pPr>
            <a:r>
              <a:rPr b="0" lang="en-US" sz="2000">
                <a:solidFill>
                  <a:schemeClr val="dk1"/>
                </a:solidFill>
                <a:latin typeface="Calibri"/>
                <a:ea typeface="Calibri"/>
                <a:cs typeface="Calibri"/>
                <a:sym typeface="Calibri"/>
              </a:rPr>
              <a:t>Projected coordinate system in meters</a:t>
            </a:r>
            <a:r>
              <a:rPr lang="en-US">
                <a:latin typeface="Calibri"/>
                <a:ea typeface="Calibri"/>
                <a:cs typeface="Calibri"/>
                <a:sym typeface="Calibri"/>
              </a:rPr>
              <a:t> </a:t>
            </a:r>
            <a:endParaRPr>
              <a:latin typeface="Calibri"/>
              <a:ea typeface="Calibri"/>
              <a:cs typeface="Calibri"/>
              <a:sym typeface="Calibri"/>
            </a:endParaRPr>
          </a:p>
        </p:txBody>
      </p:sp>
      <p:sp>
        <p:nvSpPr>
          <p:cNvPr id="204" name="Google Shape;204;p29"/>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Spatial and Distance Features</a:t>
            </a:r>
            <a:endParaRPr/>
          </a:p>
        </p:txBody>
      </p:sp>
      <p:pic>
        <p:nvPicPr>
          <p:cNvPr id="205" name="Google Shape;205;p29"/>
          <p:cNvPicPr preferRelativeResize="0"/>
          <p:nvPr/>
        </p:nvPicPr>
        <p:blipFill>
          <a:blip r:embed="rId3">
            <a:alphaModFix/>
          </a:blip>
          <a:stretch>
            <a:fillRect/>
          </a:stretch>
        </p:blipFill>
        <p:spPr>
          <a:xfrm>
            <a:off x="1052749" y="3069404"/>
            <a:ext cx="2667529" cy="2872800"/>
          </a:xfrm>
          <a:prstGeom prst="rect">
            <a:avLst/>
          </a:prstGeom>
          <a:noFill/>
          <a:ln>
            <a:noFill/>
          </a:ln>
        </p:spPr>
      </p:pic>
      <p:pic>
        <p:nvPicPr>
          <p:cNvPr id="206" name="Google Shape;206;p29"/>
          <p:cNvPicPr preferRelativeResize="0"/>
          <p:nvPr/>
        </p:nvPicPr>
        <p:blipFill>
          <a:blip r:embed="rId4">
            <a:alphaModFix/>
          </a:blip>
          <a:stretch>
            <a:fillRect/>
          </a:stretch>
        </p:blipFill>
        <p:spPr>
          <a:xfrm>
            <a:off x="4727678" y="3069404"/>
            <a:ext cx="2667529" cy="2872800"/>
          </a:xfrm>
          <a:prstGeom prst="rect">
            <a:avLst/>
          </a:prstGeom>
          <a:noFill/>
          <a:ln>
            <a:noFill/>
          </a:ln>
        </p:spPr>
      </p:pic>
      <p:cxnSp>
        <p:nvCxnSpPr>
          <p:cNvPr id="207" name="Google Shape;207;p29"/>
          <p:cNvCxnSpPr>
            <a:stCxn id="205" idx="3"/>
            <a:endCxn id="206" idx="1"/>
          </p:cNvCxnSpPr>
          <p:nvPr/>
        </p:nvCxnSpPr>
        <p:spPr>
          <a:xfrm>
            <a:off x="3720278" y="4505804"/>
            <a:ext cx="1007400" cy="0"/>
          </a:xfrm>
          <a:prstGeom prst="straightConnector1">
            <a:avLst/>
          </a:prstGeom>
          <a:noFill/>
          <a:ln cap="flat" cmpd="sng" w="76200">
            <a:solidFill>
              <a:schemeClr val="dk2"/>
            </a:solidFill>
            <a:prstDash val="solid"/>
            <a:round/>
            <a:headEnd len="med" w="med" type="none"/>
            <a:tailEnd len="med" w="med" type="triangle"/>
          </a:ln>
        </p:spPr>
      </p:cxnSp>
      <p:sp>
        <p:nvSpPr>
          <p:cNvPr id="208" name="Google Shape;208;p2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Distance to Nearest Hotels, Theaters, ...</a:t>
            </a:r>
            <a:endParaRPr/>
          </a:p>
        </p:txBody>
      </p:sp>
      <p:sp>
        <p:nvSpPr>
          <p:cNvPr id="214" name="Google Shape;214;p30"/>
          <p:cNvSpPr txBox="1"/>
          <p:nvPr/>
        </p:nvSpPr>
        <p:spPr>
          <a:xfrm>
            <a:off x="758825" y="1893350"/>
            <a:ext cx="7351500" cy="3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txBox="1"/>
          <p:nvPr>
            <p:ph idx="1" type="body"/>
          </p:nvPr>
        </p:nvSpPr>
        <p:spPr>
          <a:xfrm>
            <a:off x="816355" y="2104950"/>
            <a:ext cx="8196300" cy="4015500"/>
          </a:xfrm>
          <a:prstGeom prst="rect">
            <a:avLst/>
          </a:prstGeom>
          <a:noFill/>
          <a:ln>
            <a:noFill/>
          </a:ln>
        </p:spPr>
        <p:txBody>
          <a:bodyPr anchorCtr="0" anchor="t" bIns="45700" lIns="91425" spcFirstLastPara="1" rIns="91425" wrap="square" tIns="45700">
            <a:noAutofit/>
          </a:bodyPr>
          <a:lstStyle/>
          <a:p>
            <a:pPr indent="-355600" lvl="0" marL="457200" rtl="0" algn="l">
              <a:spcBef>
                <a:spcPts val="480"/>
              </a:spcBef>
              <a:spcAft>
                <a:spcPts val="0"/>
              </a:spcAft>
              <a:buSzPts val="2000"/>
              <a:buFont typeface="Calibri"/>
              <a:buChar char="●"/>
            </a:pPr>
            <a:r>
              <a:rPr b="0" lang="en-US" sz="2000">
                <a:latin typeface="Calibri"/>
                <a:ea typeface="Calibri"/>
                <a:cs typeface="Calibri"/>
                <a:sym typeface="Calibri"/>
              </a:rPr>
              <a:t>For businesses in each neighborhood:</a:t>
            </a:r>
            <a:endParaRPr b="0" sz="2000">
              <a:latin typeface="Calibri"/>
              <a:ea typeface="Calibri"/>
              <a:cs typeface="Calibri"/>
              <a:sym typeface="Calibri"/>
            </a:endParaRPr>
          </a:p>
          <a:p>
            <a:pPr indent="-355600" lvl="1" marL="914400" rtl="0" algn="l">
              <a:spcBef>
                <a:spcPts val="0"/>
              </a:spcBef>
              <a:spcAft>
                <a:spcPts val="0"/>
              </a:spcAft>
              <a:buSzPts val="2000"/>
              <a:buFont typeface="Calibri"/>
              <a:buChar char="○"/>
            </a:pPr>
            <a:r>
              <a:rPr b="0" lang="en-US" sz="2000">
                <a:latin typeface="Calibri"/>
                <a:ea typeface="Calibri"/>
                <a:cs typeface="Calibri"/>
                <a:sym typeface="Calibri"/>
              </a:rPr>
              <a:t>For each category, find the nearest business to each restaurant</a:t>
            </a:r>
            <a:endParaRPr b="0" sz="2000">
              <a:latin typeface="Calibri"/>
              <a:ea typeface="Calibri"/>
              <a:cs typeface="Calibri"/>
              <a:sym typeface="Calibri"/>
            </a:endParaRPr>
          </a:p>
          <a:p>
            <a:pPr indent="-355600" lvl="1" marL="914400" rtl="0" algn="l">
              <a:spcBef>
                <a:spcPts val="0"/>
              </a:spcBef>
              <a:spcAft>
                <a:spcPts val="0"/>
              </a:spcAft>
              <a:buSzPts val="2000"/>
              <a:buFont typeface="Calibri"/>
              <a:buChar char="○"/>
            </a:pPr>
            <a:r>
              <a:rPr b="0" lang="en-US" sz="2000">
                <a:latin typeface="Calibri"/>
                <a:ea typeface="Calibri"/>
                <a:cs typeface="Calibri"/>
                <a:sym typeface="Calibri"/>
              </a:rPr>
              <a:t>Compute euclidean distance (meters)</a:t>
            </a:r>
            <a:endParaRPr b="0" sz="2000">
              <a:latin typeface="Calibri"/>
              <a:ea typeface="Calibri"/>
              <a:cs typeface="Calibri"/>
              <a:sym typeface="Calibri"/>
            </a:endParaRPr>
          </a:p>
        </p:txBody>
      </p:sp>
      <p:sp>
        <p:nvSpPr>
          <p:cNvPr id="216" name="Google Shape;216;p3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pic>
        <p:nvPicPr>
          <p:cNvPr id="217" name="Google Shape;217;p30"/>
          <p:cNvPicPr preferRelativeResize="0"/>
          <p:nvPr/>
        </p:nvPicPr>
        <p:blipFill>
          <a:blip r:embed="rId3">
            <a:alphaModFix/>
          </a:blip>
          <a:stretch>
            <a:fillRect/>
          </a:stretch>
        </p:blipFill>
        <p:spPr>
          <a:xfrm>
            <a:off x="1827725" y="3573158"/>
            <a:ext cx="4491688" cy="2547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Average Rating within a Proximity</a:t>
            </a:r>
            <a:endParaRPr/>
          </a:p>
        </p:txBody>
      </p:sp>
      <p:sp>
        <p:nvSpPr>
          <p:cNvPr id="223" name="Google Shape;223;p31"/>
          <p:cNvSpPr txBox="1"/>
          <p:nvPr>
            <p:ph idx="1" type="body"/>
          </p:nvPr>
        </p:nvSpPr>
        <p:spPr>
          <a:xfrm>
            <a:off x="534800" y="2271300"/>
            <a:ext cx="3999000" cy="46902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b="0" lang="en-US" sz="1800">
                <a:latin typeface="Calibri"/>
                <a:ea typeface="Calibri"/>
                <a:cs typeface="Calibri"/>
                <a:sym typeface="Calibri"/>
              </a:rPr>
              <a:t>Within each neighborhood:</a:t>
            </a:r>
            <a:endParaRPr b="0" sz="1800">
              <a:latin typeface="Calibri"/>
              <a:ea typeface="Calibri"/>
              <a:cs typeface="Calibri"/>
              <a:sym typeface="Calibri"/>
            </a:endParaRPr>
          </a:p>
          <a:p>
            <a:pPr indent="0" lvl="0" marL="0" rtl="0" algn="l">
              <a:spcBef>
                <a:spcPts val="480"/>
              </a:spcBef>
              <a:spcAft>
                <a:spcPts val="0"/>
              </a:spcAft>
              <a:buNone/>
            </a:pPr>
            <a:r>
              <a:t/>
            </a:r>
            <a:endParaRPr b="0" sz="1800">
              <a:latin typeface="Calibri"/>
              <a:ea typeface="Calibri"/>
              <a:cs typeface="Calibri"/>
              <a:sym typeface="Calibri"/>
            </a:endParaRPr>
          </a:p>
          <a:p>
            <a:pPr indent="-342900" lvl="0" marL="457200" rtl="0" algn="l">
              <a:spcBef>
                <a:spcPts val="480"/>
              </a:spcBef>
              <a:spcAft>
                <a:spcPts val="0"/>
              </a:spcAft>
              <a:buSzPts val="1800"/>
              <a:buFont typeface="Calibri"/>
              <a:buChar char="●"/>
            </a:pPr>
            <a:r>
              <a:rPr b="0" lang="en-US" sz="1800">
                <a:latin typeface="Calibri"/>
                <a:ea typeface="Calibri"/>
                <a:cs typeface="Calibri"/>
                <a:sym typeface="Calibri"/>
              </a:rPr>
              <a:t>Computed 100 meter proximity buffers from each restaurant</a:t>
            </a:r>
            <a:endParaRPr b="0"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0" lang="en-US" sz="1800">
                <a:latin typeface="Calibri"/>
                <a:ea typeface="Calibri"/>
                <a:cs typeface="Calibri"/>
                <a:sym typeface="Calibri"/>
              </a:rPr>
              <a:t>Spatially joined business point locations to containing buffers</a:t>
            </a:r>
            <a:endParaRPr b="0"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0" lang="en-US" sz="1800">
                <a:latin typeface="Calibri"/>
                <a:ea typeface="Calibri"/>
                <a:cs typeface="Calibri"/>
                <a:sym typeface="Calibri"/>
              </a:rPr>
              <a:t>Computed average star rating of businesses within each buffer</a:t>
            </a:r>
            <a:endParaRPr b="0" sz="1800">
              <a:latin typeface="Calibri"/>
              <a:ea typeface="Calibri"/>
              <a:cs typeface="Calibri"/>
              <a:sym typeface="Calibri"/>
            </a:endParaRPr>
          </a:p>
        </p:txBody>
      </p:sp>
      <p:sp>
        <p:nvSpPr>
          <p:cNvPr id="224" name="Google Shape;224;p3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pic>
        <p:nvPicPr>
          <p:cNvPr id="225" name="Google Shape;225;p31"/>
          <p:cNvPicPr preferRelativeResize="0"/>
          <p:nvPr/>
        </p:nvPicPr>
        <p:blipFill>
          <a:blip r:embed="rId3">
            <a:alphaModFix/>
          </a:blip>
          <a:stretch>
            <a:fillRect/>
          </a:stretch>
        </p:blipFill>
        <p:spPr>
          <a:xfrm>
            <a:off x="4698900" y="1468788"/>
            <a:ext cx="4095750" cy="4219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2"/>
          <p:cNvSpPr txBox="1"/>
          <p:nvPr>
            <p:ph idx="1" type="body"/>
          </p:nvPr>
        </p:nvSpPr>
        <p:spPr>
          <a:xfrm>
            <a:off x="349525" y="1536200"/>
            <a:ext cx="8196300" cy="1239600"/>
          </a:xfrm>
          <a:prstGeom prst="rect">
            <a:avLst/>
          </a:prstGeom>
          <a:noFill/>
          <a:ln>
            <a:noFill/>
          </a:ln>
        </p:spPr>
        <p:txBody>
          <a:bodyPr anchorCtr="0" anchor="t" bIns="45700" lIns="91425" spcFirstLastPara="1" rIns="91425" wrap="square" tIns="45700">
            <a:noAutofit/>
          </a:bodyPr>
          <a:lstStyle/>
          <a:p>
            <a:pPr indent="0" lvl="0" marL="342900" marR="0" rtl="0" algn="l">
              <a:lnSpc>
                <a:spcPct val="100000"/>
              </a:lnSpc>
              <a:spcBef>
                <a:spcPts val="480"/>
              </a:spcBef>
              <a:spcAft>
                <a:spcPts val="0"/>
              </a:spcAft>
              <a:buNone/>
            </a:pPr>
            <a:r>
              <a:rPr b="0" lang="en-US"/>
              <a:t>Yelp Score vs Average Rating within 100m </a:t>
            </a:r>
            <a:endParaRPr b="0"/>
          </a:p>
          <a:p>
            <a:pPr indent="0" lvl="0" marL="0" rtl="0" algn="l">
              <a:spcBef>
                <a:spcPts val="480"/>
              </a:spcBef>
              <a:spcAft>
                <a:spcPts val="0"/>
              </a:spcAft>
              <a:buNone/>
            </a:pPr>
            <a:r>
              <a:t/>
            </a:r>
            <a:endParaRPr/>
          </a:p>
        </p:txBody>
      </p:sp>
      <p:sp>
        <p:nvSpPr>
          <p:cNvPr id="231" name="Google Shape;231;p32"/>
          <p:cNvSpPr txBox="1"/>
          <p:nvPr>
            <p:ph type="title"/>
          </p:nvPr>
        </p:nvSpPr>
        <p:spPr>
          <a:xfrm>
            <a:off x="694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Preliminary Analysis</a:t>
            </a:r>
            <a:endParaRPr/>
          </a:p>
        </p:txBody>
      </p:sp>
      <p:pic>
        <p:nvPicPr>
          <p:cNvPr id="232" name="Google Shape;232;p32"/>
          <p:cNvPicPr preferRelativeResize="0"/>
          <p:nvPr/>
        </p:nvPicPr>
        <p:blipFill>
          <a:blip r:embed="rId3">
            <a:alphaModFix/>
          </a:blip>
          <a:stretch>
            <a:fillRect/>
          </a:stretch>
        </p:blipFill>
        <p:spPr>
          <a:xfrm>
            <a:off x="3713150" y="2229700"/>
            <a:ext cx="5430849" cy="3555700"/>
          </a:xfrm>
          <a:prstGeom prst="rect">
            <a:avLst/>
          </a:prstGeom>
          <a:noFill/>
          <a:ln>
            <a:noFill/>
          </a:ln>
        </p:spPr>
      </p:pic>
      <p:sp>
        <p:nvSpPr>
          <p:cNvPr id="233" name="Google Shape;233;p32"/>
          <p:cNvSpPr txBox="1"/>
          <p:nvPr/>
        </p:nvSpPr>
        <p:spPr>
          <a:xfrm>
            <a:off x="694750" y="2429425"/>
            <a:ext cx="3018300" cy="281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US" sz="1800">
                <a:solidFill>
                  <a:srgbClr val="212121"/>
                </a:solidFill>
                <a:highlight>
                  <a:srgbClr val="FFFFFF"/>
                </a:highlight>
                <a:latin typeface="Calibri"/>
                <a:ea typeface="Calibri"/>
                <a:cs typeface="Calibri"/>
                <a:sym typeface="Calibri"/>
              </a:rPr>
              <a:t>Neighborhood: Downtown</a:t>
            </a:r>
            <a:endParaRPr b="1" sz="1800">
              <a:solidFill>
                <a:srgbClr val="21212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lang="en-US" sz="1800">
                <a:solidFill>
                  <a:srgbClr val="212121"/>
                </a:solidFill>
                <a:highlight>
                  <a:srgbClr val="FFFFFF"/>
                </a:highlight>
                <a:latin typeface="Calibri"/>
                <a:ea typeface="Calibri"/>
                <a:cs typeface="Calibri"/>
                <a:sym typeface="Calibri"/>
              </a:rPr>
              <a:t>slope: 0.86</a:t>
            </a:r>
            <a:br>
              <a:rPr lang="en-US" sz="1800">
                <a:solidFill>
                  <a:srgbClr val="212121"/>
                </a:solidFill>
                <a:highlight>
                  <a:srgbClr val="FFFFFF"/>
                </a:highlight>
                <a:latin typeface="Calibri"/>
                <a:ea typeface="Calibri"/>
                <a:cs typeface="Calibri"/>
                <a:sym typeface="Calibri"/>
              </a:rPr>
            </a:br>
            <a:r>
              <a:rPr lang="en-US" sz="1800">
                <a:solidFill>
                  <a:srgbClr val="212121"/>
                </a:solidFill>
                <a:highlight>
                  <a:srgbClr val="FFFFFF"/>
                </a:highlight>
                <a:latin typeface="Calibri"/>
                <a:ea typeface="Calibri"/>
                <a:cs typeface="Calibri"/>
                <a:sym typeface="Calibri"/>
              </a:rPr>
              <a:t>intercept: 0.37</a:t>
            </a:r>
            <a:br>
              <a:rPr lang="en-US" sz="1800">
                <a:solidFill>
                  <a:srgbClr val="212121"/>
                </a:solidFill>
                <a:highlight>
                  <a:srgbClr val="FFFFFF"/>
                </a:highlight>
                <a:latin typeface="Calibri"/>
                <a:ea typeface="Calibri"/>
                <a:cs typeface="Calibri"/>
                <a:sym typeface="Calibri"/>
              </a:rPr>
            </a:br>
            <a:r>
              <a:rPr lang="en-US" sz="1800">
                <a:solidFill>
                  <a:srgbClr val="212121"/>
                </a:solidFill>
                <a:highlight>
                  <a:srgbClr val="FFFFFF"/>
                </a:highlight>
                <a:latin typeface="Calibri"/>
                <a:ea typeface="Calibri"/>
                <a:cs typeface="Calibri"/>
                <a:sym typeface="Calibri"/>
              </a:rPr>
              <a:t>R-squared: 0.2404</a:t>
            </a:r>
            <a:endParaRPr sz="1800">
              <a:solidFill>
                <a:srgbClr val="21212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800">
              <a:solidFill>
                <a:srgbClr val="212121"/>
              </a:solidFill>
              <a:highlight>
                <a:srgbClr val="FFFFFF"/>
              </a:highlight>
              <a:latin typeface="Calibri"/>
              <a:ea typeface="Calibri"/>
              <a:cs typeface="Calibri"/>
              <a:sym typeface="Calibri"/>
            </a:endParaRPr>
          </a:p>
          <a:p>
            <a:pPr indent="0" lvl="0" marL="0" rtl="0" algn="l">
              <a:spcBef>
                <a:spcPts val="0"/>
              </a:spcBef>
              <a:spcAft>
                <a:spcPts val="0"/>
              </a:spcAft>
              <a:buNone/>
            </a:pPr>
            <a:r>
              <a:rPr lang="en-US" sz="1800">
                <a:solidFill>
                  <a:srgbClr val="212121"/>
                </a:solidFill>
                <a:highlight>
                  <a:srgbClr val="FFFFFF"/>
                </a:highlight>
                <a:latin typeface="Calibri"/>
                <a:ea typeface="Calibri"/>
                <a:cs typeface="Calibri"/>
                <a:sym typeface="Calibri"/>
              </a:rPr>
              <a:t>The Yelp score increases with the increase in average ratings of businesses within 100m radius.</a:t>
            </a:r>
            <a:endParaRPr sz="1800">
              <a:solidFill>
                <a:srgbClr val="21212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800">
              <a:solidFill>
                <a:srgbClr val="21212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800">
              <a:solidFill>
                <a:srgbClr val="212121"/>
              </a:solidFill>
              <a:highlight>
                <a:srgbClr val="FFFFFF"/>
              </a:highlight>
              <a:latin typeface="Open Sans"/>
              <a:ea typeface="Open Sans"/>
              <a:cs typeface="Open Sans"/>
              <a:sym typeface="Open Sans"/>
            </a:endParaRPr>
          </a:p>
        </p:txBody>
      </p:sp>
      <p:sp>
        <p:nvSpPr>
          <p:cNvPr id="234" name="Google Shape;234;p3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3"/>
          <p:cNvSpPr txBox="1"/>
          <p:nvPr>
            <p:ph idx="1" type="body"/>
          </p:nvPr>
        </p:nvSpPr>
        <p:spPr>
          <a:xfrm>
            <a:off x="338025" y="1612400"/>
            <a:ext cx="8196300" cy="561300"/>
          </a:xfrm>
          <a:prstGeom prst="rect">
            <a:avLst/>
          </a:prstGeom>
          <a:noFill/>
          <a:ln>
            <a:noFill/>
          </a:ln>
        </p:spPr>
        <p:txBody>
          <a:bodyPr anchorCtr="0" anchor="t" bIns="45700" lIns="91425" spcFirstLastPara="1" rIns="91425" wrap="square" tIns="45700">
            <a:noAutofit/>
          </a:bodyPr>
          <a:lstStyle/>
          <a:p>
            <a:pPr indent="0" lvl="0" marL="342900" rtl="0" algn="l">
              <a:spcBef>
                <a:spcPts val="480"/>
              </a:spcBef>
              <a:spcAft>
                <a:spcPts val="0"/>
              </a:spcAft>
              <a:buNone/>
            </a:pPr>
            <a:r>
              <a:rPr b="0" lang="en-US">
                <a:latin typeface="Calibri"/>
                <a:ea typeface="Calibri"/>
                <a:cs typeface="Calibri"/>
                <a:sym typeface="Calibri"/>
              </a:rPr>
              <a:t>Yelp Score vs Review Count</a:t>
            </a:r>
            <a:endParaRPr>
              <a:solidFill>
                <a:schemeClr val="dk1"/>
              </a:solidFill>
              <a:latin typeface="Calibri"/>
              <a:ea typeface="Calibri"/>
              <a:cs typeface="Calibri"/>
              <a:sym typeface="Calibri"/>
            </a:endParaRPr>
          </a:p>
          <a:p>
            <a:pPr indent="0" lvl="0" marL="0" rtl="0" algn="l">
              <a:spcBef>
                <a:spcPts val="480"/>
              </a:spcBef>
              <a:spcAft>
                <a:spcPts val="0"/>
              </a:spcAft>
              <a:buNone/>
            </a:pPr>
            <a:r>
              <a:t/>
            </a:r>
            <a:endParaRPr/>
          </a:p>
        </p:txBody>
      </p:sp>
      <p:sp>
        <p:nvSpPr>
          <p:cNvPr id="240" name="Google Shape;240;p33"/>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Preliminary Analysis</a:t>
            </a:r>
            <a:endParaRPr/>
          </a:p>
        </p:txBody>
      </p:sp>
      <p:pic>
        <p:nvPicPr>
          <p:cNvPr id="241" name="Google Shape;241;p33"/>
          <p:cNvPicPr preferRelativeResize="0"/>
          <p:nvPr/>
        </p:nvPicPr>
        <p:blipFill>
          <a:blip r:embed="rId3">
            <a:alphaModFix/>
          </a:blip>
          <a:stretch>
            <a:fillRect/>
          </a:stretch>
        </p:blipFill>
        <p:spPr>
          <a:xfrm>
            <a:off x="2956075" y="2173700"/>
            <a:ext cx="5984099" cy="3533625"/>
          </a:xfrm>
          <a:prstGeom prst="rect">
            <a:avLst/>
          </a:prstGeom>
          <a:noFill/>
          <a:ln>
            <a:noFill/>
          </a:ln>
        </p:spPr>
      </p:pic>
      <p:sp>
        <p:nvSpPr>
          <p:cNvPr id="242" name="Google Shape;242;p33"/>
          <p:cNvSpPr txBox="1"/>
          <p:nvPr/>
        </p:nvSpPr>
        <p:spPr>
          <a:xfrm>
            <a:off x="758825" y="2214575"/>
            <a:ext cx="2304300" cy="17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US" sz="1800">
                <a:solidFill>
                  <a:srgbClr val="212121"/>
                </a:solidFill>
                <a:highlight>
                  <a:srgbClr val="FFFFFF"/>
                </a:highlight>
                <a:latin typeface="Calibri"/>
                <a:ea typeface="Calibri"/>
                <a:cs typeface="Calibri"/>
                <a:sym typeface="Calibri"/>
              </a:rPr>
              <a:t>slope: 52.87</a:t>
            </a:r>
            <a:endParaRPr sz="1800">
              <a:solidFill>
                <a:srgbClr val="212121"/>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None/>
            </a:pPr>
            <a:r>
              <a:rPr lang="en-US" sz="1800">
                <a:solidFill>
                  <a:srgbClr val="212121"/>
                </a:solidFill>
                <a:highlight>
                  <a:srgbClr val="FFFFFF"/>
                </a:highlight>
                <a:latin typeface="Calibri"/>
                <a:ea typeface="Calibri"/>
                <a:cs typeface="Calibri"/>
                <a:sym typeface="Calibri"/>
              </a:rPr>
              <a:t>intercept: -62.75</a:t>
            </a:r>
            <a:endParaRPr sz="1800">
              <a:solidFill>
                <a:srgbClr val="212121"/>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None/>
            </a:pPr>
            <a:r>
              <a:rPr lang="en-US" sz="1800">
                <a:solidFill>
                  <a:srgbClr val="212121"/>
                </a:solidFill>
                <a:highlight>
                  <a:srgbClr val="FFFFFF"/>
                </a:highlight>
                <a:latin typeface="Calibri"/>
                <a:ea typeface="Calibri"/>
                <a:cs typeface="Calibri"/>
                <a:sym typeface="Calibri"/>
              </a:rPr>
              <a:t>R-squared: 0.0355</a:t>
            </a:r>
            <a:endParaRPr sz="1800">
              <a:solidFill>
                <a:srgbClr val="212121"/>
              </a:solidFill>
              <a:highlight>
                <a:srgbClr val="FFFFFF"/>
              </a:highlight>
              <a:latin typeface="Calibri"/>
              <a:ea typeface="Calibri"/>
              <a:cs typeface="Calibri"/>
              <a:sym typeface="Calibri"/>
            </a:endParaRPr>
          </a:p>
          <a:p>
            <a:pPr indent="0" lvl="0" marL="0" rtl="0" algn="l">
              <a:spcBef>
                <a:spcPts val="900"/>
              </a:spcBef>
              <a:spcAft>
                <a:spcPts val="0"/>
              </a:spcAft>
              <a:buNone/>
            </a:pPr>
            <a:r>
              <a:t/>
            </a:r>
            <a:endParaRPr sz="1800">
              <a:latin typeface="Open Sans"/>
              <a:ea typeface="Open Sans"/>
              <a:cs typeface="Open Sans"/>
              <a:sym typeface="Open Sans"/>
            </a:endParaRPr>
          </a:p>
        </p:txBody>
      </p:sp>
      <p:sp>
        <p:nvSpPr>
          <p:cNvPr id="243" name="Google Shape;243;p33"/>
          <p:cNvSpPr txBox="1"/>
          <p:nvPr/>
        </p:nvSpPr>
        <p:spPr>
          <a:xfrm>
            <a:off x="758825" y="3967250"/>
            <a:ext cx="2626800" cy="15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US" sz="1800">
                <a:solidFill>
                  <a:srgbClr val="2D3B45"/>
                </a:solidFill>
                <a:highlight>
                  <a:srgbClr val="FFFFFF"/>
                </a:highlight>
                <a:latin typeface="Calibri"/>
                <a:ea typeface="Calibri"/>
                <a:cs typeface="Calibri"/>
                <a:sym typeface="Calibri"/>
              </a:rPr>
              <a:t>Better restaurants (higher yelp rating) have higher number of reviews. </a:t>
            </a:r>
            <a:endParaRPr b="1" sz="1800">
              <a:solidFill>
                <a:srgbClr val="212121"/>
              </a:solidFill>
              <a:highlight>
                <a:srgbClr val="FFFFFF"/>
              </a:highlight>
              <a:latin typeface="Calibri"/>
              <a:ea typeface="Calibri"/>
              <a:cs typeface="Calibri"/>
              <a:sym typeface="Calibri"/>
            </a:endParaRPr>
          </a:p>
          <a:p>
            <a:pPr indent="0" lvl="0" marL="0" rtl="0" algn="l">
              <a:spcBef>
                <a:spcPts val="900"/>
              </a:spcBef>
              <a:spcAft>
                <a:spcPts val="0"/>
              </a:spcAft>
              <a:buNone/>
            </a:pPr>
            <a:r>
              <a:t/>
            </a:r>
            <a:endParaRPr sz="1800">
              <a:latin typeface="Open Sans"/>
              <a:ea typeface="Open Sans"/>
              <a:cs typeface="Open Sans"/>
              <a:sym typeface="Open Sans"/>
            </a:endParaRPr>
          </a:p>
        </p:txBody>
      </p:sp>
      <p:sp>
        <p:nvSpPr>
          <p:cNvPr id="244" name="Google Shape;244;p3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4"/>
          <p:cNvSpPr txBox="1"/>
          <p:nvPr>
            <p:ph idx="1" type="body"/>
          </p:nvPr>
        </p:nvSpPr>
        <p:spPr>
          <a:xfrm>
            <a:off x="1230350" y="5963525"/>
            <a:ext cx="4365300" cy="42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sz="1200">
                <a:solidFill>
                  <a:srgbClr val="000000"/>
                </a:solidFill>
              </a:rPr>
              <a:t>Price Range 1 &amp; 2</a:t>
            </a:r>
            <a:endParaRPr sz="1200">
              <a:solidFill>
                <a:srgbClr val="000000"/>
              </a:solidFill>
            </a:endParaRPr>
          </a:p>
        </p:txBody>
      </p:sp>
      <p:sp>
        <p:nvSpPr>
          <p:cNvPr id="250" name="Google Shape;250;p34"/>
          <p:cNvSpPr txBox="1"/>
          <p:nvPr>
            <p:ph type="title"/>
          </p:nvPr>
        </p:nvSpPr>
        <p:spPr>
          <a:xfrm>
            <a:off x="87731" y="-448289"/>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2400"/>
              <a:t>Price Range of Restaurants vs Neighborhood</a:t>
            </a:r>
            <a:endParaRPr sz="2400"/>
          </a:p>
        </p:txBody>
      </p:sp>
      <p:pic>
        <p:nvPicPr>
          <p:cNvPr id="251" name="Google Shape;251;p34"/>
          <p:cNvPicPr preferRelativeResize="0"/>
          <p:nvPr/>
        </p:nvPicPr>
        <p:blipFill>
          <a:blip r:embed="rId3">
            <a:alphaModFix/>
          </a:blip>
          <a:stretch>
            <a:fillRect/>
          </a:stretch>
        </p:blipFill>
        <p:spPr>
          <a:xfrm>
            <a:off x="427235" y="543800"/>
            <a:ext cx="7965515" cy="5343526"/>
          </a:xfrm>
          <a:prstGeom prst="rect">
            <a:avLst/>
          </a:prstGeom>
          <a:noFill/>
          <a:ln>
            <a:noFill/>
          </a:ln>
        </p:spPr>
      </p:pic>
      <p:sp>
        <p:nvSpPr>
          <p:cNvPr id="252" name="Google Shape;252;p34"/>
          <p:cNvSpPr txBox="1"/>
          <p:nvPr>
            <p:ph idx="1" type="body"/>
          </p:nvPr>
        </p:nvSpPr>
        <p:spPr>
          <a:xfrm>
            <a:off x="5054850" y="5963525"/>
            <a:ext cx="4365300" cy="42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sz="1200">
                <a:solidFill>
                  <a:srgbClr val="000000"/>
                </a:solidFill>
              </a:rPr>
              <a:t>Price Range 3 &amp; 4</a:t>
            </a:r>
            <a:endParaRPr sz="1200">
              <a:solidFill>
                <a:srgbClr val="000000"/>
              </a:solidFill>
            </a:endParaRPr>
          </a:p>
        </p:txBody>
      </p:sp>
      <p:sp>
        <p:nvSpPr>
          <p:cNvPr id="253" name="Google Shape;253;p34"/>
          <p:cNvSpPr txBox="1"/>
          <p:nvPr/>
        </p:nvSpPr>
        <p:spPr>
          <a:xfrm>
            <a:off x="392525" y="6289050"/>
            <a:ext cx="73515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The high end expensive restaurants </a:t>
            </a:r>
            <a:r>
              <a:rPr lang="en-US"/>
              <a:t>predominantly</a:t>
            </a:r>
            <a:r>
              <a:rPr lang="en-US"/>
              <a:t> exist on the Las Vegas Strip</a:t>
            </a:r>
            <a:endParaRPr/>
          </a:p>
        </p:txBody>
      </p:sp>
      <p:sp>
        <p:nvSpPr>
          <p:cNvPr id="254" name="Google Shape;254;p3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idx="1" type="body"/>
          </p:nvPr>
        </p:nvSpPr>
        <p:spPr>
          <a:xfrm>
            <a:off x="1039005" y="2001375"/>
            <a:ext cx="8196300" cy="40155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595959"/>
              </a:buClr>
              <a:buSzPts val="1800"/>
              <a:buFont typeface="Calibri"/>
              <a:buChar char="●"/>
            </a:pPr>
            <a:r>
              <a:rPr b="0" lang="en-US" sz="1800">
                <a:solidFill>
                  <a:srgbClr val="595959"/>
                </a:solidFill>
                <a:latin typeface="Calibri"/>
                <a:ea typeface="Calibri"/>
                <a:cs typeface="Calibri"/>
                <a:sym typeface="Calibri"/>
              </a:rPr>
              <a:t>Research question</a:t>
            </a:r>
            <a:endParaRPr b="0" sz="1800">
              <a:solidFill>
                <a:srgbClr val="595959"/>
              </a:solidFill>
              <a:latin typeface="Calibri"/>
              <a:ea typeface="Calibri"/>
              <a:cs typeface="Calibri"/>
              <a:sym typeface="Calibri"/>
            </a:endParaRPr>
          </a:p>
          <a:p>
            <a:pPr indent="-342900" lvl="0" marL="457200" rtl="0" algn="l">
              <a:lnSpc>
                <a:spcPct val="115000"/>
              </a:lnSpc>
              <a:spcBef>
                <a:spcPts val="0"/>
              </a:spcBef>
              <a:spcAft>
                <a:spcPts val="0"/>
              </a:spcAft>
              <a:buClr>
                <a:srgbClr val="595959"/>
              </a:buClr>
              <a:buSzPts val="1800"/>
              <a:buFont typeface="Calibri"/>
              <a:buChar char="●"/>
            </a:pPr>
            <a:r>
              <a:rPr b="0" lang="en-US" sz="1800">
                <a:solidFill>
                  <a:srgbClr val="595959"/>
                </a:solidFill>
                <a:latin typeface="Calibri"/>
                <a:ea typeface="Calibri"/>
                <a:cs typeface="Calibri"/>
                <a:sym typeface="Calibri"/>
              </a:rPr>
              <a:t>Data Pipeline</a:t>
            </a:r>
            <a:endParaRPr b="0" sz="1800">
              <a:solidFill>
                <a:srgbClr val="595959"/>
              </a:solidFill>
              <a:latin typeface="Calibri"/>
              <a:ea typeface="Calibri"/>
              <a:cs typeface="Calibri"/>
              <a:sym typeface="Calibri"/>
            </a:endParaRPr>
          </a:p>
          <a:p>
            <a:pPr indent="-342900" lvl="0" marL="457200" rtl="0" algn="l">
              <a:lnSpc>
                <a:spcPct val="115000"/>
              </a:lnSpc>
              <a:spcBef>
                <a:spcPts val="0"/>
              </a:spcBef>
              <a:spcAft>
                <a:spcPts val="0"/>
              </a:spcAft>
              <a:buClr>
                <a:srgbClr val="595959"/>
              </a:buClr>
              <a:buSzPts val="1800"/>
              <a:buFont typeface="Calibri"/>
              <a:buChar char="●"/>
            </a:pPr>
            <a:r>
              <a:rPr b="0" lang="en-US" sz="1800">
                <a:solidFill>
                  <a:srgbClr val="595959"/>
                </a:solidFill>
                <a:latin typeface="Calibri"/>
                <a:ea typeface="Calibri"/>
                <a:cs typeface="Calibri"/>
                <a:sym typeface="Calibri"/>
              </a:rPr>
              <a:t>Feature Engineering</a:t>
            </a:r>
            <a:endParaRPr b="0" sz="1800">
              <a:solidFill>
                <a:srgbClr val="595959"/>
              </a:solidFill>
              <a:latin typeface="Calibri"/>
              <a:ea typeface="Calibri"/>
              <a:cs typeface="Calibri"/>
              <a:sym typeface="Calibri"/>
            </a:endParaRPr>
          </a:p>
          <a:p>
            <a:pPr indent="-342900" lvl="0" marL="457200" rtl="0" algn="l">
              <a:lnSpc>
                <a:spcPct val="115000"/>
              </a:lnSpc>
              <a:spcBef>
                <a:spcPts val="0"/>
              </a:spcBef>
              <a:spcAft>
                <a:spcPts val="0"/>
              </a:spcAft>
              <a:buClr>
                <a:srgbClr val="595959"/>
              </a:buClr>
              <a:buSzPts val="1800"/>
              <a:buFont typeface="Calibri"/>
              <a:buChar char="●"/>
            </a:pPr>
            <a:r>
              <a:rPr b="0" lang="en-US" sz="1800">
                <a:solidFill>
                  <a:srgbClr val="595959"/>
                </a:solidFill>
                <a:latin typeface="Calibri"/>
                <a:ea typeface="Calibri"/>
                <a:cs typeface="Calibri"/>
                <a:sym typeface="Calibri"/>
              </a:rPr>
              <a:t>Preliminary  analysis</a:t>
            </a:r>
            <a:endParaRPr b="0" sz="1800">
              <a:solidFill>
                <a:srgbClr val="595959"/>
              </a:solidFill>
              <a:latin typeface="Calibri"/>
              <a:ea typeface="Calibri"/>
              <a:cs typeface="Calibri"/>
              <a:sym typeface="Calibri"/>
            </a:endParaRPr>
          </a:p>
          <a:p>
            <a:pPr indent="-342900" lvl="0" marL="457200" rtl="0" algn="l">
              <a:lnSpc>
                <a:spcPct val="115000"/>
              </a:lnSpc>
              <a:spcBef>
                <a:spcPts val="0"/>
              </a:spcBef>
              <a:spcAft>
                <a:spcPts val="0"/>
              </a:spcAft>
              <a:buClr>
                <a:srgbClr val="595959"/>
              </a:buClr>
              <a:buSzPts val="1800"/>
              <a:buFont typeface="Calibri"/>
              <a:buChar char="●"/>
            </a:pPr>
            <a:r>
              <a:rPr b="0" lang="en-US" sz="1800">
                <a:solidFill>
                  <a:srgbClr val="595959"/>
                </a:solidFill>
                <a:latin typeface="Calibri"/>
                <a:ea typeface="Calibri"/>
                <a:cs typeface="Calibri"/>
                <a:sym typeface="Calibri"/>
              </a:rPr>
              <a:t>Methods</a:t>
            </a:r>
            <a:endParaRPr b="0" sz="1800">
              <a:solidFill>
                <a:srgbClr val="595959"/>
              </a:solidFill>
              <a:latin typeface="Calibri"/>
              <a:ea typeface="Calibri"/>
              <a:cs typeface="Calibri"/>
              <a:sym typeface="Calibri"/>
            </a:endParaRPr>
          </a:p>
          <a:p>
            <a:pPr indent="-342900" lvl="0" marL="457200" rtl="0" algn="l">
              <a:lnSpc>
                <a:spcPct val="115000"/>
              </a:lnSpc>
              <a:spcBef>
                <a:spcPts val="0"/>
              </a:spcBef>
              <a:spcAft>
                <a:spcPts val="0"/>
              </a:spcAft>
              <a:buClr>
                <a:srgbClr val="595959"/>
              </a:buClr>
              <a:buSzPts val="1800"/>
              <a:buFont typeface="Calibri"/>
              <a:buChar char="●"/>
            </a:pPr>
            <a:r>
              <a:rPr b="0" lang="en-US" sz="1800">
                <a:solidFill>
                  <a:srgbClr val="595959"/>
                </a:solidFill>
                <a:latin typeface="Calibri"/>
                <a:ea typeface="Calibri"/>
                <a:cs typeface="Calibri"/>
                <a:sym typeface="Calibri"/>
              </a:rPr>
              <a:t>Results</a:t>
            </a:r>
            <a:endParaRPr b="0" sz="1800">
              <a:solidFill>
                <a:srgbClr val="595959"/>
              </a:solidFill>
              <a:latin typeface="Calibri"/>
              <a:ea typeface="Calibri"/>
              <a:cs typeface="Calibri"/>
              <a:sym typeface="Calibri"/>
            </a:endParaRPr>
          </a:p>
          <a:p>
            <a:pPr indent="-342900" lvl="0" marL="457200" rtl="0" algn="l">
              <a:lnSpc>
                <a:spcPct val="115000"/>
              </a:lnSpc>
              <a:spcBef>
                <a:spcPts val="0"/>
              </a:spcBef>
              <a:spcAft>
                <a:spcPts val="0"/>
              </a:spcAft>
              <a:buClr>
                <a:srgbClr val="595959"/>
              </a:buClr>
              <a:buSzPts val="1800"/>
              <a:buFont typeface="Calibri"/>
              <a:buChar char="●"/>
            </a:pPr>
            <a:r>
              <a:rPr b="0" lang="en-US" sz="1800">
                <a:solidFill>
                  <a:srgbClr val="595959"/>
                </a:solidFill>
                <a:latin typeface="Calibri"/>
                <a:ea typeface="Calibri"/>
                <a:cs typeface="Calibri"/>
                <a:sym typeface="Calibri"/>
              </a:rPr>
              <a:t>Concluding remarks</a:t>
            </a:r>
            <a:endParaRPr sz="1800">
              <a:latin typeface="Calibri"/>
              <a:ea typeface="Calibri"/>
              <a:cs typeface="Calibri"/>
              <a:sym typeface="Calibri"/>
            </a:endParaRPr>
          </a:p>
        </p:txBody>
      </p:sp>
      <p:sp>
        <p:nvSpPr>
          <p:cNvPr id="99" name="Google Shape;99;p17"/>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Agenda</a:t>
            </a:r>
            <a:endParaRPr/>
          </a:p>
        </p:txBody>
      </p:sp>
      <p:sp>
        <p:nvSpPr>
          <p:cNvPr id="100" name="Google Shape;100;p1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5"/>
          <p:cNvSpPr txBox="1"/>
          <p:nvPr>
            <p:ph idx="1" type="body"/>
          </p:nvPr>
        </p:nvSpPr>
        <p:spPr>
          <a:xfrm>
            <a:off x="758830" y="2317625"/>
            <a:ext cx="8196300" cy="4015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0" lang="en-US" sz="2000">
                <a:latin typeface="Calibri"/>
                <a:ea typeface="Calibri"/>
                <a:cs typeface="Calibri"/>
                <a:sym typeface="Calibri"/>
              </a:rPr>
              <a:t>H</a:t>
            </a:r>
            <a:r>
              <a:rPr b="0" baseline="-25000" lang="en-US" sz="2000">
                <a:latin typeface="Calibri"/>
                <a:ea typeface="Calibri"/>
                <a:cs typeface="Calibri"/>
                <a:sym typeface="Calibri"/>
              </a:rPr>
              <a:t>0</a:t>
            </a:r>
            <a:r>
              <a:rPr b="0" lang="en-US" sz="2000">
                <a:latin typeface="Calibri"/>
                <a:ea typeface="Calibri"/>
                <a:cs typeface="Calibri"/>
                <a:sym typeface="Calibri"/>
              </a:rPr>
              <a:t>: There is </a:t>
            </a:r>
            <a:r>
              <a:rPr i="1" lang="en-US" sz="2000">
                <a:latin typeface="Calibri"/>
                <a:ea typeface="Calibri"/>
                <a:cs typeface="Calibri"/>
                <a:sym typeface="Calibri"/>
              </a:rPr>
              <a:t>no</a:t>
            </a:r>
            <a:r>
              <a:rPr b="0" lang="en-US" sz="2000">
                <a:latin typeface="Calibri"/>
                <a:ea typeface="Calibri"/>
                <a:cs typeface="Calibri"/>
                <a:sym typeface="Calibri"/>
              </a:rPr>
              <a:t> statistically significant effect of </a:t>
            </a:r>
            <a:r>
              <a:rPr b="0" lang="en-US" sz="2000">
                <a:latin typeface="Calibri"/>
                <a:ea typeface="Calibri"/>
                <a:cs typeface="Calibri"/>
                <a:sym typeface="Calibri"/>
              </a:rPr>
              <a:t>proximity of a restaurant to other businesses and its geographical location </a:t>
            </a:r>
            <a:r>
              <a:rPr b="0" lang="en-US" sz="2000">
                <a:latin typeface="Calibri"/>
                <a:ea typeface="Calibri"/>
                <a:cs typeface="Calibri"/>
                <a:sym typeface="Calibri"/>
              </a:rPr>
              <a:t>on the Yelp Score</a:t>
            </a:r>
            <a:endParaRPr b="0" sz="2000">
              <a:latin typeface="Calibri"/>
              <a:ea typeface="Calibri"/>
              <a:cs typeface="Calibri"/>
              <a:sym typeface="Calibri"/>
            </a:endParaRPr>
          </a:p>
          <a:p>
            <a:pPr indent="0" lvl="0" marL="0" rtl="0" algn="l">
              <a:lnSpc>
                <a:spcPct val="115000"/>
              </a:lnSpc>
              <a:spcBef>
                <a:spcPts val="1600"/>
              </a:spcBef>
              <a:spcAft>
                <a:spcPts val="0"/>
              </a:spcAft>
              <a:buNone/>
            </a:pPr>
            <a:r>
              <a:t/>
            </a:r>
            <a:endParaRPr b="0" sz="2000">
              <a:latin typeface="Calibri"/>
              <a:ea typeface="Calibri"/>
              <a:cs typeface="Calibri"/>
              <a:sym typeface="Calibri"/>
            </a:endParaRPr>
          </a:p>
          <a:p>
            <a:pPr indent="0" lvl="0" marL="0" rtl="0" algn="l">
              <a:lnSpc>
                <a:spcPct val="115000"/>
              </a:lnSpc>
              <a:spcBef>
                <a:spcPts val="1600"/>
              </a:spcBef>
              <a:spcAft>
                <a:spcPts val="0"/>
              </a:spcAft>
              <a:buNone/>
            </a:pPr>
            <a:r>
              <a:rPr b="0" lang="en-US" sz="2000">
                <a:latin typeface="Calibri"/>
                <a:ea typeface="Calibri"/>
                <a:cs typeface="Calibri"/>
                <a:sym typeface="Calibri"/>
              </a:rPr>
              <a:t>H</a:t>
            </a:r>
            <a:r>
              <a:rPr b="0" baseline="-25000" lang="en-US" sz="2000">
                <a:latin typeface="Calibri"/>
                <a:ea typeface="Calibri"/>
                <a:cs typeface="Calibri"/>
                <a:sym typeface="Calibri"/>
              </a:rPr>
              <a:t>1</a:t>
            </a:r>
            <a:r>
              <a:rPr b="0" lang="en-US" sz="2000">
                <a:latin typeface="Calibri"/>
                <a:ea typeface="Calibri"/>
                <a:cs typeface="Calibri"/>
                <a:sym typeface="Calibri"/>
              </a:rPr>
              <a:t>: </a:t>
            </a:r>
            <a:r>
              <a:rPr b="0" lang="en-US" sz="2000">
                <a:solidFill>
                  <a:schemeClr val="dk1"/>
                </a:solidFill>
                <a:latin typeface="Calibri"/>
                <a:ea typeface="Calibri"/>
                <a:cs typeface="Calibri"/>
                <a:sym typeface="Calibri"/>
              </a:rPr>
              <a:t>There </a:t>
            </a:r>
            <a:r>
              <a:rPr i="1" lang="en-US" sz="2000">
                <a:solidFill>
                  <a:schemeClr val="dk1"/>
                </a:solidFill>
                <a:latin typeface="Calibri"/>
                <a:ea typeface="Calibri"/>
                <a:cs typeface="Calibri"/>
                <a:sym typeface="Calibri"/>
              </a:rPr>
              <a:t>is</a:t>
            </a:r>
            <a:r>
              <a:rPr b="0" lang="en-US" sz="2000">
                <a:solidFill>
                  <a:schemeClr val="dk1"/>
                </a:solidFill>
                <a:latin typeface="Calibri"/>
                <a:ea typeface="Calibri"/>
                <a:cs typeface="Calibri"/>
                <a:sym typeface="Calibri"/>
              </a:rPr>
              <a:t> a statistically significant effect of proximity of a restaurant to other businesses and its geographical location on the Yelp Score</a:t>
            </a:r>
            <a:endParaRPr b="0" sz="1300">
              <a:solidFill>
                <a:srgbClr val="595959"/>
              </a:solidFill>
              <a:latin typeface="Calibri"/>
              <a:ea typeface="Calibri"/>
              <a:cs typeface="Calibri"/>
              <a:sym typeface="Calibri"/>
            </a:endParaRPr>
          </a:p>
          <a:p>
            <a:pPr indent="0" lvl="0" marL="0" rtl="0" algn="l">
              <a:lnSpc>
                <a:spcPct val="115000"/>
              </a:lnSpc>
              <a:spcBef>
                <a:spcPts val="1600"/>
              </a:spcBef>
              <a:spcAft>
                <a:spcPts val="1600"/>
              </a:spcAft>
              <a:buNone/>
            </a:pPr>
            <a:r>
              <a:t/>
            </a:r>
            <a:endParaRPr b="0" sz="1300">
              <a:solidFill>
                <a:srgbClr val="595959"/>
              </a:solidFill>
              <a:latin typeface="Calibri"/>
              <a:ea typeface="Calibri"/>
              <a:cs typeface="Calibri"/>
              <a:sym typeface="Calibri"/>
            </a:endParaRPr>
          </a:p>
        </p:txBody>
      </p:sp>
      <p:sp>
        <p:nvSpPr>
          <p:cNvPr id="260" name="Google Shape;260;p35"/>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Hypothesis</a:t>
            </a:r>
            <a:endParaRPr/>
          </a:p>
        </p:txBody>
      </p:sp>
      <p:sp>
        <p:nvSpPr>
          <p:cNvPr id="261" name="Google Shape;261;p3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6"/>
          <p:cNvSpPr txBox="1"/>
          <p:nvPr>
            <p:ph idx="1" type="body"/>
          </p:nvPr>
        </p:nvSpPr>
        <p:spPr>
          <a:xfrm>
            <a:off x="659305" y="1736725"/>
            <a:ext cx="8196300" cy="4015500"/>
          </a:xfrm>
          <a:prstGeom prst="rect">
            <a:avLst/>
          </a:prstGeom>
          <a:noFill/>
          <a:ln>
            <a:noFill/>
          </a:ln>
        </p:spPr>
        <p:txBody>
          <a:bodyPr anchorCtr="0" anchor="t" bIns="45700" lIns="91425" spcFirstLastPara="1" rIns="91425" wrap="square" tIns="45700">
            <a:noAutofit/>
          </a:bodyPr>
          <a:lstStyle/>
          <a:p>
            <a:pPr indent="-342900" lvl="0" marL="342900" rtl="0" algn="l">
              <a:spcBef>
                <a:spcPts val="480"/>
              </a:spcBef>
              <a:spcAft>
                <a:spcPts val="0"/>
              </a:spcAft>
              <a:buClr>
                <a:srgbClr val="4B2E83"/>
              </a:buClr>
              <a:buSzPts val="2400"/>
              <a:buFont typeface="Calibri"/>
              <a:buChar char="●"/>
            </a:pPr>
            <a:r>
              <a:rPr b="0" lang="en-US" sz="2000">
                <a:latin typeface="Calibri"/>
                <a:ea typeface="Calibri"/>
                <a:cs typeface="Calibri"/>
                <a:sym typeface="Calibri"/>
              </a:rPr>
              <a:t>We built two classification models:</a:t>
            </a:r>
            <a:endParaRPr b="0" sz="2000">
              <a:latin typeface="Calibri"/>
              <a:ea typeface="Calibri"/>
              <a:cs typeface="Calibri"/>
              <a:sym typeface="Calibri"/>
            </a:endParaRPr>
          </a:p>
          <a:p>
            <a:pPr indent="-285750" lvl="1" marL="742950" rtl="0" algn="l">
              <a:spcBef>
                <a:spcPts val="480"/>
              </a:spcBef>
              <a:spcAft>
                <a:spcPts val="0"/>
              </a:spcAft>
              <a:buSzPts val="2000"/>
              <a:buFont typeface="Calibri"/>
              <a:buChar char="○"/>
            </a:pPr>
            <a:r>
              <a:rPr b="0" lang="en-US">
                <a:latin typeface="Calibri"/>
                <a:ea typeface="Calibri"/>
                <a:cs typeface="Calibri"/>
                <a:sym typeface="Calibri"/>
              </a:rPr>
              <a:t>Business Characteristics</a:t>
            </a:r>
            <a:endParaRPr b="0">
              <a:latin typeface="Calibri"/>
              <a:ea typeface="Calibri"/>
              <a:cs typeface="Calibri"/>
              <a:sym typeface="Calibri"/>
            </a:endParaRPr>
          </a:p>
          <a:p>
            <a:pPr indent="-285750" lvl="1" marL="742950" rtl="0" algn="l">
              <a:spcBef>
                <a:spcPts val="480"/>
              </a:spcBef>
              <a:spcAft>
                <a:spcPts val="0"/>
              </a:spcAft>
              <a:buSzPts val="2000"/>
              <a:buFont typeface="Calibri"/>
              <a:buChar char="○"/>
            </a:pPr>
            <a:r>
              <a:rPr b="0" lang="en-US">
                <a:latin typeface="Calibri"/>
                <a:ea typeface="Calibri"/>
                <a:cs typeface="Calibri"/>
                <a:sym typeface="Calibri"/>
              </a:rPr>
              <a:t>Business &amp; Neighborhood </a:t>
            </a:r>
            <a:r>
              <a:rPr b="0" lang="en-US">
                <a:latin typeface="Calibri"/>
                <a:ea typeface="Calibri"/>
                <a:cs typeface="Calibri"/>
                <a:sym typeface="Calibri"/>
              </a:rPr>
              <a:t>Characteristics</a:t>
            </a:r>
            <a:endParaRPr b="0">
              <a:latin typeface="Calibri"/>
              <a:ea typeface="Calibri"/>
              <a:cs typeface="Calibri"/>
              <a:sym typeface="Calibri"/>
            </a:endParaRPr>
          </a:p>
          <a:p>
            <a:pPr indent="-342900" lvl="0" marL="342900" rtl="0" algn="l">
              <a:spcBef>
                <a:spcPts val="480"/>
              </a:spcBef>
              <a:spcAft>
                <a:spcPts val="0"/>
              </a:spcAft>
              <a:buSzPts val="2400"/>
              <a:buFont typeface="Calibri"/>
              <a:buChar char="●"/>
            </a:pPr>
            <a:r>
              <a:rPr b="0" lang="en-US" sz="2000">
                <a:latin typeface="Calibri"/>
                <a:ea typeface="Calibri"/>
                <a:cs typeface="Calibri"/>
                <a:sym typeface="Calibri"/>
              </a:rPr>
              <a:t>An improvement in the performance of the former model compared to the later will indicate that there is an effect of neighborhood on the Yelp Score of a business</a:t>
            </a:r>
            <a:endParaRPr b="0" sz="2000">
              <a:latin typeface="Calibri"/>
              <a:ea typeface="Calibri"/>
              <a:cs typeface="Calibri"/>
              <a:sym typeface="Calibri"/>
            </a:endParaRPr>
          </a:p>
          <a:p>
            <a:pPr indent="-317500" lvl="0" marL="342900" rtl="0" algn="l">
              <a:spcBef>
                <a:spcPts val="480"/>
              </a:spcBef>
              <a:spcAft>
                <a:spcPts val="0"/>
              </a:spcAft>
              <a:buSzPts val="2000"/>
              <a:buFont typeface="Calibri"/>
              <a:buChar char="●"/>
            </a:pPr>
            <a:r>
              <a:rPr b="0" lang="en-US" sz="2000">
                <a:latin typeface="Calibri"/>
                <a:ea typeface="Calibri"/>
                <a:cs typeface="Calibri"/>
                <a:sym typeface="Calibri"/>
              </a:rPr>
              <a:t>Perform t-test to identify if the improvement in the accuracy is </a:t>
            </a:r>
            <a:r>
              <a:rPr b="0" lang="en-US" sz="2000">
                <a:latin typeface="Calibri"/>
                <a:ea typeface="Calibri"/>
                <a:cs typeface="Calibri"/>
                <a:sym typeface="Calibri"/>
              </a:rPr>
              <a:t>statistically</a:t>
            </a:r>
            <a:r>
              <a:rPr b="0" lang="en-US" sz="2000">
                <a:latin typeface="Calibri"/>
                <a:ea typeface="Calibri"/>
                <a:cs typeface="Calibri"/>
                <a:sym typeface="Calibri"/>
              </a:rPr>
              <a:t> significant or not</a:t>
            </a:r>
            <a:endParaRPr b="0" sz="2000">
              <a:latin typeface="Calibri"/>
              <a:ea typeface="Calibri"/>
              <a:cs typeface="Calibri"/>
              <a:sym typeface="Calibri"/>
            </a:endParaRPr>
          </a:p>
          <a:p>
            <a:pPr indent="-317500" lvl="0" marL="342900" rtl="0" algn="l">
              <a:spcBef>
                <a:spcPts val="480"/>
              </a:spcBef>
              <a:spcAft>
                <a:spcPts val="0"/>
              </a:spcAft>
              <a:buSzPts val="2000"/>
              <a:buFont typeface="Calibri"/>
              <a:buChar char="●"/>
            </a:pPr>
            <a:r>
              <a:rPr b="0" lang="en-US" sz="2000">
                <a:latin typeface="Calibri"/>
                <a:ea typeface="Calibri"/>
                <a:cs typeface="Calibri"/>
                <a:sym typeface="Calibri"/>
              </a:rPr>
              <a:t>No k-means clustering model for neighborhood as the labels were the the same in most cases</a:t>
            </a:r>
            <a:endParaRPr b="0" sz="2000">
              <a:latin typeface="Calibri"/>
              <a:ea typeface="Calibri"/>
              <a:cs typeface="Calibri"/>
              <a:sym typeface="Calibri"/>
            </a:endParaRPr>
          </a:p>
        </p:txBody>
      </p:sp>
      <p:sp>
        <p:nvSpPr>
          <p:cNvPr id="267" name="Google Shape;267;p36"/>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Hypothesis Testing/ Analysis Plan</a:t>
            </a:r>
            <a:endParaRPr/>
          </a:p>
        </p:txBody>
      </p:sp>
      <p:sp>
        <p:nvSpPr>
          <p:cNvPr id="268" name="Google Shape;268;p3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7"/>
          <p:cNvSpPr txBox="1"/>
          <p:nvPr>
            <p:ph idx="1" type="body"/>
          </p:nvPr>
        </p:nvSpPr>
        <p:spPr>
          <a:xfrm>
            <a:off x="665455" y="1840600"/>
            <a:ext cx="8196300" cy="4015500"/>
          </a:xfrm>
          <a:prstGeom prst="rect">
            <a:avLst/>
          </a:prstGeom>
          <a:noFill/>
          <a:ln>
            <a:noFill/>
          </a:ln>
        </p:spPr>
        <p:txBody>
          <a:bodyPr anchorCtr="0" anchor="t" bIns="45700" lIns="91425" spcFirstLastPara="1" rIns="91425" wrap="square" tIns="45700">
            <a:noAutofit/>
          </a:bodyPr>
          <a:lstStyle/>
          <a:p>
            <a:pPr indent="-317500" lvl="0" marL="342900" rtl="0" algn="l">
              <a:spcBef>
                <a:spcPts val="480"/>
              </a:spcBef>
              <a:spcAft>
                <a:spcPts val="0"/>
              </a:spcAft>
              <a:buSzPts val="2000"/>
              <a:buFont typeface="Calibri"/>
              <a:buChar char="●"/>
            </a:pPr>
            <a:r>
              <a:rPr b="0" lang="en-US" sz="2000">
                <a:solidFill>
                  <a:schemeClr val="dk1"/>
                </a:solidFill>
                <a:latin typeface="Calibri"/>
                <a:ea typeface="Calibri"/>
                <a:cs typeface="Calibri"/>
                <a:sym typeface="Calibri"/>
              </a:rPr>
              <a:t>Multinomial Logistic Regression - Imbalanced Class -- SMOTE; class weights; Stacking </a:t>
            </a:r>
            <a:endParaRPr b="0" sz="2000">
              <a:solidFill>
                <a:schemeClr val="dk1"/>
              </a:solidFill>
              <a:latin typeface="Calibri"/>
              <a:ea typeface="Calibri"/>
              <a:cs typeface="Calibri"/>
              <a:sym typeface="Calibri"/>
            </a:endParaRPr>
          </a:p>
          <a:p>
            <a:pPr indent="-317500" lvl="0" marL="342900" rtl="0" algn="l">
              <a:spcBef>
                <a:spcPts val="480"/>
              </a:spcBef>
              <a:spcAft>
                <a:spcPts val="0"/>
              </a:spcAft>
              <a:buClr>
                <a:schemeClr val="dk1"/>
              </a:buClr>
              <a:buSzPts val="2000"/>
              <a:buFont typeface="Calibri"/>
              <a:buChar char="●"/>
            </a:pPr>
            <a:r>
              <a:rPr b="0" lang="en-US" sz="2000">
                <a:solidFill>
                  <a:schemeClr val="dk1"/>
                </a:solidFill>
                <a:latin typeface="Calibri"/>
                <a:ea typeface="Calibri"/>
                <a:cs typeface="Calibri"/>
                <a:sym typeface="Calibri"/>
              </a:rPr>
              <a:t>added jitter in the target; performed Linear Regression</a:t>
            </a:r>
            <a:endParaRPr b="0" sz="2000">
              <a:solidFill>
                <a:schemeClr val="dk1"/>
              </a:solidFill>
              <a:latin typeface="Calibri"/>
              <a:ea typeface="Calibri"/>
              <a:cs typeface="Calibri"/>
              <a:sym typeface="Calibri"/>
            </a:endParaRPr>
          </a:p>
          <a:p>
            <a:pPr indent="-317500" lvl="0" marL="342900" rtl="0" algn="l">
              <a:spcBef>
                <a:spcPts val="480"/>
              </a:spcBef>
              <a:spcAft>
                <a:spcPts val="0"/>
              </a:spcAft>
              <a:buSzPts val="2000"/>
              <a:buFont typeface="Calibri"/>
              <a:buChar char="●"/>
            </a:pPr>
            <a:r>
              <a:rPr b="0" lang="en-US" sz="2000">
                <a:solidFill>
                  <a:schemeClr val="dk1"/>
                </a:solidFill>
                <a:latin typeface="Calibri"/>
                <a:ea typeface="Calibri"/>
                <a:cs typeface="Calibri"/>
                <a:sym typeface="Calibri"/>
              </a:rPr>
              <a:t>score &lt; 4 is 0; </a:t>
            </a:r>
            <a:r>
              <a:rPr b="0" lang="en-US" sz="2000">
                <a:solidFill>
                  <a:schemeClr val="dk1"/>
                </a:solidFill>
                <a:latin typeface="Calibri"/>
                <a:ea typeface="Calibri"/>
                <a:cs typeface="Calibri"/>
                <a:sym typeface="Calibri"/>
              </a:rPr>
              <a:t>score &gt;= 4 is 1</a:t>
            </a:r>
            <a:endParaRPr b="0" sz="2000">
              <a:latin typeface="Calibri"/>
              <a:ea typeface="Calibri"/>
              <a:cs typeface="Calibri"/>
              <a:sym typeface="Calibri"/>
            </a:endParaRPr>
          </a:p>
          <a:p>
            <a:pPr indent="-317500" lvl="0" marL="342900" rtl="0" algn="l">
              <a:spcBef>
                <a:spcPts val="480"/>
              </a:spcBef>
              <a:spcAft>
                <a:spcPts val="0"/>
              </a:spcAft>
              <a:buSzPts val="2000"/>
              <a:buFont typeface="Calibri"/>
              <a:buChar char="●"/>
            </a:pPr>
            <a:r>
              <a:rPr b="0" lang="en-US" sz="2000">
                <a:latin typeface="Calibri"/>
                <a:ea typeface="Calibri"/>
                <a:cs typeface="Calibri"/>
                <a:sym typeface="Calibri"/>
              </a:rPr>
              <a:t>Binary Logistic Regression with ‘l2’ norm with 5 fold CV</a:t>
            </a:r>
            <a:endParaRPr b="0" sz="2000">
              <a:latin typeface="Calibri"/>
              <a:ea typeface="Calibri"/>
              <a:cs typeface="Calibri"/>
              <a:sym typeface="Calibri"/>
            </a:endParaRPr>
          </a:p>
          <a:p>
            <a:pPr indent="-260350" lvl="1" marL="742950" rtl="0" algn="l">
              <a:spcBef>
                <a:spcPts val="480"/>
              </a:spcBef>
              <a:spcAft>
                <a:spcPts val="0"/>
              </a:spcAft>
              <a:buSzPts val="1600"/>
              <a:buFont typeface="Calibri"/>
              <a:buChar char="○"/>
            </a:pPr>
            <a:r>
              <a:rPr b="0" lang="en-US" sz="1600">
                <a:latin typeface="Calibri"/>
                <a:ea typeface="Calibri"/>
                <a:cs typeface="Calibri"/>
                <a:sym typeface="Calibri"/>
              </a:rPr>
              <a:t>Accuracy - 61</a:t>
            </a:r>
            <a:endParaRPr b="0" sz="1600">
              <a:latin typeface="Calibri"/>
              <a:ea typeface="Calibri"/>
              <a:cs typeface="Calibri"/>
              <a:sym typeface="Calibri"/>
            </a:endParaRPr>
          </a:p>
          <a:p>
            <a:pPr indent="-260350" lvl="1" marL="742950" rtl="0" algn="l">
              <a:spcBef>
                <a:spcPts val="480"/>
              </a:spcBef>
              <a:spcAft>
                <a:spcPts val="0"/>
              </a:spcAft>
              <a:buSzPts val="1600"/>
              <a:buFont typeface="Calibri"/>
              <a:buChar char="○"/>
            </a:pPr>
            <a:r>
              <a:rPr b="0" lang="en-US" sz="1600">
                <a:latin typeface="Calibri"/>
                <a:ea typeface="Calibri"/>
                <a:cs typeface="Calibri"/>
                <a:sym typeface="Calibri"/>
              </a:rPr>
              <a:t>Precision - 62</a:t>
            </a:r>
            <a:endParaRPr b="0" sz="1600">
              <a:latin typeface="Calibri"/>
              <a:ea typeface="Calibri"/>
              <a:cs typeface="Calibri"/>
              <a:sym typeface="Calibri"/>
            </a:endParaRPr>
          </a:p>
          <a:p>
            <a:pPr indent="-260350" lvl="1" marL="742950" rtl="0" algn="l">
              <a:spcBef>
                <a:spcPts val="480"/>
              </a:spcBef>
              <a:spcAft>
                <a:spcPts val="0"/>
              </a:spcAft>
              <a:buSzPts val="1600"/>
              <a:buFont typeface="Calibri"/>
              <a:buChar char="○"/>
            </a:pPr>
            <a:r>
              <a:rPr b="0" lang="en-US" sz="1600">
                <a:latin typeface="Calibri"/>
                <a:ea typeface="Calibri"/>
                <a:cs typeface="Calibri"/>
                <a:sym typeface="Calibri"/>
              </a:rPr>
              <a:t>Recall - 27</a:t>
            </a:r>
            <a:endParaRPr b="0" sz="1600">
              <a:latin typeface="Calibri"/>
              <a:ea typeface="Calibri"/>
              <a:cs typeface="Calibri"/>
              <a:sym typeface="Calibri"/>
            </a:endParaRPr>
          </a:p>
          <a:p>
            <a:pPr indent="-260350" lvl="1" marL="742950" rtl="0" algn="l">
              <a:spcBef>
                <a:spcPts val="480"/>
              </a:spcBef>
              <a:spcAft>
                <a:spcPts val="0"/>
              </a:spcAft>
              <a:buSzPts val="1600"/>
              <a:buFont typeface="Calibri"/>
              <a:buChar char="○"/>
            </a:pPr>
            <a:r>
              <a:rPr b="0" lang="en-US" sz="1600">
                <a:latin typeface="Calibri"/>
                <a:ea typeface="Calibri"/>
                <a:cs typeface="Calibri"/>
                <a:sym typeface="Calibri"/>
              </a:rPr>
              <a:t>f-1 score - 38</a:t>
            </a:r>
            <a:endParaRPr b="0" sz="1600">
              <a:latin typeface="Calibri"/>
              <a:ea typeface="Calibri"/>
              <a:cs typeface="Calibri"/>
              <a:sym typeface="Calibri"/>
            </a:endParaRPr>
          </a:p>
          <a:p>
            <a:pPr indent="-317500" lvl="0" marL="342900" rtl="0" algn="l">
              <a:spcBef>
                <a:spcPts val="0"/>
              </a:spcBef>
              <a:spcAft>
                <a:spcPts val="0"/>
              </a:spcAft>
              <a:buClr>
                <a:schemeClr val="dk1"/>
              </a:buClr>
              <a:buSzPts val="2000"/>
              <a:buFont typeface="Calibri"/>
              <a:buChar char="●"/>
            </a:pPr>
            <a:r>
              <a:rPr b="0" lang="en-US" sz="2000">
                <a:solidFill>
                  <a:schemeClr val="dk1"/>
                </a:solidFill>
                <a:latin typeface="Calibri"/>
                <a:ea typeface="Calibri"/>
                <a:cs typeface="Calibri"/>
                <a:sym typeface="Calibri"/>
              </a:rPr>
              <a:t>Random Forest overfits (in-sample accuracy of 99%) and Gradient Boosting (GBM) has a out of sample accuracy of ~63.5%</a:t>
            </a:r>
            <a:endParaRPr b="0" sz="2000">
              <a:solidFill>
                <a:schemeClr val="dk1"/>
              </a:solidFill>
              <a:latin typeface="Calibri"/>
              <a:ea typeface="Calibri"/>
              <a:cs typeface="Calibri"/>
              <a:sym typeface="Calibri"/>
            </a:endParaRPr>
          </a:p>
          <a:p>
            <a:pPr indent="-292100" lvl="0" marL="342900" rtl="0" algn="l">
              <a:spcBef>
                <a:spcPts val="480"/>
              </a:spcBef>
              <a:spcAft>
                <a:spcPts val="0"/>
              </a:spcAft>
              <a:buSzPts val="1600"/>
              <a:buFont typeface="Calibri"/>
              <a:buChar char="●"/>
            </a:pPr>
            <a:r>
              <a:rPr b="0" lang="en-US" sz="2000">
                <a:solidFill>
                  <a:schemeClr val="dk1"/>
                </a:solidFill>
                <a:latin typeface="Calibri"/>
                <a:ea typeface="Calibri"/>
                <a:cs typeface="Calibri"/>
                <a:sym typeface="Calibri"/>
              </a:rPr>
              <a:t>Review count has the highest coefficient; good for kids is insignificant</a:t>
            </a:r>
            <a:endParaRPr b="0" sz="1600">
              <a:latin typeface="Calibri"/>
              <a:ea typeface="Calibri"/>
              <a:cs typeface="Calibri"/>
              <a:sym typeface="Calibri"/>
            </a:endParaRPr>
          </a:p>
          <a:p>
            <a:pPr indent="0" lvl="0" marL="342900" rtl="0" algn="l">
              <a:spcBef>
                <a:spcPts val="480"/>
              </a:spcBef>
              <a:spcAft>
                <a:spcPts val="0"/>
              </a:spcAft>
              <a:buNone/>
            </a:pPr>
            <a:r>
              <a:t/>
            </a:r>
            <a:endParaRPr b="0" sz="1600">
              <a:latin typeface="Calibri"/>
              <a:ea typeface="Calibri"/>
              <a:cs typeface="Calibri"/>
              <a:sym typeface="Calibri"/>
            </a:endParaRPr>
          </a:p>
        </p:txBody>
      </p:sp>
      <p:sp>
        <p:nvSpPr>
          <p:cNvPr id="274" name="Google Shape;274;p37"/>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Model 1 - Business </a:t>
            </a:r>
            <a:r>
              <a:rPr lang="en-US"/>
              <a:t>Characteristics Only</a:t>
            </a:r>
            <a:endParaRPr/>
          </a:p>
        </p:txBody>
      </p:sp>
      <p:sp>
        <p:nvSpPr>
          <p:cNvPr id="275" name="Google Shape;275;p3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8"/>
          <p:cNvSpPr txBox="1"/>
          <p:nvPr>
            <p:ph idx="1" type="body"/>
          </p:nvPr>
        </p:nvSpPr>
        <p:spPr>
          <a:xfrm>
            <a:off x="659305" y="1812925"/>
            <a:ext cx="8196300" cy="4015500"/>
          </a:xfrm>
          <a:prstGeom prst="rect">
            <a:avLst/>
          </a:prstGeom>
          <a:noFill/>
          <a:ln>
            <a:noFill/>
          </a:ln>
        </p:spPr>
        <p:txBody>
          <a:bodyPr anchorCtr="0" anchor="t" bIns="45700" lIns="91425" spcFirstLastPara="1" rIns="91425" wrap="square" tIns="45700">
            <a:noAutofit/>
          </a:bodyPr>
          <a:lstStyle/>
          <a:p>
            <a:pPr indent="-317500" lvl="0" marL="342900" rtl="0" algn="l">
              <a:spcBef>
                <a:spcPts val="480"/>
              </a:spcBef>
              <a:spcAft>
                <a:spcPts val="0"/>
              </a:spcAft>
              <a:buSzPts val="2000"/>
              <a:buFont typeface="Calibri"/>
              <a:buChar char="●"/>
            </a:pPr>
            <a:r>
              <a:rPr b="0" lang="en-US" sz="2000">
                <a:latin typeface="Calibri"/>
                <a:ea typeface="Calibri"/>
                <a:cs typeface="Calibri"/>
                <a:sym typeface="Calibri"/>
              </a:rPr>
              <a:t>Binary Logistic Regression </a:t>
            </a:r>
            <a:r>
              <a:rPr b="0" lang="en-US" sz="2000">
                <a:solidFill>
                  <a:schemeClr val="dk1"/>
                </a:solidFill>
                <a:latin typeface="Calibri"/>
                <a:ea typeface="Calibri"/>
                <a:cs typeface="Calibri"/>
                <a:sym typeface="Calibri"/>
              </a:rPr>
              <a:t>with ‘l2’ norm</a:t>
            </a:r>
            <a:endParaRPr b="0" sz="2000">
              <a:latin typeface="Calibri"/>
              <a:ea typeface="Calibri"/>
              <a:cs typeface="Calibri"/>
              <a:sym typeface="Calibri"/>
            </a:endParaRPr>
          </a:p>
          <a:p>
            <a:pPr indent="-260350" lvl="1" marL="742950" rtl="0" algn="l">
              <a:spcBef>
                <a:spcPts val="480"/>
              </a:spcBef>
              <a:spcAft>
                <a:spcPts val="0"/>
              </a:spcAft>
              <a:buSzPts val="1600"/>
              <a:buFont typeface="Calibri"/>
              <a:buChar char="○"/>
            </a:pPr>
            <a:r>
              <a:rPr b="0" lang="en-US" sz="1600">
                <a:latin typeface="Calibri"/>
                <a:ea typeface="Calibri"/>
                <a:cs typeface="Calibri"/>
                <a:sym typeface="Calibri"/>
              </a:rPr>
              <a:t>Accuracy - 68</a:t>
            </a:r>
            <a:endParaRPr b="0" sz="1600">
              <a:latin typeface="Calibri"/>
              <a:ea typeface="Calibri"/>
              <a:cs typeface="Calibri"/>
              <a:sym typeface="Calibri"/>
            </a:endParaRPr>
          </a:p>
          <a:p>
            <a:pPr indent="-260350" lvl="1" marL="742950" rtl="0" algn="l">
              <a:spcBef>
                <a:spcPts val="480"/>
              </a:spcBef>
              <a:spcAft>
                <a:spcPts val="0"/>
              </a:spcAft>
              <a:buSzPts val="1600"/>
              <a:buFont typeface="Calibri"/>
              <a:buChar char="○"/>
            </a:pPr>
            <a:r>
              <a:rPr b="0" lang="en-US" sz="1600">
                <a:latin typeface="Calibri"/>
                <a:ea typeface="Calibri"/>
                <a:cs typeface="Calibri"/>
                <a:sym typeface="Calibri"/>
              </a:rPr>
              <a:t>Precision - 88</a:t>
            </a:r>
            <a:endParaRPr b="0" sz="1600">
              <a:latin typeface="Calibri"/>
              <a:ea typeface="Calibri"/>
              <a:cs typeface="Calibri"/>
              <a:sym typeface="Calibri"/>
            </a:endParaRPr>
          </a:p>
          <a:p>
            <a:pPr indent="-260350" lvl="1" marL="742950" rtl="0" algn="l">
              <a:spcBef>
                <a:spcPts val="480"/>
              </a:spcBef>
              <a:spcAft>
                <a:spcPts val="0"/>
              </a:spcAft>
              <a:buSzPts val="1600"/>
              <a:buFont typeface="Calibri"/>
              <a:buChar char="○"/>
            </a:pPr>
            <a:r>
              <a:rPr b="0" lang="en-US" sz="1600">
                <a:latin typeface="Calibri"/>
                <a:ea typeface="Calibri"/>
                <a:cs typeface="Calibri"/>
                <a:sym typeface="Calibri"/>
              </a:rPr>
              <a:t>Recall - 62</a:t>
            </a:r>
            <a:endParaRPr b="0" sz="1600">
              <a:latin typeface="Calibri"/>
              <a:ea typeface="Calibri"/>
              <a:cs typeface="Calibri"/>
              <a:sym typeface="Calibri"/>
            </a:endParaRPr>
          </a:p>
          <a:p>
            <a:pPr indent="-260350" lvl="1" marL="742950" rtl="0" algn="l">
              <a:spcBef>
                <a:spcPts val="480"/>
              </a:spcBef>
              <a:spcAft>
                <a:spcPts val="0"/>
              </a:spcAft>
              <a:buSzPts val="1600"/>
              <a:buFont typeface="Calibri"/>
              <a:buChar char="○"/>
            </a:pPr>
            <a:r>
              <a:rPr b="0" lang="en-US" sz="1600">
                <a:latin typeface="Calibri"/>
                <a:ea typeface="Calibri"/>
                <a:cs typeface="Calibri"/>
                <a:sym typeface="Calibri"/>
              </a:rPr>
              <a:t>f-1 score - 53</a:t>
            </a:r>
            <a:endParaRPr b="0" sz="1600">
              <a:latin typeface="Calibri"/>
              <a:ea typeface="Calibri"/>
              <a:cs typeface="Calibri"/>
              <a:sym typeface="Calibri"/>
            </a:endParaRPr>
          </a:p>
          <a:p>
            <a:pPr indent="-292100" lvl="0" marL="342900" rtl="0" algn="l">
              <a:spcBef>
                <a:spcPts val="480"/>
              </a:spcBef>
              <a:spcAft>
                <a:spcPts val="0"/>
              </a:spcAft>
              <a:buSzPts val="1600"/>
              <a:buFont typeface="Calibri"/>
              <a:buChar char="●"/>
            </a:pPr>
            <a:r>
              <a:rPr b="0" lang="en-US" sz="2000">
                <a:latin typeface="Calibri"/>
                <a:ea typeface="Calibri"/>
                <a:cs typeface="Calibri"/>
                <a:sym typeface="Calibri"/>
              </a:rPr>
              <a:t>Performed forward selection by measuring mean accuracy from cross validation test scores at each step (Dietterich et. al. 1998)</a:t>
            </a:r>
            <a:endParaRPr b="0" sz="2000">
              <a:latin typeface="Calibri"/>
              <a:ea typeface="Calibri"/>
              <a:cs typeface="Calibri"/>
              <a:sym typeface="Calibri"/>
            </a:endParaRPr>
          </a:p>
          <a:p>
            <a:pPr indent="-317500" lvl="0" marL="342900" rtl="0" algn="l">
              <a:spcBef>
                <a:spcPts val="480"/>
              </a:spcBef>
              <a:spcAft>
                <a:spcPts val="0"/>
              </a:spcAft>
              <a:buSzPts val="2000"/>
              <a:buFont typeface="Calibri"/>
              <a:buChar char="●"/>
            </a:pPr>
            <a:r>
              <a:rPr b="0" lang="en-US" sz="2000">
                <a:latin typeface="Calibri"/>
                <a:ea typeface="Calibri"/>
                <a:cs typeface="Calibri"/>
                <a:sym typeface="Calibri"/>
              </a:rPr>
              <a:t>Random Forest overfits, GBM has an accuracy of ~71.2%</a:t>
            </a:r>
            <a:endParaRPr b="0" sz="2000">
              <a:latin typeface="Calibri"/>
              <a:ea typeface="Calibri"/>
              <a:cs typeface="Calibri"/>
              <a:sym typeface="Calibri"/>
            </a:endParaRPr>
          </a:p>
          <a:p>
            <a:pPr indent="-317500" lvl="0" marL="342900" rtl="0" algn="l">
              <a:spcBef>
                <a:spcPts val="480"/>
              </a:spcBef>
              <a:spcAft>
                <a:spcPts val="0"/>
              </a:spcAft>
              <a:buSzPts val="2000"/>
              <a:buFont typeface="Calibri"/>
              <a:buChar char="●"/>
            </a:pPr>
            <a:r>
              <a:rPr b="0" lang="en-US" sz="2000">
                <a:latin typeface="Calibri"/>
                <a:ea typeface="Calibri"/>
                <a:cs typeface="Calibri"/>
                <a:sym typeface="Calibri"/>
              </a:rPr>
              <a:t>Average rating of businesses within 100m, business diversity of the neighborhood, number of hotels in the neighborhood, number of restaurants in the neighborhood were statistically significant.</a:t>
            </a:r>
            <a:endParaRPr b="0" sz="2000">
              <a:latin typeface="Calibri"/>
              <a:ea typeface="Calibri"/>
              <a:cs typeface="Calibri"/>
              <a:sym typeface="Calibri"/>
            </a:endParaRPr>
          </a:p>
          <a:p>
            <a:pPr indent="0" lvl="0" marL="342900" rtl="0" algn="l">
              <a:spcBef>
                <a:spcPts val="480"/>
              </a:spcBef>
              <a:spcAft>
                <a:spcPts val="0"/>
              </a:spcAft>
              <a:buNone/>
            </a:pPr>
            <a:r>
              <a:t/>
            </a:r>
            <a:endParaRPr b="0" sz="1600">
              <a:latin typeface="Calibri"/>
              <a:ea typeface="Calibri"/>
              <a:cs typeface="Calibri"/>
              <a:sym typeface="Calibri"/>
            </a:endParaRPr>
          </a:p>
        </p:txBody>
      </p:sp>
      <p:sp>
        <p:nvSpPr>
          <p:cNvPr id="281" name="Google Shape;281;p38"/>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Model 2 - {Business , Neighborhood}</a:t>
            </a:r>
            <a:endParaRPr/>
          </a:p>
        </p:txBody>
      </p:sp>
      <p:sp>
        <p:nvSpPr>
          <p:cNvPr id="282" name="Google Shape;282;p3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9"/>
          <p:cNvSpPr txBox="1"/>
          <p:nvPr>
            <p:ph idx="1" type="body"/>
          </p:nvPr>
        </p:nvSpPr>
        <p:spPr>
          <a:xfrm>
            <a:off x="665455" y="1644675"/>
            <a:ext cx="8196300" cy="4015500"/>
          </a:xfrm>
          <a:prstGeom prst="rect">
            <a:avLst/>
          </a:prstGeom>
        </p:spPr>
        <p:txBody>
          <a:bodyPr anchorCtr="0" anchor="t" bIns="45700" lIns="91425" spcFirstLastPara="1" rIns="91425" wrap="square" tIns="45700">
            <a:noAutofit/>
          </a:bodyPr>
          <a:lstStyle/>
          <a:p>
            <a:pPr indent="-355600" lvl="0" marL="457200" rtl="0" algn="l">
              <a:spcBef>
                <a:spcPts val="480"/>
              </a:spcBef>
              <a:spcAft>
                <a:spcPts val="0"/>
              </a:spcAft>
              <a:buSzPts val="2000"/>
              <a:buFont typeface="Calibri"/>
              <a:buChar char="●"/>
            </a:pPr>
            <a:r>
              <a:rPr b="0" lang="en-US" sz="2000">
                <a:latin typeface="Calibri"/>
                <a:ea typeface="Calibri"/>
                <a:cs typeface="Calibri"/>
                <a:sym typeface="Calibri"/>
              </a:rPr>
              <a:t>Including neighborhood features improved the accuracy of the logistic regression model by 7.4%.</a:t>
            </a:r>
            <a:r>
              <a:rPr b="0" lang="en-US" sz="2000">
                <a:latin typeface="Calibri"/>
                <a:ea typeface="Calibri"/>
                <a:cs typeface="Calibri"/>
                <a:sym typeface="Calibri"/>
              </a:rPr>
              <a:t> </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The difference between the means of accuracies is </a:t>
            </a:r>
            <a:r>
              <a:rPr b="0" lang="en-US" sz="2000">
                <a:latin typeface="Calibri"/>
                <a:ea typeface="Calibri"/>
                <a:cs typeface="Calibri"/>
                <a:sym typeface="Calibri"/>
              </a:rPr>
              <a:t>statistically</a:t>
            </a:r>
            <a:r>
              <a:rPr b="0" lang="en-US" sz="2000">
                <a:latin typeface="Calibri"/>
                <a:ea typeface="Calibri"/>
                <a:cs typeface="Calibri"/>
                <a:sym typeface="Calibri"/>
              </a:rPr>
              <a:t> significant (t-test p = 5.9e-05)</a:t>
            </a:r>
            <a:endParaRPr b="0" sz="2000">
              <a:latin typeface="Calibri"/>
              <a:ea typeface="Calibri"/>
              <a:cs typeface="Calibri"/>
              <a:sym typeface="Calibri"/>
            </a:endParaRPr>
          </a:p>
          <a:p>
            <a:pPr indent="0" lvl="0" marL="457200" rtl="0" algn="l">
              <a:spcBef>
                <a:spcPts val="0"/>
              </a:spcBef>
              <a:spcAft>
                <a:spcPts val="0"/>
              </a:spcAft>
              <a:buNone/>
            </a:pPr>
            <a:r>
              <a:t/>
            </a:r>
            <a:endParaRPr b="0" sz="2000">
              <a:latin typeface="Calibri"/>
              <a:ea typeface="Calibri"/>
              <a:cs typeface="Calibri"/>
              <a:sym typeface="Calibri"/>
            </a:endParaRPr>
          </a:p>
          <a:p>
            <a:pPr indent="0" lvl="0" marL="0" rtl="0" algn="ctr">
              <a:spcBef>
                <a:spcPts val="480"/>
              </a:spcBef>
              <a:spcAft>
                <a:spcPts val="0"/>
              </a:spcAft>
              <a:buNone/>
            </a:pPr>
            <a:r>
              <a:t/>
            </a:r>
            <a:endParaRPr/>
          </a:p>
          <a:p>
            <a:pPr indent="0" lvl="0" marL="0" rtl="0" algn="ctr">
              <a:spcBef>
                <a:spcPts val="480"/>
              </a:spcBef>
              <a:spcAft>
                <a:spcPts val="0"/>
              </a:spcAft>
              <a:buNone/>
            </a:pPr>
            <a:r>
              <a:t/>
            </a:r>
            <a:endParaRPr/>
          </a:p>
          <a:p>
            <a:pPr indent="0" lvl="0" marL="0" rtl="0" algn="ctr">
              <a:spcBef>
                <a:spcPts val="480"/>
              </a:spcBef>
              <a:spcAft>
                <a:spcPts val="0"/>
              </a:spcAft>
              <a:buNone/>
            </a:pPr>
            <a:r>
              <a:t/>
            </a:r>
            <a:endParaRPr/>
          </a:p>
          <a:p>
            <a:pPr indent="0" lvl="0" marL="0" rtl="0" algn="ctr">
              <a:spcBef>
                <a:spcPts val="480"/>
              </a:spcBef>
              <a:spcAft>
                <a:spcPts val="0"/>
              </a:spcAft>
              <a:buNone/>
            </a:pPr>
            <a:r>
              <a:t/>
            </a:r>
            <a:endParaRPr/>
          </a:p>
          <a:p>
            <a:pPr indent="0" lvl="0" marL="0" rtl="0" algn="ctr">
              <a:spcBef>
                <a:spcPts val="480"/>
              </a:spcBef>
              <a:spcAft>
                <a:spcPts val="0"/>
              </a:spcAft>
              <a:buNone/>
            </a:pPr>
            <a:r>
              <a:t/>
            </a:r>
            <a:endParaRPr/>
          </a:p>
        </p:txBody>
      </p:sp>
      <p:sp>
        <p:nvSpPr>
          <p:cNvPr id="288" name="Google Shape;288;p39"/>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Results</a:t>
            </a:r>
            <a:endParaRPr/>
          </a:p>
        </p:txBody>
      </p:sp>
      <p:sp>
        <p:nvSpPr>
          <p:cNvPr id="289" name="Google Shape;289;p39"/>
          <p:cNvSpPr txBox="1"/>
          <p:nvPr/>
        </p:nvSpPr>
        <p:spPr>
          <a:xfrm>
            <a:off x="671750" y="5295275"/>
            <a:ext cx="6588900" cy="8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pic>
        <p:nvPicPr>
          <p:cNvPr id="291" name="Google Shape;291;p39"/>
          <p:cNvPicPr preferRelativeResize="0"/>
          <p:nvPr/>
        </p:nvPicPr>
        <p:blipFill>
          <a:blip r:embed="rId3">
            <a:alphaModFix/>
          </a:blip>
          <a:stretch>
            <a:fillRect/>
          </a:stretch>
        </p:blipFill>
        <p:spPr>
          <a:xfrm>
            <a:off x="1604950" y="3138938"/>
            <a:ext cx="5781675" cy="3276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txBox="1"/>
          <p:nvPr>
            <p:ph idx="1" type="body"/>
          </p:nvPr>
        </p:nvSpPr>
        <p:spPr>
          <a:xfrm>
            <a:off x="665450" y="1781725"/>
            <a:ext cx="8183700" cy="4015500"/>
          </a:xfrm>
          <a:prstGeom prst="rect">
            <a:avLst/>
          </a:prstGeom>
          <a:noFill/>
          <a:ln>
            <a:noFill/>
          </a:ln>
        </p:spPr>
        <p:txBody>
          <a:bodyPr anchorCtr="0" anchor="t" bIns="45700" lIns="91425" spcFirstLastPara="1" rIns="91425" wrap="square" tIns="45700">
            <a:noAutofit/>
          </a:bodyPr>
          <a:lstStyle/>
          <a:p>
            <a:pPr indent="-355600" lvl="0" marL="457200" rtl="0" algn="l">
              <a:spcBef>
                <a:spcPts val="480"/>
              </a:spcBef>
              <a:spcAft>
                <a:spcPts val="0"/>
              </a:spcAft>
              <a:buSzPts val="2000"/>
              <a:buFont typeface="Calibri"/>
              <a:buChar char="●"/>
            </a:pPr>
            <a:r>
              <a:rPr b="0" lang="en-US" sz="2000">
                <a:solidFill>
                  <a:schemeClr val="dk1"/>
                </a:solidFill>
                <a:latin typeface="Calibri"/>
                <a:ea typeface="Calibri"/>
                <a:cs typeface="Calibri"/>
                <a:sym typeface="Calibri"/>
              </a:rPr>
              <a:t>Bias of Las Vegas being a tourist spot -- different than the other cities in United States.</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Yelp rating doesn’t necessarily predict the performance of a business.</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Lacked time-series/forecasting models of Yelp rating given historical data</a:t>
            </a:r>
            <a:endParaRPr b="0" sz="2000">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b="0" lang="en-US" sz="2000">
                <a:solidFill>
                  <a:schemeClr val="dk1"/>
                </a:solidFill>
                <a:latin typeface="Calibri"/>
                <a:ea typeface="Calibri"/>
                <a:cs typeface="Calibri"/>
                <a:sym typeface="Calibri"/>
              </a:rPr>
              <a:t>Lacked text analysis of reviews</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Distances are computed “as the crow flies,” not along streets</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A lot of missing data for business characteristics</a:t>
            </a:r>
            <a:endParaRPr b="0" sz="2000">
              <a:latin typeface="Calibri"/>
              <a:ea typeface="Calibri"/>
              <a:cs typeface="Calibri"/>
              <a:sym typeface="Calibri"/>
            </a:endParaRPr>
          </a:p>
        </p:txBody>
      </p:sp>
      <p:sp>
        <p:nvSpPr>
          <p:cNvPr id="297" name="Google Shape;297;p40"/>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Limitations</a:t>
            </a:r>
            <a:endParaRPr/>
          </a:p>
        </p:txBody>
      </p:sp>
      <p:sp>
        <p:nvSpPr>
          <p:cNvPr id="298" name="Google Shape;298;p4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1"/>
          <p:cNvSpPr txBox="1"/>
          <p:nvPr>
            <p:ph idx="1" type="body"/>
          </p:nvPr>
        </p:nvSpPr>
        <p:spPr>
          <a:xfrm>
            <a:off x="758830" y="1724200"/>
            <a:ext cx="8196300" cy="4015500"/>
          </a:xfrm>
          <a:prstGeom prst="rect">
            <a:avLst/>
          </a:prstGeom>
          <a:noFill/>
          <a:ln>
            <a:noFill/>
          </a:ln>
        </p:spPr>
        <p:txBody>
          <a:bodyPr anchorCtr="0" anchor="t" bIns="45700" lIns="91425" spcFirstLastPara="1" rIns="91425" wrap="square" tIns="45700">
            <a:noAutofit/>
          </a:bodyPr>
          <a:lstStyle/>
          <a:p>
            <a:pPr indent="-317500" lvl="0" marL="342900" rtl="0" algn="l">
              <a:spcBef>
                <a:spcPts val="480"/>
              </a:spcBef>
              <a:spcAft>
                <a:spcPts val="0"/>
              </a:spcAft>
              <a:buSzPts val="2000"/>
              <a:buFont typeface="Calibri"/>
              <a:buChar char="●"/>
            </a:pPr>
            <a:r>
              <a:rPr b="0" lang="en-US" sz="2000">
                <a:solidFill>
                  <a:schemeClr val="dk1"/>
                </a:solidFill>
                <a:latin typeface="Calibri"/>
                <a:ea typeface="Calibri"/>
                <a:cs typeface="Calibri"/>
                <a:sym typeface="Calibri"/>
              </a:rPr>
              <a:t>Stakeholders: b</a:t>
            </a:r>
            <a:r>
              <a:rPr b="0" lang="en-US" sz="2000">
                <a:solidFill>
                  <a:schemeClr val="dk1"/>
                </a:solidFill>
                <a:latin typeface="Calibri"/>
                <a:ea typeface="Calibri"/>
                <a:cs typeface="Calibri"/>
                <a:sym typeface="Calibri"/>
              </a:rPr>
              <a:t>usinesses, customers, neighborhood dwellers</a:t>
            </a:r>
            <a:endParaRPr b="0" sz="2000">
              <a:latin typeface="Calibri"/>
              <a:ea typeface="Calibri"/>
              <a:cs typeface="Calibri"/>
              <a:sym typeface="Calibri"/>
            </a:endParaRPr>
          </a:p>
          <a:p>
            <a:pPr indent="-317500" lvl="0" marL="342900" rtl="0" algn="l">
              <a:spcBef>
                <a:spcPts val="480"/>
              </a:spcBef>
              <a:spcAft>
                <a:spcPts val="0"/>
              </a:spcAft>
              <a:buSzPts val="2000"/>
              <a:buFont typeface="Calibri"/>
              <a:buChar char="●"/>
            </a:pPr>
            <a:r>
              <a:rPr b="0" lang="en-US" sz="2000">
                <a:latin typeface="Calibri"/>
                <a:ea typeface="Calibri"/>
                <a:cs typeface="Calibri"/>
                <a:sym typeface="Calibri"/>
              </a:rPr>
              <a:t>Potential impact predicting Yelp scores that are higher than reality for local businesses</a:t>
            </a:r>
            <a:endParaRPr b="0" sz="2000">
              <a:latin typeface="Calibri"/>
              <a:ea typeface="Calibri"/>
              <a:cs typeface="Calibri"/>
              <a:sym typeface="Calibri"/>
            </a:endParaRPr>
          </a:p>
          <a:p>
            <a:pPr indent="-285750" lvl="1" marL="742950" rtl="0" algn="l">
              <a:spcBef>
                <a:spcPts val="480"/>
              </a:spcBef>
              <a:spcAft>
                <a:spcPts val="0"/>
              </a:spcAft>
              <a:buSzPts val="2000"/>
              <a:buFont typeface="Calibri"/>
              <a:buChar char="○"/>
            </a:pPr>
            <a:r>
              <a:rPr b="0" lang="en-US">
                <a:latin typeface="Calibri"/>
                <a:ea typeface="Calibri"/>
                <a:cs typeface="Calibri"/>
                <a:sym typeface="Calibri"/>
              </a:rPr>
              <a:t>Business performance could suffer when they don’t adapt to actual reviews</a:t>
            </a:r>
            <a:endParaRPr b="0" sz="2000">
              <a:latin typeface="Calibri"/>
              <a:ea typeface="Calibri"/>
              <a:cs typeface="Calibri"/>
              <a:sym typeface="Calibri"/>
            </a:endParaRPr>
          </a:p>
          <a:p>
            <a:pPr indent="-317500" lvl="0" marL="342900" rtl="0" algn="l">
              <a:spcBef>
                <a:spcPts val="480"/>
              </a:spcBef>
              <a:spcAft>
                <a:spcPts val="0"/>
              </a:spcAft>
              <a:buSzPts val="2000"/>
              <a:buFont typeface="Calibri"/>
              <a:buChar char="●"/>
            </a:pPr>
            <a:r>
              <a:rPr b="0" lang="en-US" sz="2000">
                <a:solidFill>
                  <a:schemeClr val="dk1"/>
                </a:solidFill>
                <a:latin typeface="Calibri"/>
                <a:ea typeface="Calibri"/>
                <a:cs typeface="Calibri"/>
                <a:sym typeface="Calibri"/>
              </a:rPr>
              <a:t>Potential impact of predicting low Yelp scores in marginalized neighborhoods</a:t>
            </a:r>
            <a:endParaRPr b="0" sz="2000">
              <a:solidFill>
                <a:schemeClr val="dk1"/>
              </a:solidFill>
              <a:latin typeface="Calibri"/>
              <a:ea typeface="Calibri"/>
              <a:cs typeface="Calibri"/>
              <a:sym typeface="Calibri"/>
            </a:endParaRPr>
          </a:p>
          <a:p>
            <a:pPr indent="-285750" lvl="1" marL="742950" rtl="0" algn="l">
              <a:spcBef>
                <a:spcPts val="400"/>
              </a:spcBef>
              <a:spcAft>
                <a:spcPts val="0"/>
              </a:spcAft>
              <a:buClr>
                <a:schemeClr val="dk1"/>
              </a:buClr>
              <a:buSzPts val="2000"/>
              <a:buFont typeface="Calibri"/>
              <a:buChar char="○"/>
            </a:pPr>
            <a:r>
              <a:rPr b="0" lang="en-US">
                <a:solidFill>
                  <a:schemeClr val="dk1"/>
                </a:solidFill>
                <a:latin typeface="Calibri"/>
                <a:ea typeface="Calibri"/>
                <a:cs typeface="Calibri"/>
                <a:sym typeface="Calibri"/>
              </a:rPr>
              <a:t>Devaluation of those neighborhoods</a:t>
            </a:r>
            <a:endParaRPr b="0">
              <a:solidFill>
                <a:schemeClr val="dk1"/>
              </a:solidFill>
              <a:latin typeface="Calibri"/>
              <a:ea typeface="Calibri"/>
              <a:cs typeface="Calibri"/>
              <a:sym typeface="Calibri"/>
            </a:endParaRPr>
          </a:p>
          <a:p>
            <a:pPr indent="-285750" lvl="1" marL="742950" rtl="0" algn="l">
              <a:spcBef>
                <a:spcPts val="400"/>
              </a:spcBef>
              <a:spcAft>
                <a:spcPts val="0"/>
              </a:spcAft>
              <a:buClr>
                <a:schemeClr val="dk1"/>
              </a:buClr>
              <a:buSzPts val="2000"/>
              <a:buFont typeface="Calibri"/>
              <a:buChar char="○"/>
            </a:pPr>
            <a:r>
              <a:rPr b="0" lang="en-US" sz="2000">
                <a:solidFill>
                  <a:schemeClr val="dk1"/>
                </a:solidFill>
                <a:latin typeface="Calibri"/>
                <a:ea typeface="Calibri"/>
                <a:cs typeface="Calibri"/>
                <a:sym typeface="Calibri"/>
              </a:rPr>
              <a:t>Residents with different accessibility needs for urban services could be adversely impacted</a:t>
            </a:r>
            <a:endParaRPr b="0" sz="2000">
              <a:solidFill>
                <a:schemeClr val="dk1"/>
              </a:solidFill>
            </a:endParaRPr>
          </a:p>
        </p:txBody>
      </p:sp>
      <p:sp>
        <p:nvSpPr>
          <p:cNvPr id="304" name="Google Shape;304;p41"/>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Ethics</a:t>
            </a:r>
            <a:endParaRPr/>
          </a:p>
        </p:txBody>
      </p:sp>
      <p:sp>
        <p:nvSpPr>
          <p:cNvPr id="305" name="Google Shape;305;p4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2"/>
          <p:cNvSpPr txBox="1"/>
          <p:nvPr>
            <p:ph idx="1" type="body"/>
          </p:nvPr>
        </p:nvSpPr>
        <p:spPr>
          <a:xfrm>
            <a:off x="758825" y="1724200"/>
            <a:ext cx="7986300" cy="4015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2000">
                <a:solidFill>
                  <a:schemeClr val="dk1"/>
                </a:solidFill>
                <a:latin typeface="Calibri"/>
                <a:ea typeface="Calibri"/>
                <a:cs typeface="Calibri"/>
                <a:sym typeface="Calibri"/>
              </a:rPr>
              <a:t>We discovered there was a statistically significant increase in performance metrics (accuracy, precision, recall) of a model after adding characteristics of a business’s proximity to the features.</a:t>
            </a:r>
            <a:endParaRPr b="0" sz="2000">
              <a:solidFill>
                <a:schemeClr val="dk1"/>
              </a:solidFill>
              <a:latin typeface="Calibri"/>
              <a:ea typeface="Calibri"/>
              <a:cs typeface="Calibri"/>
              <a:sym typeface="Calibri"/>
            </a:endParaRPr>
          </a:p>
          <a:p>
            <a:pPr indent="0" lvl="0" marL="0" rtl="0" algn="l">
              <a:spcBef>
                <a:spcPts val="0"/>
              </a:spcBef>
              <a:spcAft>
                <a:spcPts val="0"/>
              </a:spcAft>
              <a:buNone/>
            </a:pPr>
            <a:r>
              <a:t/>
            </a:r>
            <a:endParaRPr b="0" sz="2000">
              <a:solidFill>
                <a:schemeClr val="dk1"/>
              </a:solidFill>
              <a:latin typeface="Calibri"/>
              <a:ea typeface="Calibri"/>
              <a:cs typeface="Calibri"/>
              <a:sym typeface="Calibri"/>
            </a:endParaRPr>
          </a:p>
          <a:p>
            <a:pPr indent="0" lvl="0" marL="0" rtl="0" algn="l">
              <a:spcBef>
                <a:spcPts val="0"/>
              </a:spcBef>
              <a:spcAft>
                <a:spcPts val="0"/>
              </a:spcAft>
              <a:buNone/>
            </a:pPr>
            <a:r>
              <a:rPr b="0" lang="en-US" sz="2000">
                <a:solidFill>
                  <a:schemeClr val="dk1"/>
                </a:solidFill>
                <a:latin typeface="Calibri"/>
                <a:ea typeface="Calibri"/>
                <a:cs typeface="Calibri"/>
                <a:sym typeface="Calibri"/>
              </a:rPr>
              <a:t>This supports the hypothesis that neighborhood has a positive effect on the Yelp score of a restaurant.</a:t>
            </a:r>
            <a:endParaRPr b="0" sz="2000">
              <a:solidFill>
                <a:schemeClr val="dk1"/>
              </a:solidFill>
              <a:latin typeface="Calibri"/>
              <a:ea typeface="Calibri"/>
              <a:cs typeface="Calibri"/>
              <a:sym typeface="Calibri"/>
            </a:endParaRPr>
          </a:p>
          <a:p>
            <a:pPr indent="0" lvl="0" marL="342900" rtl="0" algn="l">
              <a:spcBef>
                <a:spcPts val="0"/>
              </a:spcBef>
              <a:spcAft>
                <a:spcPts val="0"/>
              </a:spcAft>
              <a:buNone/>
            </a:pPr>
            <a:r>
              <a:t/>
            </a:r>
            <a:endParaRPr b="0" sz="2000">
              <a:solidFill>
                <a:schemeClr val="dk1"/>
              </a:solidFill>
              <a:latin typeface="Calibri"/>
              <a:ea typeface="Calibri"/>
              <a:cs typeface="Calibri"/>
              <a:sym typeface="Calibri"/>
            </a:endParaRPr>
          </a:p>
          <a:p>
            <a:pPr indent="0" lvl="0" marL="342900" rtl="0" algn="l">
              <a:spcBef>
                <a:spcPts val="0"/>
              </a:spcBef>
              <a:spcAft>
                <a:spcPts val="0"/>
              </a:spcAft>
              <a:buClr>
                <a:schemeClr val="dk1"/>
              </a:buClr>
              <a:buSzPts val="2000"/>
              <a:buFont typeface="Calibri"/>
              <a:buNone/>
            </a:pPr>
            <a:r>
              <a:t/>
            </a:r>
            <a:endParaRPr b="0" sz="2000">
              <a:solidFill>
                <a:schemeClr val="dk1"/>
              </a:solidFill>
              <a:latin typeface="Calibri"/>
              <a:ea typeface="Calibri"/>
              <a:cs typeface="Calibri"/>
              <a:sym typeface="Calibri"/>
            </a:endParaRPr>
          </a:p>
          <a:p>
            <a:pPr indent="0" lvl="0" marL="0" rtl="0" algn="l">
              <a:spcBef>
                <a:spcPts val="480"/>
              </a:spcBef>
              <a:spcAft>
                <a:spcPts val="0"/>
              </a:spcAft>
              <a:buNone/>
            </a:pPr>
            <a:r>
              <a:t/>
            </a:r>
            <a:endParaRPr b="0" sz="2000">
              <a:solidFill>
                <a:schemeClr val="dk1"/>
              </a:solidFill>
            </a:endParaRPr>
          </a:p>
          <a:p>
            <a:pPr indent="0" lvl="0" marL="0" rtl="0" algn="l">
              <a:spcBef>
                <a:spcPts val="480"/>
              </a:spcBef>
              <a:spcAft>
                <a:spcPts val="0"/>
              </a:spcAft>
              <a:buNone/>
            </a:pPr>
            <a:r>
              <a:t/>
            </a:r>
            <a:endParaRPr b="0" sz="2000">
              <a:solidFill>
                <a:schemeClr val="dk1"/>
              </a:solidFill>
            </a:endParaRPr>
          </a:p>
        </p:txBody>
      </p:sp>
      <p:sp>
        <p:nvSpPr>
          <p:cNvPr id="311" name="Google Shape;311;p42"/>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Conclusion</a:t>
            </a:r>
            <a:endParaRPr/>
          </a:p>
        </p:txBody>
      </p:sp>
      <p:sp>
        <p:nvSpPr>
          <p:cNvPr id="312" name="Google Shape;312;p4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3"/>
          <p:cNvSpPr txBox="1"/>
          <p:nvPr>
            <p:ph idx="1" type="body"/>
          </p:nvPr>
        </p:nvSpPr>
        <p:spPr>
          <a:xfrm>
            <a:off x="659300" y="1736725"/>
            <a:ext cx="8196300" cy="4258500"/>
          </a:xfrm>
          <a:prstGeom prst="rect">
            <a:avLst/>
          </a:prstGeom>
          <a:noFill/>
          <a:ln>
            <a:noFill/>
          </a:ln>
        </p:spPr>
        <p:txBody>
          <a:bodyPr anchorCtr="0" anchor="t" bIns="45700" lIns="91425" spcFirstLastPara="1" rIns="91425" wrap="square" tIns="45700">
            <a:noAutofit/>
          </a:bodyPr>
          <a:lstStyle/>
          <a:p>
            <a:pPr indent="-317500" lvl="0" marL="342900" rtl="0" algn="l">
              <a:spcBef>
                <a:spcPts val="480"/>
              </a:spcBef>
              <a:spcAft>
                <a:spcPts val="0"/>
              </a:spcAft>
              <a:buClr>
                <a:srgbClr val="000000"/>
              </a:buClr>
              <a:buSzPts val="2000"/>
              <a:buFont typeface="Calibri"/>
              <a:buChar char="●"/>
            </a:pPr>
            <a:r>
              <a:rPr b="0" lang="en-US" sz="2000">
                <a:latin typeface="Calibri"/>
                <a:ea typeface="Calibri"/>
                <a:cs typeface="Calibri"/>
                <a:sym typeface="Calibri"/>
              </a:rPr>
              <a:t>Create features like population demographics for a neighborhood from the census data</a:t>
            </a:r>
            <a:endParaRPr b="0" sz="2000">
              <a:latin typeface="Calibri"/>
              <a:ea typeface="Calibri"/>
              <a:cs typeface="Calibri"/>
              <a:sym typeface="Calibri"/>
            </a:endParaRPr>
          </a:p>
          <a:p>
            <a:pPr indent="-317500" lvl="0" marL="342900" rtl="0" algn="l">
              <a:spcBef>
                <a:spcPts val="480"/>
              </a:spcBef>
              <a:spcAft>
                <a:spcPts val="0"/>
              </a:spcAft>
              <a:buClr>
                <a:srgbClr val="000000"/>
              </a:buClr>
              <a:buSzPts val="2000"/>
              <a:buFont typeface="Calibri"/>
              <a:buChar char="●"/>
            </a:pPr>
            <a:r>
              <a:rPr b="0" lang="en-US" sz="2000">
                <a:latin typeface="Calibri"/>
                <a:ea typeface="Calibri"/>
                <a:cs typeface="Calibri"/>
                <a:sym typeface="Calibri"/>
              </a:rPr>
              <a:t>Account for restaurant diversity with sub-categories of restaurants (such as thai, indian, chinese)</a:t>
            </a:r>
            <a:endParaRPr b="0" sz="2000">
              <a:latin typeface="Calibri"/>
              <a:ea typeface="Calibri"/>
              <a:cs typeface="Calibri"/>
              <a:sym typeface="Calibri"/>
            </a:endParaRPr>
          </a:p>
          <a:p>
            <a:pPr indent="-317500" lvl="0" marL="342900" rtl="0" algn="l">
              <a:spcBef>
                <a:spcPts val="480"/>
              </a:spcBef>
              <a:spcAft>
                <a:spcPts val="0"/>
              </a:spcAft>
              <a:buClr>
                <a:srgbClr val="000000"/>
              </a:buClr>
              <a:buSzPts val="2000"/>
              <a:buFont typeface="Calibri"/>
              <a:buChar char="●"/>
            </a:pPr>
            <a:r>
              <a:rPr b="0" lang="en-US" sz="2000">
                <a:latin typeface="Calibri"/>
                <a:ea typeface="Calibri"/>
                <a:cs typeface="Calibri"/>
                <a:sym typeface="Calibri"/>
              </a:rPr>
              <a:t>Compute walking distance along the street network instead of shortest distance</a:t>
            </a:r>
            <a:endParaRPr b="0" sz="2000">
              <a:latin typeface="Calibri"/>
              <a:ea typeface="Calibri"/>
              <a:cs typeface="Calibri"/>
              <a:sym typeface="Calibri"/>
            </a:endParaRPr>
          </a:p>
          <a:p>
            <a:pPr indent="-317500" lvl="0" marL="342900" rtl="0" algn="l">
              <a:spcBef>
                <a:spcPts val="480"/>
              </a:spcBef>
              <a:spcAft>
                <a:spcPts val="0"/>
              </a:spcAft>
              <a:buClr>
                <a:srgbClr val="000000"/>
              </a:buClr>
              <a:buSzPts val="2000"/>
              <a:buFont typeface="Calibri"/>
              <a:buChar char="●"/>
            </a:pPr>
            <a:r>
              <a:rPr b="0" lang="en-US" sz="2000">
                <a:latin typeface="Calibri"/>
                <a:ea typeface="Calibri"/>
                <a:cs typeface="Calibri"/>
                <a:sym typeface="Calibri"/>
              </a:rPr>
              <a:t>Create a model comparing other proximity definitions (kmeans, 100m buffers, etc)</a:t>
            </a:r>
            <a:endParaRPr b="0" sz="2000">
              <a:latin typeface="Calibri"/>
              <a:ea typeface="Calibri"/>
              <a:cs typeface="Calibri"/>
              <a:sym typeface="Calibri"/>
            </a:endParaRPr>
          </a:p>
          <a:p>
            <a:pPr indent="-317500" lvl="0" marL="342900" rtl="0" algn="l">
              <a:spcBef>
                <a:spcPts val="480"/>
              </a:spcBef>
              <a:spcAft>
                <a:spcPts val="0"/>
              </a:spcAft>
              <a:buClr>
                <a:schemeClr val="dk1"/>
              </a:buClr>
              <a:buSzPts val="2000"/>
              <a:buFont typeface="Calibri"/>
              <a:buChar char="●"/>
            </a:pPr>
            <a:r>
              <a:rPr b="0" lang="en-US" sz="2000">
                <a:solidFill>
                  <a:schemeClr val="dk1"/>
                </a:solidFill>
                <a:latin typeface="Calibri"/>
                <a:ea typeface="Calibri"/>
                <a:cs typeface="Calibri"/>
                <a:sym typeface="Calibri"/>
              </a:rPr>
              <a:t>Compute density of businesses within each proximity</a:t>
            </a:r>
            <a:endParaRPr b="0" sz="2000">
              <a:latin typeface="Calibri"/>
              <a:ea typeface="Calibri"/>
              <a:cs typeface="Calibri"/>
              <a:sym typeface="Calibri"/>
            </a:endParaRPr>
          </a:p>
          <a:p>
            <a:pPr indent="-317500" lvl="0" marL="342900" rtl="0" algn="l">
              <a:spcBef>
                <a:spcPts val="480"/>
              </a:spcBef>
              <a:spcAft>
                <a:spcPts val="0"/>
              </a:spcAft>
              <a:buClr>
                <a:srgbClr val="000000"/>
              </a:buClr>
              <a:buSzPts val="2000"/>
              <a:buFont typeface="Calibri"/>
              <a:buChar char="●"/>
            </a:pPr>
            <a:r>
              <a:rPr b="0" lang="en-US" sz="2000">
                <a:latin typeface="Calibri"/>
                <a:ea typeface="Calibri"/>
                <a:cs typeface="Calibri"/>
                <a:sym typeface="Calibri"/>
              </a:rPr>
              <a:t>Reproduce the model on a different city with more neighborhood heterogeneity</a:t>
            </a:r>
            <a:endParaRPr b="0" sz="2000">
              <a:latin typeface="Calibri"/>
              <a:ea typeface="Calibri"/>
              <a:cs typeface="Calibri"/>
              <a:sym typeface="Calibri"/>
            </a:endParaRPr>
          </a:p>
          <a:p>
            <a:pPr indent="-317500" lvl="0" marL="342900" rtl="0" algn="l">
              <a:spcBef>
                <a:spcPts val="480"/>
              </a:spcBef>
              <a:spcAft>
                <a:spcPts val="0"/>
              </a:spcAft>
              <a:buSzPts val="2000"/>
              <a:buFont typeface="Calibri"/>
              <a:buChar char="●"/>
            </a:pPr>
            <a:r>
              <a:rPr b="0" lang="en-US" sz="2000">
                <a:latin typeface="Calibri"/>
                <a:ea typeface="Calibri"/>
                <a:cs typeface="Calibri"/>
                <a:sym typeface="Calibri"/>
              </a:rPr>
              <a:t>Neural network to learn more complex patterns</a:t>
            </a:r>
            <a:endParaRPr b="0" sz="2000">
              <a:latin typeface="Calibri"/>
              <a:ea typeface="Calibri"/>
              <a:cs typeface="Calibri"/>
              <a:sym typeface="Calibri"/>
            </a:endParaRPr>
          </a:p>
        </p:txBody>
      </p:sp>
      <p:sp>
        <p:nvSpPr>
          <p:cNvPr id="318" name="Google Shape;318;p43"/>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Next Steps</a:t>
            </a:r>
            <a:endParaRPr/>
          </a:p>
        </p:txBody>
      </p:sp>
      <p:sp>
        <p:nvSpPr>
          <p:cNvPr id="319" name="Google Shape;319;p4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4"/>
          <p:cNvSpPr txBox="1"/>
          <p:nvPr>
            <p:ph idx="1" type="body"/>
          </p:nvPr>
        </p:nvSpPr>
        <p:spPr>
          <a:xfrm>
            <a:off x="665455" y="1724200"/>
            <a:ext cx="8196300" cy="40155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US"/>
              <a:t>Questions?</a:t>
            </a:r>
            <a:endParaRPr/>
          </a:p>
        </p:txBody>
      </p:sp>
      <p:sp>
        <p:nvSpPr>
          <p:cNvPr id="325" name="Google Shape;325;p44"/>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Thank You</a:t>
            </a:r>
            <a:endParaRPr/>
          </a:p>
        </p:txBody>
      </p:sp>
      <p:sp>
        <p:nvSpPr>
          <p:cNvPr id="326" name="Google Shape;326;p4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idx="1" type="body"/>
          </p:nvPr>
        </p:nvSpPr>
        <p:spPr>
          <a:xfrm>
            <a:off x="894150" y="2100700"/>
            <a:ext cx="7355700" cy="38100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lang="en-US" sz="3000">
                <a:latin typeface="Calibri"/>
                <a:ea typeface="Calibri"/>
                <a:cs typeface="Calibri"/>
                <a:sym typeface="Calibri"/>
              </a:rPr>
              <a:t>‘</a:t>
            </a:r>
            <a:r>
              <a:rPr lang="en-US" sz="3600">
                <a:latin typeface="Calibri"/>
                <a:ea typeface="Calibri"/>
                <a:cs typeface="Calibri"/>
                <a:sym typeface="Calibri"/>
              </a:rPr>
              <a:t>T</a:t>
            </a:r>
            <a:r>
              <a:rPr lang="en-US" sz="3600">
                <a:latin typeface="Calibri"/>
                <a:ea typeface="Calibri"/>
                <a:cs typeface="Calibri"/>
                <a:sym typeface="Calibri"/>
              </a:rPr>
              <a:t>o what extent does the knowledge of a business’s proximity and other geographic variables improve the accuracy of a model predicting its Yelp score?</a:t>
            </a:r>
            <a:r>
              <a:rPr lang="en-US" sz="3000">
                <a:latin typeface="Calibri"/>
                <a:ea typeface="Calibri"/>
                <a:cs typeface="Calibri"/>
                <a:sym typeface="Calibri"/>
              </a:rPr>
              <a:t>’</a:t>
            </a:r>
            <a:endParaRPr sz="3000">
              <a:latin typeface="Calibri"/>
              <a:ea typeface="Calibri"/>
              <a:cs typeface="Calibri"/>
              <a:sym typeface="Calibri"/>
            </a:endParaRPr>
          </a:p>
        </p:txBody>
      </p:sp>
      <p:sp>
        <p:nvSpPr>
          <p:cNvPr id="106" name="Google Shape;106;p18"/>
          <p:cNvSpPr txBox="1"/>
          <p:nvPr>
            <p:ph type="title"/>
          </p:nvPr>
        </p:nvSpPr>
        <p:spPr>
          <a:xfrm>
            <a:off x="671757" y="365125"/>
            <a:ext cx="8184600" cy="998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Research Question</a:t>
            </a:r>
            <a:endParaRPr/>
          </a:p>
        </p:txBody>
      </p:sp>
      <p:sp>
        <p:nvSpPr>
          <p:cNvPr id="107" name="Google Shape;107;p1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5"/>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rgbClr val="000000"/>
              </a:buClr>
              <a:buSzPts val="1100"/>
              <a:buFont typeface="Arial"/>
              <a:buNone/>
            </a:pPr>
            <a:r>
              <a:rPr b="0" lang="en-US" sz="1100">
                <a:solidFill>
                  <a:srgbClr val="000000"/>
                </a:solidFill>
                <a:latin typeface="Arial"/>
                <a:ea typeface="Arial"/>
                <a:cs typeface="Arial"/>
                <a:sym typeface="Arial"/>
              </a:rPr>
              <a:t>T. G. Dietterich, "Approximate Statistical Tests for Comparing Supervised Classification Learning Algorithms," in </a:t>
            </a:r>
            <a:r>
              <a:rPr b="0" i="1" lang="en-US" sz="1100">
                <a:solidFill>
                  <a:srgbClr val="000000"/>
                </a:solidFill>
                <a:latin typeface="Arial"/>
                <a:ea typeface="Arial"/>
                <a:cs typeface="Arial"/>
                <a:sym typeface="Arial"/>
              </a:rPr>
              <a:t>Neural Computation</a:t>
            </a:r>
            <a:r>
              <a:rPr b="0" lang="en-US" sz="1100">
                <a:solidFill>
                  <a:srgbClr val="000000"/>
                </a:solidFill>
                <a:latin typeface="Arial"/>
                <a:ea typeface="Arial"/>
                <a:cs typeface="Arial"/>
                <a:sym typeface="Arial"/>
              </a:rPr>
              <a:t>, vol. 10, no. 7, pp. 1895-1923, 1 Oct. 1998.</a:t>
            </a:r>
            <a:endParaRPr b="0" sz="1100">
              <a:solidFill>
                <a:srgbClr val="000000"/>
              </a:solidFill>
              <a:latin typeface="Arial"/>
              <a:ea typeface="Arial"/>
              <a:cs typeface="Arial"/>
              <a:sym typeface="Arial"/>
            </a:endParaRPr>
          </a:p>
          <a:p>
            <a:pPr indent="0" lvl="0" marL="0" rtl="0" algn="l">
              <a:spcBef>
                <a:spcPts val="480"/>
              </a:spcBef>
              <a:spcAft>
                <a:spcPts val="0"/>
              </a:spcAft>
              <a:buClr>
                <a:srgbClr val="000000"/>
              </a:buClr>
              <a:buSzPts val="1100"/>
              <a:buFont typeface="Arial"/>
              <a:buNone/>
            </a:pPr>
            <a:r>
              <a:rPr b="0" lang="en-US" sz="1100">
                <a:solidFill>
                  <a:srgbClr val="000000"/>
                </a:solidFill>
                <a:latin typeface="Arial"/>
                <a:ea typeface="Arial"/>
                <a:cs typeface="Arial"/>
                <a:sym typeface="Arial"/>
              </a:rPr>
              <a:t>doi: 10.1162/089976698300017197</a:t>
            </a:r>
            <a:endParaRPr b="0" sz="1100">
              <a:solidFill>
                <a:srgbClr val="000000"/>
              </a:solidFill>
              <a:latin typeface="Arial"/>
              <a:ea typeface="Arial"/>
              <a:cs typeface="Arial"/>
              <a:sym typeface="Arial"/>
            </a:endParaRPr>
          </a:p>
          <a:p>
            <a:pPr indent="0" lvl="0" marL="0" rtl="0" algn="l">
              <a:spcBef>
                <a:spcPts val="480"/>
              </a:spcBef>
              <a:spcAft>
                <a:spcPts val="0"/>
              </a:spcAft>
              <a:buNone/>
            </a:pPr>
            <a:r>
              <a:rPr b="0" lang="en-US" sz="1100">
                <a:solidFill>
                  <a:srgbClr val="000000"/>
                </a:solidFill>
                <a:latin typeface="Arial"/>
                <a:ea typeface="Arial"/>
                <a:cs typeface="Arial"/>
                <a:sym typeface="Arial"/>
              </a:rPr>
              <a:t>URL: </a:t>
            </a:r>
            <a:r>
              <a:rPr b="0" lang="en-US" sz="1100" u="sng">
                <a:solidFill>
                  <a:schemeClr val="hlink"/>
                </a:solidFill>
                <a:latin typeface="Arial"/>
                <a:ea typeface="Arial"/>
                <a:cs typeface="Arial"/>
                <a:sym typeface="Arial"/>
                <a:hlinkClick r:id="rId3"/>
              </a:rPr>
              <a:t>http://ieeexplore.ieee.org/stamp/stamp.jsp?tp=&amp;arnumber=6790639&amp;isnumber=6790370</a:t>
            </a:r>
            <a:endParaRPr/>
          </a:p>
          <a:p>
            <a:pPr indent="0" lvl="0" marL="0" rtl="0" algn="l">
              <a:spcBef>
                <a:spcPts val="480"/>
              </a:spcBef>
              <a:spcAft>
                <a:spcPts val="0"/>
              </a:spcAft>
              <a:buNone/>
            </a:pPr>
            <a:r>
              <a:t/>
            </a:r>
            <a:endParaRPr/>
          </a:p>
          <a:p>
            <a:pPr indent="0" lvl="0" marL="0" rtl="0" algn="l">
              <a:spcBef>
                <a:spcPts val="480"/>
              </a:spcBef>
              <a:spcAft>
                <a:spcPts val="0"/>
              </a:spcAft>
              <a:buNone/>
            </a:pPr>
            <a:r>
              <a:rPr b="0" lang="en-US" sz="1100">
                <a:solidFill>
                  <a:srgbClr val="000000"/>
                </a:solidFill>
                <a:latin typeface="Arial"/>
                <a:ea typeface="Arial"/>
                <a:cs typeface="Arial"/>
                <a:sym typeface="Arial"/>
              </a:rPr>
              <a:t>Yelp Restaurants Dataset. 2018. URL:  </a:t>
            </a:r>
            <a:r>
              <a:rPr b="0" lang="en-US" sz="1100" u="sng">
                <a:solidFill>
                  <a:srgbClr val="000000"/>
                </a:solidFill>
                <a:latin typeface="Arial"/>
                <a:ea typeface="Arial"/>
                <a:cs typeface="Arial"/>
                <a:sym typeface="Arial"/>
                <a:hlinkClick r:id="rId4"/>
              </a:rPr>
              <a:t>https://www.kaggle.com/yelp-dataset/yelp-dataset</a:t>
            </a:r>
            <a:endParaRPr b="0" sz="1100">
              <a:solidFill>
                <a:srgbClr val="000000"/>
              </a:solidFill>
              <a:latin typeface="Arial"/>
              <a:ea typeface="Arial"/>
              <a:cs typeface="Arial"/>
              <a:sym typeface="Arial"/>
            </a:endParaRPr>
          </a:p>
          <a:p>
            <a:pPr indent="0" lvl="0" marL="0" rtl="0" algn="l">
              <a:spcBef>
                <a:spcPts val="480"/>
              </a:spcBef>
              <a:spcAft>
                <a:spcPts val="0"/>
              </a:spcAft>
              <a:buNone/>
            </a:pPr>
            <a:r>
              <a:t/>
            </a:r>
            <a:endParaRPr b="0" i="1" sz="1100">
              <a:solidFill>
                <a:srgbClr val="000000"/>
              </a:solidFill>
              <a:latin typeface="Arial"/>
              <a:ea typeface="Arial"/>
              <a:cs typeface="Arial"/>
              <a:sym typeface="Arial"/>
            </a:endParaRPr>
          </a:p>
          <a:p>
            <a:pPr indent="0" lvl="0" marL="0" rtl="0" algn="l">
              <a:spcBef>
                <a:spcPts val="480"/>
              </a:spcBef>
              <a:spcAft>
                <a:spcPts val="0"/>
              </a:spcAft>
              <a:buNone/>
            </a:pPr>
            <a:r>
              <a:t/>
            </a:r>
            <a:endParaRPr b="0" sz="1100">
              <a:solidFill>
                <a:srgbClr val="000000"/>
              </a:solidFill>
              <a:latin typeface="Arial"/>
              <a:ea typeface="Arial"/>
              <a:cs typeface="Arial"/>
              <a:sym typeface="Arial"/>
            </a:endParaRPr>
          </a:p>
          <a:p>
            <a:pPr indent="0" lvl="0" marL="0" rtl="0" algn="l">
              <a:spcBef>
                <a:spcPts val="480"/>
              </a:spcBef>
              <a:spcAft>
                <a:spcPts val="0"/>
              </a:spcAft>
              <a:buNone/>
            </a:pPr>
            <a:r>
              <a:t/>
            </a:r>
            <a:endParaRPr b="0" i="1" sz="1100">
              <a:solidFill>
                <a:srgbClr val="000000"/>
              </a:solidFill>
              <a:latin typeface="Arial"/>
              <a:ea typeface="Arial"/>
              <a:cs typeface="Arial"/>
              <a:sym typeface="Arial"/>
            </a:endParaRPr>
          </a:p>
        </p:txBody>
      </p:sp>
      <p:sp>
        <p:nvSpPr>
          <p:cNvPr id="332" name="Google Shape;332;p45"/>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References</a:t>
            </a:r>
            <a:endParaRPr/>
          </a:p>
        </p:txBody>
      </p:sp>
      <p:sp>
        <p:nvSpPr>
          <p:cNvPr id="333" name="Google Shape;333;p4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idx="1" type="body"/>
          </p:nvPr>
        </p:nvSpPr>
        <p:spPr>
          <a:xfrm>
            <a:off x="665450" y="2450125"/>
            <a:ext cx="7716600" cy="4015500"/>
          </a:xfrm>
          <a:prstGeom prst="rect">
            <a:avLst/>
          </a:prstGeom>
        </p:spPr>
        <p:txBody>
          <a:bodyPr anchorCtr="0" anchor="t" bIns="45700" lIns="91425" spcFirstLastPara="1" rIns="91425" wrap="square" tIns="45700">
            <a:noAutofit/>
          </a:bodyPr>
          <a:lstStyle/>
          <a:p>
            <a:pPr indent="-355600" lvl="0" marL="457200" rtl="0" algn="l">
              <a:spcBef>
                <a:spcPts val="480"/>
              </a:spcBef>
              <a:spcAft>
                <a:spcPts val="0"/>
              </a:spcAft>
              <a:buSzPts val="2000"/>
              <a:buFont typeface="Calibri"/>
              <a:buChar char="●"/>
            </a:pPr>
            <a:r>
              <a:rPr b="0" lang="en-US" sz="2000">
                <a:latin typeface="Calibri"/>
                <a:ea typeface="Calibri"/>
                <a:cs typeface="Calibri"/>
                <a:sym typeface="Calibri"/>
              </a:rPr>
              <a:t>Most of the work done </a:t>
            </a:r>
            <a:r>
              <a:rPr b="0" lang="en-US" sz="2000">
                <a:latin typeface="Calibri"/>
                <a:ea typeface="Calibri"/>
                <a:cs typeface="Calibri"/>
                <a:sym typeface="Calibri"/>
              </a:rPr>
              <a:t>previously </a:t>
            </a:r>
            <a:r>
              <a:rPr b="0" lang="en-US" sz="2000">
                <a:latin typeface="Calibri"/>
                <a:ea typeface="Calibri"/>
                <a:cs typeface="Calibri"/>
                <a:sym typeface="Calibri"/>
              </a:rPr>
              <a:t>is on text analysis of reviews to predict the Yelp rating of a business. </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Not many existing studies examine the effect of the geographical location on the Yelp score of a business.</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We wanted to investigate if a business’s success depends on the surrounding businesses or its location on the map in general.</a:t>
            </a:r>
            <a:endParaRPr>
              <a:latin typeface="Calibri"/>
              <a:ea typeface="Calibri"/>
              <a:cs typeface="Calibri"/>
              <a:sym typeface="Calibri"/>
            </a:endParaRPr>
          </a:p>
        </p:txBody>
      </p:sp>
      <p:sp>
        <p:nvSpPr>
          <p:cNvPr id="113" name="Google Shape;113;p19"/>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Why?</a:t>
            </a:r>
            <a:endParaRPr/>
          </a:p>
        </p:txBody>
      </p:sp>
      <p:sp>
        <p:nvSpPr>
          <p:cNvPr id="114" name="Google Shape;114;p1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idx="1" type="body"/>
          </p:nvPr>
        </p:nvSpPr>
        <p:spPr>
          <a:xfrm>
            <a:off x="1165599" y="1965325"/>
            <a:ext cx="4134000" cy="40155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b="0" lang="en-US">
                <a:latin typeface="Calibri"/>
                <a:ea typeface="Calibri"/>
                <a:cs typeface="Calibri"/>
                <a:sym typeface="Calibri"/>
              </a:rPr>
              <a:t>Business features</a:t>
            </a:r>
            <a:endParaRPr b="0">
              <a:latin typeface="Calibri"/>
              <a:ea typeface="Calibri"/>
              <a:cs typeface="Calibri"/>
              <a:sym typeface="Calibri"/>
            </a:endParaRPr>
          </a:p>
          <a:p>
            <a:pPr indent="-355600" lvl="0" marL="457200" rtl="0" algn="just">
              <a:lnSpc>
                <a:spcPct val="115000"/>
              </a:lnSpc>
              <a:spcBef>
                <a:spcPts val="500"/>
              </a:spcBef>
              <a:spcAft>
                <a:spcPts val="0"/>
              </a:spcAft>
              <a:buSzPts val="2000"/>
              <a:buFont typeface="Calibri"/>
              <a:buChar char="●"/>
            </a:pPr>
            <a:r>
              <a:rPr b="0" lang="en-US" sz="2000">
                <a:latin typeface="Calibri"/>
                <a:ea typeface="Calibri"/>
                <a:cs typeface="Calibri"/>
                <a:sym typeface="Calibri"/>
              </a:rPr>
              <a:t>take-out</a:t>
            </a:r>
            <a:endParaRPr b="0"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b="0" lang="en-US" sz="2000">
                <a:latin typeface="Calibri"/>
                <a:ea typeface="Calibri"/>
                <a:cs typeface="Calibri"/>
                <a:sym typeface="Calibri"/>
              </a:rPr>
              <a:t>delivery</a:t>
            </a:r>
            <a:endParaRPr b="0"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b="0" lang="en-US" sz="2000">
                <a:latin typeface="Calibri"/>
                <a:ea typeface="Calibri"/>
                <a:cs typeface="Calibri"/>
                <a:sym typeface="Calibri"/>
              </a:rPr>
              <a:t>outdoor-seating</a:t>
            </a:r>
            <a:endParaRPr b="0"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b="0" lang="en-US" sz="2000">
                <a:latin typeface="Calibri"/>
                <a:ea typeface="Calibri"/>
                <a:cs typeface="Calibri"/>
                <a:sym typeface="Calibri"/>
              </a:rPr>
              <a:t>credit card payments</a:t>
            </a:r>
            <a:endParaRPr b="0"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b="0" lang="en-US" sz="2000">
                <a:latin typeface="Calibri"/>
                <a:ea typeface="Calibri"/>
                <a:cs typeface="Calibri"/>
                <a:sym typeface="Calibri"/>
              </a:rPr>
              <a:t>reservations</a:t>
            </a:r>
            <a:endParaRPr b="0"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b="0" lang="en-US" sz="2000">
                <a:latin typeface="Calibri"/>
                <a:ea typeface="Calibri"/>
                <a:cs typeface="Calibri"/>
                <a:sym typeface="Calibri"/>
              </a:rPr>
              <a:t>business parking</a:t>
            </a:r>
            <a:endParaRPr b="0"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b="0" lang="en-US" sz="2000">
                <a:latin typeface="Calibri"/>
                <a:ea typeface="Calibri"/>
                <a:cs typeface="Calibri"/>
                <a:sym typeface="Calibri"/>
              </a:rPr>
              <a:t>price range</a:t>
            </a:r>
            <a:endParaRPr b="0"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b="0" lang="en-US" sz="2000">
                <a:latin typeface="Calibri"/>
                <a:ea typeface="Calibri"/>
                <a:cs typeface="Calibri"/>
                <a:sym typeface="Calibri"/>
              </a:rPr>
              <a:t>good for kids or not</a:t>
            </a:r>
            <a:endParaRPr b="0"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b="0" lang="en-US" sz="2000">
                <a:latin typeface="Calibri"/>
                <a:ea typeface="Calibri"/>
                <a:cs typeface="Calibri"/>
                <a:sym typeface="Calibri"/>
              </a:rPr>
              <a:t>Yelp star rating</a:t>
            </a:r>
            <a:endParaRPr b="0" sz="2000">
              <a:latin typeface="Calibri"/>
              <a:ea typeface="Calibri"/>
              <a:cs typeface="Calibri"/>
              <a:sym typeface="Calibri"/>
            </a:endParaRPr>
          </a:p>
          <a:p>
            <a:pPr indent="0" lvl="0" marL="0" rtl="0" algn="l">
              <a:spcBef>
                <a:spcPts val="500"/>
              </a:spcBef>
              <a:spcAft>
                <a:spcPts val="0"/>
              </a:spcAft>
              <a:buNone/>
            </a:pPr>
            <a:r>
              <a:t/>
            </a:r>
            <a:endParaRPr b="0" sz="1800">
              <a:solidFill>
                <a:srgbClr val="2D3B45"/>
              </a:solidFill>
              <a:highlight>
                <a:srgbClr val="FFFFFF"/>
              </a:highlight>
            </a:endParaRPr>
          </a:p>
        </p:txBody>
      </p:sp>
      <p:sp>
        <p:nvSpPr>
          <p:cNvPr id="120" name="Google Shape;120;p20"/>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Yelp Dataset</a:t>
            </a:r>
            <a:endParaRPr/>
          </a:p>
        </p:txBody>
      </p:sp>
      <p:sp>
        <p:nvSpPr>
          <p:cNvPr id="121" name="Google Shape;121;p20"/>
          <p:cNvSpPr txBox="1"/>
          <p:nvPr>
            <p:ph idx="1" type="body"/>
          </p:nvPr>
        </p:nvSpPr>
        <p:spPr>
          <a:xfrm>
            <a:off x="4467899" y="1965325"/>
            <a:ext cx="4134000" cy="40155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b="0" lang="en-US">
                <a:latin typeface="Calibri"/>
                <a:ea typeface="Calibri"/>
                <a:cs typeface="Calibri"/>
                <a:sym typeface="Calibri"/>
              </a:rPr>
              <a:t>Neighborhood features</a:t>
            </a:r>
            <a:endParaRPr b="0" sz="2000">
              <a:latin typeface="Calibri"/>
              <a:ea typeface="Calibri"/>
              <a:cs typeface="Calibri"/>
              <a:sym typeface="Calibri"/>
            </a:endParaRPr>
          </a:p>
          <a:p>
            <a:pPr indent="-355600" lvl="0" marL="457200" rtl="0" algn="just">
              <a:lnSpc>
                <a:spcPct val="115000"/>
              </a:lnSpc>
              <a:spcBef>
                <a:spcPts val="500"/>
              </a:spcBef>
              <a:spcAft>
                <a:spcPts val="0"/>
              </a:spcAft>
              <a:buSzPts val="2000"/>
              <a:buFont typeface="Calibri"/>
              <a:buChar char="●"/>
            </a:pPr>
            <a:r>
              <a:rPr b="0" lang="en-US" sz="2000">
                <a:latin typeface="Calibri"/>
                <a:ea typeface="Calibri"/>
                <a:cs typeface="Calibri"/>
                <a:sym typeface="Calibri"/>
              </a:rPr>
              <a:t>neighborhood labels </a:t>
            </a:r>
            <a:endParaRPr b="0"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b="0" lang="en-US" sz="2000">
                <a:latin typeface="Calibri"/>
                <a:ea typeface="Calibri"/>
                <a:cs typeface="Calibri"/>
                <a:sym typeface="Calibri"/>
              </a:rPr>
              <a:t>latitude </a:t>
            </a:r>
            <a:endParaRPr b="0"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b="0" lang="en-US" sz="2000">
                <a:latin typeface="Calibri"/>
                <a:ea typeface="Calibri"/>
                <a:cs typeface="Calibri"/>
                <a:sym typeface="Calibri"/>
              </a:rPr>
              <a:t>longitude</a:t>
            </a:r>
            <a:endParaRPr b="0"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b="0" lang="en-US" sz="2000">
                <a:latin typeface="Calibri"/>
                <a:ea typeface="Calibri"/>
                <a:cs typeface="Calibri"/>
                <a:sym typeface="Calibri"/>
              </a:rPr>
              <a:t>business categories such as restaurant, hotel, movie hall, pet store, shopping center etc.</a:t>
            </a:r>
            <a:endParaRPr b="0" sz="1800">
              <a:solidFill>
                <a:srgbClr val="2D3B45"/>
              </a:solidFill>
              <a:highlight>
                <a:srgbClr val="FFFFFF"/>
              </a:highlight>
              <a:latin typeface="Calibri"/>
              <a:ea typeface="Calibri"/>
              <a:cs typeface="Calibri"/>
              <a:sym typeface="Calibri"/>
            </a:endParaRPr>
          </a:p>
          <a:p>
            <a:pPr indent="0" lvl="0" marL="0" rtl="0" algn="just">
              <a:lnSpc>
                <a:spcPct val="115000"/>
              </a:lnSpc>
              <a:spcBef>
                <a:spcPts val="500"/>
              </a:spcBef>
              <a:spcAft>
                <a:spcPts val="0"/>
              </a:spcAft>
              <a:buNone/>
            </a:pPr>
            <a:r>
              <a:t/>
            </a:r>
            <a:endParaRPr b="0" sz="1800">
              <a:solidFill>
                <a:srgbClr val="2D3B45"/>
              </a:solidFill>
              <a:highlight>
                <a:srgbClr val="FFFFFF"/>
              </a:highlight>
            </a:endParaRPr>
          </a:p>
          <a:p>
            <a:pPr indent="0" lvl="0" marL="0" rtl="0" algn="l">
              <a:spcBef>
                <a:spcPts val="500"/>
              </a:spcBef>
              <a:spcAft>
                <a:spcPts val="0"/>
              </a:spcAft>
              <a:buNone/>
            </a:pPr>
            <a:r>
              <a:t/>
            </a:r>
            <a:endParaRPr b="0" sz="1800">
              <a:solidFill>
                <a:srgbClr val="2D3B45"/>
              </a:solidFill>
              <a:highlight>
                <a:srgbClr val="FFFFFF"/>
              </a:highlight>
            </a:endParaRPr>
          </a:p>
        </p:txBody>
      </p:sp>
      <p:sp>
        <p:nvSpPr>
          <p:cNvPr id="122" name="Google Shape;122;p2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idx="1" type="body"/>
          </p:nvPr>
        </p:nvSpPr>
        <p:spPr>
          <a:xfrm>
            <a:off x="758825" y="1397771"/>
            <a:ext cx="8196300" cy="2753400"/>
          </a:xfrm>
          <a:prstGeom prst="rect">
            <a:avLst/>
          </a:prstGeom>
          <a:noFill/>
          <a:ln>
            <a:noFill/>
          </a:ln>
        </p:spPr>
        <p:txBody>
          <a:bodyPr anchorCtr="0" anchor="t" bIns="45700" lIns="91425" spcFirstLastPara="1" rIns="91425" wrap="square" tIns="45700">
            <a:noAutofit/>
          </a:bodyPr>
          <a:lstStyle/>
          <a:p>
            <a:pPr indent="-304800" lvl="0" marL="342900" rtl="0" algn="l">
              <a:spcBef>
                <a:spcPts val="480"/>
              </a:spcBef>
              <a:spcAft>
                <a:spcPts val="0"/>
              </a:spcAft>
              <a:buClr>
                <a:srgbClr val="4B2E83"/>
              </a:buClr>
              <a:buSzPts val="1800"/>
              <a:buFont typeface="Calibri"/>
              <a:buChar char="●"/>
            </a:pPr>
            <a:r>
              <a:rPr b="0" lang="en-US" sz="1800">
                <a:latin typeface="Calibri"/>
                <a:ea typeface="Calibri"/>
                <a:cs typeface="Calibri"/>
                <a:sym typeface="Calibri"/>
              </a:rPr>
              <a:t>Raw data in form of JSONs </a:t>
            </a:r>
            <a:endParaRPr b="0" sz="1800">
              <a:latin typeface="Calibri"/>
              <a:ea typeface="Calibri"/>
              <a:cs typeface="Calibri"/>
              <a:sym typeface="Calibri"/>
            </a:endParaRPr>
          </a:p>
          <a:p>
            <a:pPr indent="-304800" lvl="0" marL="342900" rtl="0" algn="l">
              <a:spcBef>
                <a:spcPts val="480"/>
              </a:spcBef>
              <a:spcAft>
                <a:spcPts val="0"/>
              </a:spcAft>
              <a:buSzPts val="1800"/>
              <a:buFont typeface="Calibri"/>
              <a:buChar char="●"/>
            </a:pPr>
            <a:r>
              <a:rPr b="0" lang="en-US" sz="1800">
                <a:solidFill>
                  <a:schemeClr val="dk1"/>
                </a:solidFill>
                <a:latin typeface="Calibri"/>
                <a:ea typeface="Calibri"/>
                <a:cs typeface="Calibri"/>
                <a:sym typeface="Calibri"/>
              </a:rPr>
              <a:t>Cleaning and export of the raw data were done on a virtual machine hosted on Microsoft Azure. </a:t>
            </a:r>
            <a:endParaRPr b="0" sz="1800">
              <a:latin typeface="Calibri"/>
              <a:ea typeface="Calibri"/>
              <a:cs typeface="Calibri"/>
              <a:sym typeface="Calibri"/>
            </a:endParaRPr>
          </a:p>
          <a:p>
            <a:pPr indent="-304800" lvl="0" marL="342900" rtl="0" algn="l">
              <a:spcBef>
                <a:spcPts val="480"/>
              </a:spcBef>
              <a:spcAft>
                <a:spcPts val="0"/>
              </a:spcAft>
              <a:buSzPts val="1800"/>
              <a:buFont typeface="Calibri"/>
              <a:buChar char="●"/>
            </a:pPr>
            <a:r>
              <a:rPr b="0" lang="en-US" sz="1800">
                <a:latin typeface="Calibri"/>
                <a:ea typeface="Calibri"/>
                <a:cs typeface="Calibri"/>
                <a:sym typeface="Calibri"/>
              </a:rPr>
              <a:t>Flattened JSON to a PostgreSQL instance on AWS RDS</a:t>
            </a:r>
            <a:endParaRPr b="0" sz="1800">
              <a:latin typeface="Calibri"/>
              <a:ea typeface="Calibri"/>
              <a:cs typeface="Calibri"/>
              <a:sym typeface="Calibri"/>
            </a:endParaRPr>
          </a:p>
          <a:p>
            <a:pPr indent="-304800" lvl="0" marL="342900" rtl="0" algn="l">
              <a:spcBef>
                <a:spcPts val="480"/>
              </a:spcBef>
              <a:spcAft>
                <a:spcPts val="0"/>
              </a:spcAft>
              <a:buSzPts val="1800"/>
              <a:buFont typeface="Calibri"/>
              <a:buChar char="●"/>
            </a:pPr>
            <a:r>
              <a:rPr b="0" lang="en-US" sz="1800">
                <a:latin typeface="Calibri"/>
                <a:ea typeface="Calibri"/>
                <a:cs typeface="Calibri"/>
                <a:sym typeface="Calibri"/>
              </a:rPr>
              <a:t>Data Cleaning/Preparation in Python</a:t>
            </a:r>
            <a:endParaRPr b="0" sz="1800">
              <a:latin typeface="Calibri"/>
              <a:ea typeface="Calibri"/>
              <a:cs typeface="Calibri"/>
              <a:sym typeface="Calibri"/>
            </a:endParaRPr>
          </a:p>
          <a:p>
            <a:pPr indent="-304800" lvl="0" marL="342900" rtl="0" algn="l">
              <a:spcBef>
                <a:spcPts val="480"/>
              </a:spcBef>
              <a:spcAft>
                <a:spcPts val="0"/>
              </a:spcAft>
              <a:buSzPts val="1800"/>
              <a:buFont typeface="Calibri"/>
              <a:buChar char="●"/>
            </a:pPr>
            <a:r>
              <a:rPr b="0" lang="en-US" sz="1800">
                <a:latin typeface="Calibri"/>
                <a:ea typeface="Calibri"/>
                <a:cs typeface="Calibri"/>
                <a:sym typeface="Calibri"/>
              </a:rPr>
              <a:t>Create Tables/Views</a:t>
            </a:r>
            <a:endParaRPr b="0" sz="1800">
              <a:latin typeface="Calibri"/>
              <a:ea typeface="Calibri"/>
              <a:cs typeface="Calibri"/>
              <a:sym typeface="Calibri"/>
            </a:endParaRPr>
          </a:p>
          <a:p>
            <a:pPr indent="-304800" lvl="0" marL="342900" rtl="0" algn="l">
              <a:spcBef>
                <a:spcPts val="480"/>
              </a:spcBef>
              <a:spcAft>
                <a:spcPts val="0"/>
              </a:spcAft>
              <a:buSzPts val="1800"/>
              <a:buFont typeface="Calibri"/>
              <a:buChar char="●"/>
            </a:pPr>
            <a:r>
              <a:rPr b="0" lang="en-US" sz="1800">
                <a:latin typeface="Calibri"/>
                <a:ea typeface="Calibri"/>
                <a:cs typeface="Calibri"/>
                <a:sym typeface="Calibri"/>
              </a:rPr>
              <a:t>Visualizations/modeling using Jupyter Notebook/ Google Colab</a:t>
            </a:r>
            <a:endParaRPr b="0" sz="1800">
              <a:latin typeface="Calibri"/>
              <a:ea typeface="Calibri"/>
              <a:cs typeface="Calibri"/>
              <a:sym typeface="Calibri"/>
            </a:endParaRPr>
          </a:p>
          <a:p>
            <a:pPr indent="-304800" lvl="0" marL="342900" rtl="0" algn="l">
              <a:spcBef>
                <a:spcPts val="480"/>
              </a:spcBef>
              <a:spcAft>
                <a:spcPts val="0"/>
              </a:spcAft>
              <a:buSzPts val="1800"/>
              <a:buFont typeface="Calibri"/>
              <a:buChar char="●"/>
            </a:pPr>
            <a:r>
              <a:rPr b="0" lang="en-US" sz="1800">
                <a:latin typeface="Calibri"/>
                <a:ea typeface="Calibri"/>
                <a:cs typeface="Calibri"/>
                <a:sym typeface="Calibri"/>
              </a:rPr>
              <a:t>Neighborhood and k-means clusters </a:t>
            </a:r>
            <a:r>
              <a:rPr b="0" lang="en-US" sz="1800">
                <a:solidFill>
                  <a:schemeClr val="dk1"/>
                </a:solidFill>
                <a:latin typeface="Calibri"/>
                <a:ea typeface="Calibri"/>
                <a:cs typeface="Calibri"/>
                <a:sym typeface="Calibri"/>
              </a:rPr>
              <a:t>visualizations </a:t>
            </a:r>
            <a:r>
              <a:rPr b="0" lang="en-US" sz="1800">
                <a:latin typeface="Calibri"/>
                <a:ea typeface="Calibri"/>
                <a:cs typeface="Calibri"/>
                <a:sym typeface="Calibri"/>
              </a:rPr>
              <a:t>in tableau</a:t>
            </a:r>
            <a:endParaRPr b="0" sz="1800">
              <a:latin typeface="Calibri"/>
              <a:ea typeface="Calibri"/>
              <a:cs typeface="Calibri"/>
              <a:sym typeface="Calibri"/>
            </a:endParaRPr>
          </a:p>
          <a:p>
            <a:pPr indent="-304800" lvl="0" marL="342900" rtl="0" algn="l">
              <a:spcBef>
                <a:spcPts val="480"/>
              </a:spcBef>
              <a:spcAft>
                <a:spcPts val="0"/>
              </a:spcAft>
              <a:buSzPts val="1800"/>
              <a:buFont typeface="Calibri"/>
              <a:buChar char="●"/>
            </a:pPr>
            <a:r>
              <a:rPr b="0" lang="en-US" sz="1800">
                <a:latin typeface="Calibri"/>
                <a:ea typeface="Calibri"/>
                <a:cs typeface="Calibri"/>
                <a:sym typeface="Calibri"/>
              </a:rPr>
              <a:t>Spatial processing in R with “simple features” package</a:t>
            </a:r>
            <a:endParaRPr b="0" sz="1800">
              <a:latin typeface="Calibri"/>
              <a:ea typeface="Calibri"/>
              <a:cs typeface="Calibri"/>
              <a:sym typeface="Calibri"/>
            </a:endParaRPr>
          </a:p>
        </p:txBody>
      </p:sp>
      <p:sp>
        <p:nvSpPr>
          <p:cNvPr id="128" name="Google Shape;128;p21"/>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Data Pipeline</a:t>
            </a:r>
            <a:endParaRPr/>
          </a:p>
        </p:txBody>
      </p:sp>
      <p:pic>
        <p:nvPicPr>
          <p:cNvPr id="129" name="Google Shape;129;p21"/>
          <p:cNvPicPr preferRelativeResize="0"/>
          <p:nvPr/>
        </p:nvPicPr>
        <p:blipFill>
          <a:blip r:embed="rId3">
            <a:alphaModFix/>
          </a:blip>
          <a:stretch>
            <a:fillRect/>
          </a:stretch>
        </p:blipFill>
        <p:spPr>
          <a:xfrm>
            <a:off x="3338550" y="4587325"/>
            <a:ext cx="2342900" cy="1075425"/>
          </a:xfrm>
          <a:prstGeom prst="rect">
            <a:avLst/>
          </a:prstGeom>
          <a:noFill/>
          <a:ln>
            <a:noFill/>
          </a:ln>
        </p:spPr>
      </p:pic>
      <p:pic>
        <p:nvPicPr>
          <p:cNvPr id="130" name="Google Shape;130;p21"/>
          <p:cNvPicPr preferRelativeResize="0"/>
          <p:nvPr/>
        </p:nvPicPr>
        <p:blipFill>
          <a:blip r:embed="rId4">
            <a:alphaModFix/>
          </a:blip>
          <a:stretch>
            <a:fillRect/>
          </a:stretch>
        </p:blipFill>
        <p:spPr>
          <a:xfrm>
            <a:off x="443068" y="4666218"/>
            <a:ext cx="2716675" cy="917625"/>
          </a:xfrm>
          <a:prstGeom prst="rect">
            <a:avLst/>
          </a:prstGeom>
          <a:noFill/>
          <a:ln>
            <a:noFill/>
          </a:ln>
        </p:spPr>
      </p:pic>
      <p:pic>
        <p:nvPicPr>
          <p:cNvPr id="131" name="Google Shape;131;p21"/>
          <p:cNvPicPr preferRelativeResize="0"/>
          <p:nvPr/>
        </p:nvPicPr>
        <p:blipFill>
          <a:blip r:embed="rId5">
            <a:alphaModFix/>
          </a:blip>
          <a:stretch>
            <a:fillRect/>
          </a:stretch>
        </p:blipFill>
        <p:spPr>
          <a:xfrm>
            <a:off x="5972750" y="4430835"/>
            <a:ext cx="2342900" cy="1231912"/>
          </a:xfrm>
          <a:prstGeom prst="rect">
            <a:avLst/>
          </a:prstGeom>
          <a:noFill/>
          <a:ln>
            <a:noFill/>
          </a:ln>
        </p:spPr>
      </p:pic>
      <p:pic>
        <p:nvPicPr>
          <p:cNvPr id="132" name="Google Shape;132;p21"/>
          <p:cNvPicPr preferRelativeResize="0"/>
          <p:nvPr/>
        </p:nvPicPr>
        <p:blipFill>
          <a:blip r:embed="rId6">
            <a:alphaModFix/>
          </a:blip>
          <a:stretch>
            <a:fillRect/>
          </a:stretch>
        </p:blipFill>
        <p:spPr>
          <a:xfrm>
            <a:off x="2188150" y="5717350"/>
            <a:ext cx="1830526" cy="688025"/>
          </a:xfrm>
          <a:prstGeom prst="rect">
            <a:avLst/>
          </a:prstGeom>
          <a:noFill/>
          <a:ln>
            <a:noFill/>
          </a:ln>
        </p:spPr>
      </p:pic>
      <p:pic>
        <p:nvPicPr>
          <p:cNvPr id="133" name="Google Shape;133;p21"/>
          <p:cNvPicPr preferRelativeResize="0"/>
          <p:nvPr/>
        </p:nvPicPr>
        <p:blipFill>
          <a:blip r:embed="rId7">
            <a:alphaModFix/>
          </a:blip>
          <a:stretch>
            <a:fillRect/>
          </a:stretch>
        </p:blipFill>
        <p:spPr>
          <a:xfrm>
            <a:off x="4270403" y="5523650"/>
            <a:ext cx="1920397" cy="1075425"/>
          </a:xfrm>
          <a:prstGeom prst="rect">
            <a:avLst/>
          </a:prstGeom>
          <a:noFill/>
          <a:ln>
            <a:noFill/>
          </a:ln>
        </p:spPr>
      </p:pic>
      <p:pic>
        <p:nvPicPr>
          <p:cNvPr id="134" name="Google Shape;134;p21"/>
          <p:cNvPicPr preferRelativeResize="0"/>
          <p:nvPr/>
        </p:nvPicPr>
        <p:blipFill>
          <a:blip r:embed="rId8">
            <a:alphaModFix/>
          </a:blip>
          <a:stretch>
            <a:fillRect/>
          </a:stretch>
        </p:blipFill>
        <p:spPr>
          <a:xfrm>
            <a:off x="6257568" y="5664925"/>
            <a:ext cx="1021155" cy="792900"/>
          </a:xfrm>
          <a:prstGeom prst="rect">
            <a:avLst/>
          </a:prstGeom>
          <a:noFill/>
          <a:ln>
            <a:noFill/>
          </a:ln>
        </p:spPr>
      </p:pic>
      <p:pic>
        <p:nvPicPr>
          <p:cNvPr id="135" name="Google Shape;135;p21"/>
          <p:cNvPicPr preferRelativeResize="0"/>
          <p:nvPr/>
        </p:nvPicPr>
        <p:blipFill>
          <a:blip r:embed="rId9">
            <a:alphaModFix/>
          </a:blip>
          <a:stretch>
            <a:fillRect/>
          </a:stretch>
        </p:blipFill>
        <p:spPr>
          <a:xfrm>
            <a:off x="856100" y="5523654"/>
            <a:ext cx="1021150" cy="1021150"/>
          </a:xfrm>
          <a:prstGeom prst="rect">
            <a:avLst/>
          </a:prstGeom>
          <a:noFill/>
          <a:ln>
            <a:noFill/>
          </a:ln>
        </p:spPr>
      </p:pic>
      <p:sp>
        <p:nvSpPr>
          <p:cNvPr id="136" name="Google Shape;136;p2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pic>
        <p:nvPicPr>
          <p:cNvPr id="142" name="Google Shape;142;p22"/>
          <p:cNvPicPr preferRelativeResize="0"/>
          <p:nvPr/>
        </p:nvPicPr>
        <p:blipFill>
          <a:blip r:embed="rId3">
            <a:alphaModFix/>
          </a:blip>
          <a:stretch>
            <a:fillRect/>
          </a:stretch>
        </p:blipFill>
        <p:spPr>
          <a:xfrm>
            <a:off x="0" y="552325"/>
            <a:ext cx="9078799" cy="6305674"/>
          </a:xfrm>
          <a:prstGeom prst="rect">
            <a:avLst/>
          </a:prstGeom>
          <a:noFill/>
          <a:ln>
            <a:noFill/>
          </a:ln>
        </p:spPr>
      </p:pic>
      <p:sp>
        <p:nvSpPr>
          <p:cNvPr id="143" name="Google Shape;143;p22"/>
          <p:cNvSpPr txBox="1"/>
          <p:nvPr/>
        </p:nvSpPr>
        <p:spPr>
          <a:xfrm>
            <a:off x="80525" y="69050"/>
            <a:ext cx="6627900" cy="7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Encode Sans Black"/>
              <a:buNone/>
            </a:pPr>
            <a:r>
              <a:rPr b="1" lang="en-US" sz="3000">
                <a:solidFill>
                  <a:schemeClr val="dk1"/>
                </a:solidFill>
                <a:latin typeface="Encode Sans Black"/>
                <a:ea typeface="Encode Sans Black"/>
                <a:cs typeface="Encode Sans Black"/>
                <a:sym typeface="Encode Sans Black"/>
              </a:rPr>
              <a:t>Las Vegas Neighborhoods</a:t>
            </a:r>
            <a:endParaRPr/>
          </a:p>
        </p:txBody>
      </p:sp>
      <p:sp>
        <p:nvSpPr>
          <p:cNvPr id="144" name="Google Shape;144;p2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665450" y="1794775"/>
            <a:ext cx="7891200" cy="40155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t/>
            </a:r>
            <a:endParaRPr>
              <a:latin typeface="Calibri"/>
              <a:ea typeface="Calibri"/>
              <a:cs typeface="Calibri"/>
              <a:sym typeface="Calibri"/>
            </a:endParaRPr>
          </a:p>
          <a:p>
            <a:pPr indent="-355600" lvl="0" marL="457200" rtl="0" algn="l">
              <a:spcBef>
                <a:spcPts val="480"/>
              </a:spcBef>
              <a:spcAft>
                <a:spcPts val="0"/>
              </a:spcAft>
              <a:buSzPts val="2000"/>
              <a:buFont typeface="Calibri"/>
              <a:buChar char="●"/>
            </a:pPr>
            <a:r>
              <a:rPr b="0" lang="en-US" sz="2000">
                <a:latin typeface="Calibri"/>
                <a:ea typeface="Calibri"/>
                <a:cs typeface="Calibri"/>
                <a:sym typeface="Calibri"/>
              </a:rPr>
              <a:t>For businesses with missing neighborhood values (~17%) we imputed the values using the neighborhood center with the shortest distance to the business. </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We used built-in postgresql functions to compute distances between the </a:t>
            </a:r>
            <a:r>
              <a:rPr b="0" lang="en-US" sz="2000">
                <a:latin typeface="Calibri"/>
                <a:ea typeface="Calibri"/>
                <a:cs typeface="Calibri"/>
                <a:sym typeface="Calibri"/>
              </a:rPr>
              <a:t>businesses and the neighborhood centers using their latitude-longitude.</a:t>
            </a:r>
            <a:endParaRPr>
              <a:latin typeface="Calibri"/>
              <a:ea typeface="Calibri"/>
              <a:cs typeface="Calibri"/>
              <a:sym typeface="Calibri"/>
            </a:endParaRPr>
          </a:p>
          <a:p>
            <a:pPr indent="0" lvl="0" marL="342900" rtl="0" algn="l">
              <a:spcBef>
                <a:spcPts val="480"/>
              </a:spcBef>
              <a:spcAft>
                <a:spcPts val="0"/>
              </a:spcAft>
              <a:buNone/>
            </a:pPr>
            <a:r>
              <a:t/>
            </a:r>
            <a:endParaRPr/>
          </a:p>
          <a:p>
            <a:pPr indent="0" lvl="0" marL="0" rtl="0" algn="l">
              <a:spcBef>
                <a:spcPts val="480"/>
              </a:spcBef>
              <a:spcAft>
                <a:spcPts val="0"/>
              </a:spcAft>
              <a:buNone/>
            </a:pPr>
            <a:r>
              <a:t/>
            </a:r>
            <a:endParaRPr/>
          </a:p>
        </p:txBody>
      </p:sp>
      <p:sp>
        <p:nvSpPr>
          <p:cNvPr id="150" name="Google Shape;150;p23"/>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Missing n</a:t>
            </a:r>
            <a:r>
              <a:rPr lang="en-US"/>
              <a:t>eighborhood labels</a:t>
            </a:r>
            <a:endParaRPr/>
          </a:p>
        </p:txBody>
      </p:sp>
      <p:sp>
        <p:nvSpPr>
          <p:cNvPr id="151" name="Google Shape;151;p2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idx="1" type="body"/>
          </p:nvPr>
        </p:nvSpPr>
        <p:spPr>
          <a:xfrm>
            <a:off x="671750" y="1941950"/>
            <a:ext cx="4855200" cy="4015500"/>
          </a:xfrm>
          <a:prstGeom prst="rect">
            <a:avLst/>
          </a:prstGeom>
          <a:noFill/>
          <a:ln>
            <a:noFill/>
          </a:ln>
        </p:spPr>
        <p:txBody>
          <a:bodyPr anchorCtr="0" anchor="t" bIns="45700" lIns="91425" spcFirstLastPara="1" rIns="91425" wrap="square" tIns="45700">
            <a:noAutofit/>
          </a:bodyPr>
          <a:lstStyle/>
          <a:p>
            <a:pPr indent="-355600" lvl="0" marL="457200" rtl="0" algn="l">
              <a:spcBef>
                <a:spcPts val="480"/>
              </a:spcBef>
              <a:spcAft>
                <a:spcPts val="0"/>
              </a:spcAft>
              <a:buSzPts val="2000"/>
              <a:buFont typeface="Calibri"/>
              <a:buChar char="●"/>
            </a:pPr>
            <a:r>
              <a:rPr b="0" lang="en-US" sz="2000">
                <a:latin typeface="Calibri"/>
                <a:ea typeface="Calibri"/>
                <a:cs typeface="Calibri"/>
                <a:sym typeface="Calibri"/>
              </a:rPr>
              <a:t>To find better clusters of restaurants based on the location (lat/long)</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Elbow Plot to find the optimal value of  k </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optimal k turns out to be 16; the same as number of neighborhoods in the dataset</a:t>
            </a:r>
            <a:endParaRPr b="0"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0" lang="en-US" sz="2000">
                <a:latin typeface="Calibri"/>
                <a:ea typeface="Calibri"/>
                <a:cs typeface="Calibri"/>
                <a:sym typeface="Calibri"/>
              </a:rPr>
              <a:t>This validates the spread and relative spatial hierarchical level manifested in Las Vegas neighborhoods.</a:t>
            </a:r>
            <a:endParaRPr b="0" sz="2000">
              <a:latin typeface="Calibri"/>
              <a:ea typeface="Calibri"/>
              <a:cs typeface="Calibri"/>
              <a:sym typeface="Calibri"/>
            </a:endParaRPr>
          </a:p>
          <a:p>
            <a:pPr indent="0" lvl="0" marL="457200" rtl="0" algn="l">
              <a:spcBef>
                <a:spcPts val="480"/>
              </a:spcBef>
              <a:spcAft>
                <a:spcPts val="0"/>
              </a:spcAft>
              <a:buNone/>
            </a:pPr>
            <a:r>
              <a:t/>
            </a:r>
            <a:endParaRPr b="0" sz="2000"/>
          </a:p>
        </p:txBody>
      </p:sp>
      <p:sp>
        <p:nvSpPr>
          <p:cNvPr id="157" name="Google Shape;157;p24"/>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K Means clustering</a:t>
            </a:r>
            <a:endParaRPr/>
          </a:p>
        </p:txBody>
      </p:sp>
      <p:pic>
        <p:nvPicPr>
          <p:cNvPr id="158" name="Google Shape;158;p24"/>
          <p:cNvPicPr preferRelativeResize="0"/>
          <p:nvPr/>
        </p:nvPicPr>
        <p:blipFill>
          <a:blip r:embed="rId3">
            <a:alphaModFix/>
          </a:blip>
          <a:stretch>
            <a:fillRect/>
          </a:stretch>
        </p:blipFill>
        <p:spPr>
          <a:xfrm>
            <a:off x="5445650" y="2044700"/>
            <a:ext cx="3698376" cy="2468525"/>
          </a:xfrm>
          <a:prstGeom prst="rect">
            <a:avLst/>
          </a:prstGeom>
          <a:noFill/>
          <a:ln>
            <a:noFill/>
          </a:ln>
        </p:spPr>
      </p:pic>
      <p:cxnSp>
        <p:nvCxnSpPr>
          <p:cNvPr id="159" name="Google Shape;159;p24"/>
          <p:cNvCxnSpPr>
            <a:endCxn id="160" idx="0"/>
          </p:cNvCxnSpPr>
          <p:nvPr/>
        </p:nvCxnSpPr>
        <p:spPr>
          <a:xfrm flipH="1">
            <a:off x="6432925" y="3699325"/>
            <a:ext cx="7200" cy="614100"/>
          </a:xfrm>
          <a:prstGeom prst="straightConnector1">
            <a:avLst/>
          </a:prstGeom>
          <a:noFill/>
          <a:ln cap="flat" cmpd="sng" w="9525">
            <a:solidFill>
              <a:srgbClr val="FF0000"/>
            </a:solidFill>
            <a:prstDash val="solid"/>
            <a:round/>
            <a:headEnd len="med" w="med" type="none"/>
            <a:tailEnd len="med" w="med" type="triangle"/>
          </a:ln>
        </p:spPr>
      </p:cxnSp>
      <p:sp>
        <p:nvSpPr>
          <p:cNvPr id="160" name="Google Shape;160;p24"/>
          <p:cNvSpPr/>
          <p:nvPr/>
        </p:nvSpPr>
        <p:spPr>
          <a:xfrm>
            <a:off x="6196825" y="4313425"/>
            <a:ext cx="472200" cy="1998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800"/>
              <a:t>16</a:t>
            </a:r>
            <a:endParaRPr sz="800"/>
          </a:p>
        </p:txBody>
      </p:sp>
      <p:sp>
        <p:nvSpPr>
          <p:cNvPr id="161" name="Google Shape;161;p2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W Palette 1">
      <a:dk1>
        <a:srgbClr val="4B2E83"/>
      </a:dk1>
      <a:lt1>
        <a:srgbClr val="E8E3D3"/>
      </a:lt1>
      <a:dk2>
        <a:srgbClr val="4B2E83"/>
      </a:dk2>
      <a:lt2>
        <a:srgbClr val="FFFFFF"/>
      </a:lt2>
      <a:accent1>
        <a:srgbClr val="4B2E83"/>
      </a:accent1>
      <a:accent2>
        <a:srgbClr val="E8E3D3"/>
      </a:accent2>
      <a:accent3>
        <a:srgbClr val="FFFFFF"/>
      </a:accent3>
      <a:accent4>
        <a:srgbClr val="D9D9D9"/>
      </a:accent4>
      <a:accent5>
        <a:srgbClr val="444444"/>
      </a:accent5>
      <a:accent6>
        <a:srgbClr val="85754D"/>
      </a:accent6>
      <a:hlink>
        <a:srgbClr val="4B2E83"/>
      </a:hlink>
      <a:folHlink>
        <a:srgbClr val="4B2E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