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PT Sans Narrow" panose="020B0506020203020204" pitchFamily="34" charset="77"/>
      <p:regular r:id="rId39"/>
      <p:bold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140" d="100"/>
          <a:sy n="140" d="100"/>
        </p:scale>
        <p:origin x="84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rawal, Shreyas (Shrey)" userId="83e435b0-5bad-4b89-b9e3-e2e8b49fefb4" providerId="ADAL" clId="{70B701B0-25B2-4F4D-9487-75E4BD990346}"/>
    <pc:docChg chg="custSel modSld">
      <pc:chgData name="Agrawal, Shreyas (Shrey)" userId="83e435b0-5bad-4b89-b9e3-e2e8b49fefb4" providerId="ADAL" clId="{70B701B0-25B2-4F4D-9487-75E4BD990346}" dt="2023-02-12T15:52:54.007" v="1" actId="478"/>
      <pc:docMkLst>
        <pc:docMk/>
      </pc:docMkLst>
      <pc:sldChg chg="addSp delSp modSp mod">
        <pc:chgData name="Agrawal, Shreyas (Shrey)" userId="83e435b0-5bad-4b89-b9e3-e2e8b49fefb4" providerId="ADAL" clId="{70B701B0-25B2-4F4D-9487-75E4BD990346}" dt="2023-02-12T15:52:54.007" v="1" actId="478"/>
        <pc:sldMkLst>
          <pc:docMk/>
          <pc:sldMk cId="0" sldId="256"/>
        </pc:sldMkLst>
        <pc:spChg chg="add del mod">
          <ac:chgData name="Agrawal, Shreyas (Shrey)" userId="83e435b0-5bad-4b89-b9e3-e2e8b49fefb4" providerId="ADAL" clId="{70B701B0-25B2-4F4D-9487-75E4BD990346}" dt="2023-02-12T15:52:54.007" v="1" actId="478"/>
          <ac:spMkLst>
            <pc:docMk/>
            <pc:sldMk cId="0" sldId="256"/>
            <ac:spMk id="3" creationId="{16FBAED8-2F55-BCEF-0200-8885A3576699}"/>
          </ac:spMkLst>
        </pc:spChg>
        <pc:spChg chg="del">
          <ac:chgData name="Agrawal, Shreyas (Shrey)" userId="83e435b0-5bad-4b89-b9e3-e2e8b49fefb4" providerId="ADAL" clId="{70B701B0-25B2-4F4D-9487-75E4BD990346}" dt="2023-02-12T15:52:50.448" v="0" actId="478"/>
          <ac:spMkLst>
            <pc:docMk/>
            <pc:sldMk cId="0" sldId="256"/>
            <ac:spMk id="6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ce87c1c25_0_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ce87c1c25_0_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289cfdd9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b289cfdd9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ce87c1c25_0_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ce87c1c25_0_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6f73a04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6f73a04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ce87c1c25_0_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ace87c1c25_0_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ace87c1c25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ace87c1c25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2456d3cd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b2456d3cd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b2456d3cd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b2456d3cd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2456d3cd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b2456d3cd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different clusters compared to different features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b283c8bc7f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b283c8bc7f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b283c8bc7f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b283c8bc7f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b283c8bc7f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b283c8bc7f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ace87c1c25_0_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ace87c1c25_0_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ace87c1c25_0_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ace87c1c25_0_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b2456d3cd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b2456d3cd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b289cfdd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b289cfdd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b283c8bc7f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b283c8bc7f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ace87c1c25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ace87c1c25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b2456d3cd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b2456d3cd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ce87c1c25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ce87c1c25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ace87c1c25_0_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ace87c1c25_0_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6f73a04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6f73a04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ce87c1c25_0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ce87c1c25_0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289cfdd90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289cfdd90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ce87c1c25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ce87c1c25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2456d3cd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b2456d3cd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2456d3cd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b2456d3cd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73a0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73a0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rmorj/dataset-of-songs-in-spotif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Recommendations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Manipulation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8027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Accounted for in data preparation step 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Compared how features are distributed to understand which are skewed and which are normally distributed</a:t>
            </a:r>
            <a:br>
              <a:rPr lang="en" sz="1600"/>
            </a:b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Cleaned data for better interpretability </a:t>
            </a:r>
            <a:br>
              <a:rPr lang="en" sz="1600"/>
            </a:b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Scaled data for better preprocessing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 l="3524" t="2368" r="6345" b="5491"/>
          <a:stretch/>
        </p:blipFill>
        <p:spPr>
          <a:xfrm>
            <a:off x="2056375" y="0"/>
            <a:ext cx="5031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Correlation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Correlation with regards to the music features allows us to find similarities in songs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Ex. Strong correlation between energy and danceability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Heat map visualization for correlation strength - brighter colors for stronger correlation</a:t>
            </a:r>
            <a:endParaRPr sz="1500"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862275"/>
            <a:ext cx="5719500" cy="341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311700" y="124922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 + DP</a:t>
            </a: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majority of our time was spent on data understanding and data preparation so that we could make sure our data was appropriate, relevant, and interpretable to make valid recommendations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CRISPR-DM IV - Modeling (M) </a:t>
            </a: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8931000" cy="4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61"/>
              <a:t>Models implemented:</a:t>
            </a:r>
            <a:endParaRPr sz="2061"/>
          </a:p>
          <a:p>
            <a:pPr marL="457200" lvl="0" indent="-359500" algn="l" rtl="0">
              <a:spcBef>
                <a:spcPts val="1200"/>
              </a:spcBef>
              <a:spcAft>
                <a:spcPts val="0"/>
              </a:spcAft>
              <a:buSzPts val="2061"/>
              <a:buChar char="●"/>
            </a:pPr>
            <a:r>
              <a:rPr lang="en" sz="2061"/>
              <a:t>K-means model I</a:t>
            </a:r>
            <a:endParaRPr sz="2061"/>
          </a:p>
          <a:p>
            <a:pPr marL="914400" lvl="1" indent="-359500" algn="l" rtl="0">
              <a:spcBef>
                <a:spcPts val="0"/>
              </a:spcBef>
              <a:spcAft>
                <a:spcPts val="0"/>
              </a:spcAft>
              <a:buSzPts val="2061"/>
              <a:buChar char="○"/>
            </a:pPr>
            <a:r>
              <a:rPr lang="en" sz="2061"/>
              <a:t>All features</a:t>
            </a:r>
            <a:endParaRPr sz="2061"/>
          </a:p>
          <a:p>
            <a:pPr marL="457200" lvl="0" indent="-359500" algn="l" rtl="0">
              <a:spcBef>
                <a:spcPts val="0"/>
              </a:spcBef>
              <a:spcAft>
                <a:spcPts val="0"/>
              </a:spcAft>
              <a:buSzPts val="2061"/>
              <a:buChar char="●"/>
            </a:pPr>
            <a:r>
              <a:rPr lang="en" sz="2061"/>
              <a:t>K-means model II</a:t>
            </a:r>
            <a:endParaRPr sz="2061"/>
          </a:p>
          <a:p>
            <a:pPr marL="914400" lvl="1" indent="-359500" algn="l" rtl="0">
              <a:spcBef>
                <a:spcPts val="0"/>
              </a:spcBef>
              <a:spcAft>
                <a:spcPts val="0"/>
              </a:spcAft>
              <a:buSzPts val="2061"/>
              <a:buChar char="○"/>
            </a:pPr>
            <a:r>
              <a:rPr lang="en" sz="2061"/>
              <a:t>Selected Features</a:t>
            </a:r>
            <a:endParaRPr sz="2061"/>
          </a:p>
          <a:p>
            <a:pPr marL="457200" lvl="0" indent="-359500" algn="l" rtl="0">
              <a:spcBef>
                <a:spcPts val="0"/>
              </a:spcBef>
              <a:spcAft>
                <a:spcPts val="0"/>
              </a:spcAft>
              <a:buSzPts val="2061"/>
              <a:buChar char="●"/>
            </a:pPr>
            <a:r>
              <a:rPr lang="en" sz="2061"/>
              <a:t>Hierarchical clustering </a:t>
            </a:r>
            <a:endParaRPr sz="2061"/>
          </a:p>
          <a:p>
            <a:pPr marL="914400" lvl="1" indent="-359500" algn="l" rtl="0">
              <a:spcBef>
                <a:spcPts val="0"/>
              </a:spcBef>
              <a:spcAft>
                <a:spcPts val="0"/>
              </a:spcAft>
              <a:buSzPts val="2061"/>
              <a:buChar char="○"/>
            </a:pPr>
            <a:r>
              <a:rPr lang="en" sz="2061"/>
              <a:t>All features</a:t>
            </a:r>
            <a:endParaRPr sz="2061"/>
          </a:p>
          <a:p>
            <a:pPr marL="914400" lvl="1" indent="-359500" algn="l" rtl="0">
              <a:spcBef>
                <a:spcPts val="0"/>
              </a:spcBef>
              <a:spcAft>
                <a:spcPts val="0"/>
              </a:spcAft>
              <a:buSzPts val="2061"/>
              <a:buChar char="○"/>
            </a:pPr>
            <a:r>
              <a:rPr lang="en" sz="2061"/>
              <a:t>Selected features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7509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Steps</a:t>
            </a:r>
            <a:r>
              <a:rPr lang="en" sz="1600"/>
              <a:t>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Initialize k-means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Label clusters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Get silhouette score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Compare results with all features → silhouette score per number of clusters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II</a:t>
            </a:r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8610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Continuation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Exploratory data analysis helped to choose important features for our k-means model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Reasoning behind feature selection: corr plots, bar graphs, feature distribution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Plots of features against genre helped identify more important/varying features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Feature distribution also helps identify how features are distributed among genre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III</a:t>
            </a:r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1"/>
          </p:nvPr>
        </p:nvSpPr>
        <p:spPr>
          <a:xfrm>
            <a:off x="311700" y="1311300"/>
            <a:ext cx="7509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Results with all features</a:t>
            </a:r>
            <a:endParaRPr sz="1400"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55150"/>
            <a:ext cx="8218125" cy="14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IV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311700" y="1311300"/>
            <a:ext cx="7509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Results with specified features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The closer the silhouette score is to 1, the better it is! </a:t>
            </a:r>
            <a:br>
              <a:rPr lang="en" sz="1400"/>
            </a:br>
            <a:endParaRPr sz="1400"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75" y="2185600"/>
            <a:ext cx="8459050" cy="26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1"/>
          <p:cNvSpPr txBox="1"/>
          <p:nvPr/>
        </p:nvSpPr>
        <p:spPr>
          <a:xfrm>
            <a:off x="350100" y="233125"/>
            <a:ext cx="3876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Open Sans"/>
                <a:ea typeface="Open Sans"/>
                <a:cs typeface="Open Sans"/>
                <a:sym typeface="Open Sans"/>
              </a:rPr>
              <a:t>Feature Comparison</a:t>
            </a:r>
            <a:endParaRPr sz="2000"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63" y="1095412"/>
            <a:ext cx="4278883" cy="29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275" y="1203325"/>
            <a:ext cx="4045200" cy="273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830218" y="2303238"/>
            <a:ext cx="633000" cy="38700"/>
          </a:xfrm>
          <a:prstGeom prst="roundRect">
            <a:avLst>
              <a:gd name="adj" fmla="val 50000"/>
            </a:avLst>
          </a:prstGeom>
          <a:solidFill>
            <a:srgbClr val="A72A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4"/>
          <p:cNvGrpSpPr/>
          <p:nvPr/>
        </p:nvGrpSpPr>
        <p:grpSpPr>
          <a:xfrm>
            <a:off x="217623" y="1997893"/>
            <a:ext cx="1868899" cy="1992117"/>
            <a:chOff x="571536" y="1957150"/>
            <a:chExt cx="1755000" cy="1897977"/>
          </a:xfrm>
        </p:grpSpPr>
        <p:sp>
          <p:nvSpPr>
            <p:cNvPr id="75" name="Google Shape;75;p14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1151886" y="2093804"/>
              <a:ext cx="5943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 sz="800"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EXPLORE PROJECT SCOPE</a:t>
              </a:r>
              <a:endParaRPr sz="1000"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RESEARCH DIFFERENT  APPROACHES TO MAKE RECOMMENDATIONS ON SPOTIFY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2399260" y="1997893"/>
            <a:ext cx="1820024" cy="1992117"/>
            <a:chOff x="2699423" y="1957150"/>
            <a:chExt cx="1709103" cy="1897977"/>
          </a:xfrm>
        </p:grpSpPr>
        <p:sp>
          <p:nvSpPr>
            <p:cNvPr id="80" name="Google Shape;80;p14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GATHER DATA</a:t>
              </a:r>
              <a:endParaRPr sz="1000"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APPROPRIATE DATA, RELEVANT RELATED WORKS, USEFUL INFO, DATA ANALYSIS PLAN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4616366" y="1997893"/>
            <a:ext cx="1820026" cy="1992115"/>
            <a:chOff x="4781408" y="1957150"/>
            <a:chExt cx="1709106" cy="1897975"/>
          </a:xfrm>
        </p:grpSpPr>
        <p:sp>
          <p:nvSpPr>
            <p:cNvPr id="84" name="Google Shape;84;p14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DATA STEPS</a:t>
              </a:r>
              <a:endParaRPr sz="10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4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DATA UNDERSTANDING, DATA PREPARATION, DATA ANALYSIS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4"/>
            <p:cNvSpPr txBox="1"/>
            <p:nvPr/>
          </p:nvSpPr>
          <p:spPr>
            <a:xfrm>
              <a:off x="5352455" y="2134665"/>
              <a:ext cx="5670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STEP 3</a:t>
              </a:r>
              <a:endParaRPr sz="8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" name="Google Shape;88;p14"/>
          <p:cNvGrpSpPr/>
          <p:nvPr/>
        </p:nvGrpSpPr>
        <p:grpSpPr>
          <a:xfrm>
            <a:off x="6833464" y="1997893"/>
            <a:ext cx="1820023" cy="1992117"/>
            <a:chOff x="6863386" y="1957150"/>
            <a:chExt cx="1709102" cy="1897977"/>
          </a:xfrm>
        </p:grpSpPr>
        <p:sp>
          <p:nvSpPr>
            <p:cNvPr id="89" name="Google Shape;89;p14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MODELS &amp; EVALUATION</a:t>
              </a:r>
              <a:endParaRPr sz="10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IMPLEMENT MODELS &amp; EVALUATE RECOMMENDATIONS GENERATED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2" name="Google Shape;92;p14"/>
          <p:cNvSpPr/>
          <p:nvPr/>
        </p:nvSpPr>
        <p:spPr>
          <a:xfrm>
            <a:off x="4143512" y="2303238"/>
            <a:ext cx="633000" cy="38700"/>
          </a:xfrm>
          <a:prstGeom prst="roundRect">
            <a:avLst>
              <a:gd name="adj" fmla="val 50000"/>
            </a:avLst>
          </a:prstGeom>
          <a:solidFill>
            <a:srgbClr val="8585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6360707" y="2303238"/>
            <a:ext cx="633000" cy="38700"/>
          </a:xfrm>
          <a:prstGeom prst="roundRect">
            <a:avLst>
              <a:gd name="adj" fmla="val 50000"/>
            </a:avLst>
          </a:prstGeom>
          <a:solidFill>
            <a:srgbClr val="8585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1830218" y="2303238"/>
            <a:ext cx="633000" cy="38700"/>
          </a:xfrm>
          <a:prstGeom prst="roundRect">
            <a:avLst>
              <a:gd name="adj" fmla="val 50000"/>
            </a:avLst>
          </a:prstGeom>
          <a:solidFill>
            <a:srgbClr val="A72A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4143512" y="2303238"/>
            <a:ext cx="633000" cy="38700"/>
          </a:xfrm>
          <a:prstGeom prst="roundRect">
            <a:avLst>
              <a:gd name="adj" fmla="val 50000"/>
            </a:avLst>
          </a:prstGeom>
          <a:solidFill>
            <a:srgbClr val="8585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6360707" y="2303238"/>
            <a:ext cx="633000" cy="38700"/>
          </a:xfrm>
          <a:prstGeom prst="roundRect">
            <a:avLst>
              <a:gd name="adj" fmla="val 50000"/>
            </a:avLst>
          </a:prstGeom>
          <a:solidFill>
            <a:srgbClr val="8585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2986863" y="2154150"/>
            <a:ext cx="6330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STEP 2</a:t>
            </a:r>
            <a:endParaRPr sz="800" b="1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7432899" y="2154138"/>
            <a:ext cx="6039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STEP 4</a:t>
            </a:r>
            <a:endParaRPr sz="800" b="1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6" name="Google Shape;216;p32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7" name="Google Shape;217;p3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265500" y="231600"/>
            <a:ext cx="3584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Open Sans"/>
                <a:ea typeface="Open Sans"/>
                <a:cs typeface="Open Sans"/>
                <a:sym typeface="Open Sans"/>
              </a:rPr>
              <a:t>Feature Comparison II</a:t>
            </a:r>
            <a:endParaRPr sz="2000"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12" y="1051675"/>
            <a:ext cx="4332974" cy="30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463" y="1116600"/>
            <a:ext cx="4197086" cy="29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5691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hierarchical clustering allowed us to optimize number of clusters - if all features used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Found 16 clusters to be the optimal number </a:t>
            </a:r>
            <a:endParaRPr sz="14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clusters than genres allows us to make more specific recommendations</a:t>
            </a:r>
            <a:endParaRPr sz="1400"/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800" y="680888"/>
            <a:ext cx="5196826" cy="37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4093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60"/>
              <a:t>Hierarchical Clustering - All Features</a:t>
            </a:r>
            <a:endParaRPr sz="2360"/>
          </a:p>
        </p:txBody>
      </p:sp>
      <p:sp>
        <p:nvSpPr>
          <p:cNvPr id="228" name="Google Shape;228;p33"/>
          <p:cNvSpPr txBox="1"/>
          <p:nvPr/>
        </p:nvSpPr>
        <p:spPr>
          <a:xfrm>
            <a:off x="366725" y="498375"/>
            <a:ext cx="391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AN ALTERNATE APPROACH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dendrogram looks different if only a few features are selected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18 clusters is optimal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Selected features were loudness, speechiness, acousticness, instrumentalness, and liveness</a:t>
            </a:r>
            <a:endParaRPr sz="1400"/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625" y="938775"/>
            <a:ext cx="4613330" cy="35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5026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60"/>
              <a:t>Hierarchical </a:t>
            </a:r>
            <a:r>
              <a:rPr lang="en" sz="2360"/>
              <a:t>Clustering </a:t>
            </a:r>
            <a:r>
              <a:rPr lang="en" sz="2460"/>
              <a:t>- Selected Features</a:t>
            </a:r>
            <a:endParaRPr sz="246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CRISPR-DM V - Evaluation (E) </a:t>
            </a:r>
            <a:endParaRPr/>
          </a:p>
        </p:txBody>
      </p:sp>
      <p:sp>
        <p:nvSpPr>
          <p:cNvPr id="241" name="Google Shape;241;p3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8265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does our model perform in relation to our recommendation goal? </a:t>
            </a: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Different models had different benefits and drawbacks - but overall the hierarchical clustering model performed best</a:t>
            </a:r>
            <a:endParaRPr sz="18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K-Means model with many clusters and all features performed well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K-Means model with fewer clusters and selected features had more understandable and cleaner visualizations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Clustering model with hierarchical clustering on all features performed better than that with selected features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Overall, hierarchical clustering performed the best with all features.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CRISPR-DM VII - CRISPR-DM VI - Deployment (D) </a:t>
            </a:r>
            <a:endParaRPr/>
          </a:p>
        </p:txBody>
      </p:sp>
      <p:sp>
        <p:nvSpPr>
          <p:cNvPr id="247" name="Google Shape;247;p36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8265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 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Exploratory data analysis</a:t>
            </a:r>
            <a:r>
              <a:rPr lang="en"/>
              <a:t> helped understand data and do better feature selection for clustering models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Made </a:t>
            </a:r>
            <a:r>
              <a:rPr lang="en" b="1"/>
              <a:t>k-means model</a:t>
            </a:r>
            <a:r>
              <a:rPr lang="en"/>
              <a:t> with high number of clusters and </a:t>
            </a:r>
            <a:r>
              <a:rPr lang="en" b="1"/>
              <a:t>ALL</a:t>
            </a:r>
            <a:r>
              <a:rPr lang="en"/>
              <a:t> </a:t>
            </a:r>
            <a:r>
              <a:rPr lang="en" b="1"/>
              <a:t>features</a:t>
            </a:r>
            <a:r>
              <a:rPr lang="en"/>
              <a:t> and a recommender system from that model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Another k-means model with low number of clusters and </a:t>
            </a:r>
            <a:r>
              <a:rPr lang="en" b="1"/>
              <a:t>SELECTED</a:t>
            </a:r>
            <a:r>
              <a:rPr lang="en"/>
              <a:t> </a:t>
            </a:r>
            <a:r>
              <a:rPr lang="en" b="1"/>
              <a:t>features</a:t>
            </a:r>
            <a:r>
              <a:rPr lang="en"/>
              <a:t> (for better and readable visualizations)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Alternate clustering model using </a:t>
            </a:r>
            <a:r>
              <a:rPr lang="en" b="1"/>
              <a:t>hierarchical</a:t>
            </a:r>
            <a:r>
              <a:rPr lang="en"/>
              <a:t> </a:t>
            </a:r>
            <a:r>
              <a:rPr lang="en" b="1"/>
              <a:t>clustering</a:t>
            </a:r>
            <a:r>
              <a:rPr lang="en"/>
              <a:t> with </a:t>
            </a:r>
            <a:r>
              <a:rPr lang="en" b="1"/>
              <a:t>ALL</a:t>
            </a:r>
            <a:r>
              <a:rPr lang="en"/>
              <a:t> </a:t>
            </a:r>
            <a:r>
              <a:rPr lang="en" b="1"/>
              <a:t>features</a:t>
            </a:r>
            <a:r>
              <a:rPr lang="en"/>
              <a:t>, visualizations, dendrogram, and recommendation system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Another hierarchical clustering with </a:t>
            </a:r>
            <a:r>
              <a:rPr lang="en" b="1"/>
              <a:t>SELECTED</a:t>
            </a:r>
            <a:r>
              <a:rPr lang="en"/>
              <a:t> </a:t>
            </a:r>
            <a:r>
              <a:rPr lang="en" b="1"/>
              <a:t>features</a:t>
            </a:r>
            <a:r>
              <a:rPr lang="en"/>
              <a:t> (for better and readable visualizations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CRISPR-DM VII - CRISPR-DM VI - Deployment (D) ||</a:t>
            </a:r>
            <a:endParaRPr/>
          </a:p>
        </p:txBody>
      </p:sp>
      <p:sp>
        <p:nvSpPr>
          <p:cNvPr id="253" name="Google Shape;253;p37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8265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Results: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Models with all features performed better in both clustering models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Hierarchical clustering performed better than k-means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</a:t>
            </a:r>
            <a:r>
              <a:rPr lang="en" sz="1600" b="1"/>
              <a:t>hierarchical</a:t>
            </a:r>
            <a:r>
              <a:rPr lang="en" sz="1600"/>
              <a:t> </a:t>
            </a:r>
            <a:r>
              <a:rPr lang="en" sz="1600" b="1"/>
              <a:t>clustering</a:t>
            </a:r>
            <a:r>
              <a:rPr lang="en" sz="1600"/>
              <a:t> as final model for </a:t>
            </a:r>
            <a:r>
              <a:rPr lang="en" sz="1600" b="1"/>
              <a:t>recommendation</a:t>
            </a:r>
            <a:r>
              <a:rPr lang="en" sz="1600"/>
              <a:t> </a:t>
            </a:r>
            <a:r>
              <a:rPr lang="en" sz="1600" b="1"/>
              <a:t>system</a:t>
            </a:r>
            <a:endParaRPr sz="1600" b="1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Tried different aspects like varying k-values, feature numbers and chose those with better silhouette scores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title"/>
          </p:nvPr>
        </p:nvSpPr>
        <p:spPr>
          <a:xfrm>
            <a:off x="2368925" y="1687900"/>
            <a:ext cx="9615000" cy="24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LIVE DEMO </a:t>
            </a:r>
            <a:endParaRPr sz="7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</a:t>
            </a:r>
            <a:endParaRPr/>
          </a:p>
        </p:txBody>
      </p:sp>
      <p:sp>
        <p:nvSpPr>
          <p:cNvPr id="264" name="Google Shape;264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6564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end recommender system chooses random songs from the same cluster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Checks output to ensure none of the songs recommended are repeats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Lists song title and cluster label - in this all songs are from cluster 7</a:t>
            </a:r>
            <a:endParaRPr sz="1600"/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350" y="1357313"/>
            <a:ext cx="45053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against successful project requirements</a:t>
            </a:r>
            <a:endParaRPr/>
          </a:p>
        </p:txBody>
      </p:sp>
      <p:sp>
        <p:nvSpPr>
          <p:cNvPr id="271" name="Google Shape;271;p4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knowledge 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Reviewed multiple related works &amp; research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Big data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Had many data points (combination of features/genre)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Clean data 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Removed empty rows to prevent false results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against successful project requirements II </a:t>
            </a:r>
            <a:endParaRPr/>
          </a:p>
        </p:txBody>
      </p:sp>
      <p:sp>
        <p:nvSpPr>
          <p:cNvPr id="277" name="Google Shape;277;p4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Unbiased data </a:t>
            </a:r>
            <a:endParaRPr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Did not include misleading of irrelevant data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Made sure each datapoint represented the music being referred to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capacity of act</a:t>
            </a:r>
            <a:endParaRPr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Made certain to avoid a high cost and rigid system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Usable &amp; cost efficient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Measurability of Return of Investment (ROI) </a:t>
            </a:r>
            <a:endParaRPr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Deployable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Able to retrieve music recommendations easily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CRISPR-DM I - Business Understanding (BU) 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8265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was our aim and business relevance?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song recommendations based on the musical taste of individual users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600"/>
            </a:br>
            <a:r>
              <a:rPr lang="en" sz="1600"/>
              <a:t>Research Question → Data Science Question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Provide recommendations for songs based on clusters and associations with songs of similar features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 &amp; Challenges </a:t>
            </a:r>
            <a:endParaRPr/>
          </a:p>
        </p:txBody>
      </p:sp>
      <p:sp>
        <p:nvSpPr>
          <p:cNvPr id="283" name="Google Shape;283;p4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Main difficulties lied in choosing which models to test and comparing the results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Choosing parameters such as which k-values and features would give the best model was also a challenge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understanding and preparation from the kaggle dataset</a:t>
            </a:r>
            <a:endParaRPr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89" name="Google Shape;289;p4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we do given more time?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additional algorithms to compare to hierarchical clustering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more than one dataset and measure success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overfitting &amp; underfitting in more detail (check performance with less &amp; more data points)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 recommendation system into a mobile app (easy to use)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You! </a:t>
            </a:r>
            <a:endParaRPr sz="3000"/>
          </a:p>
        </p:txBody>
      </p:sp>
      <p:sp>
        <p:nvSpPr>
          <p:cNvPr id="295" name="Google Shape;295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Catey 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Fiona 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Shrey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Rodolfo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296" name="Google Shape;296;p44"/>
          <p:cNvPicPr preferRelativeResize="0"/>
          <p:nvPr/>
        </p:nvPicPr>
        <p:blipFill rotWithShape="1">
          <a:blip r:embed="rId3">
            <a:alphaModFix/>
          </a:blip>
          <a:srcRect b="7927"/>
          <a:stretch/>
        </p:blipFill>
        <p:spPr>
          <a:xfrm>
            <a:off x="2636500" y="189425"/>
            <a:ext cx="6128675" cy="473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CRISPR-DM II - Data Understanding (DU) 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265600" cy="3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we collected: 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used the genres_v2 dataset, a dataset of songs in Spotify containing a variation of features and genres </a:t>
            </a:r>
            <a:br>
              <a:rPr lang="en" sz="1600"/>
            </a:b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https://www.kaggle.com/datasets/mrmorj/dataset-of-songs-in-spotify</a:t>
            </a:r>
            <a:br>
              <a:rPr lang="en" sz="1600"/>
            </a:b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Data quality &amp; feature importance: 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Many data points (around 40,000)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Goal: avoid overfitting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10 audio features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15 genres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glance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7122703" cy="17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1414" y="3082025"/>
            <a:ext cx="6222586" cy="206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7851600" y="2171550"/>
            <a:ext cx="114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1468850" y="3706200"/>
            <a:ext cx="114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CRISPR-DM III - Data Preparation (DP) 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8265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cleaning: 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Remove rows that don’t have a song_name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Removed non-numerical columns for scaling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new dataframe to scale and use for modelling (preprocessing is necessary)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Attribute relevance: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Check how every feature varies in each of the genres  (sample code on next slide)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CRISPR-DM III - Data Preparation (DP) II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8265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relevance code example: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15550"/>
            <a:ext cx="80581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CRISPR-DM III - Data Preparation (DP) III 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8265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relevance visualization </a:t>
            </a:r>
            <a:r>
              <a:rPr lang="en" b="1"/>
              <a:t>example</a:t>
            </a:r>
            <a:r>
              <a:rPr lang="en"/>
              <a:t>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0503"/>
            <a:ext cx="9143999" cy="3066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&amp; Data Chosen</a:t>
            </a: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6933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dataset included </a:t>
            </a:r>
            <a:r>
              <a:rPr lang="en" sz="1600" b="1"/>
              <a:t>10 features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dataset included </a:t>
            </a:r>
            <a:r>
              <a:rPr lang="en" sz="1600" b="1"/>
              <a:t>15 genres</a:t>
            </a:r>
            <a:endParaRPr sz="1600" b="1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data set included around </a:t>
            </a:r>
            <a:r>
              <a:rPr lang="en" sz="1600" b="1"/>
              <a:t>22,000 songs </a:t>
            </a:r>
            <a:r>
              <a:rPr lang="en" sz="1600"/>
              <a:t>(after cleaning)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the data understanding and data preparation stages, we accounted for every feature and every genre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Drew comparisons between feature importance per genre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1104</Words>
  <Application>Microsoft Macintosh PowerPoint</Application>
  <PresentationFormat>On-screen Show (16:9)</PresentationFormat>
  <Paragraphs>174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PT Sans Narrow</vt:lpstr>
      <vt:lpstr>Roboto</vt:lpstr>
      <vt:lpstr>Open Sans</vt:lpstr>
      <vt:lpstr>Arial</vt:lpstr>
      <vt:lpstr>Tropic</vt:lpstr>
      <vt:lpstr>Spotify Recommendations</vt:lpstr>
      <vt:lpstr>Methodology</vt:lpstr>
      <vt:lpstr>CRISPR-DM I - Business Understanding (BU) </vt:lpstr>
      <vt:lpstr>CRISPR-DM II - Data Understanding (DU) </vt:lpstr>
      <vt:lpstr>A quick glance</vt:lpstr>
      <vt:lpstr>CRISPR-DM III - Data Preparation (DP) </vt:lpstr>
      <vt:lpstr>CRISPR-DM III - Data Preparation (DP) II</vt:lpstr>
      <vt:lpstr>CRISPR-DM III - Data Preparation (DP) III </vt:lpstr>
      <vt:lpstr>Features &amp; Data Chosen</vt:lpstr>
      <vt:lpstr>Feature Manipulation</vt:lpstr>
      <vt:lpstr>PowerPoint Presentation</vt:lpstr>
      <vt:lpstr>Feature Correlation</vt:lpstr>
      <vt:lpstr>DU + DP</vt:lpstr>
      <vt:lpstr>CRISPR-DM IV - Modeling (M) </vt:lpstr>
      <vt:lpstr>K-Means</vt:lpstr>
      <vt:lpstr>K-Means II</vt:lpstr>
      <vt:lpstr>K-Means III</vt:lpstr>
      <vt:lpstr>K-Means IV</vt:lpstr>
      <vt:lpstr> </vt:lpstr>
      <vt:lpstr> </vt:lpstr>
      <vt:lpstr>Hierarchical Clustering - All Features</vt:lpstr>
      <vt:lpstr>Hierarchical Clustering - Selected Features</vt:lpstr>
      <vt:lpstr>CRISPR-DM V - Evaluation (E) </vt:lpstr>
      <vt:lpstr>CRISPR-DM VII - CRISPR-DM VI - Deployment (D) </vt:lpstr>
      <vt:lpstr>CRISPR-DM VII - CRISPR-DM VI - Deployment (D) ||</vt:lpstr>
      <vt:lpstr>LIVE DEMO </vt:lpstr>
      <vt:lpstr>Recommender System</vt:lpstr>
      <vt:lpstr>Evaluation against successful project requirements</vt:lpstr>
      <vt:lpstr>Evaluation against successful project requirements II </vt:lpstr>
      <vt:lpstr>Drawbacks &amp; Challenges </vt:lpstr>
      <vt:lpstr>Next Steps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Recommendations</dc:title>
  <cp:lastModifiedBy>Agrawal, Shreyas (Shrey)</cp:lastModifiedBy>
  <cp:revision>1</cp:revision>
  <dcterms:modified xsi:type="dcterms:W3CDTF">2023-02-12T15:53:02Z</dcterms:modified>
</cp:coreProperties>
</file>