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Old Standard TT"/>
      <p:regular r:id="rId20"/>
      <p:bold r:id="rId21"/>
      <p: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ldStandardTT-regular.fntdata"/><Relationship Id="rId11" Type="http://schemas.openxmlformats.org/officeDocument/2006/relationships/slide" Target="slides/slide6.xml"/><Relationship Id="rId22" Type="http://schemas.openxmlformats.org/officeDocument/2006/relationships/font" Target="fonts/OldStandardTT-italic.fntdata"/><Relationship Id="rId10" Type="http://schemas.openxmlformats.org/officeDocument/2006/relationships/slide" Target="slides/slide5.xml"/><Relationship Id="rId21" Type="http://schemas.openxmlformats.org/officeDocument/2006/relationships/font" Target="fonts/OldStandardTT-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f28106b6a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f28106b6a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f28106b6af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f28106b6af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f28106b6af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f28106b6af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f28106b6a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f28106b6a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f28106b6af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f28106b6af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f28106b6af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f28106b6af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f28106b6af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f28106b6af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089e1f23c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089e1f23c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f28106b6af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f28106b6af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f28106b6af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f28106b6af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f28106b6a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f28106b6a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f28106b6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f28106b6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f28106b6af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f28106b6af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Advisory Report</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Shrey Agrawal, </a:t>
            </a:r>
            <a:r>
              <a:rPr lang="en"/>
              <a:t>Jiayi Chen, David Dai, Hong </a:t>
            </a:r>
            <a:r>
              <a:rPr lang="en"/>
              <a:t>Doan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Progress / Results</a:t>
            </a:r>
            <a:endParaRPr/>
          </a:p>
        </p:txBody>
      </p:sp>
      <p:pic>
        <p:nvPicPr>
          <p:cNvPr id="118" name="Google Shape;118;p22"/>
          <p:cNvPicPr preferRelativeResize="0"/>
          <p:nvPr/>
        </p:nvPicPr>
        <p:blipFill>
          <a:blip r:embed="rId3">
            <a:alphaModFix/>
          </a:blip>
          <a:stretch>
            <a:fillRect/>
          </a:stretch>
        </p:blipFill>
        <p:spPr>
          <a:xfrm>
            <a:off x="0" y="1058225"/>
            <a:ext cx="6086624" cy="2173900"/>
          </a:xfrm>
          <a:prstGeom prst="rect">
            <a:avLst/>
          </a:prstGeom>
          <a:noFill/>
          <a:ln>
            <a:noFill/>
          </a:ln>
        </p:spPr>
      </p:pic>
      <p:pic>
        <p:nvPicPr>
          <p:cNvPr id="119" name="Google Shape;119;p22"/>
          <p:cNvPicPr preferRelativeResize="0"/>
          <p:nvPr/>
        </p:nvPicPr>
        <p:blipFill>
          <a:blip r:embed="rId4">
            <a:alphaModFix/>
          </a:blip>
          <a:stretch>
            <a:fillRect/>
          </a:stretch>
        </p:blipFill>
        <p:spPr>
          <a:xfrm>
            <a:off x="0" y="3232120"/>
            <a:ext cx="9144003" cy="1732360"/>
          </a:xfrm>
          <a:prstGeom prst="rect">
            <a:avLst/>
          </a:prstGeom>
          <a:noFill/>
          <a:ln>
            <a:noFill/>
          </a:ln>
        </p:spPr>
      </p:pic>
      <p:sp>
        <p:nvSpPr>
          <p:cNvPr id="120" name="Google Shape;120;p22"/>
          <p:cNvSpPr txBox="1"/>
          <p:nvPr/>
        </p:nvSpPr>
        <p:spPr>
          <a:xfrm>
            <a:off x="6086625" y="1023225"/>
            <a:ext cx="3154800" cy="220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chemeClr val="dk1"/>
                </a:solidFill>
                <a:latin typeface="Old Standard TT"/>
                <a:ea typeface="Old Standard TT"/>
                <a:cs typeface="Old Standard TT"/>
                <a:sym typeface="Old Standard TT"/>
              </a:rPr>
              <a:t>Q2</a:t>
            </a:r>
            <a:r>
              <a:rPr lang="en" sz="1800">
                <a:solidFill>
                  <a:schemeClr val="dk1"/>
                </a:solidFill>
                <a:latin typeface="Old Standard TT"/>
                <a:ea typeface="Old Standard TT"/>
                <a:cs typeface="Old Standard TT"/>
                <a:sym typeface="Old Standard TT"/>
              </a:rPr>
              <a:t>: What things have the greatest positive impact on your quality of life in Grinnell?</a:t>
            </a:r>
            <a:endParaRPr sz="1800">
              <a:solidFill>
                <a:schemeClr val="dk1"/>
              </a:solidFill>
              <a:latin typeface="Old Standard TT"/>
              <a:ea typeface="Old Standard TT"/>
              <a:cs typeface="Old Standard TT"/>
              <a:sym typeface="Old Standard TT"/>
            </a:endParaRPr>
          </a:p>
          <a:p>
            <a:pPr indent="0" lvl="0" marL="0" rtl="0" algn="l">
              <a:lnSpc>
                <a:spcPct val="115000"/>
              </a:lnSpc>
              <a:spcBef>
                <a:spcPts val="1200"/>
              </a:spcBef>
              <a:spcAft>
                <a:spcPts val="1200"/>
              </a:spcAft>
              <a:buNone/>
            </a:pPr>
            <a:r>
              <a:rPr b="1" lang="en" sz="1800">
                <a:solidFill>
                  <a:schemeClr val="dk1"/>
                </a:solidFill>
                <a:latin typeface="Old Standard TT"/>
                <a:ea typeface="Old Standard TT"/>
                <a:cs typeface="Old Standard TT"/>
                <a:sym typeface="Old Standard TT"/>
              </a:rPr>
              <a:t>'community': 72, 'people': 60, 'grinnell': 57, 'college': 47</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Progress / Results</a:t>
            </a:r>
            <a:endParaRPr/>
          </a:p>
        </p:txBody>
      </p:sp>
      <p:pic>
        <p:nvPicPr>
          <p:cNvPr id="126" name="Google Shape;126;p23"/>
          <p:cNvPicPr preferRelativeResize="0"/>
          <p:nvPr/>
        </p:nvPicPr>
        <p:blipFill>
          <a:blip r:embed="rId3">
            <a:alphaModFix/>
          </a:blip>
          <a:stretch>
            <a:fillRect/>
          </a:stretch>
        </p:blipFill>
        <p:spPr>
          <a:xfrm>
            <a:off x="0" y="1085850"/>
            <a:ext cx="5314950" cy="2971800"/>
          </a:xfrm>
          <a:prstGeom prst="rect">
            <a:avLst/>
          </a:prstGeom>
          <a:noFill/>
          <a:ln>
            <a:noFill/>
          </a:ln>
        </p:spPr>
      </p:pic>
      <p:pic>
        <p:nvPicPr>
          <p:cNvPr id="127" name="Google Shape;127;p23"/>
          <p:cNvPicPr preferRelativeResize="0"/>
          <p:nvPr/>
        </p:nvPicPr>
        <p:blipFill>
          <a:blip r:embed="rId4">
            <a:alphaModFix/>
          </a:blip>
          <a:stretch>
            <a:fillRect/>
          </a:stretch>
        </p:blipFill>
        <p:spPr>
          <a:xfrm>
            <a:off x="0" y="3741290"/>
            <a:ext cx="9144003" cy="1299270"/>
          </a:xfrm>
          <a:prstGeom prst="rect">
            <a:avLst/>
          </a:prstGeom>
          <a:noFill/>
          <a:ln>
            <a:noFill/>
          </a:ln>
        </p:spPr>
      </p:pic>
      <p:sp>
        <p:nvSpPr>
          <p:cNvPr id="128" name="Google Shape;128;p23"/>
          <p:cNvSpPr txBox="1"/>
          <p:nvPr/>
        </p:nvSpPr>
        <p:spPr>
          <a:xfrm>
            <a:off x="5901475" y="1454613"/>
            <a:ext cx="3000000" cy="189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chemeClr val="dk1"/>
                </a:solidFill>
                <a:latin typeface="Old Standard TT"/>
                <a:ea typeface="Old Standard TT"/>
                <a:cs typeface="Old Standard TT"/>
                <a:sym typeface="Old Standard TT"/>
              </a:rPr>
              <a:t>Q8</a:t>
            </a:r>
            <a:r>
              <a:rPr lang="en" sz="1800">
                <a:solidFill>
                  <a:schemeClr val="dk1"/>
                </a:solidFill>
                <a:latin typeface="Old Standard TT"/>
                <a:ea typeface="Old Standard TT"/>
                <a:cs typeface="Old Standard TT"/>
                <a:sym typeface="Old Standard TT"/>
              </a:rPr>
              <a:t>: What things have frustrated you about living in Grinnell?</a:t>
            </a:r>
            <a:endParaRPr sz="1800">
              <a:solidFill>
                <a:schemeClr val="dk1"/>
              </a:solidFill>
              <a:latin typeface="Old Standard TT"/>
              <a:ea typeface="Old Standard TT"/>
              <a:cs typeface="Old Standard TT"/>
              <a:sym typeface="Old Standard TT"/>
            </a:endParaRPr>
          </a:p>
          <a:p>
            <a:pPr indent="0" lvl="0" marL="0" rtl="0" algn="l">
              <a:lnSpc>
                <a:spcPct val="115000"/>
              </a:lnSpc>
              <a:spcBef>
                <a:spcPts val="1200"/>
              </a:spcBef>
              <a:spcAft>
                <a:spcPts val="1200"/>
              </a:spcAft>
              <a:buNone/>
            </a:pPr>
            <a:r>
              <a:rPr b="1" lang="en" sz="1800">
                <a:solidFill>
                  <a:schemeClr val="dk1"/>
                </a:solidFill>
                <a:latin typeface="Old Standard TT"/>
                <a:ea typeface="Old Standard TT"/>
                <a:cs typeface="Old Standard TT"/>
                <a:sym typeface="Old Standard TT"/>
              </a:rPr>
              <a:t>'lack': 149, 'college': 99, 'community': 92</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Packages Used</a:t>
            </a:r>
            <a:endParaRPr/>
          </a:p>
        </p:txBody>
      </p:sp>
      <p:sp>
        <p:nvSpPr>
          <p:cNvPr id="134" name="Google Shape;134;p2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P</a:t>
            </a:r>
            <a:r>
              <a:rPr lang="en"/>
              <a:t>andas - data wrangling</a:t>
            </a:r>
            <a:endParaRPr/>
          </a:p>
          <a:p>
            <a:pPr indent="-342900" lvl="0" marL="457200" rtl="0" algn="l">
              <a:lnSpc>
                <a:spcPct val="150000"/>
              </a:lnSpc>
              <a:spcBef>
                <a:spcPts val="0"/>
              </a:spcBef>
              <a:spcAft>
                <a:spcPts val="0"/>
              </a:spcAft>
              <a:buSzPts val="1800"/>
              <a:buChar char="●"/>
            </a:pPr>
            <a:r>
              <a:rPr lang="en"/>
              <a:t>Seaborn -visualization</a:t>
            </a:r>
            <a:endParaRPr/>
          </a:p>
          <a:p>
            <a:pPr indent="-342900" lvl="0" marL="457200" rtl="0" algn="l">
              <a:lnSpc>
                <a:spcPct val="150000"/>
              </a:lnSpc>
              <a:spcBef>
                <a:spcPts val="0"/>
              </a:spcBef>
              <a:spcAft>
                <a:spcPts val="0"/>
              </a:spcAft>
              <a:buSzPts val="1800"/>
              <a:buChar char="●"/>
            </a:pPr>
            <a:r>
              <a:rPr lang="en"/>
              <a:t>WordCloud - visualization</a:t>
            </a:r>
            <a:endParaRPr/>
          </a:p>
          <a:p>
            <a:pPr indent="-342900" lvl="0" marL="457200" rtl="0" algn="l">
              <a:lnSpc>
                <a:spcPct val="150000"/>
              </a:lnSpc>
              <a:spcBef>
                <a:spcPts val="0"/>
              </a:spcBef>
              <a:spcAft>
                <a:spcPts val="0"/>
              </a:spcAft>
              <a:buSzPts val="1800"/>
              <a:buChar char="●"/>
            </a:pPr>
            <a:r>
              <a:rPr lang="en"/>
              <a:t>matplotlib.pyplot - visualization</a:t>
            </a:r>
            <a:endParaRPr/>
          </a:p>
          <a:p>
            <a:pPr indent="-342900" lvl="0" marL="457200" rtl="0" algn="l">
              <a:lnSpc>
                <a:spcPct val="150000"/>
              </a:lnSpc>
              <a:spcBef>
                <a:spcPts val="0"/>
              </a:spcBef>
              <a:spcAft>
                <a:spcPts val="0"/>
              </a:spcAft>
              <a:buSzPts val="1800"/>
              <a:buChar char="●"/>
            </a:pPr>
            <a:r>
              <a:rPr lang="en"/>
              <a:t>Nltk - identify the stopwords</a:t>
            </a:r>
            <a:endParaRPr/>
          </a:p>
          <a:p>
            <a:pPr indent="-342900" lvl="0" marL="457200" rtl="0" algn="l">
              <a:lnSpc>
                <a:spcPct val="150000"/>
              </a:lnSpc>
              <a:spcBef>
                <a:spcPts val="0"/>
              </a:spcBef>
              <a:spcAft>
                <a:spcPts val="0"/>
              </a:spcAft>
              <a:buSzPts val="1800"/>
              <a:buChar char="●"/>
            </a:pPr>
            <a:r>
              <a:rPr lang="en"/>
              <a:t>re - </a:t>
            </a:r>
            <a:r>
              <a:rPr lang="en"/>
              <a:t>splitting</a:t>
            </a:r>
            <a:r>
              <a:rPr lang="en"/>
              <a:t> across multiple </a:t>
            </a:r>
            <a:r>
              <a:rPr lang="en"/>
              <a:t>delimiters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Reflection</a:t>
            </a:r>
            <a:endParaRPr/>
          </a:p>
        </p:txBody>
      </p:sp>
      <p:sp>
        <p:nvSpPr>
          <p:cNvPr id="140" name="Google Shape;140;p2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Meet with the client to discuss our findings and identify next steps and success criteria </a:t>
            </a:r>
            <a:r>
              <a:rPr b="1" lang="en"/>
              <a:t>- Met</a:t>
            </a:r>
            <a:endParaRPr b="1"/>
          </a:p>
          <a:p>
            <a:pPr indent="0" lvl="0" marL="0" rtl="0" algn="l">
              <a:spcBef>
                <a:spcPts val="1200"/>
              </a:spcBef>
              <a:spcAft>
                <a:spcPts val="0"/>
              </a:spcAft>
              <a:buNone/>
            </a:pPr>
            <a:r>
              <a:rPr lang="en"/>
              <a:t>Obtain, clean, and understand the survey data provided by the client for the community of Grinnell, Iowa.</a:t>
            </a:r>
            <a:r>
              <a:rPr b="1" lang="en"/>
              <a:t>- Met</a:t>
            </a:r>
            <a:endParaRPr/>
          </a:p>
          <a:p>
            <a:pPr indent="0" lvl="0" marL="0" rtl="0" algn="l">
              <a:spcBef>
                <a:spcPts val="1200"/>
              </a:spcBef>
              <a:spcAft>
                <a:spcPts val="0"/>
              </a:spcAft>
              <a:buNone/>
            </a:pPr>
            <a:r>
              <a:rPr lang="en"/>
              <a:t>Conduct preliminary data cleaning and research </a:t>
            </a:r>
            <a:r>
              <a:rPr b="1" lang="en"/>
              <a:t>- Met</a:t>
            </a:r>
            <a:endParaRPr/>
          </a:p>
          <a:p>
            <a:pPr indent="0" lvl="0" marL="0" rtl="0" algn="l">
              <a:spcBef>
                <a:spcPts val="1200"/>
              </a:spcBef>
              <a:spcAft>
                <a:spcPts val="0"/>
              </a:spcAft>
              <a:buNone/>
            </a:pPr>
            <a:r>
              <a:rPr lang="en"/>
              <a:t>Merge the transcribed paper responses and Form Responses 1 to get a complete picture of the survey results.</a:t>
            </a:r>
            <a:r>
              <a:rPr b="1" lang="en"/>
              <a:t>- Met</a:t>
            </a:r>
            <a:endParaRPr/>
          </a:p>
          <a:p>
            <a:pPr indent="0" lvl="0" marL="0" rtl="0" algn="l">
              <a:spcBef>
                <a:spcPts val="1200"/>
              </a:spcBef>
              <a:spcAft>
                <a:spcPts val="1200"/>
              </a:spcAft>
              <a:buNone/>
            </a:pPr>
            <a:r>
              <a:rPr lang="en"/>
              <a:t>Explore Python libraries for textual analysis and conduct a word frequency analysis to create a word cloud and graphs</a:t>
            </a:r>
            <a:r>
              <a:rPr b="1" lang="en"/>
              <a:t>- Met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sp>
        <p:nvSpPr>
          <p:cNvPr id="146" name="Google Shape;146;p2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en"/>
              <a:t>Demographic Tracking/ Grouping:</a:t>
            </a:r>
            <a:endParaRPr/>
          </a:p>
          <a:p>
            <a:pPr indent="-317500" lvl="1" marL="914400" rtl="0" algn="l">
              <a:spcBef>
                <a:spcPts val="0"/>
              </a:spcBef>
              <a:spcAft>
                <a:spcPts val="0"/>
              </a:spcAft>
              <a:buSzPts val="1400"/>
              <a:buAutoNum type="alphaLcParenR"/>
            </a:pPr>
            <a:r>
              <a:rPr lang="en"/>
              <a:t>Analyzing question (L) </a:t>
            </a:r>
            <a:r>
              <a:rPr lang="en" sz="1100"/>
              <a:t>Tell us about you or your group. (club affiliation, profession, service group, etc.) Were you recruited by someone to take the survey? Who?</a:t>
            </a:r>
            <a:endParaRPr sz="1100"/>
          </a:p>
          <a:p>
            <a:pPr indent="-317500" lvl="1" marL="914400" rtl="0" algn="l">
              <a:spcBef>
                <a:spcPts val="0"/>
              </a:spcBef>
              <a:spcAft>
                <a:spcPts val="0"/>
              </a:spcAft>
              <a:buSzPts val="1400"/>
              <a:buAutoNum type="alphaLcParenR"/>
            </a:pPr>
            <a:r>
              <a:rPr lang="en"/>
              <a:t>Filtering keywords from other questions that </a:t>
            </a:r>
            <a:r>
              <a:rPr lang="en"/>
              <a:t>implied the demographic background of the participant</a:t>
            </a:r>
            <a:endParaRPr/>
          </a:p>
          <a:p>
            <a:pPr indent="-342900" lvl="0" marL="457200" rtl="0" algn="l">
              <a:spcBef>
                <a:spcPts val="0"/>
              </a:spcBef>
              <a:spcAft>
                <a:spcPts val="0"/>
              </a:spcAft>
              <a:buSzPts val="1800"/>
              <a:buAutoNum type="arabicParenR"/>
            </a:pPr>
            <a:r>
              <a:rPr lang="en"/>
              <a:t>Word Network Analysis:</a:t>
            </a:r>
            <a:endParaRPr/>
          </a:p>
          <a:p>
            <a:pPr indent="-317500" lvl="1" marL="914400" rtl="0" algn="l">
              <a:spcBef>
                <a:spcPts val="0"/>
              </a:spcBef>
              <a:spcAft>
                <a:spcPts val="0"/>
              </a:spcAft>
              <a:buSzPts val="1400"/>
              <a:buAutoNum type="alphaLcParenR"/>
            </a:pPr>
            <a:r>
              <a:rPr lang="en"/>
              <a:t>What are the frequency that different words being used together?</a:t>
            </a:r>
            <a:endParaRPr/>
          </a:p>
          <a:p>
            <a:pPr indent="-317500" lvl="1" marL="914400" rtl="0" algn="l">
              <a:spcBef>
                <a:spcPts val="0"/>
              </a:spcBef>
              <a:spcAft>
                <a:spcPts val="0"/>
              </a:spcAft>
              <a:buSzPts val="1400"/>
              <a:buAutoNum type="alphaLcParenR"/>
            </a:pPr>
            <a:r>
              <a:rPr lang="en"/>
              <a:t>How do we further filter out unnecessary words in the answers?</a:t>
            </a:r>
            <a:endParaRPr/>
          </a:p>
          <a:p>
            <a:pPr indent="-317500" lvl="1" marL="914400" rtl="0" algn="l">
              <a:spcBef>
                <a:spcPts val="0"/>
              </a:spcBef>
              <a:spcAft>
                <a:spcPts val="0"/>
              </a:spcAft>
              <a:buSzPts val="1400"/>
              <a:buAutoNum type="alphaLcParenR"/>
            </a:pPr>
            <a:r>
              <a:rPr lang="en"/>
              <a:t>Try to find </a:t>
            </a:r>
            <a:r>
              <a:rPr lang="en"/>
              <a:t>correlations</a:t>
            </a:r>
            <a:r>
              <a:rPr lang="en"/>
              <a:t> between questions. For ex. If someone gives a particular answer for a question, do they have a specific answer for another question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 a Better Grinnell - Business Understanding</a:t>
            </a:r>
            <a:endParaRPr/>
          </a:p>
          <a:p>
            <a:pPr indent="0" lvl="0" marL="0" rtl="0" algn="l">
              <a:spcBef>
                <a:spcPts val="0"/>
              </a:spcBef>
              <a:spcAft>
                <a:spcPts val="0"/>
              </a:spcAft>
              <a:buNone/>
            </a:pPr>
            <a:r>
              <a:t/>
            </a: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70000"/>
          </a:bodyPr>
          <a:lstStyle/>
          <a:p>
            <a:pPr indent="-308610" lvl="0" marL="457200" rtl="0" algn="l">
              <a:spcBef>
                <a:spcPts val="0"/>
              </a:spcBef>
              <a:spcAft>
                <a:spcPts val="0"/>
              </a:spcAft>
              <a:buSzPct val="100000"/>
              <a:buChar char="●"/>
            </a:pPr>
            <a:r>
              <a:rPr lang="en"/>
              <a:t>Build a Better Grinnell is a community-based initiative aimed at improving the quality of life in Grinnell, Iowa, USA</a:t>
            </a:r>
            <a:endParaRPr/>
          </a:p>
          <a:p>
            <a:pPr indent="-308610" lvl="0" marL="457200" rtl="0" algn="l">
              <a:spcBef>
                <a:spcPts val="0"/>
              </a:spcBef>
              <a:spcAft>
                <a:spcPts val="0"/>
              </a:spcAft>
              <a:buSzPct val="100000"/>
              <a:buChar char="●"/>
            </a:pPr>
            <a:r>
              <a:rPr lang="en"/>
              <a:t>The initiative focuses on three key areas: economic development, community vitality, and environmental sustainability</a:t>
            </a:r>
            <a:endParaRPr/>
          </a:p>
          <a:p>
            <a:pPr indent="-308610" lvl="0" marL="457200" rtl="0" algn="l">
              <a:spcBef>
                <a:spcPts val="0"/>
              </a:spcBef>
              <a:spcAft>
                <a:spcPts val="0"/>
              </a:spcAft>
              <a:buSzPct val="100000"/>
              <a:buChar char="●"/>
            </a:pPr>
            <a:r>
              <a:rPr lang="en"/>
              <a:t>Economic development initiatives include supporting local businesses, attracting new businesses to the area, and creating jobs</a:t>
            </a:r>
            <a:endParaRPr/>
          </a:p>
          <a:p>
            <a:pPr indent="-308610" lvl="0" marL="457200" rtl="0" algn="l">
              <a:spcBef>
                <a:spcPts val="0"/>
              </a:spcBef>
              <a:spcAft>
                <a:spcPts val="0"/>
              </a:spcAft>
              <a:buSzPct val="100000"/>
              <a:buChar char="●"/>
            </a:pPr>
            <a:r>
              <a:rPr lang="en"/>
              <a:t>Community vitality initiatives aim to strengthen the social fabric of the community by supporting local arts and cultural events, improving public spaces, and creating opportunities for civic engagement and volunteerism</a:t>
            </a:r>
            <a:endParaRPr/>
          </a:p>
          <a:p>
            <a:pPr indent="-308610" lvl="0" marL="457200" rtl="0" algn="l">
              <a:spcBef>
                <a:spcPts val="0"/>
              </a:spcBef>
              <a:spcAft>
                <a:spcPts val="0"/>
              </a:spcAft>
              <a:buSzPct val="100000"/>
              <a:buChar char="●"/>
            </a:pPr>
            <a:r>
              <a:rPr lang="en"/>
              <a:t>Environmental sustainability initiatives focus on promoting sustainable practices in the community, such as reducing waste and conserving energy, as well as supporting sustainable agriculture and local food systems</a:t>
            </a:r>
            <a:endParaRPr/>
          </a:p>
          <a:p>
            <a:pPr indent="-308610" lvl="0" marL="457200" rtl="0" algn="l">
              <a:spcBef>
                <a:spcPts val="0"/>
              </a:spcBef>
              <a:spcAft>
                <a:spcPts val="0"/>
              </a:spcAft>
              <a:buSzPct val="100000"/>
              <a:buChar char="●"/>
            </a:pPr>
            <a:r>
              <a:rPr lang="en"/>
              <a:t>Build a Better Grinnell's goal is to create a vibrant, sustainable, and resilient community where people can thrive and enjoy a high quality of life</a:t>
            </a:r>
            <a:endParaRPr/>
          </a:p>
          <a:p>
            <a:pPr indent="-308610" lvl="0" marL="457200" rtl="0" algn="l">
              <a:spcBef>
                <a:spcPts val="0"/>
              </a:spcBef>
              <a:spcAft>
                <a:spcPts val="0"/>
              </a:spcAft>
              <a:buSzPct val="100000"/>
              <a:buChar char="●"/>
            </a:pPr>
            <a:r>
              <a:rPr lang="en"/>
              <a:t>The initiative relies on the active involvement and collaboration of community members, organizations, and businesses to achieve these goals.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We Tasked to Do</a:t>
            </a:r>
            <a:endParaRPr/>
          </a:p>
        </p:txBody>
      </p:sp>
      <p:sp>
        <p:nvSpPr>
          <p:cNvPr id="72" name="Google Shape;72;p1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Open Ended….</a:t>
            </a:r>
            <a:endParaRPr/>
          </a:p>
          <a:p>
            <a:pPr indent="-342900" lvl="0" marL="457200" rtl="0" algn="l">
              <a:spcBef>
                <a:spcPts val="0"/>
              </a:spcBef>
              <a:spcAft>
                <a:spcPts val="0"/>
              </a:spcAft>
              <a:buSzPts val="1800"/>
              <a:buChar char="●"/>
            </a:pPr>
            <a:r>
              <a:rPr lang="en"/>
              <a:t>The client wants us to perform data analysis and create visualizations to help them understand the issues related to the community of Grinnell, Iowa.</a:t>
            </a:r>
            <a:endParaRPr/>
          </a:p>
          <a:p>
            <a:pPr indent="-342900" lvl="0" marL="457200" rtl="0" algn="l">
              <a:spcBef>
                <a:spcPts val="0"/>
              </a:spcBef>
              <a:spcAft>
                <a:spcPts val="0"/>
              </a:spcAft>
              <a:buSzPts val="1800"/>
              <a:buChar char="●"/>
            </a:pPr>
            <a:r>
              <a:rPr lang="en"/>
              <a:t>Provided several datasets, including responses from a Google form, a Grinnell College survey, business owner responses, and one-off questions.</a:t>
            </a:r>
            <a:endParaRPr/>
          </a:p>
          <a:p>
            <a:pPr indent="-342900" lvl="0" marL="457200" rtl="0" algn="l">
              <a:spcBef>
                <a:spcPts val="0"/>
              </a:spcBef>
              <a:spcAft>
                <a:spcPts val="0"/>
              </a:spcAft>
              <a:buSzPts val="1800"/>
              <a:buChar char="●"/>
            </a:pPr>
            <a:r>
              <a:rPr lang="en"/>
              <a:t>Perform exploratory analysis techniques, including frequency counts, to help identify similarities in the issues being discussed.</a:t>
            </a:r>
            <a:endParaRPr/>
          </a:p>
          <a:p>
            <a:pPr indent="-342900" lvl="0" marL="457200" rtl="0" algn="l">
              <a:spcBef>
                <a:spcPts val="0"/>
              </a:spcBef>
              <a:spcAft>
                <a:spcPts val="0"/>
              </a:spcAft>
              <a:buSzPts val="1800"/>
              <a:buChar char="●"/>
            </a:pPr>
            <a:r>
              <a:rPr lang="en"/>
              <a:t>The data will be used to compare to prioritization data and to identify areas where they can focus their efforts to build a better community.</a:t>
            </a:r>
            <a:endParaRPr/>
          </a:p>
          <a:p>
            <a:pPr indent="-342900" lvl="0" marL="457200" rtl="0" algn="l">
              <a:spcBef>
                <a:spcPts val="0"/>
              </a:spcBef>
              <a:spcAft>
                <a:spcPts val="0"/>
              </a:spcAft>
              <a:buSzPts val="1800"/>
              <a:buChar char="●"/>
            </a:pPr>
            <a:r>
              <a:rPr lang="en"/>
              <a:t>The client is interested in finding categorical questions in the survey and in identifying how people's responses to one question may relate to their responses to another question.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Goals Statement</a:t>
            </a:r>
            <a:endParaRPr/>
          </a:p>
        </p:txBody>
      </p:sp>
      <p:sp>
        <p:nvSpPr>
          <p:cNvPr id="78" name="Google Shape;78;p1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Meet with the client to discuss our findings and identify next steps and success criteria</a:t>
            </a:r>
            <a:endParaRPr sz="1700">
              <a:latin typeface="Times New Roman"/>
              <a:ea typeface="Times New Roman"/>
              <a:cs typeface="Times New Roman"/>
              <a:sym typeface="Times New Roman"/>
            </a:endParaRPr>
          </a:p>
          <a:p>
            <a:pPr indent="-336550" lvl="0" marL="457200" rtl="0" algn="l">
              <a:lnSpc>
                <a:spcPct val="15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Obtain, clean, and understand the survey data provided by the client for the community of Grinnell, Iowa.</a:t>
            </a:r>
            <a:endParaRPr sz="1700">
              <a:latin typeface="Times New Roman"/>
              <a:ea typeface="Times New Roman"/>
              <a:cs typeface="Times New Roman"/>
              <a:sym typeface="Times New Roman"/>
            </a:endParaRPr>
          </a:p>
          <a:p>
            <a:pPr indent="-336550" lvl="0" marL="457200" rtl="0" algn="l">
              <a:lnSpc>
                <a:spcPct val="15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Conduct preliminary data cleaning and research </a:t>
            </a:r>
            <a:endParaRPr sz="1700">
              <a:latin typeface="Times New Roman"/>
              <a:ea typeface="Times New Roman"/>
              <a:cs typeface="Times New Roman"/>
              <a:sym typeface="Times New Roman"/>
            </a:endParaRPr>
          </a:p>
          <a:p>
            <a:pPr indent="-336550" lvl="0" marL="457200" rtl="0" algn="l">
              <a:lnSpc>
                <a:spcPct val="15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Explore Python libraries for textual analysis and conduct a word frequency analysis to create a word cloud and graphs</a:t>
            </a:r>
            <a:endParaRPr sz="17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Snapshot of the raw data</a:t>
            </a:r>
            <a:endParaRPr/>
          </a:p>
        </p:txBody>
      </p:sp>
      <p:sp>
        <p:nvSpPr>
          <p:cNvPr id="84" name="Google Shape;84;p1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5" name="Google Shape;85;p17"/>
          <p:cNvPicPr preferRelativeResize="0"/>
          <p:nvPr/>
        </p:nvPicPr>
        <p:blipFill>
          <a:blip r:embed="rId3">
            <a:alphaModFix/>
          </a:blip>
          <a:stretch>
            <a:fillRect/>
          </a:stretch>
        </p:blipFill>
        <p:spPr>
          <a:xfrm>
            <a:off x="0" y="1058228"/>
            <a:ext cx="9144003" cy="344239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27440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a:t>
            </a:r>
            <a:endParaRPr/>
          </a:p>
        </p:txBody>
      </p:sp>
      <p:sp>
        <p:nvSpPr>
          <p:cNvPr id="91" name="Google Shape;91;p18"/>
          <p:cNvSpPr txBox="1"/>
          <p:nvPr>
            <p:ph idx="1" type="body"/>
          </p:nvPr>
        </p:nvSpPr>
        <p:spPr>
          <a:xfrm>
            <a:off x="311700" y="999450"/>
            <a:ext cx="8622300" cy="39003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The </a:t>
            </a:r>
            <a:r>
              <a:rPr b="1" lang="en"/>
              <a:t>Data Cleaning Log</a:t>
            </a:r>
            <a:r>
              <a:rPr lang="en"/>
              <a:t> is a record of the data cleaning process that was performed on the "Form Responses 1" sheet.</a:t>
            </a:r>
            <a:endParaRPr/>
          </a:p>
          <a:p>
            <a:pPr indent="-342900" lvl="0" marL="457200" rtl="0" algn="l">
              <a:spcBef>
                <a:spcPts val="0"/>
              </a:spcBef>
              <a:spcAft>
                <a:spcPts val="0"/>
              </a:spcAft>
              <a:buSzPts val="1800"/>
              <a:buChar char="●"/>
            </a:pPr>
            <a:r>
              <a:rPr lang="en"/>
              <a:t>The main goals of the data cleaning process were to combine partial answers, append columns, delete unrelated answers, and ensure the accuracy and completeness of the data.</a:t>
            </a:r>
            <a:endParaRPr/>
          </a:p>
          <a:p>
            <a:pPr indent="-342900" lvl="0" marL="457200" rtl="0" algn="l">
              <a:spcBef>
                <a:spcPts val="0"/>
              </a:spcBef>
              <a:spcAft>
                <a:spcPts val="0"/>
              </a:spcAft>
              <a:buSzPts val="1800"/>
              <a:buChar char="●"/>
            </a:pPr>
            <a:r>
              <a:rPr lang="en"/>
              <a:t>To achieve these goals, responses from other sheets were labeled with abbreviations and numbers, and similar or repeated questions were combined into a single column.</a:t>
            </a:r>
            <a:endParaRPr/>
          </a:p>
          <a:p>
            <a:pPr indent="-317500" lvl="1" marL="914400" rtl="0" algn="l">
              <a:spcBef>
                <a:spcPts val="0"/>
              </a:spcBef>
              <a:spcAft>
                <a:spcPts val="0"/>
              </a:spcAft>
              <a:buSzPts val="1400"/>
              <a:buChar char="○"/>
            </a:pPr>
            <a:r>
              <a:rPr lang="en"/>
              <a:t>Unrelated answers were deleted, and two columns containing no responses were also deleted.</a:t>
            </a:r>
            <a:endParaRPr/>
          </a:p>
          <a:p>
            <a:pPr indent="-317500" lvl="1" marL="914400" rtl="0" algn="l">
              <a:spcBef>
                <a:spcPts val="0"/>
              </a:spcBef>
              <a:spcAft>
                <a:spcPts val="0"/>
              </a:spcAft>
              <a:buSzPts val="1400"/>
              <a:buChar char="○"/>
            </a:pPr>
            <a:r>
              <a:rPr lang="en"/>
              <a:t>Potential issues were identified, including a response that was a question rather than an answer and a column containing two different questions that need to be carefully parsed.</a:t>
            </a:r>
            <a:endParaRPr/>
          </a:p>
          <a:p>
            <a:pPr indent="0" lvl="0" marL="0" rtl="0" algn="l">
              <a:spcBef>
                <a:spcPts val="1200"/>
              </a:spcBef>
              <a:spcAft>
                <a:spcPts val="1200"/>
              </a:spcAft>
              <a:buNone/>
            </a:pPr>
            <a:r>
              <a:rPr b="1" lang="en"/>
              <a:t>The data cleaning process made the data more organized, streamlined, and focused, while also identifying potential issues that need to be addressed to ensure the accuracy and completeness of the data.</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18740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Snapshot of the cleaned data</a:t>
            </a:r>
            <a:endParaRPr/>
          </a:p>
        </p:txBody>
      </p:sp>
      <p:sp>
        <p:nvSpPr>
          <p:cNvPr id="97" name="Google Shape;97;p1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8" name="Google Shape;98;p19"/>
          <p:cNvPicPr preferRelativeResize="0"/>
          <p:nvPr/>
        </p:nvPicPr>
        <p:blipFill>
          <a:blip r:embed="rId3">
            <a:alphaModFix/>
          </a:blip>
          <a:stretch>
            <a:fillRect/>
          </a:stretch>
        </p:blipFill>
        <p:spPr>
          <a:xfrm>
            <a:off x="0" y="727075"/>
            <a:ext cx="9144003" cy="42862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Understanding</a:t>
            </a:r>
            <a:endParaRPr/>
          </a:p>
        </p:txBody>
      </p:sp>
      <p:sp>
        <p:nvSpPr>
          <p:cNvPr id="104" name="Google Shape;104;p2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460 observations - 13 questions</a:t>
            </a:r>
            <a:endParaRPr/>
          </a:p>
          <a:p>
            <a:pPr indent="-342900" lvl="0" marL="457200" rtl="0" algn="l">
              <a:spcBef>
                <a:spcPts val="1200"/>
              </a:spcBef>
              <a:spcAft>
                <a:spcPts val="0"/>
              </a:spcAft>
              <a:buSzPts val="1800"/>
              <a:buChar char="●"/>
            </a:pPr>
            <a:r>
              <a:rPr lang="en"/>
              <a:t>1 - 367: Answers from the Online Form</a:t>
            </a:r>
            <a:endParaRPr/>
          </a:p>
          <a:p>
            <a:pPr indent="-342900" lvl="0" marL="457200" rtl="0" algn="l">
              <a:spcBef>
                <a:spcPts val="0"/>
              </a:spcBef>
              <a:spcAft>
                <a:spcPts val="0"/>
              </a:spcAft>
              <a:buSzPts val="1800"/>
              <a:buChar char="●"/>
            </a:pPr>
            <a:r>
              <a:rPr lang="en"/>
              <a:t>MPR-1 - MPR-49: Miscellaneous Partial Responses</a:t>
            </a:r>
            <a:endParaRPr/>
          </a:p>
          <a:p>
            <a:pPr indent="-342900" lvl="0" marL="457200" rtl="0" algn="l">
              <a:spcBef>
                <a:spcPts val="0"/>
              </a:spcBef>
              <a:spcAft>
                <a:spcPts val="0"/>
              </a:spcAft>
              <a:buSzPts val="1800"/>
              <a:buChar char="●"/>
            </a:pPr>
            <a:r>
              <a:rPr lang="en"/>
              <a:t>TPR-1111 - TPR-1121: </a:t>
            </a:r>
            <a:r>
              <a:rPr lang="en"/>
              <a:t>Transcribed Paper Responses</a:t>
            </a:r>
            <a:endParaRPr/>
          </a:p>
          <a:p>
            <a:pPr indent="-342900" lvl="0" marL="457200" rtl="0" algn="l">
              <a:spcBef>
                <a:spcPts val="0"/>
              </a:spcBef>
              <a:spcAft>
                <a:spcPts val="0"/>
              </a:spcAft>
              <a:buSzPts val="1800"/>
              <a:buChar char="●"/>
            </a:pPr>
            <a:r>
              <a:rPr lang="en"/>
              <a:t>GC-1 - GC-33: Grinnell College Students Responses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Progress / Results</a:t>
            </a:r>
            <a:endParaRPr/>
          </a:p>
        </p:txBody>
      </p:sp>
      <p:pic>
        <p:nvPicPr>
          <p:cNvPr id="110" name="Google Shape;110;p21"/>
          <p:cNvPicPr preferRelativeResize="0"/>
          <p:nvPr/>
        </p:nvPicPr>
        <p:blipFill>
          <a:blip r:embed="rId3">
            <a:alphaModFix/>
          </a:blip>
          <a:stretch>
            <a:fillRect/>
          </a:stretch>
        </p:blipFill>
        <p:spPr>
          <a:xfrm>
            <a:off x="311700" y="1058225"/>
            <a:ext cx="5233648" cy="2232750"/>
          </a:xfrm>
          <a:prstGeom prst="rect">
            <a:avLst/>
          </a:prstGeom>
          <a:noFill/>
          <a:ln>
            <a:noFill/>
          </a:ln>
        </p:spPr>
      </p:pic>
      <p:pic>
        <p:nvPicPr>
          <p:cNvPr id="111" name="Google Shape;111;p21"/>
          <p:cNvPicPr preferRelativeResize="0"/>
          <p:nvPr/>
        </p:nvPicPr>
        <p:blipFill>
          <a:blip r:embed="rId4">
            <a:alphaModFix/>
          </a:blip>
          <a:stretch>
            <a:fillRect/>
          </a:stretch>
        </p:blipFill>
        <p:spPr>
          <a:xfrm>
            <a:off x="0" y="3290985"/>
            <a:ext cx="9144003" cy="1723430"/>
          </a:xfrm>
          <a:prstGeom prst="rect">
            <a:avLst/>
          </a:prstGeom>
          <a:noFill/>
          <a:ln>
            <a:noFill/>
          </a:ln>
        </p:spPr>
      </p:pic>
      <p:sp>
        <p:nvSpPr>
          <p:cNvPr id="112" name="Google Shape;112;p21"/>
          <p:cNvSpPr txBox="1"/>
          <p:nvPr/>
        </p:nvSpPr>
        <p:spPr>
          <a:xfrm>
            <a:off x="5832300" y="1058225"/>
            <a:ext cx="3000000" cy="189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chemeClr val="dk1"/>
                </a:solidFill>
                <a:latin typeface="Old Standard TT"/>
                <a:ea typeface="Old Standard TT"/>
                <a:cs typeface="Old Standard TT"/>
                <a:sym typeface="Old Standard TT"/>
              </a:rPr>
              <a:t>Q1</a:t>
            </a:r>
            <a:r>
              <a:rPr lang="en" sz="1800">
                <a:solidFill>
                  <a:schemeClr val="dk1"/>
                </a:solidFill>
                <a:latin typeface="Old Standard TT"/>
                <a:ea typeface="Old Standard TT"/>
                <a:cs typeface="Old Standard TT"/>
                <a:sym typeface="Old Standard TT"/>
              </a:rPr>
              <a:t>: What are things that make you glad to live in Grinnell?</a:t>
            </a:r>
            <a:endParaRPr sz="1800">
              <a:solidFill>
                <a:schemeClr val="dk1"/>
              </a:solidFill>
              <a:latin typeface="Old Standard TT"/>
              <a:ea typeface="Old Standard TT"/>
              <a:cs typeface="Old Standard TT"/>
              <a:sym typeface="Old Standard TT"/>
            </a:endParaRPr>
          </a:p>
          <a:p>
            <a:pPr indent="0" lvl="0" marL="0" rtl="0" algn="l">
              <a:lnSpc>
                <a:spcPct val="115000"/>
              </a:lnSpc>
              <a:spcBef>
                <a:spcPts val="1200"/>
              </a:spcBef>
              <a:spcAft>
                <a:spcPts val="1200"/>
              </a:spcAft>
              <a:buNone/>
            </a:pPr>
            <a:r>
              <a:rPr b="1" lang="en" sz="1800">
                <a:solidFill>
                  <a:schemeClr val="dk1"/>
                </a:solidFill>
                <a:latin typeface="Old Standard TT"/>
                <a:ea typeface="Old Standard TT"/>
                <a:cs typeface="Old Standard TT"/>
                <a:sym typeface="Old Standard TT"/>
              </a:rPr>
              <a:t>community': 138, 'town': 94, 'small': 89</a:t>
            </a:r>
            <a:endParaRPr b="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