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ld Standard TT"/>
      <p:regular r:id="rId37"/>
      <p:bold r:id="rId38"/>
      <p: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95f6571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95f6571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eba6404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eba6404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dd4867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dd4867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ab8115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ab8115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ab81155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ab81155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c97727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cc97727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c97727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c97727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ab81155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ab81155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cab81155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cab81155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entiment rate for each respondents → </a:t>
            </a:r>
            <a:r>
              <a:rPr lang="en"/>
              <a:t>generally Neutral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cab81155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cab81155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ppl over 60% positive  ---&gt; what group number shows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d0fe44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6d0fe44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eba6404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eba6404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cdd4867e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cdd4867e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cdd4867e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cdd4867e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eba6404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eba6404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cab8115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cab8115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cab8115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cab8115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cab8115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cab8115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cab8115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cab8115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cdd4867e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cdd4867e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95f6571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95f6571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6d0fe44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6d0fe44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6d0fe446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6d0fe44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0fe44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0fe44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dd4867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dd4867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dd486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dd486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dd4867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dd4867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dd4867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dd4867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6d0fe446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6d0fe446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7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8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10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8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b="1"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Advisory Report 4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 Agrawal      Jiayi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Dai             </a:t>
            </a:r>
            <a:r>
              <a:rPr lang="en">
                <a:solidFill>
                  <a:schemeClr val="accent1"/>
                </a:solidFill>
              </a:rPr>
              <a:t>Hong Doan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 Bubble</a:t>
            </a:r>
            <a:r>
              <a:rPr lang="en"/>
              <a:t> for Goal #2.1: </a:t>
            </a:r>
            <a:r>
              <a:rPr lang="en"/>
              <a:t>Sentiment Pattern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8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#2.1. Results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Negative Respondents: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[3, 6, 13, 23, 46, 72, 88, 99, 108, 111, 148, 188, 191, 232, 297, 306, 357, 367, 375, 376, 377, 385, 386, 398, 400, 434, 460, 461, 462, 463, 464, 465, 466, 467, 468, 469, 470, 471, 472, 473, 474, 475, 476, 477, 478, 479, 480, 481, 482, 483, 484, 485, 486, 487, 488, 489, 490, 491, 492, 493, 494, 495, 496, 497, 498, 499, 500, 501, 502, 503, 504, 505, 506, 507, 508, 509, 510, 511, 512, 513, 514, 515, 516, 517, 518, 519, 520, 521, 522, 523, 524, 525, 526, 527, 528, 529, 530, 531, 532, 533, 534, 535, 536, 537, 538, 539, 540, 541, 542, 543, 544, 545, 546, 547, 548, 549, 550, 551, 552, 553, 554, 555, 556, 557]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Never Positive Respondents: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[207, 401, 403, 406, 408, 410, 412, 413, 414, 415, 417] → A lot N/A response &amp; only answer Neutrally or negatively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Analysis for </a:t>
            </a:r>
            <a:r>
              <a:rPr lang="en"/>
              <a:t>respondents </a:t>
            </a:r>
            <a:r>
              <a:rPr lang="en"/>
              <a:t>never negative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with family, often go to church who likes</a:t>
            </a:r>
            <a:r>
              <a:rPr lang="en"/>
              <a:t> value people’s connection, safe, quiet neighborhoods, enjoy activities.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also </a:t>
            </a:r>
            <a:r>
              <a:rPr lang="en"/>
              <a:t>frustrated</a:t>
            </a:r>
            <a:r>
              <a:rPr lang="en"/>
              <a:t> about the current </a:t>
            </a:r>
            <a:r>
              <a:rPr lang="en"/>
              <a:t>condition</a:t>
            </a:r>
            <a:r>
              <a:rPr lang="en"/>
              <a:t> of Grinnell. They think Grinnell should </a:t>
            </a:r>
            <a:r>
              <a:rPr lang="en"/>
              <a:t>housing, include more entertainment, especially restaurants and retailers.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#2.1 Visualization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" y="1387150"/>
            <a:ext cx="4069550" cy="23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000" y="1387150"/>
            <a:ext cx="4113877" cy="23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214325" y="4125775"/>
            <a:ext cx="424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Q11: If you do not currently live here, what changes in the community would make you more likely to move to Grinnell?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674000" y="4157425"/>
            <a:ext cx="42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Q1: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things that make you glad to live in Grinnell?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Pattern -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2699700" y="565950"/>
            <a:ext cx="60408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65" lvl="1" marL="914400" rtl="0" algn="l"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Average Sentiment</a:t>
            </a:r>
            <a:endParaRPr b="1" sz="2205"/>
          </a:p>
          <a:p>
            <a:pPr indent="-368665" lvl="2" marL="1371600" rtl="0" algn="l">
              <a:spcBef>
                <a:spcPts val="0"/>
              </a:spcBef>
              <a:spcAft>
                <a:spcPts val="0"/>
              </a:spcAft>
              <a:buSzPts val="2206"/>
              <a:buChar char="■"/>
            </a:pPr>
            <a:r>
              <a:rPr b="1" lang="en" sz="2205"/>
              <a:t>Calculating sentiment for each respondent for each question</a:t>
            </a:r>
            <a:endParaRPr b="1" sz="2205"/>
          </a:p>
          <a:p>
            <a:pPr indent="-368665" lvl="2" marL="1371600" rtl="0" algn="l">
              <a:spcBef>
                <a:spcPts val="0"/>
              </a:spcBef>
              <a:spcAft>
                <a:spcPts val="0"/>
              </a:spcAft>
              <a:buSzPts val="2206"/>
              <a:buChar char="■"/>
            </a:pPr>
            <a:r>
              <a:rPr b="1" lang="en" sz="2205"/>
              <a:t>Averaging the Sentiment Score of Each Respondent</a:t>
            </a:r>
            <a:endParaRPr b="1" sz="2205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5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 Bubble</a:t>
            </a:r>
            <a:r>
              <a:rPr lang="en"/>
              <a:t> for Goal #2.1 Sentiment Per Question Per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8231" t="0"/>
          <a:stretch/>
        </p:blipFill>
        <p:spPr>
          <a:xfrm>
            <a:off x="1783700" y="1017725"/>
            <a:ext cx="5735625" cy="40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0" y="1578151"/>
            <a:ext cx="8184701" cy="1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 Bubble</a:t>
            </a:r>
            <a:r>
              <a:rPr lang="en"/>
              <a:t> for Goal #2.2 Average </a:t>
            </a:r>
            <a:r>
              <a:rPr lang="en"/>
              <a:t>Sentiment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175"/>
            <a:ext cx="55340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5" y="3028300"/>
            <a:ext cx="8854350" cy="19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/>
          <p:nvPr/>
        </p:nvSpPr>
        <p:spPr>
          <a:xfrm>
            <a:off x="209475" y="1193335"/>
            <a:ext cx="3079800" cy="1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90525" y="3139199"/>
            <a:ext cx="3079800" cy="1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#2.2 Average Sentiment Visualization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017725"/>
            <a:ext cx="6416944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225" y="-1"/>
            <a:ext cx="3220776" cy="11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2939150" y="2445125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#2.2.  Results - Average Sentiment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62799" cy="368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225" y="2656900"/>
            <a:ext cx="1963700" cy="14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17725"/>
            <a:ext cx="4779176" cy="1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2262" r="2262" t="0"/>
          <a:stretch/>
        </p:blipFill>
        <p:spPr>
          <a:xfrm>
            <a:off x="0" y="0"/>
            <a:ext cx="91439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Business Understanding Revisit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Goals Statements &amp; Our 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Reflections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Moving Forward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2952750" y="565950"/>
            <a:ext cx="57879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Stacking Frequency Table</a:t>
            </a:r>
            <a:endParaRPr b="1" sz="2205"/>
          </a:p>
          <a:p>
            <a:pPr indent="-3686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The results of sentiment analysis on one question stacked on another.</a:t>
            </a:r>
            <a:endParaRPr b="1" sz="2205"/>
          </a:p>
          <a:p>
            <a:pPr indent="-36866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6"/>
              <a:buChar char="■"/>
            </a:pPr>
            <a:r>
              <a:rPr b="1" lang="en" sz="2205"/>
              <a:t>e.g. People who responded positively for  question 1 who then responded negatively for question 3. </a:t>
            </a:r>
            <a:endParaRPr b="1" sz="220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 Bubble</a:t>
            </a:r>
            <a:r>
              <a:rPr lang="en"/>
              <a:t> for Goal #3: Stacking 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0" y="1034768"/>
            <a:ext cx="9144002" cy="368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#3.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75482" l="0" r="0" t="0"/>
          <a:stretch/>
        </p:blipFill>
        <p:spPr>
          <a:xfrm>
            <a:off x="0" y="1271052"/>
            <a:ext cx="9144003" cy="6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1068"/>
            <a:ext cx="9144003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23147" l="0" r="0" t="50711"/>
          <a:stretch/>
        </p:blipFill>
        <p:spPr>
          <a:xfrm>
            <a:off x="0" y="2287450"/>
            <a:ext cx="9144003" cy="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/>
          <p:nvPr/>
        </p:nvSpPr>
        <p:spPr>
          <a:xfrm>
            <a:off x="2086875" y="1784325"/>
            <a:ext cx="1320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1062825" y="3857241"/>
            <a:ext cx="1656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2129625" y="4109124"/>
            <a:ext cx="236400" cy="17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858383" y="1533316"/>
            <a:ext cx="2742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k-means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395975" y="528675"/>
            <a:ext cx="53445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C62828"/>
                </a:solidFill>
                <a:highlight>
                  <a:srgbClr val="FFFFFF"/>
                </a:highlight>
              </a:rPr>
              <a:t>Review</a:t>
            </a:r>
            <a:r>
              <a:rPr b="1" lang="en" sz="1400">
                <a:solidFill>
                  <a:srgbClr val="C62828"/>
                </a:solidFill>
                <a:highlight>
                  <a:srgbClr val="FFFFFF"/>
                </a:highlight>
              </a:rPr>
              <a:t>: </a:t>
            </a:r>
            <a:r>
              <a:rPr lang="en" sz="1400">
                <a:solidFill>
                  <a:srgbClr val="E46646"/>
                </a:solidFill>
                <a:highlight>
                  <a:srgbClr val="FFFFFF"/>
                </a:highlight>
              </a:rPr>
              <a:t>K-means clustering</a:t>
            </a:r>
            <a:r>
              <a:rPr lang="en" sz="1400">
                <a:solidFill>
                  <a:srgbClr val="4D5156"/>
                </a:solidFill>
                <a:highlight>
                  <a:srgbClr val="FFFFFF"/>
                </a:highlight>
              </a:rPr>
              <a:t> is a method of vector quantization that aims to partition n observations into k clusters in which each observation belongs to the cluster with the nearest mean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Char char="○"/>
            </a:pPr>
            <a:r>
              <a:rPr b="1" lang="en" sz="1400">
                <a:solidFill>
                  <a:srgbClr val="C62828"/>
                </a:solidFill>
                <a:highlight>
                  <a:srgbClr val="FFFFFF"/>
                </a:highlight>
              </a:rPr>
              <a:t>Previous progress: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800" y="1954725"/>
            <a:ext cx="1237525" cy="1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830" y="2254466"/>
            <a:ext cx="1247881" cy="122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555" y="1895107"/>
            <a:ext cx="1227169" cy="11018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/>
          <p:nvPr/>
        </p:nvSpPr>
        <p:spPr>
          <a:xfrm rot="5400000">
            <a:off x="5109900" y="3414825"/>
            <a:ext cx="831600" cy="1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6646"/>
          </a:solidFill>
          <a:ln cap="flat" cmpd="sng" w="9525">
            <a:solidFill>
              <a:srgbClr val="E46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62828"/>
              </a:highlight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500" y="3947850"/>
            <a:ext cx="3709548" cy="7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6102650" y="3947850"/>
            <a:ext cx="23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Category: family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improvement: </a:t>
            </a:r>
            <a:r>
              <a:rPr b="0" lang="en"/>
              <a:t>Making functions using existing scripts</a:t>
            </a:r>
            <a:endParaRPr b="0"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089900"/>
            <a:ext cx="4096599" cy="24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024" y="3253975"/>
            <a:ext cx="5372675" cy="1762000"/>
          </a:xfrm>
          <a:prstGeom prst="rect">
            <a:avLst/>
          </a:prstGeom>
          <a:noFill/>
          <a:ln cap="flat" cmpd="sng" w="38100">
            <a:solidFill>
              <a:srgbClr val="C6282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375" y="1358837"/>
            <a:ext cx="4112995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r>
              <a:rPr lang="en"/>
              <a:t> 1: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0" y="1017725"/>
            <a:ext cx="47910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2: Exporting spreadsheet for meaningful clusters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0" y="1017725"/>
            <a:ext cx="75854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3: </a:t>
            </a:r>
            <a:r>
              <a:rPr lang="en"/>
              <a:t>People Like XXX say Grinnell lacks 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900"/>
            <a:ext cx="8839199" cy="35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50" y="1570360"/>
            <a:ext cx="8505244" cy="330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" y="941975"/>
            <a:ext cx="8839202" cy="16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193725" y="175625"/>
            <a:ext cx="8214600" cy="615600"/>
          </a:xfrm>
          <a:prstGeom prst="rect">
            <a:avLst/>
          </a:prstGeom>
          <a:noFill/>
          <a:ln cap="flat" cmpd="sng" w="28575">
            <a:solidFill>
              <a:srgbClr val="E46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People who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mentioned “family/friends” as what made them glad to live in Grinnell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frequently </a:t>
            </a:r>
            <a:r>
              <a:rPr b="1" lang="en">
                <a:solidFill>
                  <a:srgbClr val="C62828"/>
                </a:solidFill>
                <a:latin typeface="Average"/>
                <a:ea typeface="Average"/>
                <a:cs typeface="Average"/>
                <a:sym typeface="Average"/>
              </a:rPr>
              <a:t>also mentioned “school” as what they want to see if fund is unlimited</a:t>
            </a:r>
            <a:endParaRPr b="1">
              <a:solidFill>
                <a:srgbClr val="C6282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00" y="3412725"/>
            <a:ext cx="8839200" cy="1657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/>
        </p:nvSpPr>
        <p:spPr>
          <a:xfrm>
            <a:off x="193725" y="2689775"/>
            <a:ext cx="8214600" cy="615600"/>
          </a:xfrm>
          <a:prstGeom prst="rect">
            <a:avLst/>
          </a:prstGeom>
          <a:noFill/>
          <a:ln cap="flat" cmpd="sng" w="28575">
            <a:solidFill>
              <a:srgbClr val="E46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People who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mentioned “restaurants” as changes they want to make if fund is unlimited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frequently </a:t>
            </a:r>
            <a:r>
              <a:rPr b="1" lang="en">
                <a:solidFill>
                  <a:srgbClr val="C62828"/>
                </a:solidFill>
                <a:latin typeface="Average"/>
                <a:ea typeface="Average"/>
                <a:cs typeface="Average"/>
                <a:sym typeface="Average"/>
              </a:rPr>
              <a:t>also mentioned “college./school” as what made </a:t>
            </a:r>
            <a:r>
              <a:rPr b="1" lang="en">
                <a:solidFill>
                  <a:srgbClr val="C62828"/>
                </a:solidFill>
                <a:latin typeface="Average"/>
                <a:ea typeface="Average"/>
                <a:cs typeface="Average"/>
                <a:sym typeface="Average"/>
              </a:rPr>
              <a:t>them frustrated</a:t>
            </a:r>
            <a:endParaRPr b="1">
              <a:solidFill>
                <a:srgbClr val="C6282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9023" l="0" r="0" t="9015"/>
          <a:stretch/>
        </p:blipFill>
        <p:spPr>
          <a:xfrm>
            <a:off x="5897300" y="397800"/>
            <a:ext cx="2949448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 b="9016" l="0" r="0" t="9016"/>
          <a:stretch/>
        </p:blipFill>
        <p:spPr>
          <a:xfrm>
            <a:off x="5897312" y="2654650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Reflections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607025" y="956475"/>
            <a:ext cx="52902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62828"/>
                </a:solidFill>
              </a:rPr>
              <a:t>Sentiment Deep Dive</a:t>
            </a:r>
            <a:endParaRPr b="1" sz="1700">
              <a:solidFill>
                <a:srgbClr val="C62828"/>
              </a:solidFill>
            </a:endParaRPr>
          </a:p>
          <a:p>
            <a:pPr indent="-312261" lvl="1" marL="914400" rtl="0" algn="l">
              <a:spcBef>
                <a:spcPts val="1600"/>
              </a:spcBef>
              <a:spcAft>
                <a:spcPts val="0"/>
              </a:spcAft>
              <a:buClr>
                <a:srgbClr val="E46646"/>
              </a:buClr>
              <a:buSzPct val="100000"/>
              <a:buChar char="○"/>
            </a:pPr>
            <a:r>
              <a:rPr lang="en" sz="1700">
                <a:solidFill>
                  <a:srgbClr val="E46646"/>
                </a:solidFill>
              </a:rPr>
              <a:t>Keywords for Positives and Negatives</a:t>
            </a:r>
            <a:endParaRPr b="1" sz="1700">
              <a:solidFill>
                <a:srgbClr val="E466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62828"/>
                </a:solidFill>
              </a:rPr>
              <a:t>Sentiment Pattern </a:t>
            </a:r>
            <a:endParaRPr b="1" sz="1700">
              <a:solidFill>
                <a:srgbClr val="C62828"/>
              </a:solidFill>
            </a:endParaRPr>
          </a:p>
          <a:p>
            <a:pPr indent="-312261" lvl="1" marL="914400" rtl="0" algn="l">
              <a:spcBef>
                <a:spcPts val="1600"/>
              </a:spcBef>
              <a:spcAft>
                <a:spcPts val="0"/>
              </a:spcAft>
              <a:buClr>
                <a:srgbClr val="E46646"/>
              </a:buClr>
              <a:buSzPct val="100000"/>
              <a:buChar char="○"/>
            </a:pPr>
            <a:r>
              <a:rPr lang="en" sz="1700">
                <a:solidFill>
                  <a:srgbClr val="E46646"/>
                </a:solidFill>
              </a:rPr>
              <a:t>People who always responded positively / negatively</a:t>
            </a:r>
            <a:endParaRPr sz="1700">
              <a:solidFill>
                <a:srgbClr val="E46646"/>
              </a:solidFill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E46646"/>
              </a:buClr>
              <a:buSzPct val="100000"/>
              <a:buChar char="○"/>
            </a:pPr>
            <a:r>
              <a:rPr lang="en" sz="1700">
                <a:solidFill>
                  <a:srgbClr val="E46646"/>
                </a:solidFill>
              </a:rPr>
              <a:t>Average sentiment for each respondent</a:t>
            </a:r>
            <a:endParaRPr sz="1700">
              <a:solidFill>
                <a:srgbClr val="E466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62828"/>
                </a:solidFill>
              </a:rPr>
              <a:t>Stacking Sentiment</a:t>
            </a:r>
            <a:endParaRPr b="1" sz="1700">
              <a:solidFill>
                <a:srgbClr val="C62828"/>
              </a:solidFill>
            </a:endParaRPr>
          </a:p>
          <a:p>
            <a:pPr indent="-312261" lvl="1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e.g. People who responded positively for  question 1 who then responded negatively for question 3.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62828"/>
                </a:solidFill>
              </a:rPr>
              <a:t>K-mean Clustering Analysis</a:t>
            </a:r>
            <a:endParaRPr b="1" sz="1700">
              <a:solidFill>
                <a:srgbClr val="C62828"/>
              </a:solidFill>
            </a:endParaRPr>
          </a:p>
          <a:p>
            <a:pPr indent="-312261" lvl="1" marL="914400" rtl="0" algn="l">
              <a:spcBef>
                <a:spcPts val="1600"/>
              </a:spcBef>
              <a:spcAft>
                <a:spcPts val="0"/>
              </a:spcAft>
              <a:buClr>
                <a:srgbClr val="E46646"/>
              </a:buClr>
              <a:buSzPct val="100000"/>
              <a:buChar char="○"/>
            </a:pPr>
            <a:r>
              <a:rPr lang="en" sz="1700">
                <a:solidFill>
                  <a:srgbClr val="E46646"/>
                </a:solidFill>
              </a:rPr>
              <a:t>Technical improvement and 3 deliverables available</a:t>
            </a:r>
            <a:endParaRPr sz="1700">
              <a:solidFill>
                <a:srgbClr val="E466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Revisit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“Build A Better Grinnell”  is a community-based initiative aimed at improving the quality of life in Grinnell, Iowa.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goal is </a:t>
            </a:r>
            <a:r>
              <a:rPr b="1" lang="en">
                <a:solidFill>
                  <a:schemeClr val="dk1"/>
                </a:solidFill>
              </a:rPr>
              <a:t>gather data from the focus population (Grinnell residents), collect innovation from the base and </a:t>
            </a:r>
            <a:r>
              <a:rPr b="1" lang="en">
                <a:solidFill>
                  <a:schemeClr val="dk1"/>
                </a:solidFill>
              </a:rPr>
              <a:t>have </a:t>
            </a:r>
            <a:r>
              <a:rPr b="1" lang="en">
                <a:solidFill>
                  <a:schemeClr val="dk1"/>
                </a:solidFill>
              </a:rPr>
              <a:t>a shared understanding of strengths, visions, and priorities.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explore the matrix between two questions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Focusing on neutral responses &amp; responses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Stacked sentiment </a:t>
            </a:r>
            <a:r>
              <a:rPr lang="en" sz="1600"/>
              <a:t>matrices: Further analysis, including looking at people who responded negatively to one question responding positive to other questions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Screen out certain responses for a given question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Tailoring project to client’s need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Wrapping up final deliverable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data analysis as replicable for future surveys/responses</a:t>
            </a:r>
            <a:endParaRPr sz="16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4300"/>
            <a:ext cx="3348802" cy="188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Statements -  What to Expect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022850" y="770525"/>
            <a:ext cx="50853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2828"/>
              </a:buClr>
              <a:buSzPts val="1800"/>
              <a:buFont typeface="Old Standard TT"/>
              <a:buChar char="●"/>
            </a:pPr>
            <a:r>
              <a:rPr b="1" lang="en" sz="1800">
                <a:solidFill>
                  <a:srgbClr val="C6282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Sentiment Deep Dive</a:t>
            </a:r>
            <a:endParaRPr b="1" sz="1800">
              <a:solidFill>
                <a:srgbClr val="C6282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62828"/>
              </a:buClr>
              <a:buSzPts val="1800"/>
              <a:buFont typeface="Old Standard TT"/>
              <a:buChar char="○"/>
            </a:pPr>
            <a:r>
              <a:rPr b="1" lang="en" sz="1600">
                <a:solidFill>
                  <a:srgbClr val="E4664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 1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Keywords for Positives and Negatives of a neutral question</a:t>
            </a:r>
            <a:endParaRPr b="1" sz="1800">
              <a:solidFill>
                <a:srgbClr val="C6282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2828"/>
              </a:buClr>
              <a:buSzPts val="1800"/>
              <a:buFont typeface="Old Standard TT"/>
              <a:buChar char="●"/>
            </a:pPr>
            <a:r>
              <a:rPr b="1" lang="en" sz="1800">
                <a:solidFill>
                  <a:srgbClr val="C6282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Sentiment Analysis SQUARED</a:t>
            </a:r>
            <a:endParaRPr b="1" sz="1800">
              <a:solidFill>
                <a:srgbClr val="C6282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b="1" lang="en" sz="1600">
                <a:solidFill>
                  <a:srgbClr val="E4664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 2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People who always responded positively / negatively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b="1" lang="en" sz="1600">
                <a:solidFill>
                  <a:srgbClr val="E4664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 3: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The results of sentiment analysis on one question stacked on another.    			e.g. People who responded positively for  question 1 who then responded negatively for question 3.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62828"/>
              </a:buClr>
              <a:buSzPts val="1800"/>
              <a:buFont typeface="Old Standard TT"/>
              <a:buChar char="●"/>
            </a:pPr>
            <a:r>
              <a:rPr b="1" lang="en" sz="1800">
                <a:solidFill>
                  <a:srgbClr val="C6282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Clustering</a:t>
            </a:r>
            <a:r>
              <a:rPr b="1" lang="en" sz="1800">
                <a:solidFill>
                  <a:srgbClr val="C6282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1800">
                <a:solidFill>
                  <a:srgbClr val="C6282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SQUARED</a:t>
            </a:r>
            <a:endParaRPr b="1" baseline="30000" sz="1800">
              <a:solidFill>
                <a:srgbClr val="C6282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b="1" lang="en" sz="1600">
                <a:solidFill>
                  <a:srgbClr val="E4664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 4: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Analyzing clusters		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e.g. People Like XXX say Grinnell lacks XXX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for Positives and Negatives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699700" y="565950"/>
            <a:ext cx="60408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65" lvl="1" marL="914400" rtl="0" algn="l"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Find Questions with Even Positives and Negatives</a:t>
            </a:r>
            <a:endParaRPr b="1" sz="2205"/>
          </a:p>
          <a:p>
            <a:pPr indent="-368665" lvl="1" marL="914400" rtl="0" algn="l"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Looking into keywords for the Positives and Negatives</a:t>
            </a:r>
            <a:endParaRPr b="1" sz="2205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5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6450" y="1123675"/>
            <a:ext cx="2665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/>
              <a:t>Question 1: What are things that make you glad to live in Grinnell?</a:t>
            </a:r>
            <a:endParaRPr sz="13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0" y="2006650"/>
            <a:ext cx="3000800" cy="21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725" y="2006650"/>
            <a:ext cx="2924950" cy="2222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3247775" y="1118425"/>
            <a:ext cx="28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/>
              <a:t>Question 7: Have there been things that have made you consider leaving Grinnell? What were they?</a:t>
            </a:r>
            <a:endParaRPr sz="13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425" y="2006650"/>
            <a:ext cx="2888726" cy="22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title"/>
          </p:nvPr>
        </p:nvSpPr>
        <p:spPr>
          <a:xfrm>
            <a:off x="6192638" y="925550"/>
            <a:ext cx="28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/>
              <a:t>Question 4: Do you think Grinnell has a set of core values? (e.g. what is important, what we believe, principles guiding our behavior) What do you think they are?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5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None/>
            </a:pPr>
            <a:r>
              <a:rPr lang="en" sz="2200"/>
              <a:t>Question 4: Do you think Grinnell has a set of core values? (e.g. what is important, what we believe, principles guiding our behavior) What do you think they are?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" y="1060450"/>
            <a:ext cx="3985951" cy="36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931" y="1017725"/>
            <a:ext cx="4034919" cy="36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0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None/>
            </a:pPr>
            <a:r>
              <a:rPr lang="en" sz="2200"/>
              <a:t>Question 4: Do you think Grinnell has a set of core values? (e.g. what is important, what we believe, principles guiding our behavior) What do you think they are?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7227925" y="2599075"/>
            <a:ext cx="149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POSITIVE </a:t>
            </a:r>
            <a:endParaRPr b="1" sz="22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0" y="777375"/>
            <a:ext cx="3216000" cy="436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113" y="777375"/>
            <a:ext cx="3408433" cy="43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#2.1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Pattern - Always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699700" y="565950"/>
            <a:ext cx="60408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65" lvl="1" marL="914400" rtl="0" algn="l">
              <a:spcBef>
                <a:spcPts val="0"/>
              </a:spcBef>
              <a:spcAft>
                <a:spcPts val="0"/>
              </a:spcAft>
              <a:buSzPts val="2206"/>
              <a:buChar char="○"/>
            </a:pPr>
            <a:r>
              <a:rPr b="1" lang="en" sz="2205"/>
              <a:t>People who always responded positively / negatively</a:t>
            </a:r>
            <a:endParaRPr b="1" sz="2205"/>
          </a:p>
          <a:p>
            <a:pPr indent="-368665" lvl="2" marL="1371600" rtl="0" algn="l">
              <a:spcBef>
                <a:spcPts val="0"/>
              </a:spcBef>
              <a:spcAft>
                <a:spcPts val="0"/>
              </a:spcAft>
              <a:buSzPts val="2206"/>
              <a:buChar char="■"/>
            </a:pPr>
            <a:r>
              <a:rPr b="1" lang="en" sz="2205"/>
              <a:t>Since there’s no respondent who ALWAYS answered positively or negatively,</a:t>
            </a:r>
            <a:endParaRPr b="1" sz="2205"/>
          </a:p>
          <a:p>
            <a:pPr indent="-368665" lvl="2" marL="1371600" rtl="0" algn="l">
              <a:spcBef>
                <a:spcPts val="0"/>
              </a:spcBef>
              <a:spcAft>
                <a:spcPts val="0"/>
              </a:spcAft>
              <a:buSzPts val="2206"/>
              <a:buChar char="■"/>
            </a:pPr>
            <a:r>
              <a:rPr b="1" lang="en" sz="2205"/>
              <a:t>We counted NEVER positives and </a:t>
            </a:r>
            <a:r>
              <a:rPr b="1" lang="en" sz="2205"/>
              <a:t>NEVER </a:t>
            </a:r>
            <a:r>
              <a:rPr b="1" lang="en" sz="2205"/>
              <a:t>negatives.</a:t>
            </a:r>
            <a:endParaRPr b="1" sz="2205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5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