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gMi+RQvwyY0O+lHFIz+2cwZE72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8C74ED-E8B0-48D1-8EA4-ED74DE7F0352}">
  <a:tblStyle styleId="{218C74ED-E8B0-48D1-8EA4-ED74DE7F035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9C8890FE-3B31-4025-B9E1-715A477B353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e64f72e6e_0_1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ce64f72e6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e64f72e6e_0_2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ce64f72e6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e64f72e6e_0_3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ce64f72e6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9fdf66a75_0_5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79fdf66a7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9fdf66a75_0_5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79fdf66a7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9fdf66a75_0_6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79fdf66a7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9fdf66a75_0_7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79fdf66a7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9fdf66a75_0_10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79fdf66a7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9fdf66a75_0_1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79fdf66a7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9fdf66a75_0_1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79fdf66a7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9fdf66a75_0_13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79fdf66a7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9fdf66a75_0_12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79fdf66a7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7ff74c108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7ff74c1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9fdf66a75_0_13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79fdf66a7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9fdf66a75_0_14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79fdf66a7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9fdf66a75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79fdf66a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9fdf66a75_0_2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79fdf66a7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9fdf66a75_0_3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79fdf66a7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9fdf66a75_0_4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9fdf66a7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e64f72e6e_0_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ce64f72e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e64f72e6e_0_1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ce64f72e6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311708" y="744575"/>
            <a:ext cx="8520600" cy="130680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54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/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311700" y="2586788"/>
            <a:ext cx="8520600" cy="1233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BANK  MARKETING  EFFECTIVENESS PREDICTION</a:t>
            </a:r>
            <a:endParaRPr/>
          </a:p>
          <a:p>
            <a:pPr indent="-3429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SHREYAS HINGMIRE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e64f72e6e_0_19"/>
          <p:cNvSpPr txBox="1"/>
          <p:nvPr>
            <p:ph type="title"/>
          </p:nvPr>
        </p:nvSpPr>
        <p:spPr>
          <a:xfrm>
            <a:off x="311700" y="306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Analysis based on Education</a:t>
            </a:r>
            <a:endParaRPr/>
          </a:p>
        </p:txBody>
      </p:sp>
      <p:sp>
        <p:nvSpPr>
          <p:cNvPr id="114" name="Google Shape;114;gce64f72e6e_0_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5" name="Google Shape;115;gce64f72e6e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75" y="1187000"/>
            <a:ext cx="7437175" cy="35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e64f72e6e_0_26"/>
          <p:cNvSpPr txBox="1"/>
          <p:nvPr>
            <p:ph type="title"/>
          </p:nvPr>
        </p:nvSpPr>
        <p:spPr>
          <a:xfrm>
            <a:off x="311700" y="306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Analysis based on Credit default, Personal Loan</a:t>
            </a:r>
            <a:endParaRPr/>
          </a:p>
        </p:txBody>
      </p:sp>
      <p:sp>
        <p:nvSpPr>
          <p:cNvPr id="121" name="Google Shape;121;gce64f72e6e_0_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2" name="Google Shape;122;gce64f72e6e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37" y="1474550"/>
            <a:ext cx="8748924" cy="30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e64f72e6e_0_33"/>
          <p:cNvSpPr txBox="1"/>
          <p:nvPr>
            <p:ph type="title"/>
          </p:nvPr>
        </p:nvSpPr>
        <p:spPr>
          <a:xfrm>
            <a:off x="311700" y="306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Analysis based on Housing Loan</a:t>
            </a:r>
            <a:endParaRPr/>
          </a:p>
        </p:txBody>
      </p:sp>
      <p:sp>
        <p:nvSpPr>
          <p:cNvPr id="128" name="Google Shape;128;gce64f72e6e_0_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9" name="Google Shape;129;gce64f72e6e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800" y="1348225"/>
            <a:ext cx="68781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9fdf66a75_0_52"/>
          <p:cNvSpPr txBox="1"/>
          <p:nvPr>
            <p:ph type="title"/>
          </p:nvPr>
        </p:nvSpPr>
        <p:spPr>
          <a:xfrm>
            <a:off x="311700" y="306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Analysis based on month</a:t>
            </a:r>
            <a:endParaRPr/>
          </a:p>
        </p:txBody>
      </p:sp>
      <p:sp>
        <p:nvSpPr>
          <p:cNvPr id="135" name="Google Shape;135;g79fdf66a75_0_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6" name="Google Shape;136;g79fdf66a75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350" y="1199000"/>
            <a:ext cx="6787999" cy="37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9fdf66a75_0_59"/>
          <p:cNvSpPr txBox="1"/>
          <p:nvPr>
            <p:ph type="title"/>
          </p:nvPr>
        </p:nvSpPr>
        <p:spPr>
          <a:xfrm>
            <a:off x="311700" y="315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Analysis based on Balance and Duration</a:t>
            </a:r>
            <a:endParaRPr/>
          </a:p>
        </p:txBody>
      </p:sp>
      <p:sp>
        <p:nvSpPr>
          <p:cNvPr id="142" name="Google Shape;142;g79fdf66a75_0_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3" name="Google Shape;143;g79fdf66a75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75" y="1152475"/>
            <a:ext cx="5571549" cy="37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9fdf66a75_0_66"/>
          <p:cNvSpPr txBox="1"/>
          <p:nvPr>
            <p:ph type="title"/>
          </p:nvPr>
        </p:nvSpPr>
        <p:spPr>
          <a:xfrm>
            <a:off x="311700" y="198500"/>
            <a:ext cx="85206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Outlier Detection</a:t>
            </a:r>
            <a:endParaRPr/>
          </a:p>
        </p:txBody>
      </p:sp>
      <p:sp>
        <p:nvSpPr>
          <p:cNvPr id="149" name="Google Shape;149;g79fdf66a75_0_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We remove outlier for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balance and duration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with the help of IQR.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0" name="Google Shape;150;g79fdf66a75_0_66"/>
          <p:cNvPicPr preferRelativeResize="0"/>
          <p:nvPr/>
        </p:nvPicPr>
        <p:blipFill rotWithShape="1">
          <a:blip r:embed="rId3">
            <a:alphaModFix/>
          </a:blip>
          <a:srcRect b="0" l="0" r="49622" t="0"/>
          <a:stretch/>
        </p:blipFill>
        <p:spPr>
          <a:xfrm>
            <a:off x="3538325" y="284175"/>
            <a:ext cx="5014052" cy="22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79fdf66a75_0_66"/>
          <p:cNvPicPr preferRelativeResize="0"/>
          <p:nvPr/>
        </p:nvPicPr>
        <p:blipFill rotWithShape="1">
          <a:blip r:embed="rId4">
            <a:alphaModFix/>
          </a:blip>
          <a:srcRect b="-7151" l="52278" r="742" t="-2197"/>
          <a:stretch/>
        </p:blipFill>
        <p:spPr>
          <a:xfrm>
            <a:off x="3503800" y="2640375"/>
            <a:ext cx="5014052" cy="20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9fdf66a75_0_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Outlier Detection</a:t>
            </a:r>
            <a:endParaRPr/>
          </a:p>
        </p:txBody>
      </p:sp>
      <p:sp>
        <p:nvSpPr>
          <p:cNvPr id="157" name="Google Shape;157;g79fdf66a75_0_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8" name="Google Shape;158;g79fdf66a75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88" y="1554475"/>
            <a:ext cx="8835226" cy="28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9fdf66a75_0_104"/>
          <p:cNvSpPr txBox="1"/>
          <p:nvPr>
            <p:ph type="title"/>
          </p:nvPr>
        </p:nvSpPr>
        <p:spPr>
          <a:xfrm>
            <a:off x="311700" y="384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164" name="Google Shape;164;g79fdf66a75_0_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There was no multi-collinearity between numerical variables and all of them had VIF of less then 10.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Onehotencoding and labelencoding was applied on categorical variables.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Standard Scaler was applied on dataset.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Month column was removed as it didn’t contributed much in prediction.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9fdf66a75_0_116"/>
          <p:cNvSpPr txBox="1"/>
          <p:nvPr>
            <p:ph type="title"/>
          </p:nvPr>
        </p:nvSpPr>
        <p:spPr>
          <a:xfrm>
            <a:off x="311700" y="1558300"/>
            <a:ext cx="85206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APPLYING  MACHINE  LEARNING  MODEL  TO PREDICT  WEATHER  CUSTOMER  WILL  TAKE TERM  DEPOSIT  OR  NOT.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9fdf66a75_0_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Comparing Accuracy of different Algorithms</a:t>
            </a:r>
            <a:endParaRPr/>
          </a:p>
        </p:txBody>
      </p:sp>
      <p:sp>
        <p:nvSpPr>
          <p:cNvPr id="175" name="Google Shape;175;g79fdf66a75_0_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76" name="Google Shape;176;g79fdf66a75_0_120"/>
          <p:cNvGraphicFramePr/>
          <p:nvPr/>
        </p:nvGraphicFramePr>
        <p:xfrm>
          <a:off x="857550" y="126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{218C74ED-E8B0-48D1-8EA4-ED74DE7F0352}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65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Algorithm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Training Score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Test Score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Roc-Auc Score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Decision Tree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90.5</a:t>
                      </a:r>
                      <a:r>
                        <a:rPr lang="en-US" sz="14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90.9</a:t>
                      </a:r>
                      <a:r>
                        <a:rPr lang="en-US" sz="14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86.1%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Xgboost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91.5</a:t>
                      </a:r>
                      <a:r>
                        <a:rPr lang="en-US" sz="14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91.5</a:t>
                      </a:r>
                      <a:r>
                        <a:rPr lang="en-US" sz="14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91%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Random Forest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r>
                        <a:rPr lang="en-US"/>
                        <a:t>1.3</a:t>
                      </a:r>
                      <a:r>
                        <a:rPr lang="en-US" sz="14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r>
                        <a:rPr lang="en-US"/>
                        <a:t>1.3</a:t>
                      </a:r>
                      <a:r>
                        <a:rPr lang="en-US" sz="14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r>
                        <a:rPr lang="en-US"/>
                        <a:t>0.3%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Logistic Reg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r>
                        <a:rPr lang="en-US"/>
                        <a:t>1</a:t>
                      </a:r>
                      <a:r>
                        <a:rPr lang="en-US" sz="14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r>
                        <a:rPr lang="en-US"/>
                        <a:t>1.5</a:t>
                      </a:r>
                      <a:r>
                        <a:rPr lang="en-US" sz="14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89.6%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91.7%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90.8%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79.5%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Naive Bayes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91.7%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90.8%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80.4%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SVM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91.7%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90.8%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80.4%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9fdf66a75_0_137"/>
          <p:cNvSpPr txBox="1"/>
          <p:nvPr>
            <p:ph type="title"/>
          </p:nvPr>
        </p:nvSpPr>
        <p:spPr>
          <a:xfrm>
            <a:off x="311700" y="289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INDEX</a:t>
            </a:r>
            <a:endParaRPr/>
          </a:p>
        </p:txBody>
      </p:sp>
      <p:sp>
        <p:nvSpPr>
          <p:cNvPr id="62" name="Google Shape;62;g79fdf66a75_0_137"/>
          <p:cNvSpPr txBox="1"/>
          <p:nvPr>
            <p:ph idx="1" type="body"/>
          </p:nvPr>
        </p:nvSpPr>
        <p:spPr>
          <a:xfrm>
            <a:off x="311700" y="936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Problem Statement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Data Summary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Exploratory Data Analysis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Outlier Detection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Data- Preprocessing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Applying and comparing accuracy of different Machine Learning Models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Applying Xgboost and increasing its accuracy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Conclusion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9fdf66a75_0_126"/>
          <p:cNvSpPr txBox="1"/>
          <p:nvPr>
            <p:ph type="title"/>
          </p:nvPr>
        </p:nvSpPr>
        <p:spPr>
          <a:xfrm>
            <a:off x="311700" y="445025"/>
            <a:ext cx="8520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Applying Xgboost and increasing accuracy</a:t>
            </a:r>
            <a:endParaRPr/>
          </a:p>
        </p:txBody>
      </p:sp>
      <p:sp>
        <p:nvSpPr>
          <p:cNvPr id="182" name="Google Shape;182;g79fdf66a75_0_126"/>
          <p:cNvSpPr txBox="1"/>
          <p:nvPr>
            <p:ph idx="1" type="body"/>
          </p:nvPr>
        </p:nvSpPr>
        <p:spPr>
          <a:xfrm>
            <a:off x="311700" y="1277250"/>
            <a:ext cx="85206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Xgboost was selected as it gave maximum test accuracy and maximum roc-auc score.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But its F1 score was just 41% since the </a:t>
            </a:r>
            <a:r>
              <a:rPr lang="en-US">
                <a:solidFill>
                  <a:srgbClr val="000000"/>
                </a:solidFill>
              </a:rPr>
              <a:t>dataset</a:t>
            </a:r>
            <a:r>
              <a:rPr lang="en-US">
                <a:solidFill>
                  <a:srgbClr val="000000"/>
                </a:solidFill>
              </a:rPr>
              <a:t> is </a:t>
            </a:r>
            <a:r>
              <a:rPr lang="en-US">
                <a:solidFill>
                  <a:srgbClr val="000000"/>
                </a:solidFill>
              </a:rPr>
              <a:t>imbalance</a:t>
            </a:r>
            <a:r>
              <a:rPr lang="en-US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To tackle this problem we apply SMOTE to dataset to </a:t>
            </a:r>
            <a:r>
              <a:rPr lang="en-US">
                <a:solidFill>
                  <a:srgbClr val="000000"/>
                </a:solidFill>
              </a:rPr>
              <a:t>balance it and then apply Xgboost algorithm.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After that we apply hyperparameter tuning to find optimal set of parameters which could further increase the accuracy.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7ff74c108_0_0"/>
          <p:cNvSpPr txBox="1"/>
          <p:nvPr>
            <p:ph type="title"/>
          </p:nvPr>
        </p:nvSpPr>
        <p:spPr>
          <a:xfrm>
            <a:off x="311700" y="445025"/>
            <a:ext cx="8520600" cy="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c7ff74c108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9" name="Google Shape;189;gc7ff74c108_0_0"/>
          <p:cNvGraphicFramePr/>
          <p:nvPr/>
        </p:nvGraphicFramePr>
        <p:xfrm>
          <a:off x="676325" y="119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{9C8890FE-3B31-4025-B9E1-715A477B353A}</a:tableStyleId>
              </a:tblPr>
              <a:tblGrid>
                <a:gridCol w="1490450"/>
                <a:gridCol w="1352375"/>
                <a:gridCol w="2025475"/>
                <a:gridCol w="2646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Xgboost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Xgboost after applying SMOTE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Xgboost after SMOTE, hyperparameter tuning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Training Score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91.5</a:t>
                      </a:r>
                      <a:r>
                        <a:rPr lang="en-US" sz="14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94.5</a:t>
                      </a:r>
                      <a:r>
                        <a:rPr lang="en-US" sz="14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96.1%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91.5%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94.2%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94.9%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Roc- Auc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98.7%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98.9%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F1 Score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95%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9fdf66a75_0_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95" name="Google Shape;195;g79fdf66a75_0_132"/>
          <p:cNvSpPr txBox="1"/>
          <p:nvPr>
            <p:ph idx="1" type="body"/>
          </p:nvPr>
        </p:nvSpPr>
        <p:spPr>
          <a:xfrm>
            <a:off x="311700" y="1534375"/>
            <a:ext cx="8520600" cy="30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XGBOOST M</a:t>
            </a:r>
            <a:r>
              <a:rPr lang="en-US">
                <a:solidFill>
                  <a:srgbClr val="000000"/>
                </a:solidFill>
              </a:rPr>
              <a:t>odel gave the best roc-auc score of 98.9% and F1 score of 95%.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chemeClr val="accent2"/>
                </a:solidFill>
                <a:highlight>
                  <a:srgbClr val="FFFFFF"/>
                </a:highlight>
              </a:rPr>
              <a:t>Ideal parameters for the model were - 'alpha': 8, 'learning_rate': 0.5, 'max_depth': 7, 'n_estimators': 20.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9fdf66a75_0_142"/>
          <p:cNvSpPr txBox="1"/>
          <p:nvPr>
            <p:ph type="title"/>
          </p:nvPr>
        </p:nvSpPr>
        <p:spPr>
          <a:xfrm>
            <a:off x="681775" y="1999050"/>
            <a:ext cx="815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THANKYOU 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PROBLEM  STATEMENT</a:t>
            </a:r>
            <a:endParaRPr/>
          </a:p>
        </p:txBody>
      </p:sp>
      <p:sp>
        <p:nvSpPr>
          <p:cNvPr id="68" name="Google Shape;68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US">
                <a:solidFill>
                  <a:schemeClr val="accent2"/>
                </a:solidFill>
              </a:rPr>
              <a:t>A </a:t>
            </a:r>
            <a:r>
              <a:rPr lang="en-US">
                <a:solidFill>
                  <a:schemeClr val="accent2"/>
                </a:solidFill>
                <a:highlight>
                  <a:srgbClr val="FFFFFF"/>
                </a:highlight>
              </a:rPr>
              <a:t>Portuguese banking institution does direct marketing campaigns via phone calls.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US">
                <a:solidFill>
                  <a:schemeClr val="accent2"/>
                </a:solidFill>
                <a:highlight>
                  <a:srgbClr val="FFFFFF"/>
                </a:highlight>
              </a:rPr>
              <a:t>They may call a particular customer more then once to check if they have subscribed to bank term deposit or not.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US">
                <a:solidFill>
                  <a:schemeClr val="accent2"/>
                </a:solidFill>
                <a:highlight>
                  <a:srgbClr val="FFFFFF"/>
                </a:highlight>
              </a:rPr>
              <a:t>Our job was to predict if the customer will subscribe to term deposit or not based on </a:t>
            </a:r>
            <a:r>
              <a:rPr lang="en-US">
                <a:solidFill>
                  <a:schemeClr val="accent2"/>
                </a:solidFill>
                <a:highlight>
                  <a:srgbClr val="FFFFFF"/>
                </a:highlight>
              </a:rPr>
              <a:t>customer</a:t>
            </a:r>
            <a:r>
              <a:rPr lang="en-US">
                <a:solidFill>
                  <a:schemeClr val="accent2"/>
                </a:solidFill>
                <a:highlight>
                  <a:srgbClr val="FFFFFF"/>
                </a:highlight>
              </a:rPr>
              <a:t> information.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9fdf66a75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DATA SUMMARY</a:t>
            </a:r>
            <a:endParaRPr/>
          </a:p>
        </p:txBody>
      </p:sp>
      <p:sp>
        <p:nvSpPr>
          <p:cNvPr id="74" name="Google Shape;74;g79fdf66a75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Dataset consists of 17 columns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       and 45211 rows.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Dataset dosen’t consist of any null values.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Imbalance</a:t>
            </a:r>
            <a:r>
              <a:rPr lang="en-US">
                <a:solidFill>
                  <a:srgbClr val="000000"/>
                </a:solidFill>
              </a:rPr>
              <a:t> dataset.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11.7% took term deposit.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88.3% didn’t took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5" name="Google Shape;75;g79fdf66a7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125" y="1117600"/>
            <a:ext cx="34290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9fdf66a75_0_21"/>
          <p:cNvSpPr txBox="1"/>
          <p:nvPr>
            <p:ph type="title"/>
          </p:nvPr>
        </p:nvSpPr>
        <p:spPr>
          <a:xfrm>
            <a:off x="415250" y="1777775"/>
            <a:ext cx="85206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900"/>
              <a:t>EXPLORATORY  DATA  ANALYSIS</a:t>
            </a:r>
            <a:endParaRPr sz="3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fdf66a75_0_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Distribution of Age of Customers</a:t>
            </a:r>
            <a:endParaRPr/>
          </a:p>
        </p:txBody>
      </p:sp>
      <p:sp>
        <p:nvSpPr>
          <p:cNvPr id="86" name="Google Shape;86;g79fdf66a75_0_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7" name="Google Shape;87;g79fdf66a75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25" y="1563826"/>
            <a:ext cx="7905750" cy="29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9fdf66a75_0_46"/>
          <p:cNvSpPr txBox="1"/>
          <p:nvPr>
            <p:ph type="title"/>
          </p:nvPr>
        </p:nvSpPr>
        <p:spPr>
          <a:xfrm>
            <a:off x="311700" y="306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Analysis based on job-type</a:t>
            </a:r>
            <a:endParaRPr/>
          </a:p>
        </p:txBody>
      </p:sp>
      <p:sp>
        <p:nvSpPr>
          <p:cNvPr id="93" name="Google Shape;93;g79fdf66a75_0_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4" name="Google Shape;94;g79fdf66a75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00" y="1426000"/>
            <a:ext cx="6911650" cy="31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e64f72e6e_0_5"/>
          <p:cNvSpPr txBox="1"/>
          <p:nvPr>
            <p:ph type="title"/>
          </p:nvPr>
        </p:nvSpPr>
        <p:spPr>
          <a:xfrm>
            <a:off x="311700" y="306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Analysis based on job-type</a:t>
            </a:r>
            <a:endParaRPr/>
          </a:p>
        </p:txBody>
      </p:sp>
      <p:sp>
        <p:nvSpPr>
          <p:cNvPr id="100" name="Google Shape;100;gce64f72e6e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1" name="Google Shape;101;gce64f72e6e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000" y="1211650"/>
            <a:ext cx="6173050" cy="37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e64f72e6e_0_12"/>
          <p:cNvSpPr txBox="1"/>
          <p:nvPr>
            <p:ph type="title"/>
          </p:nvPr>
        </p:nvSpPr>
        <p:spPr>
          <a:xfrm>
            <a:off x="311700" y="306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Analysis based on Marital</a:t>
            </a:r>
            <a:endParaRPr/>
          </a:p>
        </p:txBody>
      </p:sp>
      <p:sp>
        <p:nvSpPr>
          <p:cNvPr id="107" name="Google Shape;107;gce64f72e6e_0_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8" name="Google Shape;108;gce64f72e6e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275" y="1214550"/>
            <a:ext cx="7119776" cy="33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