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72" r:id="rId15"/>
    <p:sldId id="271" r:id="rId16"/>
    <p:sldId id="268" r:id="rId17"/>
    <p:sldId id="269" r:id="rId18"/>
    <p:sldId id="273"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varScale="1">
        <p:scale>
          <a:sx n="107" d="100"/>
          <a:sy n="107" d="100"/>
        </p:scale>
        <p:origin x="173" y="8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1.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68df03006b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68df03006b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Hi everyone,</a:t>
            </a:r>
            <a:endParaRPr/>
          </a:p>
          <a:p>
            <a:pPr marL="0" lvl="0" indent="0" algn="l" rtl="0">
              <a:spcBef>
                <a:spcPts val="0"/>
              </a:spcBef>
              <a:spcAft>
                <a:spcPts val="0"/>
              </a:spcAft>
              <a:buClr>
                <a:schemeClr val="dk1"/>
              </a:buClr>
              <a:buSzPts val="1100"/>
              <a:buFont typeface="Arial"/>
              <a:buNone/>
            </a:pPr>
            <a:r>
              <a:rPr lang="en"/>
              <a:t>It gives us great pleasure to welcome you to our project presentation for the CSE 572 course. We chose to explore a dataset that holds the intricate details of customer interactions and policy dynamics and forecast the Customer Lifetime Value (CLTV) and engage in predictive segmentation to tailore personalized insurance policies.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68e0d50910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68e0d50910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68e688351a_6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68e688351a_6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268e688351a_6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268e688351a_6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68df03006b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68df03006b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268e0d5091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268e0d509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68df03006b_1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68df03006b_1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Moving forward, this is the outline of our presentation.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68df03006b_1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68df03006b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 little background regarding the project. Vahan Bima is a prominent motor vehicle insurance company and they wish to forecast the CLTV based on the user and policy data. They further seek to segment the customers based on the data to improve their satisfaction and loyalty through personalized programs.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68df03006b_1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68df03006b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Moving forward, let's now take a look at the dataset:</a:t>
            </a:r>
            <a:endParaRPr/>
          </a:p>
          <a:p>
            <a:pPr marL="0" lvl="0" indent="0" algn="l" rtl="0">
              <a:spcBef>
                <a:spcPts val="0"/>
              </a:spcBef>
              <a:spcAft>
                <a:spcPts val="0"/>
              </a:spcAft>
              <a:buClr>
                <a:schemeClr val="dk1"/>
              </a:buClr>
              <a:buSzPts val="1100"/>
              <a:buFont typeface="Arial"/>
              <a:buNone/>
            </a:pPr>
            <a:r>
              <a:rPr lang="en"/>
              <a:t>The VahanBima dataset provides a comprehensive snapshot of customer and policy information, serving as a valuable resource for predictive modeling. Key features include unique customer identifiers (id), gender, area, highest qualification, annual income, marital status, vintage (years since the first policy), total claimed amount (claim_amount), the number of policies issued (num_policies), details of the active policy, type of policy, and the target variable - Customer Lifetime Value (CLTV).</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This dataset is particularly well-suited for regression tasks aiming to predict CLTV, allowing the development of models that can forecast the long-term value of customers. The diverse set of features, ranging from demographic information to policy details, offers the potential to uncover complex relationships and patterns that influence customer lifetime value.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Additionally, the dataset could be used for clustering tasks to segment customers based on shared characteristics, aiding VahanBima in tailoring personalized experiences and optimizing customer engagement strategies.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However, potential challenges include handling outliers, addressing multicollinearity, and ensuring appropriate preprocessing for effective model development. Overall, the VahanBima dataset provides a rich foundation for data mining tasks aimed at enhancing customer experience and strategic decision-making within the insurance company.</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68e0d50910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268e0d5091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68e0d50910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68e0d5091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68e688351a_6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68e688351a_6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68e688351a_6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68e688351a_6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68e0d50910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68e0d50910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grpSp>
        <p:nvGrpSpPr>
          <p:cNvPr id="55" name="Google Shape;55;p14"/>
          <p:cNvGrpSpPr/>
          <p:nvPr/>
        </p:nvGrpSpPr>
        <p:grpSpPr>
          <a:xfrm>
            <a:off x="6098378" y="5"/>
            <a:ext cx="3045625" cy="2030570"/>
            <a:chOff x="6098378" y="5"/>
            <a:chExt cx="3045625" cy="2030570"/>
          </a:xfrm>
        </p:grpSpPr>
        <p:sp>
          <p:nvSpPr>
            <p:cNvPr id="56" name="Google Shape;56;p14"/>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4"/>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4"/>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 name="Google Shape;61;p14"/>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62" name="Google Shape;62;p1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63" name="Google Shape;63;p1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64"/>
        <p:cNvGrpSpPr/>
        <p:nvPr/>
      </p:nvGrpSpPr>
      <p:grpSpPr>
        <a:xfrm>
          <a:off x="0" y="0"/>
          <a:ext cx="0" cy="0"/>
          <a:chOff x="0" y="0"/>
          <a:chExt cx="0" cy="0"/>
        </a:xfrm>
      </p:grpSpPr>
      <p:grpSp>
        <p:nvGrpSpPr>
          <p:cNvPr id="65" name="Google Shape;65;p15"/>
          <p:cNvGrpSpPr/>
          <p:nvPr/>
        </p:nvGrpSpPr>
        <p:grpSpPr>
          <a:xfrm>
            <a:off x="6098378" y="5"/>
            <a:ext cx="3045625" cy="2030570"/>
            <a:chOff x="6098378" y="5"/>
            <a:chExt cx="3045625" cy="2030570"/>
          </a:xfrm>
        </p:grpSpPr>
        <p:sp>
          <p:nvSpPr>
            <p:cNvPr id="66" name="Google Shape;66;p15"/>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71;p15"/>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72" name="Google Shape;72;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73"/>
        <p:cNvGrpSpPr/>
        <p:nvPr/>
      </p:nvGrpSpPr>
      <p:grpSpPr>
        <a:xfrm>
          <a:off x="0" y="0"/>
          <a:ext cx="0" cy="0"/>
          <a:chOff x="0" y="0"/>
          <a:chExt cx="0" cy="0"/>
        </a:xfrm>
      </p:grpSpPr>
      <p:grpSp>
        <p:nvGrpSpPr>
          <p:cNvPr id="74" name="Google Shape;74;p16"/>
          <p:cNvGrpSpPr/>
          <p:nvPr/>
        </p:nvGrpSpPr>
        <p:grpSpPr>
          <a:xfrm>
            <a:off x="0" y="3903669"/>
            <a:ext cx="9144000" cy="1239925"/>
            <a:chOff x="0" y="3903669"/>
            <a:chExt cx="9144000" cy="1239925"/>
          </a:xfrm>
        </p:grpSpPr>
        <p:sp>
          <p:nvSpPr>
            <p:cNvPr id="75" name="Google Shape;75;p16"/>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6"/>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6"/>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6"/>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6"/>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0" name="Google Shape;80;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 name="Google Shape;81;p1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82" name="Google Shape;82;p1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5" name="Google Shape;85;p17"/>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6" name="Google Shape;86;p17"/>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87" name="Google Shape;87;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0" name="Google Shape;90;p1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3" name="Google Shape;93;p19"/>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94" name="Google Shape;94;p1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95"/>
        <p:cNvGrpSpPr/>
        <p:nvPr/>
      </p:nvGrpSpPr>
      <p:grpSpPr>
        <a:xfrm>
          <a:off x="0" y="0"/>
          <a:ext cx="0" cy="0"/>
          <a:chOff x="0" y="0"/>
          <a:chExt cx="0" cy="0"/>
        </a:xfrm>
      </p:grpSpPr>
      <p:grpSp>
        <p:nvGrpSpPr>
          <p:cNvPr id="96" name="Google Shape;96;p20"/>
          <p:cNvGrpSpPr/>
          <p:nvPr/>
        </p:nvGrpSpPr>
        <p:grpSpPr>
          <a:xfrm>
            <a:off x="6098378" y="5"/>
            <a:ext cx="3045625" cy="2030570"/>
            <a:chOff x="6098378" y="5"/>
            <a:chExt cx="3045625" cy="2030570"/>
          </a:xfrm>
        </p:grpSpPr>
        <p:sp>
          <p:nvSpPr>
            <p:cNvPr id="97" name="Google Shape;97;p20"/>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0"/>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0"/>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0"/>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 name="Google Shape;102;p20"/>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03" name="Google Shape;103;p2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4"/>
        <p:cNvGrpSpPr/>
        <p:nvPr/>
      </p:nvGrpSpPr>
      <p:grpSpPr>
        <a:xfrm>
          <a:off x="0" y="0"/>
          <a:ext cx="0" cy="0"/>
          <a:chOff x="0" y="0"/>
          <a:chExt cx="0" cy="0"/>
        </a:xfrm>
      </p:grpSpPr>
      <p:sp>
        <p:nvSpPr>
          <p:cNvPr id="105" name="Google Shape;105;p21"/>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 name="Google Shape;106;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107" name="Google Shape;107;p21"/>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8" name="Google Shape;108;p21"/>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09" name="Google Shape;10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110" name="Google Shape;110;p2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1"/>
        <p:cNvGrpSpPr/>
        <p:nvPr/>
      </p:nvGrpSpPr>
      <p:grpSpPr>
        <a:xfrm>
          <a:off x="0" y="0"/>
          <a:ext cx="0" cy="0"/>
          <a:chOff x="0" y="0"/>
          <a:chExt cx="0" cy="0"/>
        </a:xfrm>
      </p:grpSpPr>
      <p:sp>
        <p:nvSpPr>
          <p:cNvPr id="112" name="Google Shape;112;p22"/>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1800"/>
              <a:buNone/>
              <a:defRPr/>
            </a:lvl1pPr>
          </a:lstStyle>
          <a:p>
            <a:endParaRPr/>
          </a:p>
        </p:txBody>
      </p:sp>
      <p:sp>
        <p:nvSpPr>
          <p:cNvPr id="113" name="Google Shape;113;p2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114"/>
        <p:cNvGrpSpPr/>
        <p:nvPr/>
      </p:nvGrpSpPr>
      <p:grpSpPr>
        <a:xfrm>
          <a:off x="0" y="0"/>
          <a:ext cx="0" cy="0"/>
          <a:chOff x="0" y="0"/>
          <a:chExt cx="0" cy="0"/>
        </a:xfrm>
      </p:grpSpPr>
      <p:grpSp>
        <p:nvGrpSpPr>
          <p:cNvPr id="115" name="Google Shape;115;p23"/>
          <p:cNvGrpSpPr/>
          <p:nvPr/>
        </p:nvGrpSpPr>
        <p:grpSpPr>
          <a:xfrm>
            <a:off x="6098378" y="5"/>
            <a:ext cx="3045625" cy="2030570"/>
            <a:chOff x="6098378" y="5"/>
            <a:chExt cx="3045625" cy="2030570"/>
          </a:xfrm>
        </p:grpSpPr>
        <p:sp>
          <p:nvSpPr>
            <p:cNvPr id="116" name="Google Shape;116;p23"/>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3"/>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3"/>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3"/>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3"/>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 name="Google Shape;121;p23"/>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rtl="0">
              <a:spcBef>
                <a:spcPts val="0"/>
              </a:spcBef>
              <a:spcAft>
                <a:spcPts val="0"/>
              </a:spcAft>
              <a:buClr>
                <a:schemeClr val="lt1"/>
              </a:buClr>
              <a:buSzPts val="12000"/>
              <a:buNone/>
              <a:defRPr sz="12000">
                <a:solidFill>
                  <a:schemeClr val="lt1"/>
                </a:solidFill>
              </a:defRPr>
            </a:lvl1pPr>
            <a:lvl2pPr lvl="1" algn="ctr" rtl="0">
              <a:spcBef>
                <a:spcPts val="0"/>
              </a:spcBef>
              <a:spcAft>
                <a:spcPts val="0"/>
              </a:spcAft>
              <a:buClr>
                <a:schemeClr val="lt1"/>
              </a:buClr>
              <a:buSzPts val="12000"/>
              <a:buNone/>
              <a:defRPr sz="12000">
                <a:solidFill>
                  <a:schemeClr val="lt1"/>
                </a:solidFill>
              </a:defRPr>
            </a:lvl2pPr>
            <a:lvl3pPr lvl="2" algn="ctr" rtl="0">
              <a:spcBef>
                <a:spcPts val="0"/>
              </a:spcBef>
              <a:spcAft>
                <a:spcPts val="0"/>
              </a:spcAft>
              <a:buClr>
                <a:schemeClr val="lt1"/>
              </a:buClr>
              <a:buSzPts val="12000"/>
              <a:buNone/>
              <a:defRPr sz="12000">
                <a:solidFill>
                  <a:schemeClr val="lt1"/>
                </a:solidFill>
              </a:defRPr>
            </a:lvl3pPr>
            <a:lvl4pPr lvl="3" algn="ctr" rtl="0">
              <a:spcBef>
                <a:spcPts val="0"/>
              </a:spcBef>
              <a:spcAft>
                <a:spcPts val="0"/>
              </a:spcAft>
              <a:buClr>
                <a:schemeClr val="lt1"/>
              </a:buClr>
              <a:buSzPts val="12000"/>
              <a:buNone/>
              <a:defRPr sz="12000">
                <a:solidFill>
                  <a:schemeClr val="lt1"/>
                </a:solidFill>
              </a:defRPr>
            </a:lvl4pPr>
            <a:lvl5pPr lvl="4" algn="ctr" rtl="0">
              <a:spcBef>
                <a:spcPts val="0"/>
              </a:spcBef>
              <a:spcAft>
                <a:spcPts val="0"/>
              </a:spcAft>
              <a:buClr>
                <a:schemeClr val="lt1"/>
              </a:buClr>
              <a:buSzPts val="12000"/>
              <a:buNone/>
              <a:defRPr sz="12000">
                <a:solidFill>
                  <a:schemeClr val="lt1"/>
                </a:solidFill>
              </a:defRPr>
            </a:lvl5pPr>
            <a:lvl6pPr lvl="5" algn="ctr" rtl="0">
              <a:spcBef>
                <a:spcPts val="0"/>
              </a:spcBef>
              <a:spcAft>
                <a:spcPts val="0"/>
              </a:spcAft>
              <a:buClr>
                <a:schemeClr val="lt1"/>
              </a:buClr>
              <a:buSzPts val="12000"/>
              <a:buNone/>
              <a:defRPr sz="12000">
                <a:solidFill>
                  <a:schemeClr val="lt1"/>
                </a:solidFill>
              </a:defRPr>
            </a:lvl6pPr>
            <a:lvl7pPr lvl="6" algn="ctr" rtl="0">
              <a:spcBef>
                <a:spcPts val="0"/>
              </a:spcBef>
              <a:spcAft>
                <a:spcPts val="0"/>
              </a:spcAft>
              <a:buClr>
                <a:schemeClr val="lt1"/>
              </a:buClr>
              <a:buSzPts val="12000"/>
              <a:buNone/>
              <a:defRPr sz="12000">
                <a:solidFill>
                  <a:schemeClr val="lt1"/>
                </a:solidFill>
              </a:defRPr>
            </a:lvl7pPr>
            <a:lvl8pPr lvl="7" algn="ctr" rtl="0">
              <a:spcBef>
                <a:spcPts val="0"/>
              </a:spcBef>
              <a:spcAft>
                <a:spcPts val="0"/>
              </a:spcAft>
              <a:buClr>
                <a:schemeClr val="lt1"/>
              </a:buClr>
              <a:buSzPts val="12000"/>
              <a:buNone/>
              <a:defRPr sz="12000">
                <a:solidFill>
                  <a:schemeClr val="lt1"/>
                </a:solidFill>
              </a:defRPr>
            </a:lvl8pPr>
            <a:lvl9pPr lvl="8" algn="ctr" rtl="0">
              <a:spcBef>
                <a:spcPts val="0"/>
              </a:spcBef>
              <a:spcAft>
                <a:spcPts val="0"/>
              </a:spcAft>
              <a:buClr>
                <a:schemeClr val="lt1"/>
              </a:buClr>
              <a:buSzPts val="12000"/>
              <a:buNone/>
              <a:defRPr sz="12000">
                <a:solidFill>
                  <a:schemeClr val="lt1"/>
                </a:solidFill>
              </a:defRPr>
            </a:lvl9pPr>
          </a:lstStyle>
          <a:p>
            <a:r>
              <a:t>xx%</a:t>
            </a:r>
          </a:p>
        </p:txBody>
      </p:sp>
      <p:sp>
        <p:nvSpPr>
          <p:cNvPr id="122" name="Google Shape;122;p23"/>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Clr>
                <a:schemeClr val="lt1"/>
              </a:buClr>
              <a:buSzPts val="1800"/>
              <a:buChar char="●"/>
              <a:defRPr>
                <a:solidFill>
                  <a:schemeClr val="lt1"/>
                </a:solidFill>
              </a:defRPr>
            </a:lvl1pPr>
            <a:lvl2pPr marL="914400" lvl="1" indent="-317500" algn="ctr" rtl="0">
              <a:spcBef>
                <a:spcPts val="0"/>
              </a:spcBef>
              <a:spcAft>
                <a:spcPts val="0"/>
              </a:spcAft>
              <a:buClr>
                <a:schemeClr val="lt1"/>
              </a:buClr>
              <a:buSzPts val="1400"/>
              <a:buChar char="○"/>
              <a:defRPr>
                <a:solidFill>
                  <a:schemeClr val="lt1"/>
                </a:solidFill>
              </a:defRPr>
            </a:lvl2pPr>
            <a:lvl3pPr marL="1371600" lvl="2" indent="-317500" algn="ctr" rtl="0">
              <a:spcBef>
                <a:spcPts val="0"/>
              </a:spcBef>
              <a:spcAft>
                <a:spcPts val="0"/>
              </a:spcAft>
              <a:buClr>
                <a:schemeClr val="lt1"/>
              </a:buClr>
              <a:buSzPts val="1400"/>
              <a:buChar char="■"/>
              <a:defRPr>
                <a:solidFill>
                  <a:schemeClr val="lt1"/>
                </a:solidFill>
              </a:defRPr>
            </a:lvl3pPr>
            <a:lvl4pPr marL="1828800" lvl="3" indent="-317500" algn="ctr" rtl="0">
              <a:spcBef>
                <a:spcPts val="0"/>
              </a:spcBef>
              <a:spcAft>
                <a:spcPts val="0"/>
              </a:spcAft>
              <a:buClr>
                <a:schemeClr val="lt1"/>
              </a:buClr>
              <a:buSzPts val="1400"/>
              <a:buChar char="●"/>
              <a:defRPr>
                <a:solidFill>
                  <a:schemeClr val="lt1"/>
                </a:solidFill>
              </a:defRPr>
            </a:lvl4pPr>
            <a:lvl5pPr marL="2286000" lvl="4" indent="-317500" algn="ctr" rtl="0">
              <a:spcBef>
                <a:spcPts val="0"/>
              </a:spcBef>
              <a:spcAft>
                <a:spcPts val="0"/>
              </a:spcAft>
              <a:buClr>
                <a:schemeClr val="lt1"/>
              </a:buClr>
              <a:buSzPts val="1400"/>
              <a:buChar char="○"/>
              <a:defRPr>
                <a:solidFill>
                  <a:schemeClr val="lt1"/>
                </a:solidFill>
              </a:defRPr>
            </a:lvl5pPr>
            <a:lvl6pPr marL="2743200" lvl="5" indent="-317500" algn="ctr" rtl="0">
              <a:spcBef>
                <a:spcPts val="0"/>
              </a:spcBef>
              <a:spcAft>
                <a:spcPts val="0"/>
              </a:spcAft>
              <a:buClr>
                <a:schemeClr val="lt1"/>
              </a:buClr>
              <a:buSzPts val="1400"/>
              <a:buChar char="■"/>
              <a:defRPr>
                <a:solidFill>
                  <a:schemeClr val="lt1"/>
                </a:solidFill>
              </a:defRPr>
            </a:lvl6pPr>
            <a:lvl7pPr marL="3200400" lvl="6" indent="-317500" algn="ctr" rtl="0">
              <a:spcBef>
                <a:spcPts val="0"/>
              </a:spcBef>
              <a:spcAft>
                <a:spcPts val="0"/>
              </a:spcAft>
              <a:buClr>
                <a:schemeClr val="lt1"/>
              </a:buClr>
              <a:buSzPts val="1400"/>
              <a:buChar char="●"/>
              <a:defRPr>
                <a:solidFill>
                  <a:schemeClr val="lt1"/>
                </a:solidFill>
              </a:defRPr>
            </a:lvl7pPr>
            <a:lvl8pPr marL="3657600" lvl="7" indent="-317500" algn="ctr" rtl="0">
              <a:spcBef>
                <a:spcPts val="0"/>
              </a:spcBef>
              <a:spcAft>
                <a:spcPts val="0"/>
              </a:spcAft>
              <a:buClr>
                <a:schemeClr val="lt1"/>
              </a:buClr>
              <a:buSzPts val="1400"/>
              <a:buChar char="○"/>
              <a:defRPr>
                <a:solidFill>
                  <a:schemeClr val="lt1"/>
                </a:solidFill>
              </a:defRPr>
            </a:lvl8pPr>
            <a:lvl9pPr marL="4114800" lvl="8" indent="-317500" algn="ctr" rtl="0">
              <a:spcBef>
                <a:spcPts val="0"/>
              </a:spcBef>
              <a:spcAft>
                <a:spcPts val="0"/>
              </a:spcAft>
              <a:buClr>
                <a:schemeClr val="lt1"/>
              </a:buClr>
              <a:buSzPts val="1400"/>
              <a:buChar char="■"/>
              <a:defRPr>
                <a:solidFill>
                  <a:schemeClr val="lt1"/>
                </a:solidFill>
              </a:defRPr>
            </a:lvl9pPr>
          </a:lstStyle>
          <a:p>
            <a:endParaRPr/>
          </a:p>
        </p:txBody>
      </p:sp>
      <p:sp>
        <p:nvSpPr>
          <p:cNvPr id="123" name="Google Shape;123;p2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4"/>
        <p:cNvGrpSpPr/>
        <p:nvPr/>
      </p:nvGrpSpPr>
      <p:grpSpPr>
        <a:xfrm>
          <a:off x="0" y="0"/>
          <a:ext cx="0" cy="0"/>
          <a:chOff x="0" y="0"/>
          <a:chExt cx="0" cy="0"/>
        </a:xfrm>
      </p:grpSpPr>
      <p:sp>
        <p:nvSpPr>
          <p:cNvPr id="125" name="Google Shape;125;p2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rt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52" name="Google Shape;52;p1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rtl="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53" name="Google Shape;53;p1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lt1"/>
                </a:solidFill>
                <a:latin typeface="Roboto"/>
                <a:ea typeface="Roboto"/>
                <a:cs typeface="Roboto"/>
                <a:sym typeface="Roboto"/>
              </a:defRPr>
            </a:lvl1pPr>
            <a:lvl2pPr lvl="1" algn="r" rtl="0">
              <a:buNone/>
              <a:defRPr sz="1000">
                <a:solidFill>
                  <a:schemeClr val="lt1"/>
                </a:solidFill>
                <a:latin typeface="Roboto"/>
                <a:ea typeface="Roboto"/>
                <a:cs typeface="Roboto"/>
                <a:sym typeface="Roboto"/>
              </a:defRPr>
            </a:lvl2pPr>
            <a:lvl3pPr lvl="2" algn="r" rtl="0">
              <a:buNone/>
              <a:defRPr sz="1000">
                <a:solidFill>
                  <a:schemeClr val="lt1"/>
                </a:solidFill>
                <a:latin typeface="Roboto"/>
                <a:ea typeface="Roboto"/>
                <a:cs typeface="Roboto"/>
                <a:sym typeface="Roboto"/>
              </a:defRPr>
            </a:lvl3pPr>
            <a:lvl4pPr lvl="3" algn="r" rtl="0">
              <a:buNone/>
              <a:defRPr sz="1000">
                <a:solidFill>
                  <a:schemeClr val="lt1"/>
                </a:solidFill>
                <a:latin typeface="Roboto"/>
                <a:ea typeface="Roboto"/>
                <a:cs typeface="Roboto"/>
                <a:sym typeface="Roboto"/>
              </a:defRPr>
            </a:lvl4pPr>
            <a:lvl5pPr lvl="4" algn="r" rtl="0">
              <a:buNone/>
              <a:defRPr sz="1000">
                <a:solidFill>
                  <a:schemeClr val="lt1"/>
                </a:solidFill>
                <a:latin typeface="Roboto"/>
                <a:ea typeface="Roboto"/>
                <a:cs typeface="Roboto"/>
                <a:sym typeface="Roboto"/>
              </a:defRPr>
            </a:lvl5pPr>
            <a:lvl6pPr lvl="5" algn="r" rtl="0">
              <a:buNone/>
              <a:defRPr sz="1000">
                <a:solidFill>
                  <a:schemeClr val="lt1"/>
                </a:solidFill>
                <a:latin typeface="Roboto"/>
                <a:ea typeface="Roboto"/>
                <a:cs typeface="Roboto"/>
                <a:sym typeface="Roboto"/>
              </a:defRPr>
            </a:lvl6pPr>
            <a:lvl7pPr lvl="6" algn="r" rtl="0">
              <a:buNone/>
              <a:defRPr sz="1000">
                <a:solidFill>
                  <a:schemeClr val="lt1"/>
                </a:solidFill>
                <a:latin typeface="Roboto"/>
                <a:ea typeface="Roboto"/>
                <a:cs typeface="Roboto"/>
                <a:sym typeface="Roboto"/>
              </a:defRPr>
            </a:lvl7pPr>
            <a:lvl8pPr lvl="7" algn="r" rtl="0">
              <a:buNone/>
              <a:defRPr sz="1000">
                <a:solidFill>
                  <a:schemeClr val="lt1"/>
                </a:solidFill>
                <a:latin typeface="Roboto"/>
                <a:ea typeface="Roboto"/>
                <a:cs typeface="Roboto"/>
                <a:sym typeface="Roboto"/>
              </a:defRPr>
            </a:lvl8pPr>
            <a:lvl9pPr lvl="8" algn="r" rtl="0">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ctrTitle"/>
          </p:nvPr>
        </p:nvSpPr>
        <p:spPr>
          <a:xfrm>
            <a:off x="598100" y="1126825"/>
            <a:ext cx="8222100" cy="112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 sz="2980"/>
              <a:t>CLTV Predictive Segmentation for personalized insurance policies</a:t>
            </a:r>
            <a:endParaRPr sz="2980"/>
          </a:p>
        </p:txBody>
      </p:sp>
      <p:sp>
        <p:nvSpPr>
          <p:cNvPr id="131" name="Google Shape;131;p25"/>
          <p:cNvSpPr txBox="1">
            <a:spLocks noGrp="1"/>
          </p:cNvSpPr>
          <p:nvPr>
            <p:ph type="subTitle" idx="1"/>
          </p:nvPr>
        </p:nvSpPr>
        <p:spPr>
          <a:xfrm>
            <a:off x="598100" y="2571750"/>
            <a:ext cx="4809000" cy="2483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None/>
            </a:pPr>
            <a:r>
              <a:rPr lang="en" b="1"/>
              <a:t>Group: 21</a:t>
            </a:r>
            <a:endParaRPr b="1"/>
          </a:p>
          <a:p>
            <a:pPr marL="0" lvl="0" indent="0" algn="l" rtl="0">
              <a:spcBef>
                <a:spcPts val="0"/>
              </a:spcBef>
              <a:spcAft>
                <a:spcPts val="0"/>
              </a:spcAft>
              <a:buNone/>
            </a:pPr>
            <a:endParaRPr/>
          </a:p>
          <a:p>
            <a:pPr marL="0" lvl="0" indent="0" algn="l" rtl="0">
              <a:lnSpc>
                <a:spcPct val="150000"/>
              </a:lnSpc>
              <a:spcBef>
                <a:spcPts val="0"/>
              </a:spcBef>
              <a:spcAft>
                <a:spcPts val="0"/>
              </a:spcAft>
              <a:buNone/>
            </a:pPr>
            <a:r>
              <a:rPr lang="en" b="1"/>
              <a:t>Members: </a:t>
            </a:r>
            <a:endParaRPr b="1"/>
          </a:p>
          <a:p>
            <a:pPr marL="0" lvl="0" indent="0" algn="l" rtl="0">
              <a:lnSpc>
                <a:spcPct val="150000"/>
              </a:lnSpc>
              <a:spcBef>
                <a:spcPts val="0"/>
              </a:spcBef>
              <a:spcAft>
                <a:spcPts val="0"/>
              </a:spcAft>
              <a:buNone/>
            </a:pPr>
            <a:r>
              <a:rPr lang="en"/>
              <a:t>               Shreyas Hingmire			</a:t>
            </a:r>
            <a:endParaRPr/>
          </a:p>
          <a:p>
            <a:pPr marL="0" lvl="0" indent="0" algn="l" rtl="0">
              <a:lnSpc>
                <a:spcPct val="150000"/>
              </a:lnSpc>
              <a:spcBef>
                <a:spcPts val="0"/>
              </a:spcBef>
              <a:spcAft>
                <a:spcPts val="0"/>
              </a:spcAft>
              <a:buNone/>
            </a:pPr>
            <a:r>
              <a:rPr lang="en"/>
              <a:t>               Nayan Bhiwapurkar		</a:t>
            </a:r>
            <a:endParaRPr/>
          </a:p>
          <a:p>
            <a:pPr marL="0" lvl="0" indent="0" algn="l" rtl="0">
              <a:lnSpc>
                <a:spcPct val="150000"/>
              </a:lnSpc>
              <a:spcBef>
                <a:spcPts val="0"/>
              </a:spcBef>
              <a:spcAft>
                <a:spcPts val="0"/>
              </a:spcAft>
              <a:buNone/>
            </a:pPr>
            <a:r>
              <a:rPr lang="en"/>
              <a:t>               Sudeeksha Vandrangi		</a:t>
            </a:r>
            <a:endParaRPr/>
          </a:p>
          <a:p>
            <a:pPr marL="0" lvl="0" indent="0" algn="l" rtl="0">
              <a:lnSpc>
                <a:spcPct val="150000"/>
              </a:lnSpc>
              <a:spcBef>
                <a:spcPts val="0"/>
              </a:spcBef>
              <a:spcAft>
                <a:spcPts val="0"/>
              </a:spcAft>
              <a:buNone/>
            </a:pPr>
            <a:r>
              <a:rPr lang="en"/>
              <a:t>               Vaishnavi Chunchu		</a:t>
            </a:r>
            <a:endParaRPr/>
          </a:p>
          <a:p>
            <a:pPr marL="0" lvl="0" indent="0" algn="l" rtl="0">
              <a:lnSpc>
                <a:spcPct val="150000"/>
              </a:lnSpc>
              <a:spcBef>
                <a:spcPts val="0"/>
              </a:spcBef>
              <a:spcAft>
                <a:spcPts val="0"/>
              </a:spcAft>
              <a:buNone/>
            </a:pPr>
            <a:r>
              <a:rPr lang="en"/>
              <a:t>               Toshal Warke				</a:t>
            </a:r>
            <a:endParaRPr/>
          </a:p>
        </p:txBody>
      </p:sp>
      <p:sp>
        <p:nvSpPr>
          <p:cNvPr id="132" name="Google Shape;132;p25"/>
          <p:cNvSpPr txBox="1"/>
          <p:nvPr/>
        </p:nvSpPr>
        <p:spPr>
          <a:xfrm>
            <a:off x="152400" y="152400"/>
            <a:ext cx="6834600" cy="52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180">
                <a:solidFill>
                  <a:schemeClr val="lt1"/>
                </a:solidFill>
                <a:latin typeface="Roboto"/>
                <a:ea typeface="Roboto"/>
                <a:cs typeface="Roboto"/>
                <a:sym typeface="Roboto"/>
              </a:rPr>
              <a:t>Course ID: CSE 572</a:t>
            </a:r>
            <a:endParaRPr sz="118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Feature Engineering - Removed Income Column</a:t>
            </a:r>
            <a:endParaRPr/>
          </a:p>
        </p:txBody>
      </p:sp>
      <p:pic>
        <p:nvPicPr>
          <p:cNvPr id="227" name="Google Shape;227;p34"/>
          <p:cNvPicPr preferRelativeResize="0"/>
          <p:nvPr/>
        </p:nvPicPr>
        <p:blipFill>
          <a:blip r:embed="rId3">
            <a:alphaModFix/>
          </a:blip>
          <a:stretch>
            <a:fillRect/>
          </a:stretch>
        </p:blipFill>
        <p:spPr>
          <a:xfrm>
            <a:off x="1798000" y="1170225"/>
            <a:ext cx="4543621" cy="3820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Variance Inflation Factor (VIF)</a:t>
            </a:r>
            <a:endParaRPr/>
          </a:p>
          <a:p>
            <a:pPr marL="0" lvl="0" indent="0" algn="l" rtl="0">
              <a:spcBef>
                <a:spcPts val="0"/>
              </a:spcBef>
              <a:spcAft>
                <a:spcPts val="0"/>
              </a:spcAft>
              <a:buNone/>
            </a:pPr>
            <a:endParaRPr/>
          </a:p>
        </p:txBody>
      </p:sp>
      <p:sp>
        <p:nvSpPr>
          <p:cNvPr id="233" name="Google Shape;233;p3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Removed Gender_Male Column</a:t>
            </a:r>
            <a:endParaRPr/>
          </a:p>
          <a:p>
            <a:pPr marL="0" lvl="0" indent="0" algn="l" rtl="0">
              <a:spcBef>
                <a:spcPts val="1200"/>
              </a:spcBef>
              <a:spcAft>
                <a:spcPts val="1200"/>
              </a:spcAft>
              <a:buNone/>
            </a:pPr>
            <a:endParaRPr/>
          </a:p>
        </p:txBody>
      </p:sp>
      <p:pic>
        <p:nvPicPr>
          <p:cNvPr id="234" name="Google Shape;234;p35"/>
          <p:cNvPicPr preferRelativeResize="0"/>
          <p:nvPr/>
        </p:nvPicPr>
        <p:blipFill>
          <a:blip r:embed="rId3">
            <a:alphaModFix/>
          </a:blip>
          <a:stretch>
            <a:fillRect/>
          </a:stretch>
        </p:blipFill>
        <p:spPr>
          <a:xfrm>
            <a:off x="1154325" y="1996878"/>
            <a:ext cx="3674919" cy="2423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Implementing ML Models </a:t>
            </a:r>
            <a:endParaRPr/>
          </a:p>
        </p:txBody>
      </p:sp>
      <p:sp>
        <p:nvSpPr>
          <p:cNvPr id="240" name="Google Shape;240;p36"/>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41" name="Google Shape;241;p36"/>
          <p:cNvPicPr preferRelativeResize="0"/>
          <p:nvPr/>
        </p:nvPicPr>
        <p:blipFill>
          <a:blip r:embed="rId3">
            <a:alphaModFix/>
          </a:blip>
          <a:stretch>
            <a:fillRect/>
          </a:stretch>
        </p:blipFill>
        <p:spPr>
          <a:xfrm>
            <a:off x="311701" y="1229875"/>
            <a:ext cx="6388601" cy="3094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18CED09-68C3-4E4C-A212-0E90660EF459}"/>
              </a:ext>
            </a:extLst>
          </p:cNvPr>
          <p:cNvPicPr>
            <a:picLocks noChangeAspect="1"/>
          </p:cNvPicPr>
          <p:nvPr/>
        </p:nvPicPr>
        <p:blipFill>
          <a:blip r:embed="rId2"/>
          <a:stretch>
            <a:fillRect/>
          </a:stretch>
        </p:blipFill>
        <p:spPr>
          <a:xfrm>
            <a:off x="936905" y="135731"/>
            <a:ext cx="6345147" cy="4872038"/>
          </a:xfrm>
          <a:prstGeom prst="rect">
            <a:avLst/>
          </a:prstGeom>
        </p:spPr>
      </p:pic>
    </p:spTree>
    <p:extLst>
      <p:ext uri="{BB962C8B-B14F-4D97-AF65-F5344CB8AC3E}">
        <p14:creationId xmlns:p14="http://schemas.microsoft.com/office/powerpoint/2010/main" val="327680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20E40F-EBCA-4C8B-A7B7-88CFEDDE2065}"/>
              </a:ext>
            </a:extLst>
          </p:cNvPr>
          <p:cNvSpPr>
            <a:spLocks noGrp="1"/>
          </p:cNvSpPr>
          <p:nvPr>
            <p:ph type="title"/>
          </p:nvPr>
        </p:nvSpPr>
        <p:spPr/>
        <p:txBody>
          <a:bodyPr>
            <a:normAutofit fontScale="90000"/>
          </a:bodyPr>
          <a:lstStyle/>
          <a:p>
            <a:r>
              <a:rPr lang="en-IN" dirty="0"/>
              <a:t>Challenges</a:t>
            </a:r>
          </a:p>
        </p:txBody>
      </p:sp>
      <p:sp>
        <p:nvSpPr>
          <p:cNvPr id="3" name="Text Placeholder 2">
            <a:extLst>
              <a:ext uri="{FF2B5EF4-FFF2-40B4-BE49-F238E27FC236}">
                <a16:creationId xmlns:a16="http://schemas.microsoft.com/office/drawing/2014/main" id="{4ABCE234-7277-43A8-95D1-385A441B03EF}"/>
              </a:ext>
            </a:extLst>
          </p:cNvPr>
          <p:cNvSpPr>
            <a:spLocks noGrp="1"/>
          </p:cNvSpPr>
          <p:nvPr>
            <p:ph type="body" idx="1"/>
          </p:nvPr>
        </p:nvSpPr>
        <p:spPr/>
        <p:txBody>
          <a:bodyPr>
            <a:normAutofit/>
          </a:bodyPr>
          <a:lstStyle/>
          <a:p>
            <a:r>
              <a:rPr lang="en-IN" dirty="0"/>
              <a:t>Past Challenges</a:t>
            </a:r>
          </a:p>
          <a:p>
            <a:pPr marL="914400" lvl="1" indent="-330200" algn="l" rtl="0">
              <a:spcBef>
                <a:spcPts val="0"/>
              </a:spcBef>
              <a:spcAft>
                <a:spcPts val="0"/>
              </a:spcAft>
              <a:buClr>
                <a:schemeClr val="dk2"/>
              </a:buClr>
              <a:buSzPts val="1600"/>
              <a:buFont typeface="Roboto"/>
              <a:buChar char="○"/>
            </a:pPr>
            <a:r>
              <a:rPr lang="en-US" sz="1600" dirty="0"/>
              <a:t>Running Time</a:t>
            </a:r>
          </a:p>
          <a:p>
            <a:pPr marL="914400" lvl="1" indent="-330200" algn="l" rtl="0">
              <a:spcBef>
                <a:spcPts val="0"/>
              </a:spcBef>
              <a:spcAft>
                <a:spcPts val="0"/>
              </a:spcAft>
              <a:buClr>
                <a:schemeClr val="dk2"/>
              </a:buClr>
              <a:buSzPts val="1600"/>
              <a:buFont typeface="Roboto"/>
              <a:buChar char="○"/>
            </a:pPr>
            <a:r>
              <a:rPr lang="en-US" sz="1600" dirty="0"/>
              <a:t>Model Selection</a:t>
            </a:r>
          </a:p>
          <a:p>
            <a:pPr marL="914400" lvl="1" indent="-330200" algn="l" rtl="0">
              <a:spcBef>
                <a:spcPts val="0"/>
              </a:spcBef>
              <a:spcAft>
                <a:spcPts val="0"/>
              </a:spcAft>
              <a:buClr>
                <a:schemeClr val="dk2"/>
              </a:buClr>
              <a:buSzPts val="1600"/>
              <a:buFont typeface="Roboto"/>
              <a:buChar char="○"/>
            </a:pPr>
            <a:endParaRPr lang="en-US" sz="1800" dirty="0">
              <a:solidFill>
                <a:schemeClr val="dk2"/>
              </a:solidFill>
              <a:latin typeface="Roboto"/>
              <a:ea typeface="Roboto"/>
              <a:cs typeface="Roboto"/>
              <a:sym typeface="Roboto"/>
            </a:endParaRPr>
          </a:p>
          <a:p>
            <a:pPr marL="0" lvl="0" indent="0" algn="l" rtl="0">
              <a:spcBef>
                <a:spcPts val="0"/>
              </a:spcBef>
              <a:spcAft>
                <a:spcPts val="0"/>
              </a:spcAft>
              <a:buNone/>
            </a:pPr>
            <a:endParaRPr lang="en-US" sz="1800" dirty="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US" sz="1800" dirty="0">
                <a:solidFill>
                  <a:schemeClr val="dk2"/>
                </a:solidFill>
                <a:latin typeface="Roboto"/>
                <a:ea typeface="Roboto"/>
                <a:cs typeface="Roboto"/>
                <a:sym typeface="Roboto"/>
              </a:rPr>
              <a:t>Potential Future Challenges</a:t>
            </a:r>
          </a:p>
          <a:p>
            <a:pPr marL="914400" lvl="1" indent="-330200" algn="l" rtl="0">
              <a:spcBef>
                <a:spcPts val="0"/>
              </a:spcBef>
              <a:spcAft>
                <a:spcPts val="0"/>
              </a:spcAft>
              <a:buClr>
                <a:schemeClr val="dk2"/>
              </a:buClr>
              <a:buSzPts val="1600"/>
              <a:buFont typeface="Roboto"/>
              <a:buChar char="○"/>
            </a:pPr>
            <a:r>
              <a:rPr lang="en-US" sz="1600" dirty="0">
                <a:solidFill>
                  <a:schemeClr val="dk2"/>
                </a:solidFill>
                <a:latin typeface="Roboto"/>
                <a:ea typeface="Roboto"/>
                <a:cs typeface="Roboto"/>
                <a:sym typeface="Roboto"/>
              </a:rPr>
              <a:t>Overfitting</a:t>
            </a:r>
          </a:p>
          <a:p>
            <a:pPr marL="914400" lvl="1" indent="-330200" algn="l" rtl="0">
              <a:spcBef>
                <a:spcPts val="0"/>
              </a:spcBef>
              <a:spcAft>
                <a:spcPts val="0"/>
              </a:spcAft>
              <a:buClr>
                <a:schemeClr val="dk2"/>
              </a:buClr>
              <a:buSzPts val="1600"/>
              <a:buFont typeface="Roboto"/>
              <a:buChar char="○"/>
            </a:pPr>
            <a:r>
              <a:rPr lang="en-US" sz="1600" dirty="0">
                <a:solidFill>
                  <a:schemeClr val="dk2"/>
                </a:solidFill>
                <a:latin typeface="Roboto"/>
                <a:ea typeface="Roboto"/>
                <a:cs typeface="Roboto"/>
                <a:sym typeface="Roboto"/>
              </a:rPr>
              <a:t>Finding Optimal Number Of Clusters</a:t>
            </a:r>
          </a:p>
          <a:p>
            <a:pPr marL="114300" indent="0">
              <a:buNone/>
            </a:pPr>
            <a:endParaRPr lang="en-IN" dirty="0"/>
          </a:p>
          <a:p>
            <a:endParaRPr lang="en-IN" dirty="0"/>
          </a:p>
        </p:txBody>
      </p:sp>
    </p:spTree>
    <p:extLst>
      <p:ext uri="{BB962C8B-B14F-4D97-AF65-F5344CB8AC3E}">
        <p14:creationId xmlns:p14="http://schemas.microsoft.com/office/powerpoint/2010/main" val="25222925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Data Mining System Pipeline</a:t>
            </a:r>
            <a:endParaRPr b="1"/>
          </a:p>
        </p:txBody>
      </p:sp>
      <p:sp>
        <p:nvSpPr>
          <p:cNvPr id="247" name="Google Shape;247;p37"/>
          <p:cNvSpPr/>
          <p:nvPr/>
        </p:nvSpPr>
        <p:spPr>
          <a:xfrm>
            <a:off x="311700" y="1193600"/>
            <a:ext cx="2286000" cy="960000"/>
          </a:xfrm>
          <a:prstGeom prst="rect">
            <a:avLst/>
          </a:prstGeom>
          <a:solidFill>
            <a:srgbClr val="6AA84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Data Collection</a:t>
            </a:r>
            <a:endParaRPr>
              <a:solidFill>
                <a:schemeClr val="lt1"/>
              </a:solidFill>
              <a:latin typeface="Roboto"/>
              <a:ea typeface="Roboto"/>
              <a:cs typeface="Roboto"/>
              <a:sym typeface="Roboto"/>
            </a:endParaRPr>
          </a:p>
        </p:txBody>
      </p:sp>
      <p:sp>
        <p:nvSpPr>
          <p:cNvPr id="248" name="Google Shape;248;p37"/>
          <p:cNvSpPr/>
          <p:nvPr/>
        </p:nvSpPr>
        <p:spPr>
          <a:xfrm>
            <a:off x="3143425" y="1193600"/>
            <a:ext cx="2287200" cy="960000"/>
          </a:xfrm>
          <a:prstGeom prst="rect">
            <a:avLst/>
          </a:prstGeom>
          <a:solidFill>
            <a:srgbClr val="6AA84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None/>
            </a:pPr>
            <a:r>
              <a:rPr lang="en" dirty="0">
                <a:solidFill>
                  <a:schemeClr val="lt1"/>
                </a:solidFill>
                <a:latin typeface="Roboto"/>
                <a:ea typeface="Roboto"/>
                <a:cs typeface="Roboto"/>
                <a:sym typeface="Roboto"/>
              </a:rPr>
              <a:t>Data Pre-Processing </a:t>
            </a:r>
            <a:endParaRPr dirty="0">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sz="1000" dirty="0">
                <a:solidFill>
                  <a:schemeClr val="lt1"/>
                </a:solidFill>
                <a:latin typeface="Roboto"/>
                <a:ea typeface="Roboto"/>
                <a:cs typeface="Roboto"/>
                <a:sym typeface="Roboto"/>
              </a:rPr>
              <a:t>Encoding, Normalization</a:t>
            </a:r>
            <a:endParaRPr sz="1000" dirty="0">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sz="1000" dirty="0">
                <a:solidFill>
                  <a:schemeClr val="lt1"/>
                </a:solidFill>
                <a:latin typeface="Roboto"/>
                <a:ea typeface="Roboto"/>
                <a:cs typeface="Roboto"/>
                <a:sym typeface="Roboto"/>
              </a:rPr>
              <a:t>, Feature Engineering</a:t>
            </a:r>
            <a:endParaRPr sz="1000" dirty="0">
              <a:solidFill>
                <a:schemeClr val="lt1"/>
              </a:solidFill>
              <a:latin typeface="Roboto"/>
              <a:ea typeface="Roboto"/>
              <a:cs typeface="Roboto"/>
              <a:sym typeface="Roboto"/>
            </a:endParaRPr>
          </a:p>
        </p:txBody>
      </p:sp>
      <p:sp>
        <p:nvSpPr>
          <p:cNvPr id="249" name="Google Shape;249;p37"/>
          <p:cNvSpPr/>
          <p:nvPr/>
        </p:nvSpPr>
        <p:spPr>
          <a:xfrm>
            <a:off x="5994275" y="1193600"/>
            <a:ext cx="2286000" cy="960000"/>
          </a:xfrm>
          <a:prstGeom prst="rect">
            <a:avLst/>
          </a:prstGeom>
          <a:solidFill>
            <a:srgbClr val="6AA84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None/>
            </a:pPr>
            <a:r>
              <a:rPr lang="en">
                <a:solidFill>
                  <a:schemeClr val="lt1"/>
                </a:solidFill>
                <a:latin typeface="Roboto"/>
                <a:ea typeface="Roboto"/>
                <a:cs typeface="Roboto"/>
                <a:sym typeface="Roboto"/>
              </a:rPr>
              <a:t>EDA </a:t>
            </a:r>
            <a:endParaRPr>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sz="1000">
                <a:solidFill>
                  <a:schemeClr val="lt1"/>
                </a:solidFill>
                <a:latin typeface="Roboto"/>
                <a:ea typeface="Roboto"/>
                <a:cs typeface="Roboto"/>
                <a:sym typeface="Roboto"/>
              </a:rPr>
              <a:t>Exploratory Data Analysis</a:t>
            </a:r>
            <a:endParaRPr sz="1000">
              <a:solidFill>
                <a:schemeClr val="lt1"/>
              </a:solidFill>
              <a:latin typeface="Roboto"/>
              <a:ea typeface="Roboto"/>
              <a:cs typeface="Roboto"/>
              <a:sym typeface="Roboto"/>
            </a:endParaRPr>
          </a:p>
        </p:txBody>
      </p:sp>
      <p:sp>
        <p:nvSpPr>
          <p:cNvPr id="250" name="Google Shape;250;p37"/>
          <p:cNvSpPr/>
          <p:nvPr/>
        </p:nvSpPr>
        <p:spPr>
          <a:xfrm>
            <a:off x="5994275" y="2571750"/>
            <a:ext cx="2286000" cy="960000"/>
          </a:xfrm>
          <a:prstGeom prst="rect">
            <a:avLst/>
          </a:prstGeom>
          <a:solidFill>
            <a:srgbClr val="6AA84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None/>
            </a:pPr>
            <a:r>
              <a:rPr lang="en">
                <a:solidFill>
                  <a:schemeClr val="lt1"/>
                </a:solidFill>
                <a:latin typeface="Roboto"/>
                <a:ea typeface="Roboto"/>
                <a:cs typeface="Roboto"/>
                <a:sym typeface="Roboto"/>
              </a:rPr>
              <a:t>Data Splitting</a:t>
            </a:r>
            <a:endParaRPr>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sz="1100">
                <a:solidFill>
                  <a:schemeClr val="lt1"/>
                </a:solidFill>
                <a:latin typeface="Roboto"/>
                <a:ea typeface="Roboto"/>
                <a:cs typeface="Roboto"/>
                <a:sym typeface="Roboto"/>
              </a:rPr>
              <a:t>(Train, Test, Validation)</a:t>
            </a:r>
            <a:endParaRPr sz="1100">
              <a:solidFill>
                <a:schemeClr val="lt1"/>
              </a:solidFill>
              <a:latin typeface="Roboto"/>
              <a:ea typeface="Roboto"/>
              <a:cs typeface="Roboto"/>
              <a:sym typeface="Roboto"/>
            </a:endParaRPr>
          </a:p>
        </p:txBody>
      </p:sp>
      <p:sp>
        <p:nvSpPr>
          <p:cNvPr id="251" name="Google Shape;251;p37"/>
          <p:cNvSpPr/>
          <p:nvPr/>
        </p:nvSpPr>
        <p:spPr>
          <a:xfrm>
            <a:off x="3144026" y="2571750"/>
            <a:ext cx="2286000" cy="960000"/>
          </a:xfrm>
          <a:prstGeom prst="rect">
            <a:avLst/>
          </a:prstGeom>
          <a:solidFill>
            <a:srgbClr val="6AA84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Train</a:t>
            </a:r>
            <a:endParaRPr>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 different </a:t>
            </a:r>
            <a:endParaRPr>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ML models </a:t>
            </a:r>
            <a:endParaRPr>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on Training Dataset</a:t>
            </a:r>
            <a:endParaRPr>
              <a:solidFill>
                <a:schemeClr val="lt1"/>
              </a:solidFill>
              <a:latin typeface="Roboto"/>
              <a:ea typeface="Roboto"/>
              <a:cs typeface="Roboto"/>
              <a:sym typeface="Roboto"/>
            </a:endParaRPr>
          </a:p>
        </p:txBody>
      </p:sp>
      <p:sp>
        <p:nvSpPr>
          <p:cNvPr id="252" name="Google Shape;252;p37"/>
          <p:cNvSpPr/>
          <p:nvPr/>
        </p:nvSpPr>
        <p:spPr>
          <a:xfrm>
            <a:off x="311700" y="2571750"/>
            <a:ext cx="2286000" cy="960000"/>
          </a:xfrm>
          <a:prstGeom prst="rect">
            <a:avLst/>
          </a:prstGeom>
          <a:solidFill>
            <a:srgbClr val="6AA84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None/>
            </a:pPr>
            <a:r>
              <a:rPr lang="en">
                <a:solidFill>
                  <a:schemeClr val="lt1"/>
                </a:solidFill>
                <a:latin typeface="Roboto"/>
                <a:ea typeface="Roboto"/>
                <a:cs typeface="Roboto"/>
                <a:sym typeface="Roboto"/>
              </a:rPr>
              <a:t>Model Selection</a:t>
            </a:r>
            <a:endParaRPr>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sz="1000">
                <a:solidFill>
                  <a:schemeClr val="lt1"/>
                </a:solidFill>
                <a:latin typeface="Roboto"/>
                <a:ea typeface="Roboto"/>
                <a:cs typeface="Roboto"/>
                <a:sym typeface="Roboto"/>
              </a:rPr>
              <a:t>Selecting ML model based on validation dataset accuracies </a:t>
            </a:r>
            <a:endParaRPr sz="1000">
              <a:solidFill>
                <a:schemeClr val="lt1"/>
              </a:solidFill>
              <a:latin typeface="Roboto"/>
              <a:ea typeface="Roboto"/>
              <a:cs typeface="Roboto"/>
              <a:sym typeface="Roboto"/>
            </a:endParaRPr>
          </a:p>
        </p:txBody>
      </p:sp>
      <p:sp>
        <p:nvSpPr>
          <p:cNvPr id="253" name="Google Shape;253;p37"/>
          <p:cNvSpPr/>
          <p:nvPr/>
        </p:nvSpPr>
        <p:spPr>
          <a:xfrm>
            <a:off x="311700" y="3949900"/>
            <a:ext cx="2286000" cy="960000"/>
          </a:xfrm>
          <a:prstGeom prst="rect">
            <a:avLst/>
          </a:prstGeom>
          <a:solidFill>
            <a:srgbClr val="6AA84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Calculate Accuracy </a:t>
            </a:r>
            <a:endParaRPr>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of Model </a:t>
            </a:r>
            <a:endParaRPr>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on Test Dataset</a:t>
            </a:r>
            <a:endParaRPr>
              <a:solidFill>
                <a:schemeClr val="lt1"/>
              </a:solidFill>
              <a:latin typeface="Roboto"/>
              <a:ea typeface="Roboto"/>
              <a:cs typeface="Roboto"/>
              <a:sym typeface="Roboto"/>
            </a:endParaRPr>
          </a:p>
        </p:txBody>
      </p:sp>
      <p:sp>
        <p:nvSpPr>
          <p:cNvPr id="254" name="Google Shape;254;p37"/>
          <p:cNvSpPr/>
          <p:nvPr/>
        </p:nvSpPr>
        <p:spPr>
          <a:xfrm>
            <a:off x="3152388" y="3949900"/>
            <a:ext cx="2287200" cy="960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None/>
            </a:pPr>
            <a:r>
              <a:rPr lang="en">
                <a:solidFill>
                  <a:schemeClr val="lt1"/>
                </a:solidFill>
                <a:latin typeface="Roboto"/>
                <a:ea typeface="Roboto"/>
                <a:cs typeface="Roboto"/>
                <a:sym typeface="Roboto"/>
              </a:rPr>
              <a:t>Improve Accuracy</a:t>
            </a:r>
            <a:endParaRPr>
              <a:solidFill>
                <a:schemeClr val="lt1"/>
              </a:solidFill>
              <a:latin typeface="Roboto"/>
              <a:ea typeface="Roboto"/>
              <a:cs typeface="Roboto"/>
              <a:sym typeface="Roboto"/>
            </a:endParaRPr>
          </a:p>
          <a:p>
            <a:pPr marL="0" marR="0" lvl="0" indent="0" algn="ctr" rtl="0">
              <a:lnSpc>
                <a:spcPct val="100000"/>
              </a:lnSpc>
              <a:spcBef>
                <a:spcPts val="0"/>
              </a:spcBef>
              <a:spcAft>
                <a:spcPts val="0"/>
              </a:spcAft>
              <a:buNone/>
            </a:pPr>
            <a:r>
              <a:rPr lang="en" sz="1000">
                <a:solidFill>
                  <a:schemeClr val="lt1"/>
                </a:solidFill>
                <a:latin typeface="Roboto"/>
                <a:ea typeface="Roboto"/>
                <a:cs typeface="Roboto"/>
                <a:sym typeface="Roboto"/>
              </a:rPr>
              <a:t>(Hyper-parameters, K-Fold)</a:t>
            </a:r>
            <a:endParaRPr sz="1000">
              <a:solidFill>
                <a:schemeClr val="lt1"/>
              </a:solidFill>
              <a:latin typeface="Roboto"/>
              <a:ea typeface="Roboto"/>
              <a:cs typeface="Roboto"/>
              <a:sym typeface="Roboto"/>
            </a:endParaRPr>
          </a:p>
        </p:txBody>
      </p:sp>
      <p:sp>
        <p:nvSpPr>
          <p:cNvPr id="255" name="Google Shape;255;p37"/>
          <p:cNvSpPr/>
          <p:nvPr/>
        </p:nvSpPr>
        <p:spPr>
          <a:xfrm>
            <a:off x="5994275" y="3949900"/>
            <a:ext cx="2286000" cy="960000"/>
          </a:xfrm>
          <a:prstGeom prst="rect">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None/>
            </a:pPr>
            <a:r>
              <a:rPr lang="en">
                <a:solidFill>
                  <a:schemeClr val="lt1"/>
                </a:solidFill>
                <a:latin typeface="Roboto"/>
                <a:ea typeface="Roboto"/>
                <a:cs typeface="Roboto"/>
                <a:sym typeface="Roboto"/>
              </a:rPr>
              <a:t>Clustering Customers</a:t>
            </a:r>
            <a:endParaRPr>
              <a:solidFill>
                <a:schemeClr val="lt1"/>
              </a:solidFill>
              <a:latin typeface="Roboto"/>
              <a:ea typeface="Roboto"/>
              <a:cs typeface="Roboto"/>
              <a:sym typeface="Roboto"/>
            </a:endParaRPr>
          </a:p>
        </p:txBody>
      </p:sp>
      <p:sp>
        <p:nvSpPr>
          <p:cNvPr id="256" name="Google Shape;256;p37"/>
          <p:cNvSpPr/>
          <p:nvPr/>
        </p:nvSpPr>
        <p:spPr>
          <a:xfrm>
            <a:off x="2597700" y="1467200"/>
            <a:ext cx="560100" cy="4128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257" name="Google Shape;257;p37"/>
          <p:cNvSpPr/>
          <p:nvPr/>
        </p:nvSpPr>
        <p:spPr>
          <a:xfrm>
            <a:off x="5430025" y="1467200"/>
            <a:ext cx="560100" cy="4128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258" name="Google Shape;258;p37"/>
          <p:cNvSpPr/>
          <p:nvPr/>
        </p:nvSpPr>
        <p:spPr>
          <a:xfrm>
            <a:off x="2597700" y="4223500"/>
            <a:ext cx="560100" cy="4128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259" name="Google Shape;259;p37"/>
          <p:cNvSpPr/>
          <p:nvPr/>
        </p:nvSpPr>
        <p:spPr>
          <a:xfrm>
            <a:off x="5439600" y="4223500"/>
            <a:ext cx="560100" cy="412800"/>
          </a:xfrm>
          <a:prstGeom prst="righ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latin typeface="Roboto"/>
                <a:ea typeface="Roboto"/>
                <a:cs typeface="Roboto"/>
                <a:sym typeface="Roboto"/>
              </a:rPr>
              <a:t> </a:t>
            </a:r>
            <a:endParaRPr>
              <a:latin typeface="Roboto"/>
              <a:ea typeface="Roboto"/>
              <a:cs typeface="Roboto"/>
              <a:sym typeface="Roboto"/>
            </a:endParaRPr>
          </a:p>
        </p:txBody>
      </p:sp>
      <p:sp>
        <p:nvSpPr>
          <p:cNvPr id="260" name="Google Shape;260;p37"/>
          <p:cNvSpPr/>
          <p:nvPr/>
        </p:nvSpPr>
        <p:spPr>
          <a:xfrm>
            <a:off x="6933575" y="2153600"/>
            <a:ext cx="407400" cy="428700"/>
          </a:xfrm>
          <a:prstGeom prst="down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61" name="Google Shape;261;p37"/>
          <p:cNvSpPr/>
          <p:nvPr/>
        </p:nvSpPr>
        <p:spPr>
          <a:xfrm>
            <a:off x="2597700" y="2845350"/>
            <a:ext cx="560100" cy="412800"/>
          </a:xfrm>
          <a:prstGeom prst="lef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62" name="Google Shape;262;p37"/>
          <p:cNvSpPr/>
          <p:nvPr/>
        </p:nvSpPr>
        <p:spPr>
          <a:xfrm>
            <a:off x="5430025" y="2845350"/>
            <a:ext cx="560100" cy="412800"/>
          </a:xfrm>
          <a:prstGeom prst="left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263" name="Google Shape;263;p37"/>
          <p:cNvSpPr/>
          <p:nvPr/>
        </p:nvSpPr>
        <p:spPr>
          <a:xfrm>
            <a:off x="1251000" y="3531750"/>
            <a:ext cx="407400" cy="428700"/>
          </a:xfrm>
          <a:prstGeom prst="downArrow">
            <a:avLst>
              <a:gd name="adj1" fmla="val 50000"/>
              <a:gd name="adj2" fmla="val 50000"/>
            </a:avLst>
          </a:prstGeom>
          <a:solidFill>
            <a:schemeClr val="accent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8"/>
          <p:cNvSpPr txBox="1">
            <a:spLocks noGrp="1"/>
          </p:cNvSpPr>
          <p:nvPr>
            <p:ph type="title"/>
          </p:nvPr>
        </p:nvSpPr>
        <p:spPr>
          <a:xfrm>
            <a:off x="311700" y="39847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Future Work</a:t>
            </a:r>
            <a:endParaRPr/>
          </a:p>
        </p:txBody>
      </p:sp>
      <p:sp>
        <p:nvSpPr>
          <p:cNvPr id="269" name="Google Shape;269;p38"/>
          <p:cNvSpPr txBox="1"/>
          <p:nvPr/>
        </p:nvSpPr>
        <p:spPr>
          <a:xfrm>
            <a:off x="440550" y="1006275"/>
            <a:ext cx="8118900" cy="38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500">
              <a:solidFill>
                <a:schemeClr val="dk2"/>
              </a:solidFill>
              <a:latin typeface="Roboto"/>
              <a:ea typeface="Roboto"/>
              <a:cs typeface="Roboto"/>
              <a:sym typeface="Roboto"/>
            </a:endParaRPr>
          </a:p>
          <a:p>
            <a:pPr marL="457200" lvl="0" indent="-323850" algn="l" rtl="0">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 Outlier Management</a:t>
            </a:r>
            <a:endParaRPr sz="1500">
              <a:solidFill>
                <a:schemeClr val="dk2"/>
              </a:solidFill>
              <a:latin typeface="Roboto"/>
              <a:ea typeface="Roboto"/>
              <a:cs typeface="Roboto"/>
              <a:sym typeface="Roboto"/>
            </a:endParaRPr>
          </a:p>
          <a:p>
            <a:pPr marL="914400" lvl="1" indent="-323850" algn="l" rtl="0">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Removing/Handling Outliers</a:t>
            </a:r>
            <a:endParaRPr sz="1500">
              <a:solidFill>
                <a:schemeClr val="dk2"/>
              </a:solidFill>
              <a:latin typeface="Roboto"/>
              <a:ea typeface="Roboto"/>
              <a:cs typeface="Roboto"/>
              <a:sym typeface="Roboto"/>
            </a:endParaRPr>
          </a:p>
          <a:p>
            <a:pPr marL="0" lvl="0" indent="0" algn="l" rtl="0">
              <a:spcBef>
                <a:spcPts val="0"/>
              </a:spcBef>
              <a:spcAft>
                <a:spcPts val="0"/>
              </a:spcAft>
              <a:buNone/>
            </a:pPr>
            <a:endParaRPr sz="1500">
              <a:solidFill>
                <a:schemeClr val="dk2"/>
              </a:solidFill>
              <a:latin typeface="Roboto"/>
              <a:ea typeface="Roboto"/>
              <a:cs typeface="Roboto"/>
              <a:sym typeface="Roboto"/>
            </a:endParaRPr>
          </a:p>
          <a:p>
            <a:pPr marL="457200" lvl="0" indent="-323850" algn="l" rtl="0">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Model Tuning</a:t>
            </a:r>
            <a:endParaRPr sz="1500">
              <a:solidFill>
                <a:schemeClr val="dk2"/>
              </a:solidFill>
              <a:latin typeface="Roboto"/>
              <a:ea typeface="Roboto"/>
              <a:cs typeface="Roboto"/>
              <a:sym typeface="Roboto"/>
            </a:endParaRPr>
          </a:p>
          <a:p>
            <a:pPr marL="914400" lvl="1" indent="-323850" algn="l" rtl="0">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Hyperparameter Tuning</a:t>
            </a:r>
            <a:endParaRPr sz="1500">
              <a:solidFill>
                <a:schemeClr val="dk2"/>
              </a:solidFill>
              <a:latin typeface="Roboto"/>
              <a:ea typeface="Roboto"/>
              <a:cs typeface="Roboto"/>
              <a:sym typeface="Roboto"/>
            </a:endParaRPr>
          </a:p>
          <a:p>
            <a:pPr marL="914400" lvl="0" indent="0" algn="l" rtl="0">
              <a:spcBef>
                <a:spcPts val="0"/>
              </a:spcBef>
              <a:spcAft>
                <a:spcPts val="0"/>
              </a:spcAft>
              <a:buNone/>
            </a:pPr>
            <a:endParaRPr sz="1500">
              <a:solidFill>
                <a:schemeClr val="dk2"/>
              </a:solidFill>
              <a:latin typeface="Roboto"/>
              <a:ea typeface="Roboto"/>
              <a:cs typeface="Roboto"/>
              <a:sym typeface="Roboto"/>
            </a:endParaRPr>
          </a:p>
          <a:p>
            <a:pPr marL="457200" lvl="0" indent="-323850" algn="l" rtl="0">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Model Validation</a:t>
            </a:r>
            <a:endParaRPr sz="1500">
              <a:solidFill>
                <a:schemeClr val="dk2"/>
              </a:solidFill>
              <a:latin typeface="Roboto"/>
              <a:ea typeface="Roboto"/>
              <a:cs typeface="Roboto"/>
              <a:sym typeface="Roboto"/>
            </a:endParaRPr>
          </a:p>
          <a:p>
            <a:pPr marL="914400" lvl="1" indent="-323850" algn="l" rtl="0">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K-fold Cross Validation</a:t>
            </a:r>
            <a:endParaRPr sz="1500">
              <a:solidFill>
                <a:schemeClr val="dk2"/>
              </a:solidFill>
              <a:latin typeface="Roboto"/>
              <a:ea typeface="Roboto"/>
              <a:cs typeface="Roboto"/>
              <a:sym typeface="Roboto"/>
            </a:endParaRPr>
          </a:p>
          <a:p>
            <a:pPr marL="0" lvl="0" indent="0" algn="l" rtl="0">
              <a:spcBef>
                <a:spcPts val="0"/>
              </a:spcBef>
              <a:spcAft>
                <a:spcPts val="0"/>
              </a:spcAft>
              <a:buNone/>
            </a:pPr>
            <a:endParaRPr sz="1500">
              <a:solidFill>
                <a:schemeClr val="dk2"/>
              </a:solidFill>
              <a:latin typeface="Roboto"/>
              <a:ea typeface="Roboto"/>
              <a:cs typeface="Roboto"/>
              <a:sym typeface="Roboto"/>
            </a:endParaRPr>
          </a:p>
          <a:p>
            <a:pPr marL="457200" lvl="0" indent="-323850" algn="l" rtl="0">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Dimensionality Reduction</a:t>
            </a:r>
            <a:endParaRPr sz="1500">
              <a:solidFill>
                <a:schemeClr val="dk2"/>
              </a:solidFill>
              <a:latin typeface="Roboto"/>
              <a:ea typeface="Roboto"/>
              <a:cs typeface="Roboto"/>
              <a:sym typeface="Roboto"/>
            </a:endParaRPr>
          </a:p>
          <a:p>
            <a:pPr marL="914400" lvl="1" indent="-323850" algn="l" rtl="0">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PCA (Principal Component Analysis)</a:t>
            </a:r>
            <a:endParaRPr sz="1500">
              <a:solidFill>
                <a:schemeClr val="dk2"/>
              </a:solidFill>
              <a:latin typeface="Roboto"/>
              <a:ea typeface="Roboto"/>
              <a:cs typeface="Roboto"/>
              <a:sym typeface="Roboto"/>
            </a:endParaRPr>
          </a:p>
          <a:p>
            <a:pPr marL="0" lvl="0" indent="0" algn="l" rtl="0">
              <a:spcBef>
                <a:spcPts val="0"/>
              </a:spcBef>
              <a:spcAft>
                <a:spcPts val="0"/>
              </a:spcAft>
              <a:buNone/>
            </a:pPr>
            <a:endParaRPr sz="1500">
              <a:solidFill>
                <a:schemeClr val="dk2"/>
              </a:solidFill>
              <a:latin typeface="Roboto"/>
              <a:ea typeface="Roboto"/>
              <a:cs typeface="Roboto"/>
              <a:sym typeface="Roboto"/>
            </a:endParaRPr>
          </a:p>
          <a:p>
            <a:pPr marL="457200" lvl="0" indent="-323850" algn="l" rtl="0">
              <a:spcBef>
                <a:spcPts val="0"/>
              </a:spcBef>
              <a:spcAft>
                <a:spcPts val="0"/>
              </a:spcAft>
              <a:buClr>
                <a:schemeClr val="dk2"/>
              </a:buClr>
              <a:buSzPts val="1500"/>
              <a:buFont typeface="Roboto"/>
              <a:buChar char="●"/>
            </a:pPr>
            <a:r>
              <a:rPr lang="en" sz="1500">
                <a:solidFill>
                  <a:schemeClr val="dk2"/>
                </a:solidFill>
                <a:latin typeface="Roboto"/>
                <a:ea typeface="Roboto"/>
                <a:cs typeface="Roboto"/>
                <a:sym typeface="Roboto"/>
              </a:rPr>
              <a:t>Clustering</a:t>
            </a:r>
            <a:endParaRPr sz="1500">
              <a:solidFill>
                <a:schemeClr val="dk2"/>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798A9-7F8C-48CE-ABD5-ABE762052CA8}"/>
              </a:ext>
            </a:extLst>
          </p:cNvPr>
          <p:cNvSpPr>
            <a:spLocks noGrp="1"/>
          </p:cNvSpPr>
          <p:nvPr>
            <p:ph type="title"/>
          </p:nvPr>
        </p:nvSpPr>
        <p:spPr>
          <a:xfrm>
            <a:off x="690318" y="2010200"/>
            <a:ext cx="8520600" cy="975888"/>
          </a:xfrm>
        </p:spPr>
        <p:txBody>
          <a:bodyPr>
            <a:noAutofit/>
          </a:bodyPr>
          <a:lstStyle/>
          <a:p>
            <a:r>
              <a:rPr lang="en-IN" sz="5400" dirty="0"/>
              <a:t>THANK YOU </a:t>
            </a:r>
          </a:p>
        </p:txBody>
      </p:sp>
    </p:spTree>
    <p:extLst>
      <p:ext uri="{BB962C8B-B14F-4D97-AF65-F5344CB8AC3E}">
        <p14:creationId xmlns:p14="http://schemas.microsoft.com/office/powerpoint/2010/main" val="1196177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Outline:</a:t>
            </a:r>
            <a:endParaRPr/>
          </a:p>
        </p:txBody>
      </p:sp>
      <p:grpSp>
        <p:nvGrpSpPr>
          <p:cNvPr id="138" name="Google Shape;138;p26"/>
          <p:cNvGrpSpPr/>
          <p:nvPr/>
        </p:nvGrpSpPr>
        <p:grpSpPr>
          <a:xfrm>
            <a:off x="308838" y="1242975"/>
            <a:ext cx="3558375" cy="924600"/>
            <a:chOff x="308838" y="1242975"/>
            <a:chExt cx="3558375" cy="924600"/>
          </a:xfrm>
        </p:grpSpPr>
        <p:cxnSp>
          <p:nvCxnSpPr>
            <p:cNvPr id="139" name="Google Shape;139;p26"/>
            <p:cNvCxnSpPr/>
            <p:nvPr/>
          </p:nvCxnSpPr>
          <p:spPr>
            <a:xfrm rot="10800000">
              <a:off x="2642013" y="1654113"/>
              <a:ext cx="1225200" cy="0"/>
            </a:xfrm>
            <a:prstGeom prst="straightConnector1">
              <a:avLst/>
            </a:prstGeom>
            <a:noFill/>
            <a:ln w="9525" cap="flat" cmpd="sng">
              <a:solidFill>
                <a:srgbClr val="E1165B"/>
              </a:solidFill>
              <a:prstDash val="solid"/>
              <a:round/>
              <a:headEnd type="none" w="sm" len="sm"/>
              <a:tailEnd type="oval" w="med" len="med"/>
            </a:ln>
          </p:spPr>
        </p:cxnSp>
        <p:sp>
          <p:nvSpPr>
            <p:cNvPr id="140" name="Google Shape;140;p26"/>
            <p:cNvSpPr txBox="1"/>
            <p:nvPr/>
          </p:nvSpPr>
          <p:spPr>
            <a:xfrm>
              <a:off x="308838" y="1242975"/>
              <a:ext cx="2124000" cy="92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Roboto"/>
                  <a:ea typeface="Roboto"/>
                  <a:cs typeface="Roboto"/>
                  <a:sym typeface="Roboto"/>
                </a:rPr>
                <a:t>Introduction</a:t>
              </a:r>
              <a:endParaRPr sz="1200" b="1">
                <a:latin typeface="Roboto"/>
                <a:ea typeface="Roboto"/>
                <a:cs typeface="Roboto"/>
                <a:sym typeface="Roboto"/>
              </a:endParaRPr>
            </a:p>
            <a:p>
              <a:pPr marL="0" lvl="0" indent="0" algn="r" rtl="0">
                <a:spcBef>
                  <a:spcPts val="0"/>
                </a:spcBef>
                <a:spcAft>
                  <a:spcPts val="0"/>
                </a:spcAft>
                <a:buNone/>
              </a:pPr>
              <a:endParaRPr sz="800" b="1">
                <a:latin typeface="Roboto"/>
                <a:ea typeface="Roboto"/>
                <a:cs typeface="Roboto"/>
                <a:sym typeface="Roboto"/>
              </a:endParaRPr>
            </a:p>
            <a:p>
              <a:pPr marL="0" lvl="0" indent="0" algn="r" rtl="0">
                <a:spcBef>
                  <a:spcPts val="0"/>
                </a:spcBef>
                <a:spcAft>
                  <a:spcPts val="1600"/>
                </a:spcAft>
                <a:buNone/>
              </a:pPr>
              <a:r>
                <a:rPr lang="en" sz="800">
                  <a:latin typeface="Roboto"/>
                  <a:ea typeface="Roboto"/>
                  <a:cs typeface="Roboto"/>
                  <a:sym typeface="Roboto"/>
                </a:rPr>
                <a:t>Background, what, why, intro to dataset</a:t>
              </a:r>
              <a:endParaRPr sz="800">
                <a:latin typeface="Roboto"/>
                <a:ea typeface="Roboto"/>
                <a:cs typeface="Roboto"/>
                <a:sym typeface="Roboto"/>
              </a:endParaRPr>
            </a:p>
          </p:txBody>
        </p:sp>
      </p:grpSp>
      <p:grpSp>
        <p:nvGrpSpPr>
          <p:cNvPr id="141" name="Google Shape;141;p26"/>
          <p:cNvGrpSpPr/>
          <p:nvPr/>
        </p:nvGrpSpPr>
        <p:grpSpPr>
          <a:xfrm>
            <a:off x="308838" y="2646125"/>
            <a:ext cx="3263100" cy="924600"/>
            <a:chOff x="308838" y="2646125"/>
            <a:chExt cx="3263100" cy="924600"/>
          </a:xfrm>
        </p:grpSpPr>
        <p:cxnSp>
          <p:nvCxnSpPr>
            <p:cNvPr id="142" name="Google Shape;142;p26"/>
            <p:cNvCxnSpPr/>
            <p:nvPr/>
          </p:nvCxnSpPr>
          <p:spPr>
            <a:xfrm rot="10800000">
              <a:off x="2641938" y="3108425"/>
              <a:ext cx="930000" cy="0"/>
            </a:xfrm>
            <a:prstGeom prst="straightConnector1">
              <a:avLst/>
            </a:prstGeom>
            <a:noFill/>
            <a:ln w="9525" cap="flat" cmpd="sng">
              <a:solidFill>
                <a:srgbClr val="C4134F"/>
              </a:solidFill>
              <a:prstDash val="solid"/>
              <a:round/>
              <a:headEnd type="none" w="sm" len="sm"/>
              <a:tailEnd type="oval" w="med" len="med"/>
            </a:ln>
          </p:spPr>
        </p:cxnSp>
        <p:sp>
          <p:nvSpPr>
            <p:cNvPr id="143" name="Google Shape;143;p26"/>
            <p:cNvSpPr txBox="1"/>
            <p:nvPr/>
          </p:nvSpPr>
          <p:spPr>
            <a:xfrm>
              <a:off x="308838" y="2646125"/>
              <a:ext cx="2124000" cy="92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a:latin typeface="Roboto"/>
                  <a:ea typeface="Roboto"/>
                  <a:cs typeface="Roboto"/>
                  <a:sym typeface="Roboto"/>
                </a:rPr>
                <a:t>EDA</a:t>
              </a:r>
              <a:endParaRPr sz="1200" b="1">
                <a:latin typeface="Roboto"/>
                <a:ea typeface="Roboto"/>
                <a:cs typeface="Roboto"/>
                <a:sym typeface="Roboto"/>
              </a:endParaRPr>
            </a:p>
            <a:p>
              <a:pPr marL="0" lvl="0" indent="0" algn="r" rtl="0">
                <a:spcBef>
                  <a:spcPts val="0"/>
                </a:spcBef>
                <a:spcAft>
                  <a:spcPts val="0"/>
                </a:spcAft>
                <a:buNone/>
              </a:pPr>
              <a:endParaRPr sz="800" b="1">
                <a:latin typeface="Roboto"/>
                <a:ea typeface="Roboto"/>
                <a:cs typeface="Roboto"/>
                <a:sym typeface="Roboto"/>
              </a:endParaRPr>
            </a:p>
            <a:p>
              <a:pPr marL="0" lvl="0" indent="0" algn="r" rtl="0">
                <a:spcBef>
                  <a:spcPts val="0"/>
                </a:spcBef>
                <a:spcAft>
                  <a:spcPts val="1600"/>
                </a:spcAft>
                <a:buNone/>
              </a:pPr>
              <a:endParaRPr sz="800" b="1">
                <a:latin typeface="Roboto"/>
                <a:ea typeface="Roboto"/>
                <a:cs typeface="Roboto"/>
                <a:sym typeface="Roboto"/>
              </a:endParaRPr>
            </a:p>
          </p:txBody>
        </p:sp>
      </p:grpSp>
      <p:grpSp>
        <p:nvGrpSpPr>
          <p:cNvPr id="144" name="Google Shape;144;p26"/>
          <p:cNvGrpSpPr/>
          <p:nvPr/>
        </p:nvGrpSpPr>
        <p:grpSpPr>
          <a:xfrm>
            <a:off x="4657738" y="3391700"/>
            <a:ext cx="4162750" cy="924600"/>
            <a:chOff x="4657738" y="3391700"/>
            <a:chExt cx="4162750" cy="924600"/>
          </a:xfrm>
        </p:grpSpPr>
        <p:cxnSp>
          <p:nvCxnSpPr>
            <p:cNvPr id="145" name="Google Shape;145;p26"/>
            <p:cNvCxnSpPr/>
            <p:nvPr/>
          </p:nvCxnSpPr>
          <p:spPr>
            <a:xfrm>
              <a:off x="4657738" y="3854000"/>
              <a:ext cx="1838700" cy="0"/>
            </a:xfrm>
            <a:prstGeom prst="straightConnector1">
              <a:avLst/>
            </a:prstGeom>
            <a:noFill/>
            <a:ln w="9525" cap="flat" cmpd="sng">
              <a:solidFill>
                <a:srgbClr val="B6124A"/>
              </a:solidFill>
              <a:prstDash val="solid"/>
              <a:round/>
              <a:headEnd type="none" w="sm" len="sm"/>
              <a:tailEnd type="oval" w="med" len="med"/>
            </a:ln>
          </p:spPr>
        </p:cxnSp>
        <p:sp>
          <p:nvSpPr>
            <p:cNvPr id="146" name="Google Shape;146;p26"/>
            <p:cNvSpPr txBox="1"/>
            <p:nvPr/>
          </p:nvSpPr>
          <p:spPr>
            <a:xfrm>
              <a:off x="6696488" y="3391700"/>
              <a:ext cx="21240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Data Pre-Processing</a:t>
              </a:r>
              <a:endParaRPr sz="1200" b="1">
                <a:latin typeface="Roboto"/>
                <a:ea typeface="Roboto"/>
                <a:cs typeface="Roboto"/>
                <a:sym typeface="Roboto"/>
              </a:endParaRPr>
            </a:p>
            <a:p>
              <a:pPr marL="0" lvl="0" indent="0" algn="l" rtl="0">
                <a:spcBef>
                  <a:spcPts val="0"/>
                </a:spcBef>
                <a:spcAft>
                  <a:spcPts val="0"/>
                </a:spcAft>
                <a:buNone/>
              </a:pPr>
              <a:endParaRPr sz="800" b="1">
                <a:latin typeface="Roboto"/>
                <a:ea typeface="Roboto"/>
                <a:cs typeface="Roboto"/>
                <a:sym typeface="Roboto"/>
              </a:endParaRPr>
            </a:p>
            <a:p>
              <a:pPr marL="0" lvl="0" indent="0" algn="l" rtl="0">
                <a:spcBef>
                  <a:spcPts val="0"/>
                </a:spcBef>
                <a:spcAft>
                  <a:spcPts val="1600"/>
                </a:spcAft>
                <a:buNone/>
              </a:pPr>
              <a:endParaRPr sz="800">
                <a:latin typeface="Roboto"/>
                <a:ea typeface="Roboto"/>
                <a:cs typeface="Roboto"/>
                <a:sym typeface="Roboto"/>
              </a:endParaRPr>
            </a:p>
          </p:txBody>
        </p:sp>
      </p:grpSp>
      <p:grpSp>
        <p:nvGrpSpPr>
          <p:cNvPr id="147" name="Google Shape;147;p26"/>
          <p:cNvGrpSpPr/>
          <p:nvPr/>
        </p:nvGrpSpPr>
        <p:grpSpPr>
          <a:xfrm>
            <a:off x="5209838" y="1242975"/>
            <a:ext cx="3934063" cy="924600"/>
            <a:chOff x="5209838" y="1242975"/>
            <a:chExt cx="3934063" cy="924600"/>
          </a:xfrm>
        </p:grpSpPr>
        <p:sp>
          <p:nvSpPr>
            <p:cNvPr id="148" name="Google Shape;148;p26"/>
            <p:cNvSpPr txBox="1"/>
            <p:nvPr/>
          </p:nvSpPr>
          <p:spPr>
            <a:xfrm>
              <a:off x="6696500" y="1242975"/>
              <a:ext cx="24474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Future Work</a:t>
              </a:r>
              <a:endParaRPr sz="1200" b="1">
                <a:latin typeface="Roboto"/>
                <a:ea typeface="Roboto"/>
                <a:cs typeface="Roboto"/>
                <a:sym typeface="Roboto"/>
              </a:endParaRPr>
            </a:p>
            <a:p>
              <a:pPr marL="0" lvl="0" indent="0" algn="l" rtl="0">
                <a:spcBef>
                  <a:spcPts val="0"/>
                </a:spcBef>
                <a:spcAft>
                  <a:spcPts val="1600"/>
                </a:spcAft>
                <a:buNone/>
              </a:pPr>
              <a:r>
                <a:rPr lang="en" sz="800">
                  <a:latin typeface="Roboto"/>
                  <a:ea typeface="Roboto"/>
                  <a:cs typeface="Roboto"/>
                  <a:sym typeface="Roboto"/>
                </a:rPr>
                <a:t>.</a:t>
              </a:r>
              <a:endParaRPr sz="800" b="1">
                <a:latin typeface="Roboto"/>
                <a:ea typeface="Roboto"/>
                <a:cs typeface="Roboto"/>
                <a:sym typeface="Roboto"/>
              </a:endParaRPr>
            </a:p>
          </p:txBody>
        </p:sp>
        <p:cxnSp>
          <p:nvCxnSpPr>
            <p:cNvPr id="149" name="Google Shape;149;p26"/>
            <p:cNvCxnSpPr/>
            <p:nvPr/>
          </p:nvCxnSpPr>
          <p:spPr>
            <a:xfrm>
              <a:off x="5209838" y="1654113"/>
              <a:ext cx="1286700" cy="0"/>
            </a:xfrm>
            <a:prstGeom prst="straightConnector1">
              <a:avLst/>
            </a:prstGeom>
            <a:noFill/>
            <a:ln w="9525" cap="flat" cmpd="sng">
              <a:solidFill>
                <a:srgbClr val="840D35"/>
              </a:solidFill>
              <a:prstDash val="solid"/>
              <a:round/>
              <a:headEnd type="none" w="sm" len="sm"/>
              <a:tailEnd type="oval" w="med" len="med"/>
            </a:ln>
          </p:spPr>
        </p:cxnSp>
      </p:grpSp>
      <p:grpSp>
        <p:nvGrpSpPr>
          <p:cNvPr id="150" name="Google Shape;150;p26"/>
          <p:cNvGrpSpPr/>
          <p:nvPr/>
        </p:nvGrpSpPr>
        <p:grpSpPr>
          <a:xfrm>
            <a:off x="5610288" y="2313350"/>
            <a:ext cx="3533612" cy="924600"/>
            <a:chOff x="5610288" y="2313350"/>
            <a:chExt cx="3533612" cy="924600"/>
          </a:xfrm>
        </p:grpSpPr>
        <p:cxnSp>
          <p:nvCxnSpPr>
            <p:cNvPr id="151" name="Google Shape;151;p26"/>
            <p:cNvCxnSpPr/>
            <p:nvPr/>
          </p:nvCxnSpPr>
          <p:spPr>
            <a:xfrm>
              <a:off x="5610288" y="2775650"/>
              <a:ext cx="886200" cy="0"/>
            </a:xfrm>
            <a:prstGeom prst="straightConnector1">
              <a:avLst/>
            </a:prstGeom>
            <a:noFill/>
            <a:ln w="9525" cap="flat" cmpd="sng">
              <a:solidFill>
                <a:srgbClr val="AC1146"/>
              </a:solidFill>
              <a:prstDash val="solid"/>
              <a:round/>
              <a:headEnd type="none" w="sm" len="sm"/>
              <a:tailEnd type="oval" w="med" len="med"/>
            </a:ln>
          </p:spPr>
        </p:cxnSp>
        <p:sp>
          <p:nvSpPr>
            <p:cNvPr id="152" name="Google Shape;152;p26"/>
            <p:cNvSpPr txBox="1"/>
            <p:nvPr/>
          </p:nvSpPr>
          <p:spPr>
            <a:xfrm>
              <a:off x="6696500" y="2313350"/>
              <a:ext cx="2447400" cy="924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a:latin typeface="Roboto"/>
                  <a:ea typeface="Roboto"/>
                  <a:cs typeface="Roboto"/>
                  <a:sym typeface="Roboto"/>
                </a:rPr>
                <a:t>Implementing ML Models</a:t>
              </a:r>
              <a:endParaRPr sz="800" b="1">
                <a:latin typeface="Roboto"/>
                <a:ea typeface="Roboto"/>
                <a:cs typeface="Roboto"/>
                <a:sym typeface="Roboto"/>
              </a:endParaRPr>
            </a:p>
          </p:txBody>
        </p:sp>
      </p:grpSp>
      <p:grpSp>
        <p:nvGrpSpPr>
          <p:cNvPr id="153" name="Google Shape;153;p26"/>
          <p:cNvGrpSpPr/>
          <p:nvPr/>
        </p:nvGrpSpPr>
        <p:grpSpPr>
          <a:xfrm>
            <a:off x="2601236" y="654951"/>
            <a:ext cx="3922200" cy="3915924"/>
            <a:chOff x="2610905" y="610653"/>
            <a:chExt cx="3922200" cy="3922200"/>
          </a:xfrm>
        </p:grpSpPr>
        <p:sp>
          <p:nvSpPr>
            <p:cNvPr id="154" name="Google Shape;154;p26"/>
            <p:cNvSpPr/>
            <p:nvPr/>
          </p:nvSpPr>
          <p:spPr>
            <a:xfrm rot="-4980021">
              <a:off x="3204123" y="1186472"/>
              <a:ext cx="2771960" cy="2771960"/>
            </a:xfrm>
            <a:prstGeom prst="blockArc">
              <a:avLst>
                <a:gd name="adj1" fmla="val 12602522"/>
                <a:gd name="adj2" fmla="val 16867657"/>
                <a:gd name="adj3" fmla="val 20844"/>
              </a:avLst>
            </a:prstGeom>
            <a:solidFill>
              <a:srgbClr val="C41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6"/>
            <p:cNvSpPr/>
            <p:nvPr/>
          </p:nvSpPr>
          <p:spPr>
            <a:xfrm rot="7920309">
              <a:off x="3183402" y="1183149"/>
              <a:ext cx="2777207" cy="2777207"/>
            </a:xfrm>
            <a:prstGeom prst="blockArc">
              <a:avLst>
                <a:gd name="adj1" fmla="val 12602522"/>
                <a:gd name="adj2" fmla="val 16867657"/>
                <a:gd name="adj3" fmla="val 20844"/>
              </a:avLst>
            </a:prstGeom>
            <a:solidFill>
              <a:srgbClr val="AC1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6"/>
            <p:cNvSpPr/>
            <p:nvPr/>
          </p:nvSpPr>
          <p:spPr>
            <a:xfrm rot="3600063">
              <a:off x="3186335" y="1195681"/>
              <a:ext cx="2777488" cy="2777488"/>
            </a:xfrm>
            <a:prstGeom prst="blockArc">
              <a:avLst>
                <a:gd name="adj1" fmla="val 12602522"/>
                <a:gd name="adj2" fmla="val 16867657"/>
                <a:gd name="adj3" fmla="val 20844"/>
              </a:avLst>
            </a:prstGeom>
            <a:solidFill>
              <a:srgbClr val="840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6"/>
            <p:cNvSpPr/>
            <p:nvPr/>
          </p:nvSpPr>
          <p:spPr>
            <a:xfrm rot="4024705">
              <a:off x="5326681" y="1940898"/>
              <a:ext cx="578477" cy="579147"/>
            </a:xfrm>
            <a:prstGeom prst="pie">
              <a:avLst>
                <a:gd name="adj1" fmla="val 6190354"/>
                <a:gd name="adj2" fmla="val 14996165"/>
              </a:avLst>
            </a:prstGeom>
            <a:solidFill>
              <a:srgbClr val="AC1146"/>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6"/>
            <p:cNvSpPr/>
            <p:nvPr/>
          </p:nvSpPr>
          <p:spPr>
            <a:xfrm rot="-6816027">
              <a:off x="5326729" y="1940918"/>
              <a:ext cx="578485" cy="579035"/>
            </a:xfrm>
            <a:prstGeom prst="pie">
              <a:avLst>
                <a:gd name="adj1" fmla="val 4028252"/>
                <a:gd name="adj2" fmla="val 17183677"/>
              </a:avLst>
            </a:prstGeom>
            <a:solidFill>
              <a:srgbClr val="AC11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6"/>
            <p:cNvSpPr/>
            <p:nvPr/>
          </p:nvSpPr>
          <p:spPr>
            <a:xfrm rot="-9359762">
              <a:off x="3193941" y="1176205"/>
              <a:ext cx="2777287" cy="2777287"/>
            </a:xfrm>
            <a:prstGeom prst="blockArc">
              <a:avLst>
                <a:gd name="adj1" fmla="val 12602522"/>
                <a:gd name="adj2" fmla="val 16867657"/>
                <a:gd name="adj3" fmla="val 20844"/>
              </a:avLst>
            </a:prstGeom>
            <a:solidFill>
              <a:srgbClr val="B61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6"/>
            <p:cNvSpPr/>
            <p:nvPr/>
          </p:nvSpPr>
          <p:spPr>
            <a:xfrm rot="-8936366">
              <a:off x="3659126" y="3173505"/>
              <a:ext cx="578551" cy="578963"/>
            </a:xfrm>
            <a:prstGeom prst="pie">
              <a:avLst>
                <a:gd name="adj1" fmla="val 6190354"/>
                <a:gd name="adj2" fmla="val 14996165"/>
              </a:avLst>
            </a:prstGeom>
            <a:solidFill>
              <a:srgbClr val="C4134F"/>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6"/>
            <p:cNvSpPr/>
            <p:nvPr/>
          </p:nvSpPr>
          <p:spPr>
            <a:xfrm rot="1824498">
              <a:off x="3659375" y="3173497"/>
              <a:ext cx="578475" cy="578885"/>
            </a:xfrm>
            <a:prstGeom prst="pie">
              <a:avLst>
                <a:gd name="adj1" fmla="val 4028252"/>
                <a:gd name="adj2" fmla="val 17183677"/>
              </a:avLst>
            </a:prstGeom>
            <a:solidFill>
              <a:srgbClr val="C4134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6"/>
            <p:cNvSpPr/>
            <p:nvPr/>
          </p:nvSpPr>
          <p:spPr>
            <a:xfrm rot="-600092">
              <a:off x="3198852" y="1195456"/>
              <a:ext cx="2777611" cy="2777611"/>
            </a:xfrm>
            <a:prstGeom prst="blockArc">
              <a:avLst>
                <a:gd name="adj1" fmla="val 12513247"/>
                <a:gd name="adj2" fmla="val 16867657"/>
                <a:gd name="adj3" fmla="val 20844"/>
              </a:avLst>
            </a:prstGeom>
            <a:solidFill>
              <a:srgbClr val="E11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6"/>
            <p:cNvSpPr/>
            <p:nvPr/>
          </p:nvSpPr>
          <p:spPr>
            <a:xfrm rot="-176551">
              <a:off x="4312105" y="1195442"/>
              <a:ext cx="578563" cy="579162"/>
            </a:xfrm>
            <a:prstGeom prst="pie">
              <a:avLst>
                <a:gd name="adj1" fmla="val 6190354"/>
                <a:gd name="adj2" fmla="val 14996165"/>
              </a:avLst>
            </a:prstGeom>
            <a:solidFill>
              <a:srgbClr val="840D35"/>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6"/>
            <p:cNvSpPr/>
            <p:nvPr/>
          </p:nvSpPr>
          <p:spPr>
            <a:xfrm rot="10584085">
              <a:off x="4312088" y="1195622"/>
              <a:ext cx="578340" cy="578939"/>
            </a:xfrm>
            <a:prstGeom prst="pie">
              <a:avLst>
                <a:gd name="adj1" fmla="val 4028252"/>
                <a:gd name="adj2" fmla="val 17183677"/>
              </a:avLst>
            </a:prstGeom>
            <a:solidFill>
              <a:srgbClr val="840D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6"/>
            <p:cNvSpPr/>
            <p:nvPr/>
          </p:nvSpPr>
          <p:spPr>
            <a:xfrm rot="8344778">
              <a:off x="4940929" y="3162886"/>
              <a:ext cx="578465" cy="578888"/>
            </a:xfrm>
            <a:prstGeom prst="pie">
              <a:avLst>
                <a:gd name="adj1" fmla="val 6190354"/>
                <a:gd name="adj2" fmla="val 14996165"/>
              </a:avLst>
            </a:prstGeom>
            <a:solidFill>
              <a:srgbClr val="B6124A"/>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6"/>
            <p:cNvSpPr/>
            <p:nvPr/>
          </p:nvSpPr>
          <p:spPr>
            <a:xfrm rot="-2495643">
              <a:off x="4941000" y="3162728"/>
              <a:ext cx="578445" cy="579093"/>
            </a:xfrm>
            <a:prstGeom prst="pie">
              <a:avLst>
                <a:gd name="adj1" fmla="val 4028252"/>
                <a:gd name="adj2" fmla="val 17183677"/>
              </a:avLst>
            </a:prstGeom>
            <a:solidFill>
              <a:srgbClr val="B612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6"/>
            <p:cNvSpPr/>
            <p:nvPr/>
          </p:nvSpPr>
          <p:spPr>
            <a:xfrm rot="-4556960">
              <a:off x="3257335" y="1939059"/>
              <a:ext cx="578302" cy="578957"/>
            </a:xfrm>
            <a:prstGeom prst="pie">
              <a:avLst>
                <a:gd name="adj1" fmla="val 6190354"/>
                <a:gd name="adj2" fmla="val 14996165"/>
              </a:avLst>
            </a:prstGeom>
            <a:solidFill>
              <a:srgbClr val="E1165B"/>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6"/>
            <p:cNvSpPr/>
            <p:nvPr/>
          </p:nvSpPr>
          <p:spPr>
            <a:xfrm rot="6204541">
              <a:off x="3257468" y="1938977"/>
              <a:ext cx="578264" cy="578917"/>
            </a:xfrm>
            <a:prstGeom prst="pie">
              <a:avLst>
                <a:gd name="adj1" fmla="val 4028252"/>
                <a:gd name="adj2" fmla="val 17183677"/>
              </a:avLst>
            </a:prstGeom>
            <a:solidFill>
              <a:srgbClr val="E116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6"/>
            <p:cNvSpPr txBox="1"/>
            <p:nvPr/>
          </p:nvSpPr>
          <p:spPr>
            <a:xfrm>
              <a:off x="4341900" y="1271896"/>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05</a:t>
              </a:r>
              <a:endParaRPr sz="1600" b="1">
                <a:solidFill>
                  <a:srgbClr val="FFFFFF"/>
                </a:solidFill>
                <a:latin typeface="Roboto"/>
                <a:ea typeface="Roboto"/>
                <a:cs typeface="Roboto"/>
                <a:sym typeface="Roboto"/>
              </a:endParaRPr>
            </a:p>
          </p:txBody>
        </p:sp>
        <p:sp>
          <p:nvSpPr>
            <p:cNvPr id="170" name="Google Shape;170;p26"/>
            <p:cNvSpPr txBox="1"/>
            <p:nvPr/>
          </p:nvSpPr>
          <p:spPr>
            <a:xfrm>
              <a:off x="3274219"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01</a:t>
              </a:r>
              <a:endParaRPr sz="1600" b="1">
                <a:solidFill>
                  <a:srgbClr val="FFFFFF"/>
                </a:solidFill>
                <a:latin typeface="Roboto"/>
                <a:ea typeface="Roboto"/>
                <a:cs typeface="Roboto"/>
                <a:sym typeface="Roboto"/>
              </a:endParaRPr>
            </a:p>
          </p:txBody>
        </p:sp>
        <p:sp>
          <p:nvSpPr>
            <p:cNvPr id="171" name="Google Shape;171;p26"/>
            <p:cNvSpPr txBox="1"/>
            <p:nvPr/>
          </p:nvSpPr>
          <p:spPr>
            <a:xfrm>
              <a:off x="3685317"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a:t>
              </a:r>
              <a:endParaRPr sz="1600" b="1">
                <a:solidFill>
                  <a:srgbClr val="FFFFFF"/>
                </a:solidFill>
                <a:latin typeface="Roboto"/>
                <a:ea typeface="Roboto"/>
                <a:cs typeface="Roboto"/>
                <a:sym typeface="Roboto"/>
              </a:endParaRPr>
            </a:p>
          </p:txBody>
        </p:sp>
        <p:sp>
          <p:nvSpPr>
            <p:cNvPr id="172" name="Google Shape;172;p26"/>
            <p:cNvSpPr txBox="1"/>
            <p:nvPr/>
          </p:nvSpPr>
          <p:spPr>
            <a:xfrm>
              <a:off x="4955323"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173" name="Google Shape;173;p26"/>
            <p:cNvSpPr txBox="1"/>
            <p:nvPr/>
          </p:nvSpPr>
          <p:spPr>
            <a:xfrm>
              <a:off x="5364737"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04</a:t>
              </a:r>
              <a:endParaRPr sz="1600" b="1">
                <a:solidFill>
                  <a:srgbClr val="FFFFFF"/>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179" name="Google Shape;179;p27"/>
          <p:cNvSpPr txBox="1">
            <a:spLocks noGrp="1"/>
          </p:cNvSpPr>
          <p:nvPr>
            <p:ph type="body" idx="1"/>
          </p:nvPr>
        </p:nvSpPr>
        <p:spPr>
          <a:xfrm>
            <a:off x="311700" y="1169875"/>
            <a:ext cx="8520600" cy="33390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Background: Vahan Bima, a leading Indian motor vehicle insurance company, seeks to enhance customer experience through personalized programs.</a:t>
            </a:r>
            <a:br>
              <a:rPr lang="en" sz="1600"/>
            </a:br>
            <a:endParaRPr sz="1600"/>
          </a:p>
          <a:p>
            <a:pPr marL="457200" lvl="0" indent="-330200" algn="l" rtl="0">
              <a:spcBef>
                <a:spcPts val="0"/>
              </a:spcBef>
              <a:spcAft>
                <a:spcPts val="0"/>
              </a:spcAft>
              <a:buSzPts val="1600"/>
              <a:buChar char="●"/>
            </a:pPr>
            <a:r>
              <a:rPr lang="en" sz="1600"/>
              <a:t>What: The project involves building a machine learning model to predict Customer Lifetime Value (CLTV) based on user and policy data, and segment customers into different segments</a:t>
            </a:r>
            <a:br>
              <a:rPr lang="en" sz="1600"/>
            </a:br>
            <a:endParaRPr sz="1600"/>
          </a:p>
          <a:p>
            <a:pPr marL="457200" lvl="0" indent="-330200" algn="l" rtl="0">
              <a:spcBef>
                <a:spcPts val="0"/>
              </a:spcBef>
              <a:spcAft>
                <a:spcPts val="0"/>
              </a:spcAft>
              <a:buSzPts val="1600"/>
              <a:buChar char="●"/>
            </a:pPr>
            <a:r>
              <a:rPr lang="en" sz="1600"/>
              <a:t>Why it matters: By using CLTV and segmenting customers, the company aims to strategically personalize services, improving customer satisfaction and loyalty.</a:t>
            </a:r>
            <a:endParaRPr sz="1600"/>
          </a:p>
          <a:p>
            <a:pPr marL="0" lvl="0" indent="0" algn="l" rtl="0">
              <a:spcBef>
                <a:spcPts val="1200"/>
              </a:spcBef>
              <a:spcAft>
                <a:spcPts val="1200"/>
              </a:spcAft>
              <a:buNone/>
            </a:pP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8"/>
          <p:cNvSpPr txBox="1">
            <a:spLocks noGrp="1"/>
          </p:cNvSpPr>
          <p:nvPr>
            <p:ph type="title"/>
          </p:nvPr>
        </p:nvSpPr>
        <p:spPr>
          <a:xfrm>
            <a:off x="1524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Formulation</a:t>
            </a:r>
            <a:endParaRPr/>
          </a:p>
        </p:txBody>
      </p:sp>
      <p:sp>
        <p:nvSpPr>
          <p:cNvPr id="185" name="Google Shape;185;p28"/>
          <p:cNvSpPr txBox="1"/>
          <p:nvPr/>
        </p:nvSpPr>
        <p:spPr>
          <a:xfrm>
            <a:off x="152400" y="1017800"/>
            <a:ext cx="8315100" cy="155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b="1">
                <a:solidFill>
                  <a:schemeClr val="dk2"/>
                </a:solidFill>
                <a:latin typeface="Roboto"/>
                <a:ea typeface="Roboto"/>
                <a:cs typeface="Roboto"/>
                <a:sym typeface="Roboto"/>
              </a:rPr>
              <a:t>Dataset Overview:</a:t>
            </a:r>
            <a:r>
              <a:rPr lang="en" sz="1600">
                <a:solidFill>
                  <a:schemeClr val="dk2"/>
                </a:solidFill>
                <a:latin typeface="Roboto"/>
                <a:ea typeface="Roboto"/>
                <a:cs typeface="Roboto"/>
                <a:sym typeface="Roboto"/>
              </a:rPr>
              <a:t> The dataset consists of detailed information about customers and their engagement with different customer policies.</a:t>
            </a:r>
            <a:endParaRPr sz="1600">
              <a:solidFill>
                <a:schemeClr val="dk2"/>
              </a:solidFill>
              <a:latin typeface="Roboto"/>
              <a:ea typeface="Roboto"/>
              <a:cs typeface="Roboto"/>
              <a:sym typeface="Roboto"/>
            </a:endParaRPr>
          </a:p>
          <a:p>
            <a:pPr marL="0" lvl="0" indent="0" algn="l" rtl="0">
              <a:spcBef>
                <a:spcPts val="0"/>
              </a:spcBef>
              <a:spcAft>
                <a:spcPts val="0"/>
              </a:spcAft>
              <a:buNone/>
            </a:pPr>
            <a:endParaRPr sz="1600">
              <a:solidFill>
                <a:schemeClr val="dk2"/>
              </a:solidFill>
              <a:latin typeface="Roboto"/>
              <a:ea typeface="Roboto"/>
              <a:cs typeface="Roboto"/>
              <a:sym typeface="Roboto"/>
            </a:endParaRPr>
          </a:p>
          <a:p>
            <a:pPr marL="0" lvl="0" indent="0" algn="l" rtl="0">
              <a:spcBef>
                <a:spcPts val="0"/>
              </a:spcBef>
              <a:spcAft>
                <a:spcPts val="0"/>
              </a:spcAft>
              <a:buNone/>
            </a:pPr>
            <a:r>
              <a:rPr lang="en" sz="1600" b="1">
                <a:solidFill>
                  <a:schemeClr val="dk2"/>
                </a:solidFill>
                <a:latin typeface="Roboto"/>
                <a:ea typeface="Roboto"/>
                <a:cs typeface="Roboto"/>
                <a:sym typeface="Roboto"/>
              </a:rPr>
              <a:t>Goal: </a:t>
            </a:r>
            <a:r>
              <a:rPr lang="en" sz="1600">
                <a:solidFill>
                  <a:schemeClr val="dk2"/>
                </a:solidFill>
                <a:latin typeface="Roboto"/>
                <a:ea typeface="Roboto"/>
                <a:cs typeface="Roboto"/>
                <a:sym typeface="Roboto"/>
              </a:rPr>
              <a:t>To predict the CLTV metric, based on customer and policy features; </a:t>
            </a:r>
            <a:r>
              <a:rPr lang="en" sz="1600" i="1">
                <a:solidFill>
                  <a:schemeClr val="dk2"/>
                </a:solidFill>
                <a:latin typeface="Roboto"/>
                <a:ea typeface="Roboto"/>
                <a:cs typeface="Roboto"/>
                <a:sym typeface="Roboto"/>
              </a:rPr>
              <a:t>Regression</a:t>
            </a:r>
            <a:r>
              <a:rPr lang="en" sz="1600">
                <a:solidFill>
                  <a:schemeClr val="dk2"/>
                </a:solidFill>
                <a:latin typeface="Roboto"/>
                <a:ea typeface="Roboto"/>
                <a:cs typeface="Roboto"/>
                <a:sym typeface="Roboto"/>
              </a:rPr>
              <a:t> task</a:t>
            </a:r>
            <a:endParaRPr sz="1600">
              <a:solidFill>
                <a:schemeClr val="dk2"/>
              </a:solidFill>
              <a:latin typeface="Roboto"/>
              <a:ea typeface="Roboto"/>
              <a:cs typeface="Roboto"/>
              <a:sym typeface="Roboto"/>
            </a:endParaRPr>
          </a:p>
          <a:p>
            <a:pPr marL="0" lvl="0" indent="0" algn="l" rtl="0">
              <a:spcBef>
                <a:spcPts val="0"/>
              </a:spcBef>
              <a:spcAft>
                <a:spcPts val="0"/>
              </a:spcAft>
              <a:buNone/>
            </a:pPr>
            <a:r>
              <a:rPr lang="en" sz="1600">
                <a:solidFill>
                  <a:schemeClr val="dk2"/>
                </a:solidFill>
                <a:latin typeface="Roboto"/>
                <a:ea typeface="Roboto"/>
                <a:cs typeface="Roboto"/>
                <a:sym typeface="Roboto"/>
              </a:rPr>
              <a:t>          Segment the customers for enhanced personalized policies; </a:t>
            </a:r>
            <a:r>
              <a:rPr lang="en" sz="1600" i="1">
                <a:solidFill>
                  <a:schemeClr val="dk2"/>
                </a:solidFill>
                <a:latin typeface="Roboto"/>
                <a:ea typeface="Roboto"/>
                <a:cs typeface="Roboto"/>
                <a:sym typeface="Roboto"/>
              </a:rPr>
              <a:t>Clustering</a:t>
            </a:r>
            <a:r>
              <a:rPr lang="en" sz="1600">
                <a:solidFill>
                  <a:schemeClr val="dk2"/>
                </a:solidFill>
                <a:latin typeface="Roboto"/>
                <a:ea typeface="Roboto"/>
                <a:cs typeface="Roboto"/>
                <a:sym typeface="Roboto"/>
              </a:rPr>
              <a:t> task</a:t>
            </a:r>
            <a:endParaRPr sz="1600">
              <a:solidFill>
                <a:schemeClr val="dk2"/>
              </a:solidFill>
              <a:latin typeface="Roboto"/>
              <a:ea typeface="Roboto"/>
              <a:cs typeface="Roboto"/>
              <a:sym typeface="Roboto"/>
            </a:endParaRPr>
          </a:p>
        </p:txBody>
      </p:sp>
      <p:pic>
        <p:nvPicPr>
          <p:cNvPr id="186" name="Google Shape;186;p28"/>
          <p:cNvPicPr preferRelativeResize="0"/>
          <p:nvPr/>
        </p:nvPicPr>
        <p:blipFill>
          <a:blip r:embed="rId3">
            <a:alphaModFix/>
          </a:blip>
          <a:stretch>
            <a:fillRect/>
          </a:stretch>
        </p:blipFill>
        <p:spPr>
          <a:xfrm>
            <a:off x="152400" y="2724200"/>
            <a:ext cx="8839199" cy="17385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 (EDA)</a:t>
            </a:r>
            <a:endParaRPr/>
          </a:p>
        </p:txBody>
      </p:sp>
      <p:pic>
        <p:nvPicPr>
          <p:cNvPr id="192" name="Google Shape;192;p29"/>
          <p:cNvPicPr preferRelativeResize="0"/>
          <p:nvPr/>
        </p:nvPicPr>
        <p:blipFill>
          <a:blip r:embed="rId3">
            <a:alphaModFix/>
          </a:blip>
          <a:stretch>
            <a:fillRect/>
          </a:stretch>
        </p:blipFill>
        <p:spPr>
          <a:xfrm>
            <a:off x="0" y="1307775"/>
            <a:ext cx="6451399" cy="3482825"/>
          </a:xfrm>
          <a:prstGeom prst="rect">
            <a:avLst/>
          </a:prstGeom>
          <a:noFill/>
          <a:ln>
            <a:noFill/>
          </a:ln>
        </p:spPr>
      </p:pic>
      <p:pic>
        <p:nvPicPr>
          <p:cNvPr id="193" name="Google Shape;193;p29"/>
          <p:cNvPicPr preferRelativeResize="0"/>
          <p:nvPr/>
        </p:nvPicPr>
        <p:blipFill rotWithShape="1">
          <a:blip r:embed="rId4">
            <a:alphaModFix/>
          </a:blip>
          <a:srcRect/>
          <a:stretch/>
        </p:blipFill>
        <p:spPr>
          <a:xfrm>
            <a:off x="6451400" y="1307775"/>
            <a:ext cx="2235400" cy="1793200"/>
          </a:xfrm>
          <a:prstGeom prst="rect">
            <a:avLst/>
          </a:prstGeom>
          <a:noFill/>
          <a:ln>
            <a:noFill/>
          </a:ln>
        </p:spPr>
      </p:pic>
      <p:pic>
        <p:nvPicPr>
          <p:cNvPr id="194" name="Google Shape;194;p29"/>
          <p:cNvPicPr preferRelativeResize="0"/>
          <p:nvPr/>
        </p:nvPicPr>
        <p:blipFill>
          <a:blip r:embed="rId5">
            <a:alphaModFix/>
          </a:blip>
          <a:stretch>
            <a:fillRect/>
          </a:stretch>
        </p:blipFill>
        <p:spPr>
          <a:xfrm>
            <a:off x="6451400" y="3100975"/>
            <a:ext cx="2235400" cy="1689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 (EDA)  </a:t>
            </a:r>
            <a:endParaRPr/>
          </a:p>
        </p:txBody>
      </p:sp>
      <p:pic>
        <p:nvPicPr>
          <p:cNvPr id="200" name="Google Shape;200;p30"/>
          <p:cNvPicPr preferRelativeResize="0"/>
          <p:nvPr/>
        </p:nvPicPr>
        <p:blipFill>
          <a:blip r:embed="rId3">
            <a:alphaModFix/>
          </a:blip>
          <a:stretch>
            <a:fillRect/>
          </a:stretch>
        </p:blipFill>
        <p:spPr>
          <a:xfrm>
            <a:off x="-57675" y="1481575"/>
            <a:ext cx="4301686" cy="3147575"/>
          </a:xfrm>
          <a:prstGeom prst="rect">
            <a:avLst/>
          </a:prstGeom>
          <a:noFill/>
          <a:ln>
            <a:noFill/>
          </a:ln>
        </p:spPr>
      </p:pic>
      <p:pic>
        <p:nvPicPr>
          <p:cNvPr id="201" name="Google Shape;201;p30"/>
          <p:cNvPicPr preferRelativeResize="0"/>
          <p:nvPr/>
        </p:nvPicPr>
        <p:blipFill>
          <a:blip r:embed="rId4">
            <a:alphaModFix/>
          </a:blip>
          <a:stretch>
            <a:fillRect/>
          </a:stretch>
        </p:blipFill>
        <p:spPr>
          <a:xfrm>
            <a:off x="4176950" y="1412375"/>
            <a:ext cx="4967049" cy="3147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 (EDA)  </a:t>
            </a:r>
            <a:endParaRPr/>
          </a:p>
        </p:txBody>
      </p:sp>
      <p:pic>
        <p:nvPicPr>
          <p:cNvPr id="207" name="Google Shape;207;p31"/>
          <p:cNvPicPr preferRelativeResize="0"/>
          <p:nvPr/>
        </p:nvPicPr>
        <p:blipFill>
          <a:blip r:embed="rId3">
            <a:alphaModFix/>
          </a:blip>
          <a:stretch>
            <a:fillRect/>
          </a:stretch>
        </p:blipFill>
        <p:spPr>
          <a:xfrm>
            <a:off x="311700" y="1277725"/>
            <a:ext cx="3872150" cy="3037635"/>
          </a:xfrm>
          <a:prstGeom prst="rect">
            <a:avLst/>
          </a:prstGeom>
          <a:noFill/>
          <a:ln>
            <a:noFill/>
          </a:ln>
        </p:spPr>
      </p:pic>
      <p:pic>
        <p:nvPicPr>
          <p:cNvPr id="208" name="Google Shape;208;p31"/>
          <p:cNvPicPr preferRelativeResize="0"/>
          <p:nvPr/>
        </p:nvPicPr>
        <p:blipFill>
          <a:blip r:embed="rId4">
            <a:alphaModFix/>
          </a:blip>
          <a:stretch>
            <a:fillRect/>
          </a:stretch>
        </p:blipFill>
        <p:spPr>
          <a:xfrm>
            <a:off x="4294900" y="1258250"/>
            <a:ext cx="3982650" cy="3076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Exploratory data analysis (EDA)  </a:t>
            </a:r>
            <a:endParaRPr/>
          </a:p>
        </p:txBody>
      </p:sp>
      <p:pic>
        <p:nvPicPr>
          <p:cNvPr id="214" name="Google Shape;214;p32"/>
          <p:cNvPicPr preferRelativeResize="0"/>
          <p:nvPr/>
        </p:nvPicPr>
        <p:blipFill>
          <a:blip r:embed="rId3">
            <a:alphaModFix/>
          </a:blip>
          <a:stretch>
            <a:fillRect/>
          </a:stretch>
        </p:blipFill>
        <p:spPr>
          <a:xfrm>
            <a:off x="235075" y="1231450"/>
            <a:ext cx="3990100" cy="3130165"/>
          </a:xfrm>
          <a:prstGeom prst="rect">
            <a:avLst/>
          </a:prstGeom>
          <a:noFill/>
          <a:ln>
            <a:noFill/>
          </a:ln>
        </p:spPr>
      </p:pic>
      <p:pic>
        <p:nvPicPr>
          <p:cNvPr id="215" name="Google Shape;215;p32"/>
          <p:cNvPicPr preferRelativeResize="0"/>
          <p:nvPr/>
        </p:nvPicPr>
        <p:blipFill>
          <a:blip r:embed="rId4">
            <a:alphaModFix/>
          </a:blip>
          <a:stretch>
            <a:fillRect/>
          </a:stretch>
        </p:blipFill>
        <p:spPr>
          <a:xfrm>
            <a:off x="4402400" y="1372375"/>
            <a:ext cx="4066200" cy="298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Preprocessing </a:t>
            </a:r>
            <a:endParaRPr/>
          </a:p>
        </p:txBody>
      </p:sp>
      <p:sp>
        <p:nvSpPr>
          <p:cNvPr id="221" name="Google Shape;221;p33"/>
          <p:cNvSpPr txBox="1"/>
          <p:nvPr/>
        </p:nvSpPr>
        <p:spPr>
          <a:xfrm>
            <a:off x="440525" y="1360800"/>
            <a:ext cx="4601400" cy="2421900"/>
          </a:xfrm>
          <a:prstGeom prst="rect">
            <a:avLst/>
          </a:prstGeom>
          <a:noFill/>
          <a:ln>
            <a:noFill/>
          </a:ln>
        </p:spPr>
        <p:txBody>
          <a:bodyPr spcFirstLastPara="1" wrap="square" lIns="91425" tIns="91425" rIns="91425" bIns="91425" anchor="t" anchorCtr="0">
            <a:noAutofit/>
          </a:bodyPr>
          <a:lstStyle/>
          <a:p>
            <a:pPr marL="457200" lvl="0" indent="-342900" algn="l" rtl="0">
              <a:spcBef>
                <a:spcPts val="0"/>
              </a:spcBef>
              <a:spcAft>
                <a:spcPts val="0"/>
              </a:spcAft>
              <a:buClr>
                <a:schemeClr val="dk2"/>
              </a:buClr>
              <a:buSzPts val="1800"/>
              <a:buFont typeface="Roboto"/>
              <a:buChar char="●"/>
            </a:pPr>
            <a:r>
              <a:rPr lang="en" sz="1800" dirty="0">
                <a:solidFill>
                  <a:schemeClr val="dk2"/>
                </a:solidFill>
                <a:latin typeface="Roboto"/>
                <a:ea typeface="Roboto"/>
                <a:cs typeface="Roboto"/>
                <a:sym typeface="Roboto"/>
              </a:rPr>
              <a:t>Handling Categorical Columns</a:t>
            </a:r>
            <a:endParaRPr sz="1800" dirty="0">
              <a:solidFill>
                <a:schemeClr val="dk2"/>
              </a:solidFill>
              <a:latin typeface="Roboto"/>
              <a:ea typeface="Roboto"/>
              <a:cs typeface="Roboto"/>
              <a:sym typeface="Roboto"/>
            </a:endParaRPr>
          </a:p>
          <a:p>
            <a:pPr marL="914400" lvl="1" indent="-330200" algn="l" rtl="0">
              <a:spcBef>
                <a:spcPts val="0"/>
              </a:spcBef>
              <a:spcAft>
                <a:spcPts val="0"/>
              </a:spcAft>
              <a:buClr>
                <a:schemeClr val="dk2"/>
              </a:buClr>
              <a:buSzPts val="1600"/>
              <a:buFont typeface="Roboto"/>
              <a:buChar char="○"/>
            </a:pPr>
            <a:r>
              <a:rPr lang="en" sz="1600" dirty="0">
                <a:solidFill>
                  <a:schemeClr val="dk2"/>
                </a:solidFill>
                <a:latin typeface="Roboto"/>
                <a:ea typeface="Roboto"/>
                <a:cs typeface="Roboto"/>
                <a:sym typeface="Roboto"/>
              </a:rPr>
              <a:t>One Hot Encoding</a:t>
            </a:r>
            <a:endParaRPr sz="1600" dirty="0">
              <a:solidFill>
                <a:schemeClr val="dk2"/>
              </a:solidFill>
              <a:latin typeface="Roboto"/>
              <a:ea typeface="Roboto"/>
              <a:cs typeface="Roboto"/>
              <a:sym typeface="Roboto"/>
            </a:endParaRPr>
          </a:p>
          <a:p>
            <a:pPr marL="914400" lvl="0" indent="0" algn="l" rtl="0">
              <a:spcBef>
                <a:spcPts val="0"/>
              </a:spcBef>
              <a:spcAft>
                <a:spcPts val="0"/>
              </a:spcAft>
              <a:buNone/>
            </a:pPr>
            <a:endParaRPr sz="1800" dirty="0">
              <a:solidFill>
                <a:schemeClr val="dk2"/>
              </a:solidFill>
              <a:latin typeface="Roboto"/>
              <a:ea typeface="Roboto"/>
              <a:cs typeface="Roboto"/>
              <a:sym typeface="Roboto"/>
            </a:endParaRPr>
          </a:p>
          <a:p>
            <a:pPr marL="0" lvl="0" indent="0" algn="l" rtl="0">
              <a:spcBef>
                <a:spcPts val="0"/>
              </a:spcBef>
              <a:spcAft>
                <a:spcPts val="0"/>
              </a:spcAft>
              <a:buNone/>
            </a:pPr>
            <a:endParaRPr sz="1800" dirty="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dirty="0">
                <a:solidFill>
                  <a:schemeClr val="dk2"/>
                </a:solidFill>
                <a:latin typeface="Roboto"/>
                <a:ea typeface="Roboto"/>
                <a:cs typeface="Roboto"/>
                <a:sym typeface="Roboto"/>
              </a:rPr>
              <a:t>Handling Ordinal Columns</a:t>
            </a:r>
            <a:endParaRPr sz="1800" dirty="0">
              <a:solidFill>
                <a:schemeClr val="dk2"/>
              </a:solidFill>
              <a:latin typeface="Roboto"/>
              <a:ea typeface="Roboto"/>
              <a:cs typeface="Roboto"/>
              <a:sym typeface="Roboto"/>
            </a:endParaRPr>
          </a:p>
          <a:p>
            <a:pPr marL="914400" lvl="1" indent="-330200" algn="l" rtl="0">
              <a:spcBef>
                <a:spcPts val="0"/>
              </a:spcBef>
              <a:spcAft>
                <a:spcPts val="0"/>
              </a:spcAft>
              <a:buClr>
                <a:schemeClr val="dk2"/>
              </a:buClr>
              <a:buSzPts val="1600"/>
              <a:buFont typeface="Roboto"/>
              <a:buChar char="○"/>
            </a:pPr>
            <a:r>
              <a:rPr lang="en" sz="1600" dirty="0">
                <a:solidFill>
                  <a:schemeClr val="dk2"/>
                </a:solidFill>
                <a:latin typeface="Roboto"/>
                <a:ea typeface="Roboto"/>
                <a:cs typeface="Roboto"/>
                <a:sym typeface="Roboto"/>
              </a:rPr>
              <a:t>Label Encoding</a:t>
            </a:r>
            <a:endParaRPr sz="1600" dirty="0">
              <a:solidFill>
                <a:schemeClr val="dk2"/>
              </a:solidFill>
              <a:latin typeface="Roboto"/>
              <a:ea typeface="Roboto"/>
              <a:cs typeface="Roboto"/>
              <a:sym typeface="Roboto"/>
            </a:endParaRPr>
          </a:p>
          <a:p>
            <a:pPr marL="0" lvl="0" indent="0" algn="l" rtl="0">
              <a:spcBef>
                <a:spcPts val="0"/>
              </a:spcBef>
              <a:spcAft>
                <a:spcPts val="0"/>
              </a:spcAft>
              <a:buNone/>
            </a:pPr>
            <a:endParaRPr sz="1600" dirty="0">
              <a:solidFill>
                <a:schemeClr val="dk2"/>
              </a:solidFill>
              <a:latin typeface="Roboto"/>
              <a:ea typeface="Roboto"/>
              <a:cs typeface="Roboto"/>
              <a:sym typeface="Roboto"/>
            </a:endParaRPr>
          </a:p>
          <a:p>
            <a:pPr marL="0" lvl="0" indent="0" algn="l" rtl="0">
              <a:spcBef>
                <a:spcPts val="0"/>
              </a:spcBef>
              <a:spcAft>
                <a:spcPts val="0"/>
              </a:spcAft>
              <a:buNone/>
            </a:pPr>
            <a:endParaRPr sz="1600" dirty="0">
              <a:solidFill>
                <a:schemeClr val="dk2"/>
              </a:solidFill>
              <a:latin typeface="Roboto"/>
              <a:ea typeface="Roboto"/>
              <a:cs typeface="Roboto"/>
              <a:sym typeface="Roboto"/>
            </a:endParaRPr>
          </a:p>
          <a:p>
            <a:pPr marL="457200" lvl="0" indent="-342900" algn="l" rtl="0">
              <a:spcBef>
                <a:spcPts val="0"/>
              </a:spcBef>
              <a:spcAft>
                <a:spcPts val="0"/>
              </a:spcAft>
              <a:buClr>
                <a:schemeClr val="dk2"/>
              </a:buClr>
              <a:buSzPts val="1800"/>
              <a:buFont typeface="Roboto"/>
              <a:buChar char="●"/>
            </a:pPr>
            <a:r>
              <a:rPr lang="en" sz="1800" dirty="0">
                <a:solidFill>
                  <a:schemeClr val="dk2"/>
                </a:solidFill>
                <a:latin typeface="Roboto"/>
                <a:ea typeface="Roboto"/>
                <a:cs typeface="Roboto"/>
                <a:sym typeface="Roboto"/>
              </a:rPr>
              <a:t>Normalization</a:t>
            </a:r>
            <a:endParaRPr sz="1800" dirty="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726</Words>
  <Application>Microsoft Office PowerPoint</Application>
  <PresentationFormat>On-screen Show (16:9)</PresentationFormat>
  <Paragraphs>113</Paragraphs>
  <Slides>17</Slides>
  <Notes>14</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Roboto</vt:lpstr>
      <vt:lpstr>Simple Light</vt:lpstr>
      <vt:lpstr>Geometric</vt:lpstr>
      <vt:lpstr>CLTV Predictive Segmentation for personalized insurance policies</vt:lpstr>
      <vt:lpstr>Outline:</vt:lpstr>
      <vt:lpstr>Introduction:</vt:lpstr>
      <vt:lpstr>Problem Formulation</vt:lpstr>
      <vt:lpstr>Exploratory data analysis (EDA)</vt:lpstr>
      <vt:lpstr>Exploratory data analysis (EDA)  </vt:lpstr>
      <vt:lpstr>Exploratory data analysis (EDA)  </vt:lpstr>
      <vt:lpstr>Exploratory data analysis (EDA)  </vt:lpstr>
      <vt:lpstr>Data Preprocessing </vt:lpstr>
      <vt:lpstr>Feature Engineering - Removed Income Column</vt:lpstr>
      <vt:lpstr>Variance Inflation Factor (VIF) </vt:lpstr>
      <vt:lpstr>Implementing ML Models </vt:lpstr>
      <vt:lpstr>PowerPoint Presentation</vt:lpstr>
      <vt:lpstr>Challenges</vt:lpstr>
      <vt:lpstr>Data Mining System Pipeline</vt:lpstr>
      <vt:lpstr>Future Work</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CLTV Predictive Segmentation for personalized insurance policies</dc:title>
  <cp:lastModifiedBy>Shreyas Anil Hingmire (Student)</cp:lastModifiedBy>
  <cp:revision>5</cp:revision>
  <dcterms:modified xsi:type="dcterms:W3CDTF">2024-02-12T17:10:20Z</dcterms:modified>
</cp:coreProperties>
</file>