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Lst>
  <p:sldSz cy="5143500" cx="9144000"/>
  <p:notesSz cx="6858000" cy="9144000"/>
  <p:embeddedFontLst>
    <p:embeddedFont>
      <p:font typeface="Roboto"/>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7ABD18E9-C417-4FB0-AD8E-6D5BD3399E6B}">
  <a:tblStyle styleId="{7ABD18E9-C417-4FB0-AD8E-6D5BD3399E6B}"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Roboto-regular.fntdata"/><Relationship Id="rId25" Type="http://schemas.openxmlformats.org/officeDocument/2006/relationships/slide" Target="slides/slide19.xml"/><Relationship Id="rId28" Type="http://schemas.openxmlformats.org/officeDocument/2006/relationships/font" Target="fonts/Roboto-italic.fntdata"/><Relationship Id="rId27" Type="http://schemas.openxmlformats.org/officeDocument/2006/relationships/font" Target="fonts/Roboto-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Roboto-boldItalic.fntdata"/><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66a0f39e53_0_2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266a0f39e53_0_2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Hi everyone,</a:t>
            </a:r>
            <a:endParaRPr/>
          </a:p>
          <a:p>
            <a:pPr indent="0" lvl="0" marL="0" rtl="0" algn="l">
              <a:spcBef>
                <a:spcPts val="0"/>
              </a:spcBef>
              <a:spcAft>
                <a:spcPts val="0"/>
              </a:spcAft>
              <a:buClr>
                <a:schemeClr val="dk1"/>
              </a:buClr>
              <a:buSzPts val="1100"/>
              <a:buFont typeface="Arial"/>
              <a:buNone/>
            </a:pPr>
            <a:r>
              <a:rPr lang="en"/>
              <a:t>It gives us great pleasure to welcome you to our project presentation for the CSE 572 course. We chose to explore a dataset that holds the intricate details of customer interactions and policy dynamics and forecast the Customer Lifetime Value (CLTV) and engage in predictive segmentation to tailore personalized insurance policies.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c564dd2323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2c564dd2323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2c564dd2323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2c564dd2323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2c564dd2323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2c564dd2323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2c5e0535161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2c5e0535161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2c5e0535161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2c5e0535161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2c5e0535161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2c5e0535161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2c5e0535161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2c5e0535161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2c564dd2323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2c564dd2323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2c5e0535161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2c5e0535161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2c6004608b5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2c6004608b5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b2f0bfb8ad_1_1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b2f0bfb8ad_1_1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A little background regarding the project. Vahan Bima is a prominent motor vehicle insurance company and they wish to forecast the CLTV based on the user and policy data. They further seek to segment the customers based on the data to improve their satisfaction and loyalty through personalized programs.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b2f0bfb8ad_1_11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b2f0bfb8ad_1_1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Moving forward, let's now take a look at the dataset:</a:t>
            </a:r>
            <a:endParaRPr/>
          </a:p>
          <a:p>
            <a:pPr indent="0" lvl="0" marL="0" rtl="0" algn="l">
              <a:spcBef>
                <a:spcPts val="0"/>
              </a:spcBef>
              <a:spcAft>
                <a:spcPts val="0"/>
              </a:spcAft>
              <a:buClr>
                <a:schemeClr val="dk1"/>
              </a:buClr>
              <a:buSzPts val="1100"/>
              <a:buFont typeface="Arial"/>
              <a:buNone/>
            </a:pPr>
            <a:r>
              <a:rPr lang="en"/>
              <a:t>The VahanBima dataset provides a comprehensive snapshot of customer and policy information, serving as a valuable resource for predictive modeling. Key features include unique customer identifiers (id), gender, area, highest qualification, annual income, marital status, vintage (years since the first policy), total claimed amount (claim_amount), the number of policies issued (num_policies), details of the active policy, type of policy, and the target variable - Customer Lifetime Value (CLTV).</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This dataset is particularly well-suited for regression tasks aiming to predict CLTV, allowing the development of models that can forecast the long-term value of customers. The diverse set of features, ranging from demographic information to policy details, offers the potential to uncover complex relationships and patterns that influence customer lifetime value.</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Additionally, the dataset could be used for clustering tasks to segment customers based on shared characteristics, aiding VahanBima in tailoring personalized experiences and optimizing customer engagement strategies.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However, potential challenges include handling outliers, addressing multicollinearity, and ensuring appropriate preprocessing for effective model development. Overall, the VahanBima dataset provides a rich foundation for data mining tasks aimed at enhancing customer experience and strategic decision-making within the insurance company.</a:t>
            </a:r>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c123c1b74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2c123c1b74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b2f0bfb8ad_6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2b2f0bfb8ad_6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c5e053516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2c5e053516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c5e0535161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2c5e0535161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c5e0535161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2c5e053516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c564dd2323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c564dd232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lvl1pPr lvl="0" rtl="0">
              <a:spcBef>
                <a:spcPts val="0"/>
              </a:spcBef>
              <a:spcAft>
                <a:spcPts val="0"/>
              </a:spcAft>
              <a:buClr>
                <a:schemeClr val="lt1"/>
              </a:buClr>
              <a:buSzPts val="4200"/>
              <a:buNone/>
              <a:defRPr sz="4200">
                <a:solidFill>
                  <a:schemeClr val="lt1"/>
                </a:solidFill>
              </a:defRPr>
            </a:lvl1pPr>
            <a:lvl2pPr lvl="1" rtl="0">
              <a:spcBef>
                <a:spcPts val="0"/>
              </a:spcBef>
              <a:spcAft>
                <a:spcPts val="0"/>
              </a:spcAft>
              <a:buClr>
                <a:schemeClr val="lt1"/>
              </a:buClr>
              <a:buSzPts val="4200"/>
              <a:buNone/>
              <a:defRPr sz="4200">
                <a:solidFill>
                  <a:schemeClr val="lt1"/>
                </a:solidFill>
              </a:defRPr>
            </a:lvl2pPr>
            <a:lvl3pPr lvl="2" rtl="0">
              <a:spcBef>
                <a:spcPts val="0"/>
              </a:spcBef>
              <a:spcAft>
                <a:spcPts val="0"/>
              </a:spcAft>
              <a:buClr>
                <a:schemeClr val="lt1"/>
              </a:buClr>
              <a:buSzPts val="4200"/>
              <a:buNone/>
              <a:defRPr sz="4200">
                <a:solidFill>
                  <a:schemeClr val="lt1"/>
                </a:solidFill>
              </a:defRPr>
            </a:lvl3pPr>
            <a:lvl4pPr lvl="3" rtl="0">
              <a:spcBef>
                <a:spcPts val="0"/>
              </a:spcBef>
              <a:spcAft>
                <a:spcPts val="0"/>
              </a:spcAft>
              <a:buClr>
                <a:schemeClr val="lt1"/>
              </a:buClr>
              <a:buSzPts val="4200"/>
              <a:buNone/>
              <a:defRPr sz="4200">
                <a:solidFill>
                  <a:schemeClr val="lt1"/>
                </a:solidFill>
              </a:defRPr>
            </a:lvl4pPr>
            <a:lvl5pPr lvl="4" rtl="0">
              <a:spcBef>
                <a:spcPts val="0"/>
              </a:spcBef>
              <a:spcAft>
                <a:spcPts val="0"/>
              </a:spcAft>
              <a:buClr>
                <a:schemeClr val="lt1"/>
              </a:buClr>
              <a:buSzPts val="4200"/>
              <a:buNone/>
              <a:defRPr sz="4200">
                <a:solidFill>
                  <a:schemeClr val="lt1"/>
                </a:solidFill>
              </a:defRPr>
            </a:lvl5pPr>
            <a:lvl6pPr lvl="5" rtl="0">
              <a:spcBef>
                <a:spcPts val="0"/>
              </a:spcBef>
              <a:spcAft>
                <a:spcPts val="0"/>
              </a:spcAft>
              <a:buClr>
                <a:schemeClr val="lt1"/>
              </a:buClr>
              <a:buSzPts val="4200"/>
              <a:buNone/>
              <a:defRPr sz="4200">
                <a:solidFill>
                  <a:schemeClr val="lt1"/>
                </a:solidFill>
              </a:defRPr>
            </a:lvl6pPr>
            <a:lvl7pPr lvl="6" rtl="0">
              <a:spcBef>
                <a:spcPts val="0"/>
              </a:spcBef>
              <a:spcAft>
                <a:spcPts val="0"/>
              </a:spcAft>
              <a:buClr>
                <a:schemeClr val="lt1"/>
              </a:buClr>
              <a:buSzPts val="4200"/>
              <a:buNone/>
              <a:defRPr sz="4200">
                <a:solidFill>
                  <a:schemeClr val="lt1"/>
                </a:solidFill>
              </a:defRPr>
            </a:lvl7pPr>
            <a:lvl8pPr lvl="7" rtl="0">
              <a:spcBef>
                <a:spcPts val="0"/>
              </a:spcBef>
              <a:spcAft>
                <a:spcPts val="0"/>
              </a:spcAft>
              <a:buClr>
                <a:schemeClr val="lt1"/>
              </a:buClr>
              <a:buSzPts val="4200"/>
              <a:buNone/>
              <a:defRPr sz="4200">
                <a:solidFill>
                  <a:schemeClr val="lt1"/>
                </a:solidFill>
              </a:defRPr>
            </a:lvl8pPr>
            <a:lvl9pPr lvl="8" rtl="0">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Clr>
                <a:schemeClr val="lt1"/>
              </a:buClr>
              <a:buSzPts val="2100"/>
              <a:buNone/>
              <a:defRPr sz="2100">
                <a:solidFill>
                  <a:schemeClr val="lt1"/>
                </a:solidFill>
              </a:defRPr>
            </a:lvl1pPr>
            <a:lvl2pPr lvl="1" rtl="0">
              <a:lnSpc>
                <a:spcPct val="100000"/>
              </a:lnSpc>
              <a:spcBef>
                <a:spcPts val="0"/>
              </a:spcBef>
              <a:spcAft>
                <a:spcPts val="0"/>
              </a:spcAft>
              <a:buClr>
                <a:schemeClr val="lt1"/>
              </a:buClr>
              <a:buSzPts val="2100"/>
              <a:buNone/>
              <a:defRPr sz="2100">
                <a:solidFill>
                  <a:schemeClr val="lt1"/>
                </a:solidFill>
              </a:defRPr>
            </a:lvl2pPr>
            <a:lvl3pPr lvl="2" rtl="0">
              <a:lnSpc>
                <a:spcPct val="100000"/>
              </a:lnSpc>
              <a:spcBef>
                <a:spcPts val="0"/>
              </a:spcBef>
              <a:spcAft>
                <a:spcPts val="0"/>
              </a:spcAft>
              <a:buClr>
                <a:schemeClr val="lt1"/>
              </a:buClr>
              <a:buSzPts val="2100"/>
              <a:buNone/>
              <a:defRPr sz="2100">
                <a:solidFill>
                  <a:schemeClr val="lt1"/>
                </a:solidFill>
              </a:defRPr>
            </a:lvl3pPr>
            <a:lvl4pPr lvl="3" rtl="0">
              <a:lnSpc>
                <a:spcPct val="100000"/>
              </a:lnSpc>
              <a:spcBef>
                <a:spcPts val="0"/>
              </a:spcBef>
              <a:spcAft>
                <a:spcPts val="0"/>
              </a:spcAft>
              <a:buClr>
                <a:schemeClr val="lt1"/>
              </a:buClr>
              <a:buSzPts val="2100"/>
              <a:buNone/>
              <a:defRPr sz="2100">
                <a:solidFill>
                  <a:schemeClr val="lt1"/>
                </a:solidFill>
              </a:defRPr>
            </a:lvl4pPr>
            <a:lvl5pPr lvl="4" rtl="0">
              <a:lnSpc>
                <a:spcPct val="100000"/>
              </a:lnSpc>
              <a:spcBef>
                <a:spcPts val="0"/>
              </a:spcBef>
              <a:spcAft>
                <a:spcPts val="0"/>
              </a:spcAft>
              <a:buClr>
                <a:schemeClr val="lt1"/>
              </a:buClr>
              <a:buSzPts val="2100"/>
              <a:buNone/>
              <a:defRPr sz="2100">
                <a:solidFill>
                  <a:schemeClr val="lt1"/>
                </a:solidFill>
              </a:defRPr>
            </a:lvl5pPr>
            <a:lvl6pPr lvl="5" rtl="0">
              <a:lnSpc>
                <a:spcPct val="100000"/>
              </a:lnSpc>
              <a:spcBef>
                <a:spcPts val="0"/>
              </a:spcBef>
              <a:spcAft>
                <a:spcPts val="0"/>
              </a:spcAft>
              <a:buClr>
                <a:schemeClr val="lt1"/>
              </a:buClr>
              <a:buSzPts val="2100"/>
              <a:buNone/>
              <a:defRPr sz="2100">
                <a:solidFill>
                  <a:schemeClr val="lt1"/>
                </a:solidFill>
              </a:defRPr>
            </a:lvl6pPr>
            <a:lvl7pPr lvl="6" rtl="0">
              <a:lnSpc>
                <a:spcPct val="100000"/>
              </a:lnSpc>
              <a:spcBef>
                <a:spcPts val="0"/>
              </a:spcBef>
              <a:spcAft>
                <a:spcPts val="0"/>
              </a:spcAft>
              <a:buClr>
                <a:schemeClr val="lt1"/>
              </a:buClr>
              <a:buSzPts val="2100"/>
              <a:buNone/>
              <a:defRPr sz="2100">
                <a:solidFill>
                  <a:schemeClr val="lt1"/>
                </a:solidFill>
              </a:defRPr>
            </a:lvl7pPr>
            <a:lvl8pPr lvl="7" rtl="0">
              <a:lnSpc>
                <a:spcPct val="100000"/>
              </a:lnSpc>
              <a:spcBef>
                <a:spcPts val="0"/>
              </a:spcBef>
              <a:spcAft>
                <a:spcPts val="0"/>
              </a:spcAft>
              <a:buClr>
                <a:schemeClr val="lt1"/>
              </a:buClr>
              <a:buSzPts val="2100"/>
              <a:buNone/>
              <a:defRPr sz="2100">
                <a:solidFill>
                  <a:schemeClr val="lt1"/>
                </a:solidFill>
              </a:defRPr>
            </a:lvl8pPr>
            <a:lvl9pPr lvl="8" rtl="0">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rmAutofit/>
          </a:bodyPr>
          <a:lstStyle>
            <a:lvl1pPr lvl="0" rtl="0" algn="ctr">
              <a:spcBef>
                <a:spcPts val="0"/>
              </a:spcBef>
              <a:spcAft>
                <a:spcPts val="0"/>
              </a:spcAft>
              <a:buClr>
                <a:schemeClr val="lt1"/>
              </a:buClr>
              <a:buSzPts val="12000"/>
              <a:buNone/>
              <a:defRPr sz="12000">
                <a:solidFill>
                  <a:schemeClr val="lt1"/>
                </a:solidFill>
              </a:defRPr>
            </a:lvl1pPr>
            <a:lvl2pPr lvl="1" rtl="0" algn="ctr">
              <a:spcBef>
                <a:spcPts val="0"/>
              </a:spcBef>
              <a:spcAft>
                <a:spcPts val="0"/>
              </a:spcAft>
              <a:buClr>
                <a:schemeClr val="lt1"/>
              </a:buClr>
              <a:buSzPts val="12000"/>
              <a:buNone/>
              <a:defRPr sz="12000">
                <a:solidFill>
                  <a:schemeClr val="lt1"/>
                </a:solidFill>
              </a:defRPr>
            </a:lvl2pPr>
            <a:lvl3pPr lvl="2" rtl="0" algn="ctr">
              <a:spcBef>
                <a:spcPts val="0"/>
              </a:spcBef>
              <a:spcAft>
                <a:spcPts val="0"/>
              </a:spcAft>
              <a:buClr>
                <a:schemeClr val="lt1"/>
              </a:buClr>
              <a:buSzPts val="12000"/>
              <a:buNone/>
              <a:defRPr sz="12000">
                <a:solidFill>
                  <a:schemeClr val="lt1"/>
                </a:solidFill>
              </a:defRPr>
            </a:lvl3pPr>
            <a:lvl4pPr lvl="3" rtl="0" algn="ctr">
              <a:spcBef>
                <a:spcPts val="0"/>
              </a:spcBef>
              <a:spcAft>
                <a:spcPts val="0"/>
              </a:spcAft>
              <a:buClr>
                <a:schemeClr val="lt1"/>
              </a:buClr>
              <a:buSzPts val="12000"/>
              <a:buNone/>
              <a:defRPr sz="12000">
                <a:solidFill>
                  <a:schemeClr val="lt1"/>
                </a:solidFill>
              </a:defRPr>
            </a:lvl4pPr>
            <a:lvl5pPr lvl="4" rtl="0" algn="ctr">
              <a:spcBef>
                <a:spcPts val="0"/>
              </a:spcBef>
              <a:spcAft>
                <a:spcPts val="0"/>
              </a:spcAft>
              <a:buClr>
                <a:schemeClr val="lt1"/>
              </a:buClr>
              <a:buSzPts val="12000"/>
              <a:buNone/>
              <a:defRPr sz="12000">
                <a:solidFill>
                  <a:schemeClr val="lt1"/>
                </a:solidFill>
              </a:defRPr>
            </a:lvl5pPr>
            <a:lvl6pPr lvl="5" rtl="0" algn="ctr">
              <a:spcBef>
                <a:spcPts val="0"/>
              </a:spcBef>
              <a:spcAft>
                <a:spcPts val="0"/>
              </a:spcAft>
              <a:buClr>
                <a:schemeClr val="lt1"/>
              </a:buClr>
              <a:buSzPts val="12000"/>
              <a:buNone/>
              <a:defRPr sz="12000">
                <a:solidFill>
                  <a:schemeClr val="lt1"/>
                </a:solidFill>
              </a:defRPr>
            </a:lvl6pPr>
            <a:lvl7pPr lvl="6" rtl="0" algn="ctr">
              <a:spcBef>
                <a:spcPts val="0"/>
              </a:spcBef>
              <a:spcAft>
                <a:spcPts val="0"/>
              </a:spcAft>
              <a:buClr>
                <a:schemeClr val="lt1"/>
              </a:buClr>
              <a:buSzPts val="12000"/>
              <a:buNone/>
              <a:defRPr sz="12000">
                <a:solidFill>
                  <a:schemeClr val="lt1"/>
                </a:solidFill>
              </a:defRPr>
            </a:lvl7pPr>
            <a:lvl8pPr lvl="7" rtl="0" algn="ctr">
              <a:spcBef>
                <a:spcPts val="0"/>
              </a:spcBef>
              <a:spcAft>
                <a:spcPts val="0"/>
              </a:spcAft>
              <a:buClr>
                <a:schemeClr val="lt1"/>
              </a:buClr>
              <a:buSzPts val="12000"/>
              <a:buNone/>
              <a:defRPr sz="12000">
                <a:solidFill>
                  <a:schemeClr val="lt1"/>
                </a:solidFill>
              </a:defRPr>
            </a:lvl8pPr>
            <a:lvl9pPr lvl="8" rtl="0"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Clr>
                <a:schemeClr val="lt1"/>
              </a:buClr>
              <a:buSzPts val="1800"/>
              <a:buChar char="●"/>
              <a:defRPr>
                <a:solidFill>
                  <a:schemeClr val="lt1"/>
                </a:solidFill>
              </a:defRPr>
            </a:lvl1pPr>
            <a:lvl2pPr indent="-317500" lvl="1" marL="914400" rtl="0" algn="ctr">
              <a:spcBef>
                <a:spcPts val="0"/>
              </a:spcBef>
              <a:spcAft>
                <a:spcPts val="0"/>
              </a:spcAft>
              <a:buClr>
                <a:schemeClr val="lt1"/>
              </a:buClr>
              <a:buSzPts val="1400"/>
              <a:buChar char="○"/>
              <a:defRPr>
                <a:solidFill>
                  <a:schemeClr val="lt1"/>
                </a:solidFill>
              </a:defRPr>
            </a:lvl2pPr>
            <a:lvl3pPr indent="-317500" lvl="2" marL="1371600" rtl="0" algn="ctr">
              <a:spcBef>
                <a:spcPts val="0"/>
              </a:spcBef>
              <a:spcAft>
                <a:spcPts val="0"/>
              </a:spcAft>
              <a:buClr>
                <a:schemeClr val="lt1"/>
              </a:buClr>
              <a:buSzPts val="1400"/>
              <a:buChar char="■"/>
              <a:defRPr>
                <a:solidFill>
                  <a:schemeClr val="lt1"/>
                </a:solidFill>
              </a:defRPr>
            </a:lvl3pPr>
            <a:lvl4pPr indent="-317500" lvl="3" marL="1828800" rtl="0" algn="ctr">
              <a:spcBef>
                <a:spcPts val="0"/>
              </a:spcBef>
              <a:spcAft>
                <a:spcPts val="0"/>
              </a:spcAft>
              <a:buClr>
                <a:schemeClr val="lt1"/>
              </a:buClr>
              <a:buSzPts val="1400"/>
              <a:buChar char="●"/>
              <a:defRPr>
                <a:solidFill>
                  <a:schemeClr val="lt1"/>
                </a:solidFill>
              </a:defRPr>
            </a:lvl4pPr>
            <a:lvl5pPr indent="-317500" lvl="4" marL="2286000" rtl="0" algn="ctr">
              <a:spcBef>
                <a:spcPts val="0"/>
              </a:spcBef>
              <a:spcAft>
                <a:spcPts val="0"/>
              </a:spcAft>
              <a:buClr>
                <a:schemeClr val="lt1"/>
              </a:buClr>
              <a:buSzPts val="1400"/>
              <a:buChar char="○"/>
              <a:defRPr>
                <a:solidFill>
                  <a:schemeClr val="lt1"/>
                </a:solidFill>
              </a:defRPr>
            </a:lvl5pPr>
            <a:lvl6pPr indent="-317500" lvl="5" marL="2743200" rtl="0" algn="ctr">
              <a:spcBef>
                <a:spcPts val="0"/>
              </a:spcBef>
              <a:spcAft>
                <a:spcPts val="0"/>
              </a:spcAft>
              <a:buClr>
                <a:schemeClr val="lt1"/>
              </a:buClr>
              <a:buSzPts val="1400"/>
              <a:buChar char="■"/>
              <a:defRPr>
                <a:solidFill>
                  <a:schemeClr val="lt1"/>
                </a:solidFill>
              </a:defRPr>
            </a:lvl6pPr>
            <a:lvl7pPr indent="-317500" lvl="6" marL="3200400" rtl="0" algn="ctr">
              <a:spcBef>
                <a:spcPts val="0"/>
              </a:spcBef>
              <a:spcAft>
                <a:spcPts val="0"/>
              </a:spcAft>
              <a:buClr>
                <a:schemeClr val="lt1"/>
              </a:buClr>
              <a:buSzPts val="1400"/>
              <a:buChar char="●"/>
              <a:defRPr>
                <a:solidFill>
                  <a:schemeClr val="lt1"/>
                </a:solidFill>
              </a:defRPr>
            </a:lvl7pPr>
            <a:lvl8pPr indent="-317500" lvl="7" marL="3657600" rtl="0" algn="ctr">
              <a:spcBef>
                <a:spcPts val="0"/>
              </a:spcBef>
              <a:spcAft>
                <a:spcPts val="0"/>
              </a:spcAft>
              <a:buClr>
                <a:schemeClr val="lt1"/>
              </a:buClr>
              <a:buSzPts val="1400"/>
              <a:buChar char="○"/>
              <a:defRPr>
                <a:solidFill>
                  <a:schemeClr val="lt1"/>
                </a:solidFill>
              </a:defRPr>
            </a:lvl8pPr>
            <a:lvl9pPr indent="-317500" lvl="8" marL="4114800" rtl="0" algn="ctr">
              <a:spcBef>
                <a:spcPts val="0"/>
              </a:spcBef>
              <a:spcAft>
                <a:spcPts val="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lvl1pPr lvl="0" rtl="0">
              <a:spcBef>
                <a:spcPts val="0"/>
              </a:spcBef>
              <a:spcAft>
                <a:spcPts val="0"/>
              </a:spcAft>
              <a:buClr>
                <a:schemeClr val="lt1"/>
              </a:buClr>
              <a:buSzPts val="4200"/>
              <a:buNone/>
              <a:defRPr sz="4200">
                <a:solidFill>
                  <a:schemeClr val="lt1"/>
                </a:solidFill>
              </a:defRPr>
            </a:lvl1pPr>
            <a:lvl2pPr lvl="1" rtl="0">
              <a:spcBef>
                <a:spcPts val="0"/>
              </a:spcBef>
              <a:spcAft>
                <a:spcPts val="0"/>
              </a:spcAft>
              <a:buClr>
                <a:schemeClr val="lt1"/>
              </a:buClr>
              <a:buSzPts val="4200"/>
              <a:buNone/>
              <a:defRPr sz="4200">
                <a:solidFill>
                  <a:schemeClr val="lt1"/>
                </a:solidFill>
              </a:defRPr>
            </a:lvl2pPr>
            <a:lvl3pPr lvl="2" rtl="0">
              <a:spcBef>
                <a:spcPts val="0"/>
              </a:spcBef>
              <a:spcAft>
                <a:spcPts val="0"/>
              </a:spcAft>
              <a:buClr>
                <a:schemeClr val="lt1"/>
              </a:buClr>
              <a:buSzPts val="4200"/>
              <a:buNone/>
              <a:defRPr sz="4200">
                <a:solidFill>
                  <a:schemeClr val="lt1"/>
                </a:solidFill>
              </a:defRPr>
            </a:lvl3pPr>
            <a:lvl4pPr lvl="3" rtl="0">
              <a:spcBef>
                <a:spcPts val="0"/>
              </a:spcBef>
              <a:spcAft>
                <a:spcPts val="0"/>
              </a:spcAft>
              <a:buClr>
                <a:schemeClr val="lt1"/>
              </a:buClr>
              <a:buSzPts val="4200"/>
              <a:buNone/>
              <a:defRPr sz="4200">
                <a:solidFill>
                  <a:schemeClr val="lt1"/>
                </a:solidFill>
              </a:defRPr>
            </a:lvl4pPr>
            <a:lvl5pPr lvl="4" rtl="0">
              <a:spcBef>
                <a:spcPts val="0"/>
              </a:spcBef>
              <a:spcAft>
                <a:spcPts val="0"/>
              </a:spcAft>
              <a:buClr>
                <a:schemeClr val="lt1"/>
              </a:buClr>
              <a:buSzPts val="4200"/>
              <a:buNone/>
              <a:defRPr sz="4200">
                <a:solidFill>
                  <a:schemeClr val="lt1"/>
                </a:solidFill>
              </a:defRPr>
            </a:lvl5pPr>
            <a:lvl6pPr lvl="5" rtl="0">
              <a:spcBef>
                <a:spcPts val="0"/>
              </a:spcBef>
              <a:spcAft>
                <a:spcPts val="0"/>
              </a:spcAft>
              <a:buClr>
                <a:schemeClr val="lt1"/>
              </a:buClr>
              <a:buSzPts val="4200"/>
              <a:buNone/>
              <a:defRPr sz="4200">
                <a:solidFill>
                  <a:schemeClr val="lt1"/>
                </a:solidFill>
              </a:defRPr>
            </a:lvl6pPr>
            <a:lvl7pPr lvl="6" rtl="0">
              <a:spcBef>
                <a:spcPts val="0"/>
              </a:spcBef>
              <a:spcAft>
                <a:spcPts val="0"/>
              </a:spcAft>
              <a:buClr>
                <a:schemeClr val="lt1"/>
              </a:buClr>
              <a:buSzPts val="4200"/>
              <a:buNone/>
              <a:defRPr sz="4200">
                <a:solidFill>
                  <a:schemeClr val="lt1"/>
                </a:solidFill>
              </a:defRPr>
            </a:lvl7pPr>
            <a:lvl8pPr lvl="7" rtl="0">
              <a:spcBef>
                <a:spcPts val="0"/>
              </a:spcBef>
              <a:spcAft>
                <a:spcPts val="0"/>
              </a:spcAft>
              <a:buClr>
                <a:schemeClr val="lt1"/>
              </a:buClr>
              <a:buSzPts val="4200"/>
              <a:buNone/>
              <a:defRPr sz="4200">
                <a:solidFill>
                  <a:schemeClr val="lt1"/>
                </a:solidFill>
              </a:defRPr>
            </a:lvl8pPr>
            <a:lvl9pPr lvl="8" rtl="0">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0"/>
              </a:spcBef>
              <a:spcAft>
                <a:spcPts val="0"/>
              </a:spcAft>
              <a:buClr>
                <a:schemeClr val="lt1"/>
              </a:buClr>
              <a:buSzPts val="1400"/>
              <a:buChar char="○"/>
              <a:defRPr>
                <a:solidFill>
                  <a:schemeClr val="lt1"/>
                </a:solidFill>
              </a:defRPr>
            </a:lvl2pPr>
            <a:lvl3pPr indent="-317500" lvl="2" marL="1371600" rtl="0">
              <a:spcBef>
                <a:spcPts val="0"/>
              </a:spcBef>
              <a:spcAft>
                <a:spcPts val="0"/>
              </a:spcAft>
              <a:buClr>
                <a:schemeClr val="lt1"/>
              </a:buClr>
              <a:buSzPts val="1400"/>
              <a:buChar char="■"/>
              <a:defRPr>
                <a:solidFill>
                  <a:schemeClr val="lt1"/>
                </a:solidFill>
              </a:defRPr>
            </a:lvl3pPr>
            <a:lvl4pPr indent="-317500" lvl="3" marL="1828800" rtl="0">
              <a:spcBef>
                <a:spcPts val="0"/>
              </a:spcBef>
              <a:spcAft>
                <a:spcPts val="0"/>
              </a:spcAft>
              <a:buClr>
                <a:schemeClr val="lt1"/>
              </a:buClr>
              <a:buSzPts val="1400"/>
              <a:buChar char="●"/>
              <a:defRPr>
                <a:solidFill>
                  <a:schemeClr val="lt1"/>
                </a:solidFill>
              </a:defRPr>
            </a:lvl4pPr>
            <a:lvl5pPr indent="-317500" lvl="4" marL="2286000" rtl="0">
              <a:spcBef>
                <a:spcPts val="0"/>
              </a:spcBef>
              <a:spcAft>
                <a:spcPts val="0"/>
              </a:spcAft>
              <a:buClr>
                <a:schemeClr val="lt1"/>
              </a:buClr>
              <a:buSzPts val="1400"/>
              <a:buChar char="○"/>
              <a:defRPr>
                <a:solidFill>
                  <a:schemeClr val="lt1"/>
                </a:solidFill>
              </a:defRPr>
            </a:lvl5pPr>
            <a:lvl6pPr indent="-317500" lvl="5" marL="2743200" rtl="0">
              <a:spcBef>
                <a:spcPts val="0"/>
              </a:spcBef>
              <a:spcAft>
                <a:spcPts val="0"/>
              </a:spcAft>
              <a:buClr>
                <a:schemeClr val="lt1"/>
              </a:buClr>
              <a:buSzPts val="1400"/>
              <a:buChar char="■"/>
              <a:defRPr>
                <a:solidFill>
                  <a:schemeClr val="lt1"/>
                </a:solidFill>
              </a:defRPr>
            </a:lvl6pPr>
            <a:lvl7pPr indent="-317500" lvl="6" marL="3200400" rtl="0">
              <a:spcBef>
                <a:spcPts val="0"/>
              </a:spcBef>
              <a:spcAft>
                <a:spcPts val="0"/>
              </a:spcAft>
              <a:buClr>
                <a:schemeClr val="lt1"/>
              </a:buClr>
              <a:buSzPts val="1400"/>
              <a:buChar char="●"/>
              <a:defRPr>
                <a:solidFill>
                  <a:schemeClr val="lt1"/>
                </a:solidFill>
              </a:defRPr>
            </a:lvl7pPr>
            <a:lvl8pPr indent="-317500" lvl="7" marL="3657600" rtl="0">
              <a:spcBef>
                <a:spcPts val="0"/>
              </a:spcBef>
              <a:spcAft>
                <a:spcPts val="0"/>
              </a:spcAft>
              <a:buClr>
                <a:schemeClr val="lt1"/>
              </a:buClr>
              <a:buSzPts val="1400"/>
              <a:buChar char="○"/>
              <a:defRPr>
                <a:solidFill>
                  <a:schemeClr val="lt1"/>
                </a:solidFill>
              </a:defRPr>
            </a:lvl8pPr>
            <a:lvl9pPr indent="-317500" lvl="8" marL="4114800" rtl="0">
              <a:spcBef>
                <a:spcPts val="0"/>
              </a:spcBef>
              <a:spcAft>
                <a:spcPts val="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rtl="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rtl="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rtl="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rtl="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rtl="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rtl="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rtl="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rtl="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lt1"/>
                </a:solidFill>
                <a:latin typeface="Roboto"/>
                <a:ea typeface="Roboto"/>
                <a:cs typeface="Roboto"/>
                <a:sym typeface="Roboto"/>
              </a:defRPr>
            </a:lvl1pPr>
            <a:lvl2pPr lvl="1" rtl="0" algn="r">
              <a:buNone/>
              <a:defRPr sz="1000">
                <a:solidFill>
                  <a:schemeClr val="lt1"/>
                </a:solidFill>
                <a:latin typeface="Roboto"/>
                <a:ea typeface="Roboto"/>
                <a:cs typeface="Roboto"/>
                <a:sym typeface="Roboto"/>
              </a:defRPr>
            </a:lvl2pPr>
            <a:lvl3pPr lvl="2" rtl="0" algn="r">
              <a:buNone/>
              <a:defRPr sz="1000">
                <a:solidFill>
                  <a:schemeClr val="lt1"/>
                </a:solidFill>
                <a:latin typeface="Roboto"/>
                <a:ea typeface="Roboto"/>
                <a:cs typeface="Roboto"/>
                <a:sym typeface="Roboto"/>
              </a:defRPr>
            </a:lvl3pPr>
            <a:lvl4pPr lvl="3" rtl="0" algn="r">
              <a:buNone/>
              <a:defRPr sz="1000">
                <a:solidFill>
                  <a:schemeClr val="lt1"/>
                </a:solidFill>
                <a:latin typeface="Roboto"/>
                <a:ea typeface="Roboto"/>
                <a:cs typeface="Roboto"/>
                <a:sym typeface="Roboto"/>
              </a:defRPr>
            </a:lvl4pPr>
            <a:lvl5pPr lvl="4" rtl="0" algn="r">
              <a:buNone/>
              <a:defRPr sz="1000">
                <a:solidFill>
                  <a:schemeClr val="lt1"/>
                </a:solidFill>
                <a:latin typeface="Roboto"/>
                <a:ea typeface="Roboto"/>
                <a:cs typeface="Roboto"/>
                <a:sym typeface="Roboto"/>
              </a:defRPr>
            </a:lvl5pPr>
            <a:lvl6pPr lvl="5" rtl="0" algn="r">
              <a:buNone/>
              <a:defRPr sz="1000">
                <a:solidFill>
                  <a:schemeClr val="lt1"/>
                </a:solidFill>
                <a:latin typeface="Roboto"/>
                <a:ea typeface="Roboto"/>
                <a:cs typeface="Roboto"/>
                <a:sym typeface="Roboto"/>
              </a:defRPr>
            </a:lvl6pPr>
            <a:lvl7pPr lvl="6" rtl="0" algn="r">
              <a:buNone/>
              <a:defRPr sz="1000">
                <a:solidFill>
                  <a:schemeClr val="lt1"/>
                </a:solidFill>
                <a:latin typeface="Roboto"/>
                <a:ea typeface="Roboto"/>
                <a:cs typeface="Roboto"/>
                <a:sym typeface="Roboto"/>
              </a:defRPr>
            </a:lvl7pPr>
            <a:lvl8pPr lvl="7" rtl="0" algn="r">
              <a:buNone/>
              <a:defRPr sz="1000">
                <a:solidFill>
                  <a:schemeClr val="lt1"/>
                </a:solidFill>
                <a:latin typeface="Roboto"/>
                <a:ea typeface="Roboto"/>
                <a:cs typeface="Roboto"/>
                <a:sym typeface="Roboto"/>
              </a:defRPr>
            </a:lvl8pPr>
            <a:lvl9pPr lvl="8" rtl="0"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5.png"/><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9.png"/><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4.png"/><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2.png"/><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image" Target="../media/image1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126825"/>
            <a:ext cx="8222100" cy="1129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lang="en" sz="2980"/>
              <a:t>CLTV Predictive Segmentation for personalized insurance policies</a:t>
            </a:r>
            <a:endParaRPr sz="2980"/>
          </a:p>
        </p:txBody>
      </p:sp>
      <p:sp>
        <p:nvSpPr>
          <p:cNvPr id="86" name="Google Shape;86;p13"/>
          <p:cNvSpPr txBox="1"/>
          <p:nvPr>
            <p:ph idx="1" type="subTitle"/>
          </p:nvPr>
        </p:nvSpPr>
        <p:spPr>
          <a:xfrm>
            <a:off x="598100" y="2571750"/>
            <a:ext cx="4809000" cy="24834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b="1" lang="en"/>
              <a:t>Group: 21</a:t>
            </a:r>
            <a:endParaRPr b="1"/>
          </a:p>
          <a:p>
            <a:pPr indent="0" lvl="0" marL="0" rtl="0" algn="l">
              <a:spcBef>
                <a:spcPts val="0"/>
              </a:spcBef>
              <a:spcAft>
                <a:spcPts val="0"/>
              </a:spcAft>
              <a:buNone/>
            </a:pPr>
            <a:r>
              <a:t/>
            </a:r>
            <a:endParaRPr/>
          </a:p>
          <a:p>
            <a:pPr indent="0" lvl="0" marL="0" rtl="0" algn="l">
              <a:lnSpc>
                <a:spcPct val="150000"/>
              </a:lnSpc>
              <a:spcBef>
                <a:spcPts val="0"/>
              </a:spcBef>
              <a:spcAft>
                <a:spcPts val="0"/>
              </a:spcAft>
              <a:buNone/>
            </a:pPr>
            <a:r>
              <a:rPr b="1" lang="en"/>
              <a:t>Members: </a:t>
            </a:r>
            <a:endParaRPr b="1"/>
          </a:p>
          <a:p>
            <a:pPr indent="0" lvl="0" marL="0" rtl="0" algn="l">
              <a:lnSpc>
                <a:spcPct val="150000"/>
              </a:lnSpc>
              <a:spcBef>
                <a:spcPts val="0"/>
              </a:spcBef>
              <a:spcAft>
                <a:spcPts val="0"/>
              </a:spcAft>
              <a:buNone/>
            </a:pPr>
            <a:r>
              <a:rPr lang="en"/>
              <a:t>               Shreyas Hingmire			</a:t>
            </a:r>
            <a:endParaRPr/>
          </a:p>
          <a:p>
            <a:pPr indent="0" lvl="0" marL="0" rtl="0" algn="l">
              <a:lnSpc>
                <a:spcPct val="150000"/>
              </a:lnSpc>
              <a:spcBef>
                <a:spcPts val="0"/>
              </a:spcBef>
              <a:spcAft>
                <a:spcPts val="0"/>
              </a:spcAft>
              <a:buNone/>
            </a:pPr>
            <a:r>
              <a:rPr lang="en"/>
              <a:t>               Nayan Bhiwapurkar		</a:t>
            </a:r>
            <a:endParaRPr/>
          </a:p>
          <a:p>
            <a:pPr indent="0" lvl="0" marL="0" rtl="0" algn="l">
              <a:lnSpc>
                <a:spcPct val="150000"/>
              </a:lnSpc>
              <a:spcBef>
                <a:spcPts val="0"/>
              </a:spcBef>
              <a:spcAft>
                <a:spcPts val="0"/>
              </a:spcAft>
              <a:buNone/>
            </a:pPr>
            <a:r>
              <a:rPr lang="en"/>
              <a:t>               Sudeeksha Vandrangi		</a:t>
            </a:r>
            <a:endParaRPr/>
          </a:p>
          <a:p>
            <a:pPr indent="0" lvl="0" marL="0" rtl="0" algn="l">
              <a:lnSpc>
                <a:spcPct val="150000"/>
              </a:lnSpc>
              <a:spcBef>
                <a:spcPts val="0"/>
              </a:spcBef>
              <a:spcAft>
                <a:spcPts val="0"/>
              </a:spcAft>
              <a:buNone/>
            </a:pPr>
            <a:r>
              <a:rPr lang="en"/>
              <a:t>               Vaishnavi Chunchu		</a:t>
            </a:r>
            <a:endParaRPr/>
          </a:p>
          <a:p>
            <a:pPr indent="0" lvl="0" marL="0" rtl="0" algn="l">
              <a:lnSpc>
                <a:spcPct val="150000"/>
              </a:lnSpc>
              <a:spcBef>
                <a:spcPts val="0"/>
              </a:spcBef>
              <a:spcAft>
                <a:spcPts val="0"/>
              </a:spcAft>
              <a:buNone/>
            </a:pPr>
            <a:r>
              <a:rPr lang="en"/>
              <a:t>               Toshal Warke				</a:t>
            </a:r>
            <a:endParaRPr/>
          </a:p>
        </p:txBody>
      </p:sp>
      <p:sp>
        <p:nvSpPr>
          <p:cNvPr id="87" name="Google Shape;87;p13"/>
          <p:cNvSpPr txBox="1"/>
          <p:nvPr/>
        </p:nvSpPr>
        <p:spPr>
          <a:xfrm>
            <a:off x="152400" y="152400"/>
            <a:ext cx="6834600" cy="52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180">
                <a:solidFill>
                  <a:schemeClr val="lt1"/>
                </a:solidFill>
                <a:latin typeface="Roboto"/>
                <a:ea typeface="Roboto"/>
                <a:cs typeface="Roboto"/>
                <a:sym typeface="Roboto"/>
              </a:rPr>
              <a:t>Course ID: CSE 572</a:t>
            </a:r>
            <a:endParaRPr sz="118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K-Means</a:t>
            </a:r>
            <a:endParaRPr/>
          </a:p>
        </p:txBody>
      </p:sp>
      <p:graphicFrame>
        <p:nvGraphicFramePr>
          <p:cNvPr id="161" name="Google Shape;161;p22"/>
          <p:cNvGraphicFramePr/>
          <p:nvPr/>
        </p:nvGraphicFramePr>
        <p:xfrm>
          <a:off x="3752050" y="1809750"/>
          <a:ext cx="3000000" cy="3000000"/>
        </p:xfrm>
        <a:graphic>
          <a:graphicData uri="http://schemas.openxmlformats.org/drawingml/2006/table">
            <a:tbl>
              <a:tblPr>
                <a:noFill/>
                <a:tableStyleId>{7ABD18E9-C417-4FB0-AD8E-6D5BD3399E6B}</a:tableStyleId>
              </a:tblPr>
              <a:tblGrid>
                <a:gridCol w="2317000"/>
                <a:gridCol w="2763250"/>
              </a:tblGrid>
              <a:tr h="381000">
                <a:tc>
                  <a:txBody>
                    <a:bodyPr/>
                    <a:lstStyle/>
                    <a:p>
                      <a:pPr indent="0" lvl="0" marL="0" rtl="0" algn="l">
                        <a:spcBef>
                          <a:spcPts val="0"/>
                        </a:spcBef>
                        <a:spcAft>
                          <a:spcPts val="0"/>
                        </a:spcAft>
                        <a:buNone/>
                      </a:pPr>
                      <a:r>
                        <a:rPr lang="en"/>
                        <a:t>Mean SSE per cluster</a:t>
                      </a:r>
                      <a:endParaRPr/>
                    </a:p>
                  </a:txBody>
                  <a:tcPr marT="91425" marB="91425" marR="91425" marL="91425"/>
                </a:tc>
                <a:tc>
                  <a:txBody>
                    <a:bodyPr/>
                    <a:lstStyle/>
                    <a:p>
                      <a:pPr indent="0" lvl="0" marL="0" rtl="0" algn="l">
                        <a:spcBef>
                          <a:spcPts val="0"/>
                        </a:spcBef>
                        <a:spcAft>
                          <a:spcPts val="0"/>
                        </a:spcAft>
                        <a:buNone/>
                      </a:pPr>
                      <a:r>
                        <a:rPr lang="en"/>
                        <a:t>[2.13479896 1.58609141 1.59215926]</a:t>
                      </a:r>
                      <a:endParaRPr/>
                    </a:p>
                  </a:txBody>
                  <a:tcPr marT="91425" marB="91425" marR="91425" marL="91425"/>
                </a:tc>
              </a:tr>
              <a:tr h="381000">
                <a:tc>
                  <a:txBody>
                    <a:bodyPr/>
                    <a:lstStyle/>
                    <a:p>
                      <a:pPr indent="0" lvl="0" marL="0" rtl="0" algn="l">
                        <a:spcBef>
                          <a:spcPts val="0"/>
                        </a:spcBef>
                        <a:spcAft>
                          <a:spcPts val="0"/>
                        </a:spcAft>
                        <a:buNone/>
                      </a:pPr>
                      <a:r>
                        <a:rPr lang="en"/>
                        <a:t>Mean SSE</a:t>
                      </a:r>
                      <a:endParaRPr/>
                    </a:p>
                  </a:txBody>
                  <a:tcPr marT="91425" marB="91425" marR="91425" marL="91425"/>
                </a:tc>
                <a:tc>
                  <a:txBody>
                    <a:bodyPr/>
                    <a:lstStyle/>
                    <a:p>
                      <a:pPr indent="0" lvl="0" marL="0" rtl="0" algn="l">
                        <a:spcBef>
                          <a:spcPts val="0"/>
                        </a:spcBef>
                        <a:spcAft>
                          <a:spcPts val="0"/>
                        </a:spcAft>
                        <a:buNone/>
                      </a:pPr>
                      <a:r>
                        <a:rPr lang="en"/>
                        <a:t>1.8236405024953715</a:t>
                      </a:r>
                      <a:endParaRPr/>
                    </a:p>
                  </a:txBody>
                  <a:tcPr marT="91425" marB="91425" marR="91425" marL="91425"/>
                </a:tc>
              </a:tr>
            </a:tbl>
          </a:graphicData>
        </a:graphic>
      </p:graphicFrame>
      <p:pic>
        <p:nvPicPr>
          <p:cNvPr id="162" name="Google Shape;162;p22"/>
          <p:cNvPicPr preferRelativeResize="0"/>
          <p:nvPr/>
        </p:nvPicPr>
        <p:blipFill>
          <a:blip r:embed="rId3">
            <a:alphaModFix/>
          </a:blip>
          <a:stretch>
            <a:fillRect/>
          </a:stretch>
        </p:blipFill>
        <p:spPr>
          <a:xfrm>
            <a:off x="164150" y="1017800"/>
            <a:ext cx="3447251" cy="3635282"/>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3"/>
          <p:cNvSpPr txBox="1"/>
          <p:nvPr>
            <p:ph type="title"/>
          </p:nvPr>
        </p:nvSpPr>
        <p:spPr>
          <a:xfrm>
            <a:off x="311700" y="2221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BIRCH</a:t>
            </a:r>
            <a:endParaRPr/>
          </a:p>
        </p:txBody>
      </p:sp>
      <p:pic>
        <p:nvPicPr>
          <p:cNvPr id="168" name="Google Shape;168;p23"/>
          <p:cNvPicPr preferRelativeResize="0"/>
          <p:nvPr/>
        </p:nvPicPr>
        <p:blipFill>
          <a:blip r:embed="rId3">
            <a:alphaModFix/>
          </a:blip>
          <a:stretch>
            <a:fillRect/>
          </a:stretch>
        </p:blipFill>
        <p:spPr>
          <a:xfrm>
            <a:off x="246350" y="747700"/>
            <a:ext cx="3723976" cy="3872050"/>
          </a:xfrm>
          <a:prstGeom prst="rect">
            <a:avLst/>
          </a:prstGeom>
          <a:noFill/>
          <a:ln cap="flat" cmpd="sng" w="9525">
            <a:solidFill>
              <a:schemeClr val="dk2"/>
            </a:solidFill>
            <a:prstDash val="solid"/>
            <a:round/>
            <a:headEnd len="sm" w="sm" type="none"/>
            <a:tailEnd len="sm" w="sm" type="none"/>
          </a:ln>
        </p:spPr>
      </p:pic>
      <p:graphicFrame>
        <p:nvGraphicFramePr>
          <p:cNvPr id="169" name="Google Shape;169;p23"/>
          <p:cNvGraphicFramePr/>
          <p:nvPr/>
        </p:nvGraphicFramePr>
        <p:xfrm>
          <a:off x="4424950" y="1946313"/>
          <a:ext cx="3000000" cy="3000000"/>
        </p:xfrm>
        <a:graphic>
          <a:graphicData uri="http://schemas.openxmlformats.org/drawingml/2006/table">
            <a:tbl>
              <a:tblPr>
                <a:noFill/>
                <a:tableStyleId>{7ABD18E9-C417-4FB0-AD8E-6D5BD3399E6B}</a:tableStyleId>
              </a:tblPr>
              <a:tblGrid>
                <a:gridCol w="2004825"/>
                <a:gridCol w="2239725"/>
              </a:tblGrid>
              <a:tr h="752450">
                <a:tc>
                  <a:txBody>
                    <a:bodyPr/>
                    <a:lstStyle/>
                    <a:p>
                      <a:pPr indent="0" lvl="0" marL="0" rtl="0" algn="l">
                        <a:spcBef>
                          <a:spcPts val="0"/>
                        </a:spcBef>
                        <a:spcAft>
                          <a:spcPts val="0"/>
                        </a:spcAft>
                        <a:buNone/>
                      </a:pPr>
                      <a:r>
                        <a:rPr lang="en"/>
                        <a:t>Mean SSE per cluster</a:t>
                      </a:r>
                      <a:endParaRPr/>
                    </a:p>
                  </a:txBody>
                  <a:tcPr marT="91425" marB="91425" marR="91425" marL="91425"/>
                </a:tc>
                <a:tc>
                  <a:txBody>
                    <a:bodyPr/>
                    <a:lstStyle/>
                    <a:p>
                      <a:pPr indent="0" lvl="0" marL="0" rtl="0" algn="l">
                        <a:spcBef>
                          <a:spcPts val="0"/>
                        </a:spcBef>
                        <a:spcAft>
                          <a:spcPts val="0"/>
                        </a:spcAft>
                        <a:buNone/>
                      </a:pPr>
                      <a:r>
                        <a:rPr lang="en"/>
                        <a:t>[2.134795418479746, 1.5921562201707073, 1.5860873668108648</a:t>
                      </a:r>
                      <a:endParaRPr/>
                    </a:p>
                  </a:txBody>
                  <a:tcPr marT="91425" marB="91425" marR="91425" marL="91425"/>
                </a:tc>
              </a:tr>
              <a:tr h="381000">
                <a:tc>
                  <a:txBody>
                    <a:bodyPr/>
                    <a:lstStyle/>
                    <a:p>
                      <a:pPr indent="0" lvl="0" marL="0" rtl="0" algn="l">
                        <a:spcBef>
                          <a:spcPts val="0"/>
                        </a:spcBef>
                        <a:spcAft>
                          <a:spcPts val="0"/>
                        </a:spcAft>
                        <a:buNone/>
                      </a:pPr>
                      <a:r>
                        <a:rPr lang="en"/>
                        <a:t>Mean SSE</a:t>
                      </a:r>
                      <a:endParaRPr/>
                    </a:p>
                  </a:txBody>
                  <a:tcPr marT="91425" marB="91425" marR="91425" marL="91425"/>
                </a:tc>
                <a:tc>
                  <a:txBody>
                    <a:bodyPr/>
                    <a:lstStyle/>
                    <a:p>
                      <a:pPr indent="0" lvl="0" marL="0" rtl="0" algn="l">
                        <a:spcBef>
                          <a:spcPts val="0"/>
                        </a:spcBef>
                        <a:spcAft>
                          <a:spcPts val="0"/>
                        </a:spcAft>
                        <a:buNone/>
                      </a:pPr>
                      <a:r>
                        <a:rPr lang="en"/>
                        <a:t>1.8236369599365954</a:t>
                      </a:r>
                      <a:endParaRPr/>
                    </a:p>
                  </a:txBody>
                  <a:tcPr marT="91425" marB="91425" marR="91425" marL="91425"/>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EDA</a:t>
            </a:r>
            <a:endParaRPr/>
          </a:p>
        </p:txBody>
      </p:sp>
      <p:sp>
        <p:nvSpPr>
          <p:cNvPr id="175" name="Google Shape;175;p24"/>
          <p:cNvSpPr txBox="1"/>
          <p:nvPr>
            <p:ph idx="1" type="body"/>
          </p:nvPr>
        </p:nvSpPr>
        <p:spPr>
          <a:xfrm>
            <a:off x="2551000" y="1722950"/>
            <a:ext cx="1822200" cy="1902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76" name="Google Shape;176;p24"/>
          <p:cNvPicPr preferRelativeResize="0"/>
          <p:nvPr/>
        </p:nvPicPr>
        <p:blipFill>
          <a:blip r:embed="rId3">
            <a:alphaModFix/>
          </a:blip>
          <a:stretch>
            <a:fillRect/>
          </a:stretch>
        </p:blipFill>
        <p:spPr>
          <a:xfrm>
            <a:off x="1223850" y="970525"/>
            <a:ext cx="4688676" cy="355715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EDA</a:t>
            </a:r>
            <a:endParaRPr/>
          </a:p>
        </p:txBody>
      </p:sp>
      <p:sp>
        <p:nvSpPr>
          <p:cNvPr id="182" name="Google Shape;182;p25"/>
          <p:cNvSpPr txBox="1"/>
          <p:nvPr>
            <p:ph idx="1" type="body"/>
          </p:nvPr>
        </p:nvSpPr>
        <p:spPr>
          <a:xfrm>
            <a:off x="2089700" y="1965150"/>
            <a:ext cx="3794100" cy="1418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83" name="Google Shape;183;p25"/>
          <p:cNvPicPr preferRelativeResize="0"/>
          <p:nvPr/>
        </p:nvPicPr>
        <p:blipFill>
          <a:blip r:embed="rId3">
            <a:alphaModFix/>
          </a:blip>
          <a:stretch>
            <a:fillRect/>
          </a:stretch>
        </p:blipFill>
        <p:spPr>
          <a:xfrm>
            <a:off x="204198" y="1229875"/>
            <a:ext cx="3689326" cy="2903700"/>
          </a:xfrm>
          <a:prstGeom prst="rect">
            <a:avLst/>
          </a:prstGeom>
          <a:noFill/>
          <a:ln>
            <a:noFill/>
          </a:ln>
        </p:spPr>
      </p:pic>
      <p:pic>
        <p:nvPicPr>
          <p:cNvPr id="184" name="Google Shape;184;p25"/>
          <p:cNvPicPr preferRelativeResize="0"/>
          <p:nvPr/>
        </p:nvPicPr>
        <p:blipFill>
          <a:blip r:embed="rId4">
            <a:alphaModFix/>
          </a:blip>
          <a:stretch>
            <a:fillRect/>
          </a:stretch>
        </p:blipFill>
        <p:spPr>
          <a:xfrm>
            <a:off x="4572000" y="1229875"/>
            <a:ext cx="3584175" cy="29037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EDA</a:t>
            </a:r>
            <a:endParaRPr/>
          </a:p>
        </p:txBody>
      </p:sp>
      <p:sp>
        <p:nvSpPr>
          <p:cNvPr id="190" name="Google Shape;190;p2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91" name="Google Shape;191;p26"/>
          <p:cNvPicPr preferRelativeResize="0"/>
          <p:nvPr/>
        </p:nvPicPr>
        <p:blipFill>
          <a:blip r:embed="rId3">
            <a:alphaModFix/>
          </a:blip>
          <a:stretch>
            <a:fillRect/>
          </a:stretch>
        </p:blipFill>
        <p:spPr>
          <a:xfrm>
            <a:off x="157727" y="1281750"/>
            <a:ext cx="4130993" cy="3134050"/>
          </a:xfrm>
          <a:prstGeom prst="rect">
            <a:avLst/>
          </a:prstGeom>
          <a:noFill/>
          <a:ln>
            <a:noFill/>
          </a:ln>
        </p:spPr>
      </p:pic>
      <p:pic>
        <p:nvPicPr>
          <p:cNvPr id="192" name="Google Shape;192;p26"/>
          <p:cNvPicPr preferRelativeResize="0"/>
          <p:nvPr/>
        </p:nvPicPr>
        <p:blipFill>
          <a:blip r:embed="rId4">
            <a:alphaModFix/>
          </a:blip>
          <a:stretch>
            <a:fillRect/>
          </a:stretch>
        </p:blipFill>
        <p:spPr>
          <a:xfrm>
            <a:off x="4960725" y="1281750"/>
            <a:ext cx="3675551" cy="30927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EDA</a:t>
            </a:r>
            <a:endParaRPr/>
          </a:p>
        </p:txBody>
      </p:sp>
      <p:sp>
        <p:nvSpPr>
          <p:cNvPr id="198" name="Google Shape;198;p27"/>
          <p:cNvSpPr txBox="1"/>
          <p:nvPr>
            <p:ph idx="1" type="body"/>
          </p:nvPr>
        </p:nvSpPr>
        <p:spPr>
          <a:xfrm>
            <a:off x="1340075" y="1492300"/>
            <a:ext cx="1476300" cy="1257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99" name="Google Shape;199;p27"/>
          <p:cNvPicPr preferRelativeResize="0"/>
          <p:nvPr/>
        </p:nvPicPr>
        <p:blipFill>
          <a:blip r:embed="rId3">
            <a:alphaModFix/>
          </a:blip>
          <a:stretch>
            <a:fillRect/>
          </a:stretch>
        </p:blipFill>
        <p:spPr>
          <a:xfrm>
            <a:off x="311700" y="1017800"/>
            <a:ext cx="3382550" cy="2754425"/>
          </a:xfrm>
          <a:prstGeom prst="rect">
            <a:avLst/>
          </a:prstGeom>
          <a:noFill/>
          <a:ln>
            <a:noFill/>
          </a:ln>
        </p:spPr>
      </p:pic>
      <p:pic>
        <p:nvPicPr>
          <p:cNvPr id="200" name="Google Shape;200;p27"/>
          <p:cNvPicPr preferRelativeResize="0"/>
          <p:nvPr/>
        </p:nvPicPr>
        <p:blipFill>
          <a:blip r:embed="rId4">
            <a:alphaModFix/>
          </a:blip>
          <a:stretch>
            <a:fillRect/>
          </a:stretch>
        </p:blipFill>
        <p:spPr>
          <a:xfrm>
            <a:off x="4673726" y="1017803"/>
            <a:ext cx="3630624" cy="27544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2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EDA - Gender</a:t>
            </a:r>
            <a:endParaRPr/>
          </a:p>
        </p:txBody>
      </p:sp>
      <p:pic>
        <p:nvPicPr>
          <p:cNvPr id="206" name="Google Shape;206;p28"/>
          <p:cNvPicPr preferRelativeResize="0"/>
          <p:nvPr/>
        </p:nvPicPr>
        <p:blipFill>
          <a:blip r:embed="rId3">
            <a:alphaModFix/>
          </a:blip>
          <a:stretch>
            <a:fillRect/>
          </a:stretch>
        </p:blipFill>
        <p:spPr>
          <a:xfrm>
            <a:off x="311702" y="1028650"/>
            <a:ext cx="4067925" cy="3086200"/>
          </a:xfrm>
          <a:prstGeom prst="rect">
            <a:avLst/>
          </a:prstGeom>
          <a:noFill/>
          <a:ln>
            <a:noFill/>
          </a:ln>
        </p:spPr>
      </p:pic>
      <p:pic>
        <p:nvPicPr>
          <p:cNvPr id="207" name="Google Shape;207;p28"/>
          <p:cNvPicPr preferRelativeResize="0"/>
          <p:nvPr/>
        </p:nvPicPr>
        <p:blipFill>
          <a:blip r:embed="rId4">
            <a:alphaModFix/>
          </a:blip>
          <a:stretch>
            <a:fillRect/>
          </a:stretch>
        </p:blipFill>
        <p:spPr>
          <a:xfrm>
            <a:off x="4865300" y="1017801"/>
            <a:ext cx="3897800" cy="3086200"/>
          </a:xfrm>
          <a:prstGeom prst="rect">
            <a:avLst/>
          </a:prstGeom>
          <a:noFill/>
          <a:ln>
            <a:noFill/>
          </a:ln>
        </p:spPr>
      </p:pic>
      <p:sp>
        <p:nvSpPr>
          <p:cNvPr id="208" name="Google Shape;208;p28"/>
          <p:cNvSpPr txBox="1"/>
          <p:nvPr>
            <p:ph idx="1" type="body"/>
          </p:nvPr>
        </p:nvSpPr>
        <p:spPr>
          <a:xfrm>
            <a:off x="1005625" y="1469250"/>
            <a:ext cx="1799100" cy="934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2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EDA- Vintage</a:t>
            </a:r>
            <a:endParaRPr/>
          </a:p>
        </p:txBody>
      </p:sp>
      <p:sp>
        <p:nvSpPr>
          <p:cNvPr id="214" name="Google Shape;214;p29"/>
          <p:cNvSpPr txBox="1"/>
          <p:nvPr>
            <p:ph idx="1" type="body"/>
          </p:nvPr>
        </p:nvSpPr>
        <p:spPr>
          <a:xfrm>
            <a:off x="311700" y="1295100"/>
            <a:ext cx="1397400" cy="1050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15" name="Google Shape;215;p29"/>
          <p:cNvPicPr preferRelativeResize="0"/>
          <p:nvPr/>
        </p:nvPicPr>
        <p:blipFill>
          <a:blip r:embed="rId3">
            <a:alphaModFix/>
          </a:blip>
          <a:stretch>
            <a:fillRect/>
          </a:stretch>
        </p:blipFill>
        <p:spPr>
          <a:xfrm>
            <a:off x="175796" y="1295100"/>
            <a:ext cx="4474725" cy="20539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3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Future Work</a:t>
            </a:r>
            <a:endParaRPr/>
          </a:p>
        </p:txBody>
      </p:sp>
      <p:sp>
        <p:nvSpPr>
          <p:cNvPr id="221" name="Google Shape;221;p30"/>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More Hyperparameter tuning to improve accuracy of Regression model for predicting CLTV</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Clustering - Keep k-means clustering as base model and compare it with output from BIRCH clustering model to find AMI , ARI values to understand effectiveness of CLustering Models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31"/>
          <p:cNvSpPr txBox="1"/>
          <p:nvPr>
            <p:ph type="title"/>
          </p:nvPr>
        </p:nvSpPr>
        <p:spPr>
          <a:xfrm>
            <a:off x="311700" y="1984625"/>
            <a:ext cx="8520600" cy="1662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4800"/>
              <a:t>THANK YOU</a:t>
            </a:r>
            <a:endParaRPr sz="48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a:t>
            </a:r>
            <a:endParaRPr/>
          </a:p>
        </p:txBody>
      </p:sp>
      <p:sp>
        <p:nvSpPr>
          <p:cNvPr id="93" name="Google Shape;93;p14"/>
          <p:cNvSpPr txBox="1"/>
          <p:nvPr>
            <p:ph idx="1" type="body"/>
          </p:nvPr>
        </p:nvSpPr>
        <p:spPr>
          <a:xfrm>
            <a:off x="311700" y="1169875"/>
            <a:ext cx="8520600" cy="33390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Background: </a:t>
            </a:r>
            <a:r>
              <a:rPr lang="en" sz="1600"/>
              <a:t>Vahan Bima</a:t>
            </a:r>
            <a:r>
              <a:rPr lang="en" sz="1600"/>
              <a:t>, a leading Indian motor vehicle insurance company, seeks to enhance customer experience through personalized programs.</a:t>
            </a:r>
            <a:br>
              <a:rPr lang="en" sz="1600"/>
            </a:br>
            <a:endParaRPr sz="1600"/>
          </a:p>
          <a:p>
            <a:pPr indent="-330200" lvl="0" marL="457200" rtl="0" algn="l">
              <a:spcBef>
                <a:spcPts val="0"/>
              </a:spcBef>
              <a:spcAft>
                <a:spcPts val="0"/>
              </a:spcAft>
              <a:buSzPts val="1600"/>
              <a:buChar char="●"/>
            </a:pPr>
            <a:r>
              <a:rPr lang="en" sz="1600"/>
              <a:t>What: </a:t>
            </a:r>
            <a:r>
              <a:rPr lang="en" sz="1600"/>
              <a:t>The project involves building a machine learning model to predict Customer Lifetime Value (CLTV) based on user and policy data, and segment customers into different segments</a:t>
            </a:r>
            <a:br>
              <a:rPr lang="en" sz="1600"/>
            </a:br>
            <a:endParaRPr sz="1600"/>
          </a:p>
          <a:p>
            <a:pPr indent="-330200" lvl="0" marL="457200" rtl="0" algn="l">
              <a:spcBef>
                <a:spcPts val="0"/>
              </a:spcBef>
              <a:spcAft>
                <a:spcPts val="0"/>
              </a:spcAft>
              <a:buSzPts val="1600"/>
              <a:buChar char="●"/>
            </a:pPr>
            <a:r>
              <a:rPr lang="en" sz="1600"/>
              <a:t>Why it matters: </a:t>
            </a:r>
            <a:r>
              <a:rPr lang="en" sz="1600"/>
              <a:t>By using CLTV and </a:t>
            </a:r>
            <a:r>
              <a:rPr lang="en" sz="1600"/>
              <a:t>segmenting customers</a:t>
            </a:r>
            <a:r>
              <a:rPr lang="en" sz="1600"/>
              <a:t>, the company aims to strategically personalize services, improving customer satisfaction and loyalty.</a:t>
            </a:r>
            <a:endParaRPr sz="1600"/>
          </a:p>
          <a:p>
            <a:pPr indent="0" lvl="0" marL="0" rtl="0" algn="l">
              <a:spcBef>
                <a:spcPts val="1200"/>
              </a:spcBef>
              <a:spcAft>
                <a:spcPts val="1200"/>
              </a:spcAft>
              <a:buNone/>
            </a:pPr>
            <a:r>
              <a:t/>
            </a:r>
            <a:endParaRPr sz="16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1524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Problem Formulation</a:t>
            </a:r>
            <a:endParaRPr/>
          </a:p>
        </p:txBody>
      </p:sp>
      <p:pic>
        <p:nvPicPr>
          <p:cNvPr id="99" name="Google Shape;99;p15"/>
          <p:cNvPicPr preferRelativeResize="0"/>
          <p:nvPr/>
        </p:nvPicPr>
        <p:blipFill>
          <a:blip r:embed="rId3">
            <a:alphaModFix/>
          </a:blip>
          <a:stretch>
            <a:fillRect/>
          </a:stretch>
        </p:blipFill>
        <p:spPr>
          <a:xfrm>
            <a:off x="152400" y="2783825"/>
            <a:ext cx="8839202" cy="1786427"/>
          </a:xfrm>
          <a:prstGeom prst="rect">
            <a:avLst/>
          </a:prstGeom>
          <a:noFill/>
          <a:ln>
            <a:noFill/>
          </a:ln>
        </p:spPr>
      </p:pic>
      <p:sp>
        <p:nvSpPr>
          <p:cNvPr id="100" name="Google Shape;100;p15"/>
          <p:cNvSpPr txBox="1"/>
          <p:nvPr/>
        </p:nvSpPr>
        <p:spPr>
          <a:xfrm>
            <a:off x="152400" y="1017800"/>
            <a:ext cx="8315100" cy="155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600">
                <a:solidFill>
                  <a:schemeClr val="dk2"/>
                </a:solidFill>
                <a:latin typeface="Roboto"/>
                <a:ea typeface="Roboto"/>
                <a:cs typeface="Roboto"/>
                <a:sym typeface="Roboto"/>
              </a:rPr>
              <a:t>Dataset Overview:</a:t>
            </a:r>
            <a:r>
              <a:rPr lang="en" sz="1600">
                <a:solidFill>
                  <a:schemeClr val="dk2"/>
                </a:solidFill>
                <a:latin typeface="Roboto"/>
                <a:ea typeface="Roboto"/>
                <a:cs typeface="Roboto"/>
                <a:sym typeface="Roboto"/>
              </a:rPr>
              <a:t> The dataset consists of detailed information about customers and their engagement with different customer policies.</a:t>
            </a:r>
            <a:endParaRPr sz="1600">
              <a:solidFill>
                <a:schemeClr val="dk2"/>
              </a:solidFill>
              <a:latin typeface="Roboto"/>
              <a:ea typeface="Roboto"/>
              <a:cs typeface="Roboto"/>
              <a:sym typeface="Roboto"/>
            </a:endParaRPr>
          </a:p>
          <a:p>
            <a:pPr indent="0" lvl="0" marL="0" rtl="0" algn="l">
              <a:spcBef>
                <a:spcPts val="0"/>
              </a:spcBef>
              <a:spcAft>
                <a:spcPts val="0"/>
              </a:spcAft>
              <a:buNone/>
            </a:pPr>
            <a:r>
              <a:t/>
            </a:r>
            <a:endParaRPr sz="1600">
              <a:solidFill>
                <a:schemeClr val="dk2"/>
              </a:solidFill>
              <a:latin typeface="Roboto"/>
              <a:ea typeface="Roboto"/>
              <a:cs typeface="Roboto"/>
              <a:sym typeface="Roboto"/>
            </a:endParaRPr>
          </a:p>
          <a:p>
            <a:pPr indent="0" lvl="0" marL="0" rtl="0" algn="l">
              <a:spcBef>
                <a:spcPts val="0"/>
              </a:spcBef>
              <a:spcAft>
                <a:spcPts val="0"/>
              </a:spcAft>
              <a:buNone/>
            </a:pPr>
            <a:r>
              <a:rPr b="1" lang="en" sz="1600">
                <a:solidFill>
                  <a:schemeClr val="dk2"/>
                </a:solidFill>
                <a:latin typeface="Roboto"/>
                <a:ea typeface="Roboto"/>
                <a:cs typeface="Roboto"/>
                <a:sym typeface="Roboto"/>
              </a:rPr>
              <a:t>Goal: </a:t>
            </a:r>
            <a:r>
              <a:rPr lang="en" sz="1600">
                <a:solidFill>
                  <a:schemeClr val="dk2"/>
                </a:solidFill>
                <a:latin typeface="Roboto"/>
                <a:ea typeface="Roboto"/>
                <a:cs typeface="Roboto"/>
                <a:sym typeface="Roboto"/>
              </a:rPr>
              <a:t>To predict the CLTV metric, based on customer and policy features; </a:t>
            </a:r>
            <a:r>
              <a:rPr i="1" lang="en" sz="1600">
                <a:solidFill>
                  <a:schemeClr val="dk2"/>
                </a:solidFill>
                <a:latin typeface="Roboto"/>
                <a:ea typeface="Roboto"/>
                <a:cs typeface="Roboto"/>
                <a:sym typeface="Roboto"/>
              </a:rPr>
              <a:t>Regression</a:t>
            </a:r>
            <a:r>
              <a:rPr lang="en" sz="1600">
                <a:solidFill>
                  <a:schemeClr val="dk2"/>
                </a:solidFill>
                <a:latin typeface="Roboto"/>
                <a:ea typeface="Roboto"/>
                <a:cs typeface="Roboto"/>
                <a:sym typeface="Roboto"/>
              </a:rPr>
              <a:t> task</a:t>
            </a:r>
            <a:endParaRPr sz="1600">
              <a:solidFill>
                <a:schemeClr val="dk2"/>
              </a:solidFill>
              <a:latin typeface="Roboto"/>
              <a:ea typeface="Roboto"/>
              <a:cs typeface="Roboto"/>
              <a:sym typeface="Roboto"/>
            </a:endParaRPr>
          </a:p>
          <a:p>
            <a:pPr indent="0" lvl="0" marL="0" rtl="0" algn="l">
              <a:spcBef>
                <a:spcPts val="0"/>
              </a:spcBef>
              <a:spcAft>
                <a:spcPts val="0"/>
              </a:spcAft>
              <a:buNone/>
            </a:pPr>
            <a:r>
              <a:rPr lang="en" sz="1600">
                <a:solidFill>
                  <a:schemeClr val="dk2"/>
                </a:solidFill>
                <a:latin typeface="Roboto"/>
                <a:ea typeface="Roboto"/>
                <a:cs typeface="Roboto"/>
                <a:sym typeface="Roboto"/>
              </a:rPr>
              <a:t>          Segment the customers for enhanced personalized policies; </a:t>
            </a:r>
            <a:r>
              <a:rPr i="1" lang="en" sz="1600">
                <a:solidFill>
                  <a:schemeClr val="dk2"/>
                </a:solidFill>
                <a:latin typeface="Roboto"/>
                <a:ea typeface="Roboto"/>
                <a:cs typeface="Roboto"/>
                <a:sym typeface="Roboto"/>
              </a:rPr>
              <a:t>Clustering</a:t>
            </a:r>
            <a:r>
              <a:rPr lang="en" sz="1600">
                <a:solidFill>
                  <a:schemeClr val="dk2"/>
                </a:solidFill>
                <a:latin typeface="Roboto"/>
                <a:ea typeface="Roboto"/>
                <a:cs typeface="Roboto"/>
                <a:sym typeface="Roboto"/>
              </a:rPr>
              <a:t> task</a:t>
            </a:r>
            <a:endParaRPr sz="1600">
              <a:solidFill>
                <a:schemeClr val="dk2"/>
              </a:solidFill>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Data Mining</a:t>
            </a:r>
            <a:r>
              <a:rPr b="1" lang="en"/>
              <a:t> Pipeline</a:t>
            </a:r>
            <a:endParaRPr b="1"/>
          </a:p>
        </p:txBody>
      </p:sp>
      <p:sp>
        <p:nvSpPr>
          <p:cNvPr id="106" name="Google Shape;106;p16"/>
          <p:cNvSpPr/>
          <p:nvPr/>
        </p:nvSpPr>
        <p:spPr>
          <a:xfrm>
            <a:off x="311700" y="1193600"/>
            <a:ext cx="2286000" cy="960000"/>
          </a:xfrm>
          <a:prstGeom prst="rect">
            <a:avLst/>
          </a:prstGeom>
          <a:solidFill>
            <a:schemeClr val="accen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Roboto"/>
                <a:ea typeface="Roboto"/>
                <a:cs typeface="Roboto"/>
                <a:sym typeface="Roboto"/>
              </a:rPr>
              <a:t>Data Collection</a:t>
            </a:r>
            <a:endParaRPr>
              <a:solidFill>
                <a:schemeClr val="lt1"/>
              </a:solidFill>
              <a:latin typeface="Roboto"/>
              <a:ea typeface="Roboto"/>
              <a:cs typeface="Roboto"/>
              <a:sym typeface="Roboto"/>
            </a:endParaRPr>
          </a:p>
        </p:txBody>
      </p:sp>
      <p:sp>
        <p:nvSpPr>
          <p:cNvPr id="107" name="Google Shape;107;p16"/>
          <p:cNvSpPr/>
          <p:nvPr/>
        </p:nvSpPr>
        <p:spPr>
          <a:xfrm>
            <a:off x="3143425" y="1193600"/>
            <a:ext cx="2287200" cy="960000"/>
          </a:xfrm>
          <a:prstGeom prst="rect">
            <a:avLst/>
          </a:prstGeom>
          <a:solidFill>
            <a:schemeClr val="accen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50000"/>
              </a:lnSpc>
              <a:spcBef>
                <a:spcPts val="0"/>
              </a:spcBef>
              <a:spcAft>
                <a:spcPts val="0"/>
              </a:spcAft>
              <a:buNone/>
            </a:pPr>
            <a:r>
              <a:rPr lang="en">
                <a:solidFill>
                  <a:schemeClr val="lt1"/>
                </a:solidFill>
                <a:latin typeface="Roboto"/>
                <a:ea typeface="Roboto"/>
                <a:cs typeface="Roboto"/>
                <a:sym typeface="Roboto"/>
              </a:rPr>
              <a:t>Data Pre-Processing </a:t>
            </a:r>
            <a:endParaRPr>
              <a:solidFill>
                <a:schemeClr val="lt1"/>
              </a:solidFill>
              <a:latin typeface="Roboto"/>
              <a:ea typeface="Roboto"/>
              <a:cs typeface="Roboto"/>
              <a:sym typeface="Roboto"/>
            </a:endParaRPr>
          </a:p>
          <a:p>
            <a:pPr indent="0" lvl="0" marL="0" marR="0" rtl="0" algn="ctr">
              <a:lnSpc>
                <a:spcPct val="100000"/>
              </a:lnSpc>
              <a:spcBef>
                <a:spcPts val="0"/>
              </a:spcBef>
              <a:spcAft>
                <a:spcPts val="0"/>
              </a:spcAft>
              <a:buNone/>
            </a:pPr>
            <a:r>
              <a:rPr lang="en" sz="1000">
                <a:solidFill>
                  <a:schemeClr val="lt1"/>
                </a:solidFill>
                <a:latin typeface="Roboto"/>
                <a:ea typeface="Roboto"/>
                <a:cs typeface="Roboto"/>
                <a:sym typeface="Roboto"/>
              </a:rPr>
              <a:t>Encoding, Handling outliers</a:t>
            </a:r>
            <a:endParaRPr sz="1000">
              <a:solidFill>
                <a:schemeClr val="lt1"/>
              </a:solidFill>
              <a:latin typeface="Roboto"/>
              <a:ea typeface="Roboto"/>
              <a:cs typeface="Roboto"/>
              <a:sym typeface="Roboto"/>
            </a:endParaRPr>
          </a:p>
          <a:p>
            <a:pPr indent="0" lvl="0" marL="0" marR="0" rtl="0" algn="ctr">
              <a:lnSpc>
                <a:spcPct val="100000"/>
              </a:lnSpc>
              <a:spcBef>
                <a:spcPts val="0"/>
              </a:spcBef>
              <a:spcAft>
                <a:spcPts val="0"/>
              </a:spcAft>
              <a:buNone/>
            </a:pPr>
            <a:r>
              <a:rPr lang="en" sz="1000">
                <a:solidFill>
                  <a:schemeClr val="lt1"/>
                </a:solidFill>
                <a:latin typeface="Roboto"/>
                <a:ea typeface="Roboto"/>
                <a:cs typeface="Roboto"/>
                <a:sym typeface="Roboto"/>
              </a:rPr>
              <a:t>Discretization, Feature Engineering</a:t>
            </a:r>
            <a:endParaRPr sz="1000">
              <a:solidFill>
                <a:schemeClr val="lt1"/>
              </a:solidFill>
              <a:latin typeface="Roboto"/>
              <a:ea typeface="Roboto"/>
              <a:cs typeface="Roboto"/>
              <a:sym typeface="Roboto"/>
            </a:endParaRPr>
          </a:p>
        </p:txBody>
      </p:sp>
      <p:sp>
        <p:nvSpPr>
          <p:cNvPr id="108" name="Google Shape;108;p16"/>
          <p:cNvSpPr/>
          <p:nvPr/>
        </p:nvSpPr>
        <p:spPr>
          <a:xfrm>
            <a:off x="5994275" y="1193600"/>
            <a:ext cx="2286000" cy="960000"/>
          </a:xfrm>
          <a:prstGeom prst="rect">
            <a:avLst/>
          </a:prstGeom>
          <a:solidFill>
            <a:schemeClr val="accen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50000"/>
              </a:lnSpc>
              <a:spcBef>
                <a:spcPts val="0"/>
              </a:spcBef>
              <a:spcAft>
                <a:spcPts val="0"/>
              </a:spcAft>
              <a:buNone/>
            </a:pPr>
            <a:r>
              <a:rPr lang="en">
                <a:solidFill>
                  <a:schemeClr val="lt1"/>
                </a:solidFill>
                <a:latin typeface="Roboto"/>
                <a:ea typeface="Roboto"/>
                <a:cs typeface="Roboto"/>
                <a:sym typeface="Roboto"/>
              </a:rPr>
              <a:t>EDA </a:t>
            </a:r>
            <a:endParaRPr>
              <a:solidFill>
                <a:schemeClr val="lt1"/>
              </a:solidFill>
              <a:latin typeface="Roboto"/>
              <a:ea typeface="Roboto"/>
              <a:cs typeface="Roboto"/>
              <a:sym typeface="Roboto"/>
            </a:endParaRPr>
          </a:p>
          <a:p>
            <a:pPr indent="0" lvl="0" marL="0" marR="0" rtl="0" algn="ctr">
              <a:lnSpc>
                <a:spcPct val="100000"/>
              </a:lnSpc>
              <a:spcBef>
                <a:spcPts val="0"/>
              </a:spcBef>
              <a:spcAft>
                <a:spcPts val="0"/>
              </a:spcAft>
              <a:buNone/>
            </a:pPr>
            <a:r>
              <a:rPr lang="en" sz="1000">
                <a:solidFill>
                  <a:schemeClr val="lt1"/>
                </a:solidFill>
                <a:latin typeface="Roboto"/>
                <a:ea typeface="Roboto"/>
                <a:cs typeface="Roboto"/>
                <a:sym typeface="Roboto"/>
              </a:rPr>
              <a:t>Exploratory Data Analysis</a:t>
            </a:r>
            <a:endParaRPr sz="1000">
              <a:solidFill>
                <a:schemeClr val="lt1"/>
              </a:solidFill>
              <a:latin typeface="Roboto"/>
              <a:ea typeface="Roboto"/>
              <a:cs typeface="Roboto"/>
              <a:sym typeface="Roboto"/>
            </a:endParaRPr>
          </a:p>
        </p:txBody>
      </p:sp>
      <p:sp>
        <p:nvSpPr>
          <p:cNvPr id="109" name="Google Shape;109;p16"/>
          <p:cNvSpPr/>
          <p:nvPr/>
        </p:nvSpPr>
        <p:spPr>
          <a:xfrm>
            <a:off x="5994275" y="2571750"/>
            <a:ext cx="2286000" cy="960000"/>
          </a:xfrm>
          <a:prstGeom prst="rect">
            <a:avLst/>
          </a:prstGeom>
          <a:solidFill>
            <a:schemeClr val="accen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50000"/>
              </a:lnSpc>
              <a:spcBef>
                <a:spcPts val="0"/>
              </a:spcBef>
              <a:spcAft>
                <a:spcPts val="0"/>
              </a:spcAft>
              <a:buNone/>
            </a:pPr>
            <a:r>
              <a:rPr lang="en">
                <a:solidFill>
                  <a:schemeClr val="lt1"/>
                </a:solidFill>
                <a:latin typeface="Roboto"/>
                <a:ea typeface="Roboto"/>
                <a:cs typeface="Roboto"/>
                <a:sym typeface="Roboto"/>
              </a:rPr>
              <a:t>Data Splitting</a:t>
            </a:r>
            <a:endParaRPr>
              <a:solidFill>
                <a:schemeClr val="lt1"/>
              </a:solidFill>
              <a:latin typeface="Roboto"/>
              <a:ea typeface="Roboto"/>
              <a:cs typeface="Roboto"/>
              <a:sym typeface="Roboto"/>
            </a:endParaRPr>
          </a:p>
          <a:p>
            <a:pPr indent="0" lvl="0" marL="0" marR="0" rtl="0" algn="ctr">
              <a:lnSpc>
                <a:spcPct val="100000"/>
              </a:lnSpc>
              <a:spcBef>
                <a:spcPts val="0"/>
              </a:spcBef>
              <a:spcAft>
                <a:spcPts val="0"/>
              </a:spcAft>
              <a:buNone/>
            </a:pPr>
            <a:r>
              <a:rPr lang="en" sz="1100">
                <a:solidFill>
                  <a:schemeClr val="lt1"/>
                </a:solidFill>
                <a:latin typeface="Roboto"/>
                <a:ea typeface="Roboto"/>
                <a:cs typeface="Roboto"/>
                <a:sym typeface="Roboto"/>
              </a:rPr>
              <a:t>(Train, Test, Validation)</a:t>
            </a:r>
            <a:endParaRPr sz="1100">
              <a:solidFill>
                <a:schemeClr val="lt1"/>
              </a:solidFill>
              <a:latin typeface="Roboto"/>
              <a:ea typeface="Roboto"/>
              <a:cs typeface="Roboto"/>
              <a:sym typeface="Roboto"/>
            </a:endParaRPr>
          </a:p>
        </p:txBody>
      </p:sp>
      <p:sp>
        <p:nvSpPr>
          <p:cNvPr id="110" name="Google Shape;110;p16"/>
          <p:cNvSpPr/>
          <p:nvPr/>
        </p:nvSpPr>
        <p:spPr>
          <a:xfrm>
            <a:off x="3144026" y="2571750"/>
            <a:ext cx="2286000" cy="960000"/>
          </a:xfrm>
          <a:prstGeom prst="rect">
            <a:avLst/>
          </a:prstGeom>
          <a:solidFill>
            <a:schemeClr val="accen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
                <a:solidFill>
                  <a:schemeClr val="lt1"/>
                </a:solidFill>
                <a:latin typeface="Roboto"/>
                <a:ea typeface="Roboto"/>
                <a:cs typeface="Roboto"/>
                <a:sym typeface="Roboto"/>
              </a:rPr>
              <a:t>Train</a:t>
            </a:r>
            <a:endParaRPr>
              <a:solidFill>
                <a:schemeClr val="lt1"/>
              </a:solidFill>
              <a:latin typeface="Roboto"/>
              <a:ea typeface="Roboto"/>
              <a:cs typeface="Roboto"/>
              <a:sym typeface="Roboto"/>
            </a:endParaRPr>
          </a:p>
          <a:p>
            <a:pPr indent="0" lvl="0" marL="0" marR="0" rtl="0" algn="ctr">
              <a:lnSpc>
                <a:spcPct val="100000"/>
              </a:lnSpc>
              <a:spcBef>
                <a:spcPts val="0"/>
              </a:spcBef>
              <a:spcAft>
                <a:spcPts val="0"/>
              </a:spcAft>
              <a:buNone/>
            </a:pPr>
            <a:r>
              <a:rPr lang="en">
                <a:solidFill>
                  <a:schemeClr val="lt1"/>
                </a:solidFill>
                <a:latin typeface="Roboto"/>
                <a:ea typeface="Roboto"/>
                <a:cs typeface="Roboto"/>
                <a:sym typeface="Roboto"/>
              </a:rPr>
              <a:t> different </a:t>
            </a:r>
            <a:endParaRPr>
              <a:solidFill>
                <a:schemeClr val="lt1"/>
              </a:solidFill>
              <a:latin typeface="Roboto"/>
              <a:ea typeface="Roboto"/>
              <a:cs typeface="Roboto"/>
              <a:sym typeface="Roboto"/>
            </a:endParaRPr>
          </a:p>
          <a:p>
            <a:pPr indent="0" lvl="0" marL="0" marR="0" rtl="0" algn="ctr">
              <a:lnSpc>
                <a:spcPct val="100000"/>
              </a:lnSpc>
              <a:spcBef>
                <a:spcPts val="0"/>
              </a:spcBef>
              <a:spcAft>
                <a:spcPts val="0"/>
              </a:spcAft>
              <a:buNone/>
            </a:pPr>
            <a:r>
              <a:rPr lang="en">
                <a:solidFill>
                  <a:schemeClr val="lt1"/>
                </a:solidFill>
                <a:latin typeface="Roboto"/>
                <a:ea typeface="Roboto"/>
                <a:cs typeface="Roboto"/>
                <a:sym typeface="Roboto"/>
              </a:rPr>
              <a:t>ML models </a:t>
            </a:r>
            <a:endParaRPr>
              <a:solidFill>
                <a:schemeClr val="lt1"/>
              </a:solidFill>
              <a:latin typeface="Roboto"/>
              <a:ea typeface="Roboto"/>
              <a:cs typeface="Roboto"/>
              <a:sym typeface="Roboto"/>
            </a:endParaRPr>
          </a:p>
          <a:p>
            <a:pPr indent="0" lvl="0" marL="0" marR="0" rtl="0" algn="ctr">
              <a:lnSpc>
                <a:spcPct val="100000"/>
              </a:lnSpc>
              <a:spcBef>
                <a:spcPts val="0"/>
              </a:spcBef>
              <a:spcAft>
                <a:spcPts val="0"/>
              </a:spcAft>
              <a:buNone/>
            </a:pPr>
            <a:r>
              <a:rPr lang="en">
                <a:solidFill>
                  <a:schemeClr val="lt1"/>
                </a:solidFill>
                <a:latin typeface="Roboto"/>
                <a:ea typeface="Roboto"/>
                <a:cs typeface="Roboto"/>
                <a:sym typeface="Roboto"/>
              </a:rPr>
              <a:t>on Training Dataset</a:t>
            </a:r>
            <a:endParaRPr>
              <a:solidFill>
                <a:schemeClr val="lt1"/>
              </a:solidFill>
              <a:latin typeface="Roboto"/>
              <a:ea typeface="Roboto"/>
              <a:cs typeface="Roboto"/>
              <a:sym typeface="Roboto"/>
            </a:endParaRPr>
          </a:p>
        </p:txBody>
      </p:sp>
      <p:sp>
        <p:nvSpPr>
          <p:cNvPr id="111" name="Google Shape;111;p16"/>
          <p:cNvSpPr/>
          <p:nvPr/>
        </p:nvSpPr>
        <p:spPr>
          <a:xfrm>
            <a:off x="311700" y="2571750"/>
            <a:ext cx="2286000" cy="960000"/>
          </a:xfrm>
          <a:prstGeom prst="rect">
            <a:avLst/>
          </a:prstGeom>
          <a:solidFill>
            <a:schemeClr val="accen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50000"/>
              </a:lnSpc>
              <a:spcBef>
                <a:spcPts val="0"/>
              </a:spcBef>
              <a:spcAft>
                <a:spcPts val="0"/>
              </a:spcAft>
              <a:buNone/>
            </a:pPr>
            <a:r>
              <a:rPr lang="en">
                <a:solidFill>
                  <a:schemeClr val="lt1"/>
                </a:solidFill>
                <a:latin typeface="Roboto"/>
                <a:ea typeface="Roboto"/>
                <a:cs typeface="Roboto"/>
                <a:sym typeface="Roboto"/>
              </a:rPr>
              <a:t>Model Selection</a:t>
            </a:r>
            <a:endParaRPr>
              <a:solidFill>
                <a:schemeClr val="lt1"/>
              </a:solidFill>
              <a:latin typeface="Roboto"/>
              <a:ea typeface="Roboto"/>
              <a:cs typeface="Roboto"/>
              <a:sym typeface="Roboto"/>
            </a:endParaRPr>
          </a:p>
          <a:p>
            <a:pPr indent="0" lvl="0" marL="0" marR="0" rtl="0" algn="ctr">
              <a:lnSpc>
                <a:spcPct val="100000"/>
              </a:lnSpc>
              <a:spcBef>
                <a:spcPts val="0"/>
              </a:spcBef>
              <a:spcAft>
                <a:spcPts val="0"/>
              </a:spcAft>
              <a:buNone/>
            </a:pPr>
            <a:r>
              <a:rPr lang="en" sz="1000">
                <a:solidFill>
                  <a:schemeClr val="lt1"/>
                </a:solidFill>
                <a:latin typeface="Roboto"/>
                <a:ea typeface="Roboto"/>
                <a:cs typeface="Roboto"/>
                <a:sym typeface="Roboto"/>
              </a:rPr>
              <a:t>Selecting ML model based on validation dataset accuracies </a:t>
            </a:r>
            <a:endParaRPr sz="1000">
              <a:solidFill>
                <a:schemeClr val="lt1"/>
              </a:solidFill>
              <a:latin typeface="Roboto"/>
              <a:ea typeface="Roboto"/>
              <a:cs typeface="Roboto"/>
              <a:sym typeface="Roboto"/>
            </a:endParaRPr>
          </a:p>
        </p:txBody>
      </p:sp>
      <p:sp>
        <p:nvSpPr>
          <p:cNvPr id="112" name="Google Shape;112;p16"/>
          <p:cNvSpPr/>
          <p:nvPr/>
        </p:nvSpPr>
        <p:spPr>
          <a:xfrm>
            <a:off x="311700" y="3949900"/>
            <a:ext cx="2286000" cy="960000"/>
          </a:xfrm>
          <a:prstGeom prst="rect">
            <a:avLst/>
          </a:prstGeom>
          <a:solidFill>
            <a:schemeClr val="accen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
                <a:solidFill>
                  <a:schemeClr val="lt1"/>
                </a:solidFill>
                <a:latin typeface="Roboto"/>
                <a:ea typeface="Roboto"/>
                <a:cs typeface="Roboto"/>
                <a:sym typeface="Roboto"/>
              </a:rPr>
              <a:t>Calculate Accuracy </a:t>
            </a:r>
            <a:endParaRPr>
              <a:solidFill>
                <a:schemeClr val="lt1"/>
              </a:solidFill>
              <a:latin typeface="Roboto"/>
              <a:ea typeface="Roboto"/>
              <a:cs typeface="Roboto"/>
              <a:sym typeface="Roboto"/>
            </a:endParaRPr>
          </a:p>
          <a:p>
            <a:pPr indent="0" lvl="0" marL="0" marR="0" rtl="0" algn="ctr">
              <a:lnSpc>
                <a:spcPct val="100000"/>
              </a:lnSpc>
              <a:spcBef>
                <a:spcPts val="0"/>
              </a:spcBef>
              <a:spcAft>
                <a:spcPts val="0"/>
              </a:spcAft>
              <a:buNone/>
            </a:pPr>
            <a:r>
              <a:rPr lang="en">
                <a:solidFill>
                  <a:schemeClr val="lt1"/>
                </a:solidFill>
                <a:latin typeface="Roboto"/>
                <a:ea typeface="Roboto"/>
                <a:cs typeface="Roboto"/>
                <a:sym typeface="Roboto"/>
              </a:rPr>
              <a:t>of Model </a:t>
            </a:r>
            <a:endParaRPr>
              <a:solidFill>
                <a:schemeClr val="lt1"/>
              </a:solidFill>
              <a:latin typeface="Roboto"/>
              <a:ea typeface="Roboto"/>
              <a:cs typeface="Roboto"/>
              <a:sym typeface="Roboto"/>
            </a:endParaRPr>
          </a:p>
          <a:p>
            <a:pPr indent="0" lvl="0" marL="0" marR="0" rtl="0" algn="ctr">
              <a:lnSpc>
                <a:spcPct val="100000"/>
              </a:lnSpc>
              <a:spcBef>
                <a:spcPts val="0"/>
              </a:spcBef>
              <a:spcAft>
                <a:spcPts val="0"/>
              </a:spcAft>
              <a:buNone/>
            </a:pPr>
            <a:r>
              <a:rPr lang="en">
                <a:solidFill>
                  <a:schemeClr val="lt1"/>
                </a:solidFill>
                <a:latin typeface="Roboto"/>
                <a:ea typeface="Roboto"/>
                <a:cs typeface="Roboto"/>
                <a:sym typeface="Roboto"/>
              </a:rPr>
              <a:t>on Test Dataset</a:t>
            </a:r>
            <a:endParaRPr>
              <a:solidFill>
                <a:schemeClr val="lt1"/>
              </a:solidFill>
              <a:latin typeface="Roboto"/>
              <a:ea typeface="Roboto"/>
              <a:cs typeface="Roboto"/>
              <a:sym typeface="Roboto"/>
            </a:endParaRPr>
          </a:p>
        </p:txBody>
      </p:sp>
      <p:sp>
        <p:nvSpPr>
          <p:cNvPr id="113" name="Google Shape;113;p16"/>
          <p:cNvSpPr/>
          <p:nvPr/>
        </p:nvSpPr>
        <p:spPr>
          <a:xfrm>
            <a:off x="3152388" y="3949900"/>
            <a:ext cx="2287200" cy="960000"/>
          </a:xfrm>
          <a:prstGeom prst="rect">
            <a:avLst/>
          </a:prstGeom>
          <a:solidFill>
            <a:schemeClr val="accent4"/>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50000"/>
              </a:lnSpc>
              <a:spcBef>
                <a:spcPts val="0"/>
              </a:spcBef>
              <a:spcAft>
                <a:spcPts val="0"/>
              </a:spcAft>
              <a:buNone/>
            </a:pPr>
            <a:r>
              <a:rPr lang="en">
                <a:solidFill>
                  <a:schemeClr val="lt1"/>
                </a:solidFill>
                <a:latin typeface="Roboto"/>
                <a:ea typeface="Roboto"/>
                <a:cs typeface="Roboto"/>
                <a:sym typeface="Roboto"/>
              </a:rPr>
              <a:t>Improve Accuracy</a:t>
            </a:r>
            <a:endParaRPr>
              <a:solidFill>
                <a:schemeClr val="lt1"/>
              </a:solidFill>
              <a:latin typeface="Roboto"/>
              <a:ea typeface="Roboto"/>
              <a:cs typeface="Roboto"/>
              <a:sym typeface="Roboto"/>
            </a:endParaRPr>
          </a:p>
          <a:p>
            <a:pPr indent="0" lvl="0" marL="0" marR="0" rtl="0" algn="ctr">
              <a:lnSpc>
                <a:spcPct val="100000"/>
              </a:lnSpc>
              <a:spcBef>
                <a:spcPts val="0"/>
              </a:spcBef>
              <a:spcAft>
                <a:spcPts val="0"/>
              </a:spcAft>
              <a:buNone/>
            </a:pPr>
            <a:r>
              <a:rPr lang="en" sz="1000">
                <a:solidFill>
                  <a:schemeClr val="lt1"/>
                </a:solidFill>
                <a:latin typeface="Roboto"/>
                <a:ea typeface="Roboto"/>
                <a:cs typeface="Roboto"/>
                <a:sym typeface="Roboto"/>
              </a:rPr>
              <a:t>(Hyper-parameters, K-Fold)</a:t>
            </a:r>
            <a:endParaRPr sz="1000">
              <a:solidFill>
                <a:schemeClr val="lt1"/>
              </a:solidFill>
              <a:latin typeface="Roboto"/>
              <a:ea typeface="Roboto"/>
              <a:cs typeface="Roboto"/>
              <a:sym typeface="Roboto"/>
            </a:endParaRPr>
          </a:p>
        </p:txBody>
      </p:sp>
      <p:sp>
        <p:nvSpPr>
          <p:cNvPr id="114" name="Google Shape;114;p16"/>
          <p:cNvSpPr/>
          <p:nvPr/>
        </p:nvSpPr>
        <p:spPr>
          <a:xfrm>
            <a:off x="2597700" y="1467200"/>
            <a:ext cx="560100" cy="412800"/>
          </a:xfrm>
          <a:prstGeom prst="rightArrow">
            <a:avLst>
              <a:gd fmla="val 50000" name="adj1"/>
              <a:gd fmla="val 50000" name="adj2"/>
            </a:avLst>
          </a:prstGeom>
          <a:solidFill>
            <a:schemeClr val="accent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 </a:t>
            </a:r>
            <a:endParaRPr>
              <a:latin typeface="Roboto"/>
              <a:ea typeface="Roboto"/>
              <a:cs typeface="Roboto"/>
              <a:sym typeface="Roboto"/>
            </a:endParaRPr>
          </a:p>
        </p:txBody>
      </p:sp>
      <p:sp>
        <p:nvSpPr>
          <p:cNvPr id="115" name="Google Shape;115;p16"/>
          <p:cNvSpPr/>
          <p:nvPr/>
        </p:nvSpPr>
        <p:spPr>
          <a:xfrm>
            <a:off x="5430025" y="1467200"/>
            <a:ext cx="560100" cy="412800"/>
          </a:xfrm>
          <a:prstGeom prst="rightArrow">
            <a:avLst>
              <a:gd fmla="val 50000" name="adj1"/>
              <a:gd fmla="val 50000" name="adj2"/>
            </a:avLst>
          </a:prstGeom>
          <a:solidFill>
            <a:schemeClr val="accent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 </a:t>
            </a:r>
            <a:endParaRPr>
              <a:latin typeface="Roboto"/>
              <a:ea typeface="Roboto"/>
              <a:cs typeface="Roboto"/>
              <a:sym typeface="Roboto"/>
            </a:endParaRPr>
          </a:p>
        </p:txBody>
      </p:sp>
      <p:sp>
        <p:nvSpPr>
          <p:cNvPr id="116" name="Google Shape;116;p16"/>
          <p:cNvSpPr/>
          <p:nvPr/>
        </p:nvSpPr>
        <p:spPr>
          <a:xfrm>
            <a:off x="2597700" y="4223500"/>
            <a:ext cx="560100" cy="412800"/>
          </a:xfrm>
          <a:prstGeom prst="rightArrow">
            <a:avLst>
              <a:gd fmla="val 50000" name="adj1"/>
              <a:gd fmla="val 50000" name="adj2"/>
            </a:avLst>
          </a:prstGeom>
          <a:solidFill>
            <a:schemeClr val="accent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 </a:t>
            </a:r>
            <a:endParaRPr>
              <a:latin typeface="Roboto"/>
              <a:ea typeface="Roboto"/>
              <a:cs typeface="Roboto"/>
              <a:sym typeface="Roboto"/>
            </a:endParaRPr>
          </a:p>
        </p:txBody>
      </p:sp>
      <p:sp>
        <p:nvSpPr>
          <p:cNvPr id="117" name="Google Shape;117;p16"/>
          <p:cNvSpPr/>
          <p:nvPr/>
        </p:nvSpPr>
        <p:spPr>
          <a:xfrm>
            <a:off x="6933575" y="2153600"/>
            <a:ext cx="407400" cy="428700"/>
          </a:xfrm>
          <a:prstGeom prst="downArrow">
            <a:avLst>
              <a:gd fmla="val 50000" name="adj1"/>
              <a:gd fmla="val 50000" name="adj2"/>
            </a:avLst>
          </a:prstGeom>
          <a:solidFill>
            <a:schemeClr val="accent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118" name="Google Shape;118;p16"/>
          <p:cNvSpPr/>
          <p:nvPr/>
        </p:nvSpPr>
        <p:spPr>
          <a:xfrm>
            <a:off x="2597700" y="2845350"/>
            <a:ext cx="560100" cy="412800"/>
          </a:xfrm>
          <a:prstGeom prst="leftArrow">
            <a:avLst>
              <a:gd fmla="val 50000" name="adj1"/>
              <a:gd fmla="val 50000" name="adj2"/>
            </a:avLst>
          </a:prstGeom>
          <a:solidFill>
            <a:schemeClr val="accent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119" name="Google Shape;119;p16"/>
          <p:cNvSpPr/>
          <p:nvPr/>
        </p:nvSpPr>
        <p:spPr>
          <a:xfrm>
            <a:off x="5430025" y="2845350"/>
            <a:ext cx="560100" cy="412800"/>
          </a:xfrm>
          <a:prstGeom prst="leftArrow">
            <a:avLst>
              <a:gd fmla="val 50000" name="adj1"/>
              <a:gd fmla="val 50000" name="adj2"/>
            </a:avLst>
          </a:prstGeom>
          <a:solidFill>
            <a:schemeClr val="accent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120" name="Google Shape;120;p16"/>
          <p:cNvSpPr/>
          <p:nvPr/>
        </p:nvSpPr>
        <p:spPr>
          <a:xfrm>
            <a:off x="1251000" y="3531750"/>
            <a:ext cx="407400" cy="428700"/>
          </a:xfrm>
          <a:prstGeom prst="downArrow">
            <a:avLst>
              <a:gd fmla="val 50000" name="adj1"/>
              <a:gd fmla="val 50000" name="adj2"/>
            </a:avLst>
          </a:prstGeom>
          <a:solidFill>
            <a:schemeClr val="accent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121" name="Google Shape;121;p16"/>
          <p:cNvSpPr/>
          <p:nvPr/>
        </p:nvSpPr>
        <p:spPr>
          <a:xfrm>
            <a:off x="5994288" y="3949900"/>
            <a:ext cx="2287200" cy="960000"/>
          </a:xfrm>
          <a:prstGeom prst="rect">
            <a:avLst/>
          </a:prstGeom>
          <a:solidFill>
            <a:schemeClr val="accent4"/>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50000"/>
              </a:lnSpc>
              <a:spcBef>
                <a:spcPts val="0"/>
              </a:spcBef>
              <a:spcAft>
                <a:spcPts val="0"/>
              </a:spcAft>
              <a:buNone/>
            </a:pPr>
            <a:r>
              <a:rPr lang="en">
                <a:solidFill>
                  <a:schemeClr val="lt1"/>
                </a:solidFill>
                <a:latin typeface="Roboto"/>
                <a:ea typeface="Roboto"/>
                <a:cs typeface="Roboto"/>
                <a:sym typeface="Roboto"/>
              </a:rPr>
              <a:t>Clustering Customers</a:t>
            </a:r>
            <a:endParaRPr sz="1000">
              <a:solidFill>
                <a:schemeClr val="lt1"/>
              </a:solidFill>
              <a:latin typeface="Roboto"/>
              <a:ea typeface="Roboto"/>
              <a:cs typeface="Roboto"/>
              <a:sym typeface="Roboto"/>
            </a:endParaRPr>
          </a:p>
        </p:txBody>
      </p:sp>
      <p:sp>
        <p:nvSpPr>
          <p:cNvPr id="122" name="Google Shape;122;p16"/>
          <p:cNvSpPr/>
          <p:nvPr/>
        </p:nvSpPr>
        <p:spPr>
          <a:xfrm>
            <a:off x="5430025" y="4223500"/>
            <a:ext cx="560100" cy="412800"/>
          </a:xfrm>
          <a:prstGeom prst="rightArrow">
            <a:avLst>
              <a:gd fmla="val 50000" name="adj1"/>
              <a:gd fmla="val 50000" name="adj2"/>
            </a:avLst>
          </a:prstGeom>
          <a:solidFill>
            <a:schemeClr val="accent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 </a:t>
            </a:r>
            <a:endParaRPr>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1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Ml model</a:t>
            </a:r>
            <a:endParaRPr/>
          </a:p>
        </p:txBody>
      </p:sp>
      <p:pic>
        <p:nvPicPr>
          <p:cNvPr id="128" name="Google Shape;128;p17"/>
          <p:cNvPicPr preferRelativeResize="0"/>
          <p:nvPr/>
        </p:nvPicPr>
        <p:blipFill>
          <a:blip r:embed="rId3">
            <a:alphaModFix/>
          </a:blip>
          <a:stretch>
            <a:fillRect/>
          </a:stretch>
        </p:blipFill>
        <p:spPr>
          <a:xfrm>
            <a:off x="396925" y="950625"/>
            <a:ext cx="7421451" cy="36182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1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Gradient Boosting - </a:t>
            </a:r>
            <a:r>
              <a:rPr lang="en"/>
              <a:t>hyperparameter</a:t>
            </a:r>
            <a:r>
              <a:rPr lang="en"/>
              <a:t> tuning</a:t>
            </a:r>
            <a:br>
              <a:rPr lang="en"/>
            </a:br>
            <a:endParaRPr/>
          </a:p>
        </p:txBody>
      </p:sp>
      <p:sp>
        <p:nvSpPr>
          <p:cNvPr id="134" name="Google Shape;134;p1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Tried various combinations of parameters:</a:t>
            </a:r>
            <a:endParaRPr/>
          </a:p>
          <a:p>
            <a:pPr indent="0" lvl="0" marL="457200" rtl="0" algn="l">
              <a:spcBef>
                <a:spcPts val="1200"/>
              </a:spcBef>
              <a:spcAft>
                <a:spcPts val="0"/>
              </a:spcAft>
              <a:buNone/>
            </a:pPr>
            <a:r>
              <a:rPr lang="en"/>
              <a:t>N_estimators - 50, 100, 150</a:t>
            </a:r>
            <a:endParaRPr/>
          </a:p>
          <a:p>
            <a:pPr indent="0" lvl="0" marL="457200" rtl="0" algn="l">
              <a:spcBef>
                <a:spcPts val="1200"/>
              </a:spcBef>
              <a:spcAft>
                <a:spcPts val="0"/>
              </a:spcAft>
              <a:buNone/>
            </a:pPr>
            <a:r>
              <a:rPr lang="en"/>
              <a:t>Learning rate = 0.05 , 0.1 , 0.2</a:t>
            </a:r>
            <a:endParaRPr/>
          </a:p>
          <a:p>
            <a:pPr indent="0" lvl="0" marL="457200" rtl="0" algn="l">
              <a:spcBef>
                <a:spcPts val="1200"/>
              </a:spcBef>
              <a:spcAft>
                <a:spcPts val="0"/>
              </a:spcAft>
              <a:buNone/>
            </a:pPr>
            <a:r>
              <a:rPr lang="en"/>
              <a:t>Depth of tree = 3,4,5</a:t>
            </a:r>
            <a:endParaRPr/>
          </a:p>
          <a:p>
            <a:pPr indent="0" lvl="0" marL="457200" rtl="0" algn="l">
              <a:spcBef>
                <a:spcPts val="1200"/>
              </a:spcBef>
              <a:spcAft>
                <a:spcPts val="0"/>
              </a:spcAft>
              <a:buNone/>
            </a:pPr>
            <a:r>
              <a:rPr lang="en"/>
              <a:t>Min_samples split = 10, 20, 30</a:t>
            </a:r>
            <a:endParaRPr/>
          </a:p>
          <a:p>
            <a:pPr indent="0" lvl="0" marL="457200" rtl="0" algn="l">
              <a:spcBef>
                <a:spcPts val="1200"/>
              </a:spcBef>
              <a:spcAft>
                <a:spcPts val="1200"/>
              </a:spcAft>
              <a:buNone/>
            </a:pPr>
            <a:r>
              <a:rPr lang="en"/>
              <a:t>K-Fold cross validation</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19"/>
          <p:cNvSpPr txBox="1"/>
          <p:nvPr>
            <p:ph type="title"/>
          </p:nvPr>
        </p:nvSpPr>
        <p:spPr>
          <a:xfrm>
            <a:off x="311700" y="165375"/>
            <a:ext cx="8520600" cy="55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Gradient Boosting - hyperparameter tuning</a:t>
            </a:r>
            <a:br>
              <a:rPr lang="en"/>
            </a:br>
            <a:endParaRPr/>
          </a:p>
        </p:txBody>
      </p:sp>
      <p:sp>
        <p:nvSpPr>
          <p:cNvPr id="140" name="Google Shape;140;p19"/>
          <p:cNvSpPr txBox="1"/>
          <p:nvPr>
            <p:ph idx="1" type="body"/>
          </p:nvPr>
        </p:nvSpPr>
        <p:spPr>
          <a:xfrm>
            <a:off x="311700" y="793850"/>
            <a:ext cx="8520600" cy="37749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None/>
            </a:pPr>
            <a:r>
              <a:rPr lang="en"/>
              <a:t>Optimal parameters -  </a:t>
            </a:r>
            <a:endParaRPr/>
          </a:p>
          <a:p>
            <a:pPr indent="0" lvl="0" marL="457200" rtl="0" algn="l">
              <a:spcBef>
                <a:spcPts val="1200"/>
              </a:spcBef>
              <a:spcAft>
                <a:spcPts val="0"/>
              </a:spcAft>
              <a:buNone/>
            </a:pPr>
            <a:r>
              <a:rPr lang="en"/>
              <a:t>N_estimators -150 ; Learning rate = 0.2 ; Depth of tree = 5</a:t>
            </a:r>
            <a:endParaRPr/>
          </a:p>
          <a:p>
            <a:pPr indent="0" lvl="0" marL="457200" rtl="0" algn="l">
              <a:spcBef>
                <a:spcPts val="1200"/>
              </a:spcBef>
              <a:spcAft>
                <a:spcPts val="0"/>
              </a:spcAft>
              <a:buNone/>
            </a:pPr>
            <a:r>
              <a:rPr lang="en"/>
              <a:t>Min_samples split = 20</a:t>
            </a:r>
            <a:endParaRPr/>
          </a:p>
          <a:p>
            <a:pPr indent="0" lvl="0" marL="457200" rtl="0" algn="l">
              <a:spcBef>
                <a:spcPts val="1200"/>
              </a:spcBef>
              <a:spcAft>
                <a:spcPts val="1200"/>
              </a:spcAft>
              <a:buNone/>
            </a:pPr>
            <a:r>
              <a:t/>
            </a:r>
            <a:endParaRPr/>
          </a:p>
        </p:txBody>
      </p:sp>
      <p:pic>
        <p:nvPicPr>
          <p:cNvPr id="141" name="Google Shape;141;p19"/>
          <p:cNvPicPr preferRelativeResize="0"/>
          <p:nvPr/>
        </p:nvPicPr>
        <p:blipFill>
          <a:blip r:embed="rId3">
            <a:alphaModFix/>
          </a:blip>
          <a:stretch>
            <a:fillRect/>
          </a:stretch>
        </p:blipFill>
        <p:spPr>
          <a:xfrm>
            <a:off x="821800" y="2332800"/>
            <a:ext cx="3395550" cy="1132025"/>
          </a:xfrm>
          <a:prstGeom prst="rect">
            <a:avLst/>
          </a:prstGeom>
          <a:noFill/>
          <a:ln>
            <a:noFill/>
          </a:ln>
        </p:spPr>
      </p:pic>
      <p:pic>
        <p:nvPicPr>
          <p:cNvPr id="142" name="Google Shape;142;p19"/>
          <p:cNvPicPr preferRelativeResize="0"/>
          <p:nvPr/>
        </p:nvPicPr>
        <p:blipFill>
          <a:blip r:embed="rId4">
            <a:alphaModFix/>
          </a:blip>
          <a:stretch>
            <a:fillRect/>
          </a:stretch>
        </p:blipFill>
        <p:spPr>
          <a:xfrm>
            <a:off x="4676875" y="2455175"/>
            <a:ext cx="3228575" cy="12412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Challenges during clustering</a:t>
            </a:r>
            <a:endParaRPr/>
          </a:p>
        </p:txBody>
      </p:sp>
      <p:sp>
        <p:nvSpPr>
          <p:cNvPr id="148" name="Google Shape;148;p20"/>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SzPts val="1800"/>
              <a:buChar char="●"/>
            </a:pPr>
            <a:r>
              <a:rPr lang="en"/>
              <a:t>Choosing the right algorithm: Mini Batch K-Means and Birch</a:t>
            </a:r>
            <a:endParaRPr/>
          </a:p>
          <a:p>
            <a:pPr indent="-342900" lvl="0" marL="457200" rtl="0" algn="l">
              <a:lnSpc>
                <a:spcPct val="150000"/>
              </a:lnSpc>
              <a:spcBef>
                <a:spcPts val="0"/>
              </a:spcBef>
              <a:spcAft>
                <a:spcPts val="0"/>
              </a:spcAft>
              <a:buSzPts val="1800"/>
              <a:buChar char="●"/>
            </a:pPr>
            <a:r>
              <a:rPr lang="en"/>
              <a:t>Finding the optimal value of ‘K’</a:t>
            </a:r>
            <a:endParaRPr/>
          </a:p>
          <a:p>
            <a:pPr indent="-342900" lvl="0" marL="457200" rtl="0" algn="l">
              <a:lnSpc>
                <a:spcPct val="150000"/>
              </a:lnSpc>
              <a:spcBef>
                <a:spcPts val="0"/>
              </a:spcBef>
              <a:spcAft>
                <a:spcPts val="0"/>
              </a:spcAft>
              <a:buSzPts val="1800"/>
              <a:buChar char="●"/>
            </a:pPr>
            <a:r>
              <a:rPr lang="en"/>
              <a:t>Evaluation metrics used</a:t>
            </a:r>
            <a:endParaRPr/>
          </a:p>
          <a:p>
            <a:pPr indent="-342900" lvl="0" marL="457200" rtl="0" algn="l">
              <a:lnSpc>
                <a:spcPct val="150000"/>
              </a:lnSpc>
              <a:spcBef>
                <a:spcPts val="0"/>
              </a:spcBef>
              <a:spcAft>
                <a:spcPts val="0"/>
              </a:spcAft>
              <a:buSzPts val="1800"/>
              <a:buChar char="●"/>
            </a:pPr>
            <a:r>
              <a:rPr lang="en"/>
              <a:t>Insufficient computational power</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Elbow Method: Optimal K</a:t>
            </a:r>
            <a:endParaRPr/>
          </a:p>
        </p:txBody>
      </p:sp>
      <p:pic>
        <p:nvPicPr>
          <p:cNvPr id="154" name="Google Shape;154;p21"/>
          <p:cNvPicPr preferRelativeResize="0"/>
          <p:nvPr/>
        </p:nvPicPr>
        <p:blipFill>
          <a:blip r:embed="rId3">
            <a:alphaModFix/>
          </a:blip>
          <a:stretch>
            <a:fillRect/>
          </a:stretch>
        </p:blipFill>
        <p:spPr>
          <a:xfrm>
            <a:off x="448075" y="1155488"/>
            <a:ext cx="4349149" cy="2832529"/>
          </a:xfrm>
          <a:prstGeom prst="rect">
            <a:avLst/>
          </a:prstGeom>
          <a:noFill/>
          <a:ln cap="flat" cmpd="sng" w="9525">
            <a:solidFill>
              <a:schemeClr val="dk2"/>
            </a:solidFill>
            <a:prstDash val="solid"/>
            <a:round/>
            <a:headEnd len="sm" w="sm" type="none"/>
            <a:tailEnd len="sm" w="sm" type="none"/>
          </a:ln>
        </p:spPr>
      </p:pic>
      <p:sp>
        <p:nvSpPr>
          <p:cNvPr id="155" name="Google Shape;155;p21"/>
          <p:cNvSpPr txBox="1"/>
          <p:nvPr/>
        </p:nvSpPr>
        <p:spPr>
          <a:xfrm>
            <a:off x="5087150" y="2157163"/>
            <a:ext cx="3851700" cy="829200"/>
          </a:xfrm>
          <a:prstGeom prst="rect">
            <a:avLst/>
          </a:prstGeom>
          <a:solidFill>
            <a:schemeClr val="accent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lt1"/>
                </a:solidFill>
                <a:latin typeface="Roboto"/>
                <a:ea typeface="Roboto"/>
                <a:cs typeface="Roboto"/>
                <a:sym typeface="Roboto"/>
              </a:rPr>
              <a:t>As observed, the optimal number of clusters = 3</a:t>
            </a:r>
            <a:endParaRPr sz="1600">
              <a:solidFill>
                <a:schemeClr val="lt1"/>
              </a:solidFill>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