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a0f39e53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a0f39e5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 everyone,</a:t>
            </a:r>
            <a:endParaRPr/>
          </a:p>
          <a:p>
            <a:pPr indent="0" lvl="0" marL="0" rtl="0" algn="l">
              <a:spcBef>
                <a:spcPts val="0"/>
              </a:spcBef>
              <a:spcAft>
                <a:spcPts val="0"/>
              </a:spcAft>
              <a:buClr>
                <a:schemeClr val="dk1"/>
              </a:buClr>
              <a:buSzPts val="1100"/>
              <a:buFont typeface="Arial"/>
              <a:buNone/>
            </a:pPr>
            <a:r>
              <a:rPr lang="en"/>
              <a:t>It gives us great pleasure to welcome you to our project presentation for the CSE 572 course. We chose to explore a dataset that holds the intricate details of customer interactions and policy dynamics and forecast the Customer Lifetime Value (CLTV) and engage in predictive segmentation to tailore personalized insurance policies.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2f0bfb8ad_1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2f0bfb8ad_1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2f0bfb8ad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2f0bfb8ad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2f0bfb8ad_1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2f0bfb8ad_1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2f0bfb8ad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2f0bfb8ad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2f0bfb8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2f0bfb8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2f0bfb8ad_1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2f0bfb8ad_1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Moving forward, this is the outline of our presentation.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2f0bfb8ad_1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2f0bfb8ad_1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little background regarding the project. Vahan Bima is a prominent motor vehicle insurance company and they wish to forecast the CLTV based on the user and policy data. They further seek to segment the customers based on the data to improve their satisfaction and loyalty through personalized programs.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2f0bfb8ad_1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b2f0bfb8ad_1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Moving forward, let's now take a look at the dataset:</a:t>
            </a:r>
            <a:endParaRPr/>
          </a:p>
          <a:p>
            <a:pPr indent="0" lvl="0" marL="0" rtl="0" algn="l">
              <a:spcBef>
                <a:spcPts val="0"/>
              </a:spcBef>
              <a:spcAft>
                <a:spcPts val="0"/>
              </a:spcAft>
              <a:buClr>
                <a:schemeClr val="dk1"/>
              </a:buClr>
              <a:buSzPts val="1100"/>
              <a:buFont typeface="Arial"/>
              <a:buNone/>
            </a:pPr>
            <a:r>
              <a:rPr lang="en"/>
              <a:t>The VahanBima dataset provides a comprehensive snapshot of customer and policy information, serving as a valuable resource for predictive modeling. Key features include unique customer identifiers (id), gender, area, highest qualification, annual income, marital status, vintage (years since the first policy), total claimed amount (claim_amount), the number of policies issued (num_policies), details of the active policy, type of policy, and the target variable - Customer Lifetime Value (CLTV).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dataset is particularly well-suited for regression tasks aiming to predict CLTV, allowing the development of models that can forecast the long-term value of customers. The diverse set of features, ranging from demographic information to policy details, offers the potential to uncover complex relationships and patterns that influence customer lifetime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Additionally, the dataset could be used for clustering tasks to segment customers based on shared characteristics, aiding VahanBima in tailoring personalized experiences and optimizing customer engagement strategies.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potential challenges include handling outliers, addressing multicollinearity, and ensuring appropriate preprocessing for effective model development. Overall, the VahanBima dataset provides a rich foundation for data mining tasks aimed at enhancing customer experience and strategic decision-making within the insurance company.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2f0bfb8ad_2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2f0bfb8ad_2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2f0bfb8ad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2f0bfb8ad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2f0bfb8a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2f0bfb8a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2f0bfb8ad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2f0bfb8ad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2f0bfb8ad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2f0bfb8ad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126825"/>
            <a:ext cx="8222100" cy="112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980"/>
              <a:t>CLTV Predictive Segmentation for personalized insurance policies</a:t>
            </a:r>
            <a:endParaRPr sz="2980"/>
          </a:p>
        </p:txBody>
      </p:sp>
      <p:sp>
        <p:nvSpPr>
          <p:cNvPr id="86" name="Google Shape;86;p13"/>
          <p:cNvSpPr txBox="1"/>
          <p:nvPr>
            <p:ph idx="1" type="subTitle"/>
          </p:nvPr>
        </p:nvSpPr>
        <p:spPr>
          <a:xfrm>
            <a:off x="598100" y="2571750"/>
            <a:ext cx="4809000" cy="2483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Group: 21</a:t>
            </a:r>
            <a:endParaRPr b="1"/>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b="1" lang="en"/>
              <a:t>Members: </a:t>
            </a:r>
            <a:endParaRPr b="1"/>
          </a:p>
          <a:p>
            <a:pPr indent="0" lvl="0" marL="0" rtl="0" algn="l">
              <a:lnSpc>
                <a:spcPct val="150000"/>
              </a:lnSpc>
              <a:spcBef>
                <a:spcPts val="0"/>
              </a:spcBef>
              <a:spcAft>
                <a:spcPts val="0"/>
              </a:spcAft>
              <a:buNone/>
            </a:pPr>
            <a:r>
              <a:rPr lang="en"/>
              <a:t>               Shreyas Hingmire			</a:t>
            </a:r>
            <a:endParaRPr/>
          </a:p>
          <a:p>
            <a:pPr indent="0" lvl="0" marL="0" rtl="0" algn="l">
              <a:lnSpc>
                <a:spcPct val="150000"/>
              </a:lnSpc>
              <a:spcBef>
                <a:spcPts val="0"/>
              </a:spcBef>
              <a:spcAft>
                <a:spcPts val="0"/>
              </a:spcAft>
              <a:buNone/>
            </a:pPr>
            <a:r>
              <a:rPr lang="en"/>
              <a:t>               Nayan Bhiwapurkar		</a:t>
            </a:r>
            <a:endParaRPr/>
          </a:p>
          <a:p>
            <a:pPr indent="0" lvl="0" marL="0" rtl="0" algn="l">
              <a:lnSpc>
                <a:spcPct val="150000"/>
              </a:lnSpc>
              <a:spcBef>
                <a:spcPts val="0"/>
              </a:spcBef>
              <a:spcAft>
                <a:spcPts val="0"/>
              </a:spcAft>
              <a:buNone/>
            </a:pPr>
            <a:r>
              <a:rPr lang="en"/>
              <a:t>               Sudeeksha Vandrangi		</a:t>
            </a:r>
            <a:endParaRPr/>
          </a:p>
          <a:p>
            <a:pPr indent="0" lvl="0" marL="0" rtl="0" algn="l">
              <a:lnSpc>
                <a:spcPct val="150000"/>
              </a:lnSpc>
              <a:spcBef>
                <a:spcPts val="0"/>
              </a:spcBef>
              <a:spcAft>
                <a:spcPts val="0"/>
              </a:spcAft>
              <a:buNone/>
            </a:pPr>
            <a:r>
              <a:rPr lang="en"/>
              <a:t>               Vaishnavi Chunchu		</a:t>
            </a:r>
            <a:endParaRPr/>
          </a:p>
          <a:p>
            <a:pPr indent="0" lvl="0" marL="0" rtl="0" algn="l">
              <a:lnSpc>
                <a:spcPct val="150000"/>
              </a:lnSpc>
              <a:spcBef>
                <a:spcPts val="0"/>
              </a:spcBef>
              <a:spcAft>
                <a:spcPts val="0"/>
              </a:spcAft>
              <a:buNone/>
            </a:pPr>
            <a:r>
              <a:rPr lang="en"/>
              <a:t>               Toshal Warke				</a:t>
            </a:r>
            <a:endParaRPr/>
          </a:p>
        </p:txBody>
      </p:sp>
      <p:sp>
        <p:nvSpPr>
          <p:cNvPr id="87" name="Google Shape;87;p13"/>
          <p:cNvSpPr txBox="1"/>
          <p:nvPr/>
        </p:nvSpPr>
        <p:spPr>
          <a:xfrm>
            <a:off x="152400" y="152400"/>
            <a:ext cx="6834600" cy="5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80">
                <a:solidFill>
                  <a:schemeClr val="lt1"/>
                </a:solidFill>
                <a:latin typeface="Roboto"/>
                <a:ea typeface="Roboto"/>
                <a:cs typeface="Roboto"/>
                <a:sym typeface="Roboto"/>
              </a:rPr>
              <a:t>Course ID: CSE 572</a:t>
            </a:r>
            <a:endParaRPr sz="1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Based on Income</a:t>
            </a:r>
            <a:endParaRPr/>
          </a:p>
          <a:p>
            <a:pPr indent="0" lvl="0" marL="0" rtl="0" algn="l">
              <a:spcBef>
                <a:spcPts val="0"/>
              </a:spcBef>
              <a:spcAft>
                <a:spcPts val="0"/>
              </a:spcAft>
              <a:buNone/>
            </a:pPr>
            <a:r>
              <a:t/>
            </a:r>
            <a:endParaRPr/>
          </a:p>
        </p:txBody>
      </p:sp>
      <p:pic>
        <p:nvPicPr>
          <p:cNvPr id="181" name="Google Shape;181;p22"/>
          <p:cNvPicPr preferRelativeResize="0"/>
          <p:nvPr/>
        </p:nvPicPr>
        <p:blipFill>
          <a:blip r:embed="rId3">
            <a:alphaModFix/>
          </a:blip>
          <a:stretch>
            <a:fillRect/>
          </a:stretch>
        </p:blipFill>
        <p:spPr>
          <a:xfrm>
            <a:off x="359475" y="1251450"/>
            <a:ext cx="3506200" cy="3246250"/>
          </a:xfrm>
          <a:prstGeom prst="rect">
            <a:avLst/>
          </a:prstGeom>
          <a:noFill/>
          <a:ln cap="flat" cmpd="sng" w="9525">
            <a:solidFill>
              <a:srgbClr val="000000"/>
            </a:solidFill>
            <a:prstDash val="solid"/>
            <a:round/>
            <a:headEnd len="sm" w="sm" type="none"/>
            <a:tailEnd len="sm" w="sm" type="none"/>
          </a:ln>
        </p:spPr>
      </p:pic>
      <p:pic>
        <p:nvPicPr>
          <p:cNvPr id="182" name="Google Shape;182;p22"/>
          <p:cNvPicPr preferRelativeResize="0"/>
          <p:nvPr/>
        </p:nvPicPr>
        <p:blipFill>
          <a:blip r:embed="rId4">
            <a:alphaModFix/>
          </a:blip>
          <a:stretch>
            <a:fillRect/>
          </a:stretch>
        </p:blipFill>
        <p:spPr>
          <a:xfrm>
            <a:off x="4308538" y="1251450"/>
            <a:ext cx="4259362" cy="32462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Based on Area </a:t>
            </a:r>
            <a:endParaRPr/>
          </a:p>
          <a:p>
            <a:pPr indent="0" lvl="0" marL="0" rtl="0" algn="l">
              <a:spcBef>
                <a:spcPts val="0"/>
              </a:spcBef>
              <a:spcAft>
                <a:spcPts val="0"/>
              </a:spcAft>
              <a:buNone/>
            </a:pPr>
            <a:r>
              <a:t/>
            </a:r>
            <a:endParaRPr/>
          </a:p>
        </p:txBody>
      </p:sp>
      <p:pic>
        <p:nvPicPr>
          <p:cNvPr id="188" name="Google Shape;188;p23"/>
          <p:cNvPicPr preferRelativeResize="0"/>
          <p:nvPr/>
        </p:nvPicPr>
        <p:blipFill>
          <a:blip r:embed="rId3">
            <a:alphaModFix/>
          </a:blip>
          <a:stretch>
            <a:fillRect/>
          </a:stretch>
        </p:blipFill>
        <p:spPr>
          <a:xfrm>
            <a:off x="217425" y="1041550"/>
            <a:ext cx="3888900" cy="3360475"/>
          </a:xfrm>
          <a:prstGeom prst="rect">
            <a:avLst/>
          </a:prstGeom>
          <a:noFill/>
          <a:ln cap="flat" cmpd="sng" w="9525">
            <a:solidFill>
              <a:schemeClr val="dk2"/>
            </a:solidFill>
            <a:prstDash val="solid"/>
            <a:round/>
            <a:headEnd len="sm" w="sm" type="none"/>
            <a:tailEnd len="sm" w="sm" type="none"/>
          </a:ln>
        </p:spPr>
      </p:pic>
      <p:pic>
        <p:nvPicPr>
          <p:cNvPr id="189" name="Google Shape;189;p23"/>
          <p:cNvPicPr preferRelativeResize="0"/>
          <p:nvPr/>
        </p:nvPicPr>
        <p:blipFill>
          <a:blip r:embed="rId4">
            <a:alphaModFix/>
          </a:blip>
          <a:stretch>
            <a:fillRect/>
          </a:stretch>
        </p:blipFill>
        <p:spPr>
          <a:xfrm>
            <a:off x="4572000" y="1017800"/>
            <a:ext cx="4409226" cy="3384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Based on Num_of_Policies</a:t>
            </a:r>
            <a:endParaRPr/>
          </a:p>
        </p:txBody>
      </p:sp>
      <p:pic>
        <p:nvPicPr>
          <p:cNvPr id="195" name="Google Shape;195;p24"/>
          <p:cNvPicPr preferRelativeResize="0"/>
          <p:nvPr/>
        </p:nvPicPr>
        <p:blipFill>
          <a:blip r:embed="rId3">
            <a:alphaModFix/>
          </a:blip>
          <a:stretch>
            <a:fillRect/>
          </a:stretch>
        </p:blipFill>
        <p:spPr>
          <a:xfrm>
            <a:off x="311696" y="1353033"/>
            <a:ext cx="4051350" cy="2831575"/>
          </a:xfrm>
          <a:prstGeom prst="rect">
            <a:avLst/>
          </a:prstGeom>
          <a:noFill/>
          <a:ln cap="flat" cmpd="sng" w="9525">
            <a:solidFill>
              <a:schemeClr val="dk2"/>
            </a:solidFill>
            <a:prstDash val="solid"/>
            <a:round/>
            <a:headEnd len="sm" w="sm" type="none"/>
            <a:tailEnd len="sm" w="sm" type="none"/>
          </a:ln>
        </p:spPr>
      </p:pic>
      <p:pic>
        <p:nvPicPr>
          <p:cNvPr id="196" name="Google Shape;196;p24"/>
          <p:cNvPicPr preferRelativeResize="0"/>
          <p:nvPr/>
        </p:nvPicPr>
        <p:blipFill>
          <a:blip r:embed="rId4">
            <a:alphaModFix/>
          </a:blip>
          <a:stretch>
            <a:fillRect/>
          </a:stretch>
        </p:blipFill>
        <p:spPr>
          <a:xfrm>
            <a:off x="4780950" y="1353025"/>
            <a:ext cx="4051349" cy="2831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cltv ( target variable)</a:t>
            </a:r>
            <a:endParaRPr/>
          </a:p>
        </p:txBody>
      </p:sp>
      <p:pic>
        <p:nvPicPr>
          <p:cNvPr id="202" name="Google Shape;202;p25"/>
          <p:cNvPicPr preferRelativeResize="0"/>
          <p:nvPr/>
        </p:nvPicPr>
        <p:blipFill>
          <a:blip r:embed="rId3">
            <a:alphaModFix/>
          </a:blip>
          <a:stretch>
            <a:fillRect/>
          </a:stretch>
        </p:blipFill>
        <p:spPr>
          <a:xfrm>
            <a:off x="1350913" y="1147484"/>
            <a:ext cx="6442175" cy="387979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Mining System Pipeline</a:t>
            </a:r>
            <a:endParaRPr b="1"/>
          </a:p>
        </p:txBody>
      </p:sp>
      <p:sp>
        <p:nvSpPr>
          <p:cNvPr id="208" name="Google Shape;208;p26"/>
          <p:cNvSpPr/>
          <p:nvPr/>
        </p:nvSpPr>
        <p:spPr>
          <a:xfrm>
            <a:off x="311700" y="11936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Data Collection</a:t>
            </a:r>
            <a:endParaRPr>
              <a:solidFill>
                <a:schemeClr val="lt1"/>
              </a:solidFill>
              <a:latin typeface="Roboto"/>
              <a:ea typeface="Roboto"/>
              <a:cs typeface="Roboto"/>
              <a:sym typeface="Roboto"/>
            </a:endParaRPr>
          </a:p>
        </p:txBody>
      </p:sp>
      <p:sp>
        <p:nvSpPr>
          <p:cNvPr id="209" name="Google Shape;209;p26"/>
          <p:cNvSpPr/>
          <p:nvPr/>
        </p:nvSpPr>
        <p:spPr>
          <a:xfrm>
            <a:off x="3143425" y="1193600"/>
            <a:ext cx="22872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Data Pre-Processing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Encoding, H</a:t>
            </a:r>
            <a:r>
              <a:rPr lang="en" sz="1000">
                <a:solidFill>
                  <a:schemeClr val="lt1"/>
                </a:solidFill>
                <a:latin typeface="Roboto"/>
                <a:ea typeface="Roboto"/>
                <a:cs typeface="Roboto"/>
                <a:sym typeface="Roboto"/>
              </a:rPr>
              <a:t>andling outliers</a:t>
            </a:r>
            <a:endParaRPr sz="1000">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Discretization, Feature Engineering</a:t>
            </a:r>
            <a:endParaRPr sz="1000">
              <a:solidFill>
                <a:schemeClr val="lt1"/>
              </a:solidFill>
              <a:latin typeface="Roboto"/>
              <a:ea typeface="Roboto"/>
              <a:cs typeface="Roboto"/>
              <a:sym typeface="Roboto"/>
            </a:endParaRPr>
          </a:p>
        </p:txBody>
      </p:sp>
      <p:sp>
        <p:nvSpPr>
          <p:cNvPr id="210" name="Google Shape;210;p26"/>
          <p:cNvSpPr/>
          <p:nvPr/>
        </p:nvSpPr>
        <p:spPr>
          <a:xfrm>
            <a:off x="5994275" y="11936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EDA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Exploratory Data Analysis</a:t>
            </a:r>
            <a:endParaRPr sz="1000">
              <a:solidFill>
                <a:schemeClr val="lt1"/>
              </a:solidFill>
              <a:latin typeface="Roboto"/>
              <a:ea typeface="Roboto"/>
              <a:cs typeface="Roboto"/>
              <a:sym typeface="Roboto"/>
            </a:endParaRPr>
          </a:p>
        </p:txBody>
      </p:sp>
      <p:sp>
        <p:nvSpPr>
          <p:cNvPr id="211" name="Google Shape;211;p26"/>
          <p:cNvSpPr/>
          <p:nvPr/>
        </p:nvSpPr>
        <p:spPr>
          <a:xfrm>
            <a:off x="5994275" y="257175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Data Splitting</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100">
                <a:solidFill>
                  <a:schemeClr val="lt1"/>
                </a:solidFill>
                <a:latin typeface="Roboto"/>
                <a:ea typeface="Roboto"/>
                <a:cs typeface="Roboto"/>
                <a:sym typeface="Roboto"/>
              </a:rPr>
              <a:t>(Train, Test, Validation)</a:t>
            </a:r>
            <a:endParaRPr sz="1100">
              <a:solidFill>
                <a:schemeClr val="lt1"/>
              </a:solidFill>
              <a:latin typeface="Roboto"/>
              <a:ea typeface="Roboto"/>
              <a:cs typeface="Roboto"/>
              <a:sym typeface="Roboto"/>
            </a:endParaRPr>
          </a:p>
        </p:txBody>
      </p:sp>
      <p:sp>
        <p:nvSpPr>
          <p:cNvPr id="212" name="Google Shape;212;p26"/>
          <p:cNvSpPr/>
          <p:nvPr/>
        </p:nvSpPr>
        <p:spPr>
          <a:xfrm>
            <a:off x="3144026" y="257175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Train</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 different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ML models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on Training Dataset</a:t>
            </a:r>
            <a:endParaRPr>
              <a:solidFill>
                <a:schemeClr val="lt1"/>
              </a:solidFill>
              <a:latin typeface="Roboto"/>
              <a:ea typeface="Roboto"/>
              <a:cs typeface="Roboto"/>
              <a:sym typeface="Roboto"/>
            </a:endParaRPr>
          </a:p>
        </p:txBody>
      </p:sp>
      <p:sp>
        <p:nvSpPr>
          <p:cNvPr id="213" name="Google Shape;213;p26"/>
          <p:cNvSpPr/>
          <p:nvPr/>
        </p:nvSpPr>
        <p:spPr>
          <a:xfrm>
            <a:off x="311700" y="257175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Model Selection</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Selecting ML model based on validation dataset accuracies </a:t>
            </a:r>
            <a:endParaRPr sz="1000">
              <a:solidFill>
                <a:schemeClr val="lt1"/>
              </a:solidFill>
              <a:latin typeface="Roboto"/>
              <a:ea typeface="Roboto"/>
              <a:cs typeface="Roboto"/>
              <a:sym typeface="Roboto"/>
            </a:endParaRPr>
          </a:p>
        </p:txBody>
      </p:sp>
      <p:sp>
        <p:nvSpPr>
          <p:cNvPr id="214" name="Google Shape;214;p26"/>
          <p:cNvSpPr/>
          <p:nvPr/>
        </p:nvSpPr>
        <p:spPr>
          <a:xfrm>
            <a:off x="311700" y="39499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Calculate Accuracy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of Model </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on Test Dataset</a:t>
            </a:r>
            <a:endParaRPr>
              <a:solidFill>
                <a:schemeClr val="lt1"/>
              </a:solidFill>
              <a:latin typeface="Roboto"/>
              <a:ea typeface="Roboto"/>
              <a:cs typeface="Roboto"/>
              <a:sym typeface="Roboto"/>
            </a:endParaRPr>
          </a:p>
        </p:txBody>
      </p:sp>
      <p:sp>
        <p:nvSpPr>
          <p:cNvPr id="215" name="Google Shape;215;p26"/>
          <p:cNvSpPr/>
          <p:nvPr/>
        </p:nvSpPr>
        <p:spPr>
          <a:xfrm>
            <a:off x="3152388" y="3949900"/>
            <a:ext cx="22872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
                <a:solidFill>
                  <a:schemeClr val="lt1"/>
                </a:solidFill>
                <a:latin typeface="Roboto"/>
                <a:ea typeface="Roboto"/>
                <a:cs typeface="Roboto"/>
                <a:sym typeface="Roboto"/>
              </a:rPr>
              <a:t>Improve Accuracy</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sz="1000">
                <a:solidFill>
                  <a:schemeClr val="lt1"/>
                </a:solidFill>
                <a:latin typeface="Roboto"/>
                <a:ea typeface="Roboto"/>
                <a:cs typeface="Roboto"/>
                <a:sym typeface="Roboto"/>
              </a:rPr>
              <a:t>(Hyper-parameters, K-Fold)</a:t>
            </a:r>
            <a:endParaRPr sz="1000">
              <a:solidFill>
                <a:schemeClr val="lt1"/>
              </a:solidFill>
              <a:latin typeface="Roboto"/>
              <a:ea typeface="Roboto"/>
              <a:cs typeface="Roboto"/>
              <a:sym typeface="Roboto"/>
            </a:endParaRPr>
          </a:p>
        </p:txBody>
      </p:sp>
      <p:sp>
        <p:nvSpPr>
          <p:cNvPr id="216" name="Google Shape;216;p26"/>
          <p:cNvSpPr/>
          <p:nvPr/>
        </p:nvSpPr>
        <p:spPr>
          <a:xfrm>
            <a:off x="5994275" y="3949900"/>
            <a:ext cx="2286000" cy="9600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Clustering Customers</a:t>
            </a:r>
            <a:endParaRPr>
              <a:solidFill>
                <a:schemeClr val="lt1"/>
              </a:solidFill>
              <a:latin typeface="Roboto"/>
              <a:ea typeface="Roboto"/>
              <a:cs typeface="Roboto"/>
              <a:sym typeface="Roboto"/>
            </a:endParaRPr>
          </a:p>
        </p:txBody>
      </p:sp>
      <p:sp>
        <p:nvSpPr>
          <p:cNvPr id="217" name="Google Shape;217;p26"/>
          <p:cNvSpPr/>
          <p:nvPr/>
        </p:nvSpPr>
        <p:spPr>
          <a:xfrm>
            <a:off x="2597700" y="1467200"/>
            <a:ext cx="560100" cy="412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18" name="Google Shape;218;p26"/>
          <p:cNvSpPr/>
          <p:nvPr/>
        </p:nvSpPr>
        <p:spPr>
          <a:xfrm>
            <a:off x="5430025" y="1467200"/>
            <a:ext cx="560100" cy="412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19" name="Google Shape;219;p26"/>
          <p:cNvSpPr/>
          <p:nvPr/>
        </p:nvSpPr>
        <p:spPr>
          <a:xfrm>
            <a:off x="2597700" y="4223500"/>
            <a:ext cx="560100" cy="412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20" name="Google Shape;220;p26"/>
          <p:cNvSpPr/>
          <p:nvPr/>
        </p:nvSpPr>
        <p:spPr>
          <a:xfrm>
            <a:off x="5439600" y="4223500"/>
            <a:ext cx="560100" cy="4128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21" name="Google Shape;221;p26"/>
          <p:cNvSpPr/>
          <p:nvPr/>
        </p:nvSpPr>
        <p:spPr>
          <a:xfrm>
            <a:off x="6933575" y="2153600"/>
            <a:ext cx="407400" cy="4287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2" name="Google Shape;222;p26"/>
          <p:cNvSpPr/>
          <p:nvPr/>
        </p:nvSpPr>
        <p:spPr>
          <a:xfrm>
            <a:off x="2597700" y="2845350"/>
            <a:ext cx="560100" cy="4128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3" name="Google Shape;223;p26"/>
          <p:cNvSpPr/>
          <p:nvPr/>
        </p:nvSpPr>
        <p:spPr>
          <a:xfrm>
            <a:off x="5430025" y="2845350"/>
            <a:ext cx="560100" cy="412800"/>
          </a:xfrm>
          <a:prstGeom prst="lef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4" name="Google Shape;224;p26"/>
          <p:cNvSpPr/>
          <p:nvPr/>
        </p:nvSpPr>
        <p:spPr>
          <a:xfrm>
            <a:off x="1251000" y="3531750"/>
            <a:ext cx="407400" cy="428700"/>
          </a:xfrm>
          <a:prstGeom prst="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grpSp>
        <p:nvGrpSpPr>
          <p:cNvPr id="93" name="Google Shape;93;p14"/>
          <p:cNvGrpSpPr/>
          <p:nvPr/>
        </p:nvGrpSpPr>
        <p:grpSpPr>
          <a:xfrm>
            <a:off x="308838" y="1242975"/>
            <a:ext cx="3558375" cy="924600"/>
            <a:chOff x="308838" y="1242975"/>
            <a:chExt cx="3558375" cy="924600"/>
          </a:xfrm>
        </p:grpSpPr>
        <p:cxnSp>
          <p:nvCxnSpPr>
            <p:cNvPr id="94" name="Google Shape;94;p14"/>
            <p:cNvCxnSpPr/>
            <p:nvPr/>
          </p:nvCxnSpPr>
          <p:spPr>
            <a:xfrm rot="10800000">
              <a:off x="2642013" y="1654113"/>
              <a:ext cx="1225200" cy="0"/>
            </a:xfrm>
            <a:prstGeom prst="straightConnector1">
              <a:avLst/>
            </a:prstGeom>
            <a:noFill/>
            <a:ln cap="flat" cmpd="sng" w="9525">
              <a:solidFill>
                <a:srgbClr val="E1165B"/>
              </a:solidFill>
              <a:prstDash val="solid"/>
              <a:round/>
              <a:headEnd len="sm" w="sm" type="none"/>
              <a:tailEnd len="med" w="med" type="oval"/>
            </a:ln>
          </p:spPr>
        </p:cxnSp>
        <p:sp>
          <p:nvSpPr>
            <p:cNvPr id="95" name="Google Shape;95;p14"/>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Introduction</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Background, what, why, intro to dataset</a:t>
              </a:r>
              <a:endParaRPr sz="800">
                <a:latin typeface="Roboto"/>
                <a:ea typeface="Roboto"/>
                <a:cs typeface="Roboto"/>
                <a:sym typeface="Roboto"/>
              </a:endParaRPr>
            </a:p>
          </p:txBody>
        </p:sp>
      </p:grpSp>
      <p:grpSp>
        <p:nvGrpSpPr>
          <p:cNvPr id="96" name="Google Shape;96;p14"/>
          <p:cNvGrpSpPr/>
          <p:nvPr/>
        </p:nvGrpSpPr>
        <p:grpSpPr>
          <a:xfrm>
            <a:off x="308838" y="2646125"/>
            <a:ext cx="3263100" cy="924600"/>
            <a:chOff x="308838" y="2646125"/>
            <a:chExt cx="3263100" cy="924600"/>
          </a:xfrm>
        </p:grpSpPr>
        <p:cxnSp>
          <p:nvCxnSpPr>
            <p:cNvPr id="97" name="Google Shape;97;p14"/>
            <p:cNvCxnSpPr/>
            <p:nvPr/>
          </p:nvCxnSpPr>
          <p:spPr>
            <a:xfrm rot="10800000">
              <a:off x="2641938" y="3108425"/>
              <a:ext cx="930000" cy="0"/>
            </a:xfrm>
            <a:prstGeom prst="straightConnector1">
              <a:avLst/>
            </a:prstGeom>
            <a:noFill/>
            <a:ln cap="flat" cmpd="sng" w="9525">
              <a:solidFill>
                <a:srgbClr val="C4134F"/>
              </a:solidFill>
              <a:prstDash val="solid"/>
              <a:round/>
              <a:headEnd len="sm" w="sm" type="none"/>
              <a:tailEnd len="med" w="med" type="oval"/>
            </a:ln>
          </p:spPr>
        </p:cxnSp>
        <p:sp>
          <p:nvSpPr>
            <p:cNvPr id="98" name="Google Shape;98;p14"/>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Problem Formulation</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Kind of task</a:t>
              </a:r>
              <a:endParaRPr b="1" sz="800">
                <a:latin typeface="Roboto"/>
                <a:ea typeface="Roboto"/>
                <a:cs typeface="Roboto"/>
                <a:sym typeface="Roboto"/>
              </a:endParaRPr>
            </a:p>
          </p:txBody>
        </p:sp>
      </p:grpSp>
      <p:grpSp>
        <p:nvGrpSpPr>
          <p:cNvPr id="99" name="Google Shape;99;p14"/>
          <p:cNvGrpSpPr/>
          <p:nvPr/>
        </p:nvGrpSpPr>
        <p:grpSpPr>
          <a:xfrm>
            <a:off x="4657738" y="3391700"/>
            <a:ext cx="4162750" cy="924600"/>
            <a:chOff x="4657738" y="3391700"/>
            <a:chExt cx="4162750" cy="924600"/>
          </a:xfrm>
        </p:grpSpPr>
        <p:cxnSp>
          <p:nvCxnSpPr>
            <p:cNvPr id="100" name="Google Shape;100;p14"/>
            <p:cNvCxnSpPr/>
            <p:nvPr/>
          </p:nvCxnSpPr>
          <p:spPr>
            <a:xfrm>
              <a:off x="4657738" y="3854000"/>
              <a:ext cx="1838700" cy="0"/>
            </a:xfrm>
            <a:prstGeom prst="straightConnector1">
              <a:avLst/>
            </a:prstGeom>
            <a:noFill/>
            <a:ln cap="flat" cmpd="sng" w="9525">
              <a:solidFill>
                <a:srgbClr val="B6124A"/>
              </a:solidFill>
              <a:prstDash val="solid"/>
              <a:round/>
              <a:headEnd len="sm" w="sm" type="none"/>
              <a:tailEnd len="med" w="med" type="oval"/>
            </a:ln>
          </p:spPr>
        </p:cxnSp>
        <p:sp>
          <p:nvSpPr>
            <p:cNvPr id="101" name="Google Shape;101;p14"/>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Data Challenge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Preprocessing</a:t>
              </a:r>
              <a:endParaRPr sz="800">
                <a:latin typeface="Roboto"/>
                <a:ea typeface="Roboto"/>
                <a:cs typeface="Roboto"/>
                <a:sym typeface="Roboto"/>
              </a:endParaRPr>
            </a:p>
          </p:txBody>
        </p:sp>
      </p:grpSp>
      <p:grpSp>
        <p:nvGrpSpPr>
          <p:cNvPr id="102" name="Google Shape;102;p14"/>
          <p:cNvGrpSpPr/>
          <p:nvPr/>
        </p:nvGrpSpPr>
        <p:grpSpPr>
          <a:xfrm>
            <a:off x="5209838" y="1242975"/>
            <a:ext cx="3934063" cy="924600"/>
            <a:chOff x="5209838" y="1242975"/>
            <a:chExt cx="3934063" cy="924600"/>
          </a:xfrm>
        </p:grpSpPr>
        <p:sp>
          <p:nvSpPr>
            <p:cNvPr id="103" name="Google Shape;103;p14"/>
            <p:cNvSpPr txBox="1"/>
            <p:nvPr/>
          </p:nvSpPr>
          <p:spPr>
            <a:xfrm>
              <a:off x="6696500" y="1242975"/>
              <a:ext cx="24474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Proposed Data Mining Pipeline</a:t>
              </a:r>
              <a:endParaRPr b="1" sz="12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a:t>
              </a:r>
              <a:endParaRPr b="1" sz="800">
                <a:latin typeface="Roboto"/>
                <a:ea typeface="Roboto"/>
                <a:cs typeface="Roboto"/>
                <a:sym typeface="Roboto"/>
              </a:endParaRPr>
            </a:p>
          </p:txBody>
        </p:sp>
        <p:cxnSp>
          <p:nvCxnSpPr>
            <p:cNvPr id="104" name="Google Shape;104;p14"/>
            <p:cNvCxnSpPr/>
            <p:nvPr/>
          </p:nvCxnSpPr>
          <p:spPr>
            <a:xfrm>
              <a:off x="5209838" y="1654113"/>
              <a:ext cx="1286700" cy="0"/>
            </a:xfrm>
            <a:prstGeom prst="straightConnector1">
              <a:avLst/>
            </a:prstGeom>
            <a:noFill/>
            <a:ln cap="flat" cmpd="sng" w="9525">
              <a:solidFill>
                <a:srgbClr val="840D35"/>
              </a:solidFill>
              <a:prstDash val="solid"/>
              <a:round/>
              <a:headEnd len="sm" w="sm" type="none"/>
              <a:tailEnd len="med" w="med" type="oval"/>
            </a:ln>
          </p:spPr>
        </p:cxnSp>
      </p:grpSp>
      <p:grpSp>
        <p:nvGrpSpPr>
          <p:cNvPr id="105" name="Google Shape;105;p14"/>
          <p:cNvGrpSpPr/>
          <p:nvPr/>
        </p:nvGrpSpPr>
        <p:grpSpPr>
          <a:xfrm>
            <a:off x="5610288" y="2313350"/>
            <a:ext cx="3533612" cy="924600"/>
            <a:chOff x="5610288" y="2313350"/>
            <a:chExt cx="3533612" cy="924600"/>
          </a:xfrm>
        </p:grpSpPr>
        <p:cxnSp>
          <p:nvCxnSpPr>
            <p:cNvPr id="106" name="Google Shape;106;p14"/>
            <p:cNvCxnSpPr/>
            <p:nvPr/>
          </p:nvCxnSpPr>
          <p:spPr>
            <a:xfrm>
              <a:off x="5610288" y="2775650"/>
              <a:ext cx="886200" cy="0"/>
            </a:xfrm>
            <a:prstGeom prst="straightConnector1">
              <a:avLst/>
            </a:prstGeom>
            <a:noFill/>
            <a:ln cap="flat" cmpd="sng" w="9525">
              <a:solidFill>
                <a:srgbClr val="AC1146"/>
              </a:solidFill>
              <a:prstDash val="solid"/>
              <a:round/>
              <a:headEnd len="sm" w="sm" type="none"/>
              <a:tailEnd len="med" w="med" type="oval"/>
            </a:ln>
          </p:spPr>
        </p:cxnSp>
        <p:sp>
          <p:nvSpPr>
            <p:cNvPr id="107" name="Google Shape;107;p14"/>
            <p:cNvSpPr txBox="1"/>
            <p:nvPr/>
          </p:nvSpPr>
          <p:spPr>
            <a:xfrm>
              <a:off x="6696500" y="2313350"/>
              <a:ext cx="24474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Exploratory Data Analysis</a:t>
              </a:r>
              <a:endParaRPr b="1" sz="800">
                <a:latin typeface="Roboto"/>
                <a:ea typeface="Roboto"/>
                <a:cs typeface="Roboto"/>
                <a:sym typeface="Roboto"/>
              </a:endParaRPr>
            </a:p>
          </p:txBody>
        </p:sp>
      </p:grpSp>
      <p:grpSp>
        <p:nvGrpSpPr>
          <p:cNvPr id="108" name="Google Shape;108;p14"/>
          <p:cNvGrpSpPr/>
          <p:nvPr/>
        </p:nvGrpSpPr>
        <p:grpSpPr>
          <a:xfrm>
            <a:off x="2601236" y="654951"/>
            <a:ext cx="3922200" cy="3915924"/>
            <a:chOff x="2610905" y="610653"/>
            <a:chExt cx="3922200" cy="3922200"/>
          </a:xfrm>
        </p:grpSpPr>
        <p:sp>
          <p:nvSpPr>
            <p:cNvPr id="109" name="Google Shape;109;p14"/>
            <p:cNvSpPr/>
            <p:nvPr/>
          </p:nvSpPr>
          <p:spPr>
            <a:xfrm rot="-4980021">
              <a:off x="3204123" y="1186472"/>
              <a:ext cx="2771960" cy="2771960"/>
            </a:xfrm>
            <a:prstGeom prst="blockArc">
              <a:avLst>
                <a:gd fmla="val 12602522" name="adj1"/>
                <a:gd fmla="val 16867657" name="adj2"/>
                <a:gd fmla="val 20844" name="adj3"/>
              </a:avLst>
            </a:prstGeom>
            <a:solidFill>
              <a:srgbClr val="C413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rot="7920309">
              <a:off x="3183402" y="1183149"/>
              <a:ext cx="2777207" cy="2777207"/>
            </a:xfrm>
            <a:prstGeom prst="blockArc">
              <a:avLst>
                <a:gd fmla="val 12602522" name="adj1"/>
                <a:gd fmla="val 16867657" name="adj2"/>
                <a:gd fmla="val 20844" name="adj3"/>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3600063">
              <a:off x="3186335" y="1195681"/>
              <a:ext cx="2777488" cy="2777488"/>
            </a:xfrm>
            <a:prstGeom prst="blockArc">
              <a:avLst>
                <a:gd fmla="val 12602522" name="adj1"/>
                <a:gd fmla="val 16867657" name="adj2"/>
                <a:gd fmla="val 20844" name="adj3"/>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rot="4024705">
              <a:off x="5326681" y="1940898"/>
              <a:ext cx="578477" cy="579147"/>
            </a:xfrm>
            <a:prstGeom prst="pie">
              <a:avLst>
                <a:gd fmla="val 6190354" name="adj1"/>
                <a:gd fmla="val 14996165" name="adj2"/>
              </a:avLst>
            </a:prstGeom>
            <a:solidFill>
              <a:srgbClr val="AC1146"/>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rot="-6816027">
              <a:off x="5326729" y="1940918"/>
              <a:ext cx="578485" cy="579035"/>
            </a:xfrm>
            <a:prstGeom prst="pie">
              <a:avLst>
                <a:gd fmla="val 4028252" name="adj1"/>
                <a:gd fmla="val 17183677" name="adj2"/>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rot="-9359762">
              <a:off x="3193941" y="1176205"/>
              <a:ext cx="2777287" cy="2777287"/>
            </a:xfrm>
            <a:prstGeom prst="blockArc">
              <a:avLst>
                <a:gd fmla="val 12602522" name="adj1"/>
                <a:gd fmla="val 16867657" name="adj2"/>
                <a:gd fmla="val 20844" name="adj3"/>
              </a:avLst>
            </a:prstGeom>
            <a:solidFill>
              <a:srgbClr val="B61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rot="-8936366">
              <a:off x="3659126" y="3173505"/>
              <a:ext cx="578551" cy="578963"/>
            </a:xfrm>
            <a:prstGeom prst="pie">
              <a:avLst>
                <a:gd fmla="val 6190354" name="adj1"/>
                <a:gd fmla="val 14996165" name="adj2"/>
              </a:avLst>
            </a:prstGeom>
            <a:solidFill>
              <a:srgbClr val="C4134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rot="1824498">
              <a:off x="3659375" y="3173497"/>
              <a:ext cx="578475" cy="578885"/>
            </a:xfrm>
            <a:prstGeom prst="pie">
              <a:avLst>
                <a:gd fmla="val 4028252" name="adj1"/>
                <a:gd fmla="val 17183677" name="adj2"/>
              </a:avLst>
            </a:prstGeom>
            <a:solidFill>
              <a:srgbClr val="C413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600092">
              <a:off x="3198852" y="1195456"/>
              <a:ext cx="2777611" cy="2777611"/>
            </a:xfrm>
            <a:prstGeom prst="blockArc">
              <a:avLst>
                <a:gd fmla="val 12513247" name="adj1"/>
                <a:gd fmla="val 16867657" name="adj2"/>
                <a:gd fmla="val 20844" name="adj3"/>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176551">
              <a:off x="4312105" y="1195442"/>
              <a:ext cx="578563" cy="579162"/>
            </a:xfrm>
            <a:prstGeom prst="pie">
              <a:avLst>
                <a:gd fmla="val 6190354" name="adj1"/>
                <a:gd fmla="val 14996165" name="adj2"/>
              </a:avLst>
            </a:prstGeom>
            <a:solidFill>
              <a:srgbClr val="840D3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rot="10584085">
              <a:off x="4312088" y="1195622"/>
              <a:ext cx="578340" cy="578939"/>
            </a:xfrm>
            <a:prstGeom prst="pie">
              <a:avLst>
                <a:gd fmla="val 4028252" name="adj1"/>
                <a:gd fmla="val 17183677" name="adj2"/>
              </a:avLst>
            </a:prstGeom>
            <a:solidFill>
              <a:srgbClr val="840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rot="8344778">
              <a:off x="4940929" y="3162886"/>
              <a:ext cx="578465" cy="578888"/>
            </a:xfrm>
            <a:prstGeom prst="pie">
              <a:avLst>
                <a:gd fmla="val 6190354" name="adj1"/>
                <a:gd fmla="val 14996165" name="adj2"/>
              </a:avLst>
            </a:prstGeom>
            <a:solidFill>
              <a:srgbClr val="B6124A"/>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rot="-2495643">
              <a:off x="4941000" y="3162728"/>
              <a:ext cx="578445" cy="579093"/>
            </a:xfrm>
            <a:prstGeom prst="pie">
              <a:avLst>
                <a:gd fmla="val 4028252" name="adj1"/>
                <a:gd fmla="val 17183677" name="adj2"/>
              </a:avLst>
            </a:prstGeom>
            <a:solidFill>
              <a:srgbClr val="B61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rot="-4556960">
              <a:off x="3257335" y="1939059"/>
              <a:ext cx="578302" cy="578957"/>
            </a:xfrm>
            <a:prstGeom prst="pie">
              <a:avLst>
                <a:gd fmla="val 6190354" name="adj1"/>
                <a:gd fmla="val 14996165" name="adj2"/>
              </a:avLst>
            </a:prstGeom>
            <a:solidFill>
              <a:srgbClr val="E1165B"/>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rot="6204541">
              <a:off x="3257468" y="1938977"/>
              <a:ext cx="578264" cy="578917"/>
            </a:xfrm>
            <a:prstGeom prst="pie">
              <a:avLst>
                <a:gd fmla="val 4028252" name="adj1"/>
                <a:gd fmla="val 17183677" name="adj2"/>
              </a:avLst>
            </a:prstGeom>
            <a:solidFill>
              <a:srgbClr val="E116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25" name="Google Shape;125;p14"/>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26" name="Google Shape;126;p14"/>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27" name="Google Shape;127;p14"/>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28" name="Google Shape;128;p14"/>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4" name="Google Shape;134;p15"/>
          <p:cNvSpPr txBox="1"/>
          <p:nvPr>
            <p:ph idx="1" type="body"/>
          </p:nvPr>
        </p:nvSpPr>
        <p:spPr>
          <a:xfrm>
            <a:off x="311700" y="1169875"/>
            <a:ext cx="8520600" cy="3339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Background: </a:t>
            </a:r>
            <a:r>
              <a:rPr lang="en" sz="1600"/>
              <a:t>Vahan Bima</a:t>
            </a:r>
            <a:r>
              <a:rPr lang="en" sz="1600"/>
              <a:t>, a leading Indian motor vehicle insurance company, seeks to enhance customer experience through personalized programs.</a:t>
            </a:r>
            <a:br>
              <a:rPr lang="en" sz="1600"/>
            </a:br>
            <a:endParaRPr sz="1600"/>
          </a:p>
          <a:p>
            <a:pPr indent="-330200" lvl="0" marL="457200" rtl="0" algn="l">
              <a:spcBef>
                <a:spcPts val="0"/>
              </a:spcBef>
              <a:spcAft>
                <a:spcPts val="0"/>
              </a:spcAft>
              <a:buSzPts val="1600"/>
              <a:buChar char="●"/>
            </a:pPr>
            <a:r>
              <a:rPr lang="en" sz="1600"/>
              <a:t>What: </a:t>
            </a:r>
            <a:r>
              <a:rPr lang="en" sz="1600"/>
              <a:t>The project involves building a machine learning model to predict Customer Lifetime Value (CLTV) based on user and policy data, and segment customers into different segments</a:t>
            </a:r>
            <a:br>
              <a:rPr lang="en" sz="1600"/>
            </a:br>
            <a:endParaRPr sz="1600"/>
          </a:p>
          <a:p>
            <a:pPr indent="-330200" lvl="0" marL="457200" rtl="0" algn="l">
              <a:spcBef>
                <a:spcPts val="0"/>
              </a:spcBef>
              <a:spcAft>
                <a:spcPts val="0"/>
              </a:spcAft>
              <a:buSzPts val="1600"/>
              <a:buChar char="●"/>
            </a:pPr>
            <a:r>
              <a:rPr lang="en" sz="1600"/>
              <a:t>Why it matters: </a:t>
            </a:r>
            <a:r>
              <a:rPr lang="en" sz="1600"/>
              <a:t>By using CLTV and </a:t>
            </a:r>
            <a:r>
              <a:rPr lang="en" sz="1600"/>
              <a:t>segmenting customers</a:t>
            </a:r>
            <a:r>
              <a:rPr lang="en" sz="1600"/>
              <a:t>, the company aims to strategically personalize services, improving customer satisfaction and loyalty.</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1524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Formulation</a:t>
            </a:r>
            <a:endParaRPr/>
          </a:p>
        </p:txBody>
      </p:sp>
      <p:pic>
        <p:nvPicPr>
          <p:cNvPr id="140" name="Google Shape;140;p16"/>
          <p:cNvPicPr preferRelativeResize="0"/>
          <p:nvPr/>
        </p:nvPicPr>
        <p:blipFill>
          <a:blip r:embed="rId3">
            <a:alphaModFix/>
          </a:blip>
          <a:stretch>
            <a:fillRect/>
          </a:stretch>
        </p:blipFill>
        <p:spPr>
          <a:xfrm>
            <a:off x="152400" y="2783825"/>
            <a:ext cx="8839202" cy="1786427"/>
          </a:xfrm>
          <a:prstGeom prst="rect">
            <a:avLst/>
          </a:prstGeom>
          <a:noFill/>
          <a:ln>
            <a:noFill/>
          </a:ln>
        </p:spPr>
      </p:pic>
      <p:sp>
        <p:nvSpPr>
          <p:cNvPr id="141" name="Google Shape;141;p16"/>
          <p:cNvSpPr txBox="1"/>
          <p:nvPr/>
        </p:nvSpPr>
        <p:spPr>
          <a:xfrm>
            <a:off x="152400" y="1017800"/>
            <a:ext cx="8315100" cy="15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Roboto"/>
                <a:ea typeface="Roboto"/>
                <a:cs typeface="Roboto"/>
                <a:sym typeface="Roboto"/>
              </a:rPr>
              <a:t>Dataset Overview:</a:t>
            </a:r>
            <a:r>
              <a:rPr lang="en" sz="1600">
                <a:solidFill>
                  <a:schemeClr val="dk2"/>
                </a:solidFill>
                <a:latin typeface="Roboto"/>
                <a:ea typeface="Roboto"/>
                <a:cs typeface="Roboto"/>
                <a:sym typeface="Roboto"/>
              </a:rPr>
              <a:t> The dataset consists of detailed information about customers and their engagement with different customer policies.</a:t>
            </a:r>
            <a:endParaRPr sz="1600">
              <a:solidFill>
                <a:schemeClr val="dk2"/>
              </a:solidFill>
              <a:latin typeface="Roboto"/>
              <a:ea typeface="Roboto"/>
              <a:cs typeface="Roboto"/>
              <a:sym typeface="Roboto"/>
            </a:endParaRPr>
          </a:p>
          <a:p>
            <a:pPr indent="0" lvl="0" marL="0" rtl="0" algn="l">
              <a:spcBef>
                <a:spcPts val="0"/>
              </a:spcBef>
              <a:spcAft>
                <a:spcPts val="0"/>
              </a:spcAft>
              <a:buNone/>
            </a:pPr>
            <a:r>
              <a:t/>
            </a:r>
            <a:endParaRPr sz="1600">
              <a:solidFill>
                <a:schemeClr val="dk2"/>
              </a:solidFill>
              <a:latin typeface="Roboto"/>
              <a:ea typeface="Roboto"/>
              <a:cs typeface="Roboto"/>
              <a:sym typeface="Roboto"/>
            </a:endParaRPr>
          </a:p>
          <a:p>
            <a:pPr indent="0" lvl="0" marL="0" rtl="0" algn="l">
              <a:spcBef>
                <a:spcPts val="0"/>
              </a:spcBef>
              <a:spcAft>
                <a:spcPts val="0"/>
              </a:spcAft>
              <a:buNone/>
            </a:pPr>
            <a:r>
              <a:rPr b="1" lang="en" sz="1600">
                <a:solidFill>
                  <a:schemeClr val="dk2"/>
                </a:solidFill>
                <a:latin typeface="Roboto"/>
                <a:ea typeface="Roboto"/>
                <a:cs typeface="Roboto"/>
                <a:sym typeface="Roboto"/>
              </a:rPr>
              <a:t>Goal: </a:t>
            </a:r>
            <a:r>
              <a:rPr lang="en" sz="1600">
                <a:solidFill>
                  <a:schemeClr val="dk2"/>
                </a:solidFill>
                <a:latin typeface="Roboto"/>
                <a:ea typeface="Roboto"/>
                <a:cs typeface="Roboto"/>
                <a:sym typeface="Roboto"/>
              </a:rPr>
              <a:t>To predict the CLTV metric, based on customer and policy features; </a:t>
            </a:r>
            <a:r>
              <a:rPr i="1" lang="en" sz="1600">
                <a:solidFill>
                  <a:schemeClr val="dk2"/>
                </a:solidFill>
                <a:latin typeface="Roboto"/>
                <a:ea typeface="Roboto"/>
                <a:cs typeface="Roboto"/>
                <a:sym typeface="Roboto"/>
              </a:rPr>
              <a:t>Regression</a:t>
            </a:r>
            <a:r>
              <a:rPr lang="en" sz="1600">
                <a:solidFill>
                  <a:schemeClr val="dk2"/>
                </a:solidFill>
                <a:latin typeface="Roboto"/>
                <a:ea typeface="Roboto"/>
                <a:cs typeface="Roboto"/>
                <a:sym typeface="Roboto"/>
              </a:rPr>
              <a:t> task</a:t>
            </a:r>
            <a:endParaRPr sz="1600">
              <a:solidFill>
                <a:schemeClr val="dk2"/>
              </a:solidFill>
              <a:latin typeface="Roboto"/>
              <a:ea typeface="Roboto"/>
              <a:cs typeface="Roboto"/>
              <a:sym typeface="Roboto"/>
            </a:endParaRPr>
          </a:p>
          <a:p>
            <a:pPr indent="0" lvl="0" marL="0" rtl="0" algn="l">
              <a:spcBef>
                <a:spcPts val="0"/>
              </a:spcBef>
              <a:spcAft>
                <a:spcPts val="0"/>
              </a:spcAft>
              <a:buNone/>
            </a:pPr>
            <a:r>
              <a:rPr lang="en" sz="1600">
                <a:solidFill>
                  <a:schemeClr val="dk2"/>
                </a:solidFill>
                <a:latin typeface="Roboto"/>
                <a:ea typeface="Roboto"/>
                <a:cs typeface="Roboto"/>
                <a:sym typeface="Roboto"/>
              </a:rPr>
              <a:t>          Segment the customers for enhanced personalized policies; </a:t>
            </a:r>
            <a:r>
              <a:rPr i="1" lang="en" sz="1600">
                <a:solidFill>
                  <a:schemeClr val="dk2"/>
                </a:solidFill>
                <a:latin typeface="Roboto"/>
                <a:ea typeface="Roboto"/>
                <a:cs typeface="Roboto"/>
                <a:sym typeface="Roboto"/>
              </a:rPr>
              <a:t>Clustering</a:t>
            </a:r>
            <a:r>
              <a:rPr lang="en" sz="1600">
                <a:solidFill>
                  <a:schemeClr val="dk2"/>
                </a:solidFill>
                <a:latin typeface="Roboto"/>
                <a:ea typeface="Roboto"/>
                <a:cs typeface="Roboto"/>
                <a:sym typeface="Roboto"/>
              </a:rPr>
              <a:t> task</a:t>
            </a:r>
            <a:endParaRPr sz="16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Challenges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can not be directly fed into ML model.</a:t>
            </a:r>
            <a:endParaRPr/>
          </a:p>
          <a:p>
            <a:pPr indent="-342900" lvl="0" marL="457200" rtl="0" algn="l">
              <a:spcBef>
                <a:spcPts val="1200"/>
              </a:spcBef>
              <a:spcAft>
                <a:spcPts val="0"/>
              </a:spcAft>
              <a:buSzPts val="1800"/>
              <a:buChar char="-"/>
            </a:pPr>
            <a:r>
              <a:rPr lang="en"/>
              <a:t>Dataset has categorical columns</a:t>
            </a:r>
            <a:endParaRPr/>
          </a:p>
          <a:p>
            <a:pPr indent="-342900" lvl="0" marL="457200" rtl="0" algn="l">
              <a:spcBef>
                <a:spcPts val="0"/>
              </a:spcBef>
              <a:spcAft>
                <a:spcPts val="0"/>
              </a:spcAft>
              <a:buSzPts val="1800"/>
              <a:buChar char="-"/>
            </a:pPr>
            <a:r>
              <a:rPr lang="en"/>
              <a:t>Outliers affect data quality</a:t>
            </a:r>
            <a:endParaRPr/>
          </a:p>
          <a:p>
            <a:pPr indent="-342900" lvl="0" marL="457200" rtl="0" algn="l">
              <a:spcBef>
                <a:spcPts val="0"/>
              </a:spcBef>
              <a:spcAft>
                <a:spcPts val="0"/>
              </a:spcAft>
              <a:buSzPts val="1800"/>
              <a:buChar char="-"/>
            </a:pPr>
            <a:r>
              <a:rPr lang="en"/>
              <a:t>Numerical columns have varied ranges</a:t>
            </a:r>
            <a:endParaRPr/>
          </a:p>
          <a:p>
            <a:pPr indent="-342900" lvl="0" marL="457200" rtl="0" algn="l">
              <a:spcBef>
                <a:spcPts val="0"/>
              </a:spcBef>
              <a:spcAft>
                <a:spcPts val="0"/>
              </a:spcAft>
              <a:buSzPts val="1800"/>
              <a:buChar char="-"/>
            </a:pPr>
            <a:r>
              <a:rPr lang="en"/>
              <a:t>Some irrelevant features exist</a:t>
            </a:r>
            <a:endParaRPr/>
          </a:p>
          <a:p>
            <a:pPr indent="0" lvl="0" marL="0" rtl="0" algn="l">
              <a:spcBef>
                <a:spcPts val="1200"/>
              </a:spcBef>
              <a:spcAft>
                <a:spcPts val="1200"/>
              </a:spcAft>
              <a:buNone/>
            </a:pPr>
            <a:r>
              <a:rPr lang="en"/>
              <a:t>To solve this problem, we will use Data Pre-Processing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53" name="Google Shape;153;p18"/>
          <p:cNvSpPr txBox="1"/>
          <p:nvPr/>
        </p:nvSpPr>
        <p:spPr>
          <a:xfrm>
            <a:off x="4738150" y="1170575"/>
            <a:ext cx="4302300" cy="372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Discretization</a:t>
            </a:r>
            <a:endParaRPr b="1" sz="1800">
              <a:solidFill>
                <a:schemeClr val="dk2"/>
              </a:solidFill>
              <a:latin typeface="Roboto"/>
              <a:ea typeface="Roboto"/>
              <a:cs typeface="Roboto"/>
              <a:sym typeface="Roboto"/>
            </a:endParaRPr>
          </a:p>
        </p:txBody>
      </p:sp>
      <p:sp>
        <p:nvSpPr>
          <p:cNvPr id="154" name="Google Shape;154;p18"/>
          <p:cNvSpPr txBox="1"/>
          <p:nvPr/>
        </p:nvSpPr>
        <p:spPr>
          <a:xfrm>
            <a:off x="158438" y="1170575"/>
            <a:ext cx="4094700" cy="372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Encoding</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b="1" lang="en" sz="1600">
                <a:solidFill>
                  <a:schemeClr val="dk2"/>
                </a:solidFill>
                <a:latin typeface="Roboto"/>
                <a:ea typeface="Roboto"/>
                <a:cs typeface="Roboto"/>
                <a:sym typeface="Roboto"/>
              </a:rPr>
              <a:t>(Nominal, Ordinal)</a:t>
            </a:r>
            <a:endParaRPr b="1" sz="1600">
              <a:solidFill>
                <a:schemeClr val="dk2"/>
              </a:solidFill>
              <a:latin typeface="Roboto"/>
              <a:ea typeface="Roboto"/>
              <a:cs typeface="Roboto"/>
              <a:sym typeface="Roboto"/>
            </a:endParaRPr>
          </a:p>
          <a:p>
            <a:pPr indent="0" lvl="0" marL="0" rtl="0" algn="ctr">
              <a:spcBef>
                <a:spcPts val="0"/>
              </a:spcBef>
              <a:spcAft>
                <a:spcPts val="0"/>
              </a:spcAft>
              <a:buNone/>
            </a:pPr>
            <a:r>
              <a:t/>
            </a:r>
            <a:endParaRPr sz="1600">
              <a:solidFill>
                <a:schemeClr val="dk2"/>
              </a:solidFill>
              <a:latin typeface="Roboto"/>
              <a:ea typeface="Roboto"/>
              <a:cs typeface="Roboto"/>
              <a:sym typeface="Roboto"/>
            </a:endParaRPr>
          </a:p>
          <a:p>
            <a:pPr indent="0" lvl="0" marL="0" rtl="0" algn="ctr">
              <a:spcBef>
                <a:spcPts val="0"/>
              </a:spcBef>
              <a:spcAft>
                <a:spcPts val="0"/>
              </a:spcAft>
              <a:buNone/>
            </a:pPr>
            <a:r>
              <a:t/>
            </a:r>
            <a:endParaRPr sz="1600">
              <a:solidFill>
                <a:schemeClr val="dk2"/>
              </a:solidFill>
              <a:latin typeface="Roboto"/>
              <a:ea typeface="Roboto"/>
              <a:cs typeface="Roboto"/>
              <a:sym typeface="Roboto"/>
            </a:endParaRPr>
          </a:p>
        </p:txBody>
      </p:sp>
      <p:pic>
        <p:nvPicPr>
          <p:cNvPr id="155" name="Google Shape;155;p18"/>
          <p:cNvPicPr preferRelativeResize="0"/>
          <p:nvPr/>
        </p:nvPicPr>
        <p:blipFill>
          <a:blip r:embed="rId3">
            <a:alphaModFix/>
          </a:blip>
          <a:stretch>
            <a:fillRect/>
          </a:stretch>
        </p:blipFill>
        <p:spPr>
          <a:xfrm>
            <a:off x="362700" y="1949463"/>
            <a:ext cx="3686175" cy="2352675"/>
          </a:xfrm>
          <a:prstGeom prst="rect">
            <a:avLst/>
          </a:prstGeom>
          <a:noFill/>
          <a:ln cap="flat" cmpd="sng" w="9525">
            <a:solidFill>
              <a:schemeClr val="dk2"/>
            </a:solidFill>
            <a:prstDash val="solid"/>
            <a:round/>
            <a:headEnd len="sm" w="sm" type="none"/>
            <a:tailEnd len="sm" w="sm" type="none"/>
          </a:ln>
        </p:spPr>
      </p:pic>
      <p:pic>
        <p:nvPicPr>
          <p:cNvPr id="156" name="Google Shape;156;p18"/>
          <p:cNvPicPr preferRelativeResize="0"/>
          <p:nvPr/>
        </p:nvPicPr>
        <p:blipFill>
          <a:blip r:embed="rId4">
            <a:alphaModFix/>
          </a:blip>
          <a:stretch>
            <a:fillRect/>
          </a:stretch>
        </p:blipFill>
        <p:spPr>
          <a:xfrm>
            <a:off x="4976300" y="1762000"/>
            <a:ext cx="3686176" cy="28475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327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t>
            </a:r>
            <a:r>
              <a:rPr lang="en"/>
              <a:t>Preprocessing</a:t>
            </a:r>
            <a:endParaRPr/>
          </a:p>
        </p:txBody>
      </p:sp>
      <p:sp>
        <p:nvSpPr>
          <p:cNvPr id="162" name="Google Shape;162;p19"/>
          <p:cNvSpPr txBox="1"/>
          <p:nvPr>
            <p:ph idx="4294967295" type="body"/>
          </p:nvPr>
        </p:nvSpPr>
        <p:spPr>
          <a:xfrm>
            <a:off x="106200" y="935750"/>
            <a:ext cx="8981100" cy="407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Handling Outliers</a:t>
            </a:r>
            <a:endParaRPr b="1"/>
          </a:p>
        </p:txBody>
      </p:sp>
      <p:pic>
        <p:nvPicPr>
          <p:cNvPr id="163" name="Google Shape;163;p19"/>
          <p:cNvPicPr preferRelativeResize="0"/>
          <p:nvPr/>
        </p:nvPicPr>
        <p:blipFill>
          <a:blip r:embed="rId3">
            <a:alphaModFix/>
          </a:blip>
          <a:stretch>
            <a:fillRect/>
          </a:stretch>
        </p:blipFill>
        <p:spPr>
          <a:xfrm>
            <a:off x="1152663" y="1413225"/>
            <a:ext cx="6838680" cy="353549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1475087" y="678975"/>
            <a:ext cx="6193826" cy="4349750"/>
          </a:xfrm>
          <a:prstGeom prst="rect">
            <a:avLst/>
          </a:prstGeom>
          <a:noFill/>
          <a:ln cap="flat" cmpd="sng" w="9525">
            <a:solidFill>
              <a:srgbClr val="000000"/>
            </a:solidFill>
            <a:prstDash val="solid"/>
            <a:round/>
            <a:headEnd len="sm" w="sm" type="none"/>
            <a:tailEnd len="sm" w="sm" type="none"/>
          </a:ln>
        </p:spPr>
      </p:pic>
      <p:sp>
        <p:nvSpPr>
          <p:cNvPr id="169" name="Google Shape;169;p20"/>
          <p:cNvSpPr txBox="1"/>
          <p:nvPr>
            <p:ph type="title"/>
          </p:nvPr>
        </p:nvSpPr>
        <p:spPr>
          <a:xfrm>
            <a:off x="311700" y="155375"/>
            <a:ext cx="8520600" cy="4374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990"/>
              <a:buNone/>
            </a:pPr>
            <a:r>
              <a:rPr b="1" lang="en" sz="1620">
                <a:solidFill>
                  <a:schemeClr val="dk2"/>
                </a:solidFill>
              </a:rPr>
              <a:t>Feature Engineering</a:t>
            </a:r>
            <a:endParaRPr b="1"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challenge</a:t>
            </a:r>
            <a:endParaRPr/>
          </a:p>
        </p:txBody>
      </p:sp>
      <p:sp>
        <p:nvSpPr>
          <p:cNvPr id="175" name="Google Shape;17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Finding optimal ML model for regression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Finding suitable number of clusters for customer segmentation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Overfitting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