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jOKnWoNpYWLh2uyYOGUAWipmt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c41be807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c41be8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c41be807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c41be8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c41be807_0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c41be8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c41be807_0_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c41be8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c41be807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c41be8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c41be807_0_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c41be8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c41be807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c41be8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c41be807_0_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c41be8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c41be807_0_9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c41be8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c41be807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c41be8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8c41be8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d8c41be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c41be807_0_1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c41be8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c41be807_0_1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c41be8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c41be807_0_1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c41be8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c41be807_0_1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8c41be8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c41be807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8c41be80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c41be807_0_1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c41be8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c41be807_0_1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c41be80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8cc8a69e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8cc8a6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c41be807_0_1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c41be8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c41be807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c41be8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c41be807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c41be8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c41be807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c41be8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c41be807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c41be8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13068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5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586788"/>
            <a:ext cx="8520600" cy="1233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SEGMANTATION</a:t>
            </a:r>
            <a:endParaRPr/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SHREYAS HINGMIRE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c41be807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COUNTRY</a:t>
            </a:r>
            <a:endParaRPr/>
          </a:p>
        </p:txBody>
      </p:sp>
      <p:sp>
        <p:nvSpPr>
          <p:cNvPr id="115" name="Google Shape;115;gd8c41be807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88% of the rows are from UK.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gd8c41be80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00" y="1622450"/>
            <a:ext cx="5299176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c41be807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based on Quantity ,Unitprice &amp; TotalAmount</a:t>
            </a:r>
            <a:endParaRPr/>
          </a:p>
        </p:txBody>
      </p:sp>
      <p:sp>
        <p:nvSpPr>
          <p:cNvPr id="122" name="Google Shape;122;gd8c41be807_0_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gd8c41be807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38" y="1896825"/>
            <a:ext cx="8748924" cy="22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c41be807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DAY</a:t>
            </a:r>
            <a:endParaRPr/>
          </a:p>
        </p:txBody>
      </p:sp>
      <p:sp>
        <p:nvSpPr>
          <p:cNvPr id="129" name="Google Shape;129;gd8c41be807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gd8c41be807_0_56"/>
          <p:cNvPicPr preferRelativeResize="0"/>
          <p:nvPr/>
        </p:nvPicPr>
        <p:blipFill rotWithShape="1">
          <a:blip r:embed="rId3">
            <a:alphaModFix/>
          </a:blip>
          <a:srcRect b="0" l="0" r="0" t="1380"/>
          <a:stretch/>
        </p:blipFill>
        <p:spPr>
          <a:xfrm>
            <a:off x="1277250" y="1303125"/>
            <a:ext cx="6264999" cy="3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c41be807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MONTH</a:t>
            </a:r>
            <a:endParaRPr/>
          </a:p>
        </p:txBody>
      </p:sp>
      <p:sp>
        <p:nvSpPr>
          <p:cNvPr id="136" name="Google Shape;136;gd8c41be807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gd8c41be80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00" y="1152475"/>
            <a:ext cx="6916926" cy="3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c41be807_0_76"/>
          <p:cNvSpPr txBox="1"/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HOUR</a:t>
            </a:r>
            <a:endParaRPr/>
          </a:p>
        </p:txBody>
      </p:sp>
      <p:sp>
        <p:nvSpPr>
          <p:cNvPr id="143" name="Google Shape;143;gd8c41be807_0_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gd8c41be807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75" y="1216825"/>
            <a:ext cx="7491451" cy="34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c41be807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YEAR</a:t>
            </a:r>
            <a:endParaRPr/>
          </a:p>
        </p:txBody>
      </p:sp>
      <p:sp>
        <p:nvSpPr>
          <p:cNvPr id="150" name="Google Shape;150;gd8c41be807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gd8c41be807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13" y="1190250"/>
            <a:ext cx="35718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c41be807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8c41be807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d8c41be807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772975"/>
            <a:ext cx="8636749" cy="40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c41be807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RFM MODEL</a:t>
            </a:r>
            <a:endParaRPr/>
          </a:p>
        </p:txBody>
      </p:sp>
      <p:sp>
        <p:nvSpPr>
          <p:cNvPr id="164" name="Google Shape;164;gd8c41be807_0_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Recency, frequency, monetary value is a marketing analysis tool used to identify a company's or an organization's best customers by using certain measures.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Recency - calculated as the difference between the most recent transaction carried out by customer and  the most recent transaction date in dataset.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Frequency - frequency of transactions for each customer.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Monetary - total money a customer pays in all the orders he has placed.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c41be807_0_95"/>
          <p:cNvSpPr txBox="1"/>
          <p:nvPr>
            <p:ph type="title"/>
          </p:nvPr>
        </p:nvSpPr>
        <p:spPr>
          <a:xfrm>
            <a:off x="311700" y="293425"/>
            <a:ext cx="85206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OF  RECENCY</a:t>
            </a:r>
            <a:endParaRPr/>
          </a:p>
        </p:txBody>
      </p:sp>
      <p:sp>
        <p:nvSpPr>
          <p:cNvPr id="170" name="Google Shape;170;gd8c41be807_0_95"/>
          <p:cNvSpPr txBox="1"/>
          <p:nvPr>
            <p:ph idx="1" type="body"/>
          </p:nvPr>
        </p:nvSpPr>
        <p:spPr>
          <a:xfrm>
            <a:off x="311700" y="914775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10000"/>
                </a:solidFill>
              </a:rPr>
              <a:t>Log transformation was </a:t>
            </a:r>
            <a:r>
              <a:rPr lang="en-US">
                <a:solidFill>
                  <a:srgbClr val="310000"/>
                </a:solidFill>
              </a:rPr>
              <a:t>applied</a:t>
            </a:r>
            <a:r>
              <a:rPr lang="en-US">
                <a:solidFill>
                  <a:srgbClr val="310000"/>
                </a:solidFill>
              </a:rPr>
              <a:t> on RFM values so that they are scaled.</a:t>
            </a:r>
            <a:endParaRPr>
              <a:solidFill>
                <a:srgbClr val="31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171" name="Google Shape;171;gd8c41be807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1330975"/>
            <a:ext cx="8049901" cy="34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c41be807_0_101"/>
          <p:cNvSpPr txBox="1"/>
          <p:nvPr>
            <p:ph type="title"/>
          </p:nvPr>
        </p:nvSpPr>
        <p:spPr>
          <a:xfrm>
            <a:off x="311700" y="4450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OF  FREQUENCY</a:t>
            </a:r>
            <a:endParaRPr/>
          </a:p>
        </p:txBody>
      </p:sp>
      <p:sp>
        <p:nvSpPr>
          <p:cNvPr id="177" name="Google Shape;177;gd8c41be807_0_101"/>
          <p:cNvSpPr txBox="1"/>
          <p:nvPr>
            <p:ph idx="1" type="body"/>
          </p:nvPr>
        </p:nvSpPr>
        <p:spPr>
          <a:xfrm>
            <a:off x="311700" y="1096025"/>
            <a:ext cx="85206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178" name="Google Shape;178;gd8c41be807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1391375"/>
            <a:ext cx="83625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c41be807_0_0"/>
          <p:cNvSpPr txBox="1"/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62" name="Google Shape;62;gd8c41be807_0_0"/>
          <p:cNvSpPr txBox="1"/>
          <p:nvPr>
            <p:ph idx="1" type="body"/>
          </p:nvPr>
        </p:nvSpPr>
        <p:spPr>
          <a:xfrm>
            <a:off x="311700" y="93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Problem Statement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Data Summary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Handling Missing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Exploratory Data Analysis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RFM Model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Analysis and Relationship of RFM Model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K-Means CLustering- (Silhouette and Elbow method)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K= 2 &amp; k=4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Conclusion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c41be807_0_108"/>
          <p:cNvSpPr txBox="1"/>
          <p:nvPr>
            <p:ph type="title"/>
          </p:nvPr>
        </p:nvSpPr>
        <p:spPr>
          <a:xfrm>
            <a:off x="311700" y="4450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OF  MONETARY  VALUE</a:t>
            </a:r>
            <a:endParaRPr/>
          </a:p>
        </p:txBody>
      </p:sp>
      <p:sp>
        <p:nvSpPr>
          <p:cNvPr id="184" name="Google Shape;184;gd8c41be807_0_108"/>
          <p:cNvSpPr txBox="1"/>
          <p:nvPr>
            <p:ph idx="1" type="body"/>
          </p:nvPr>
        </p:nvSpPr>
        <p:spPr>
          <a:xfrm>
            <a:off x="311700" y="1096025"/>
            <a:ext cx="85206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185" name="Google Shape;185;gd8c41be807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475"/>
            <a:ext cx="8171625" cy="314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c41be807_0_122"/>
          <p:cNvSpPr txBox="1"/>
          <p:nvPr>
            <p:ph type="title"/>
          </p:nvPr>
        </p:nvSpPr>
        <p:spPr>
          <a:xfrm>
            <a:off x="311700" y="4450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 BETWEEN  R,F,M</a:t>
            </a:r>
            <a:endParaRPr/>
          </a:p>
        </p:txBody>
      </p:sp>
      <p:sp>
        <p:nvSpPr>
          <p:cNvPr id="191" name="Google Shape;191;gd8c41be807_0_122"/>
          <p:cNvSpPr txBox="1"/>
          <p:nvPr>
            <p:ph idx="1" type="body"/>
          </p:nvPr>
        </p:nvSpPr>
        <p:spPr>
          <a:xfrm>
            <a:off x="311700" y="1096025"/>
            <a:ext cx="85206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192" name="Google Shape;192;gd8c41be807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75" y="1277250"/>
            <a:ext cx="7120675" cy="35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8c41be807_0_129"/>
          <p:cNvSpPr txBox="1"/>
          <p:nvPr>
            <p:ph type="title"/>
          </p:nvPr>
        </p:nvSpPr>
        <p:spPr>
          <a:xfrm>
            <a:off x="311700" y="4450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 IMPLEMENTATION</a:t>
            </a:r>
            <a:endParaRPr/>
          </a:p>
        </p:txBody>
      </p:sp>
      <p:sp>
        <p:nvSpPr>
          <p:cNvPr id="198" name="Google Shape;198;gd8c41be807_0_129"/>
          <p:cNvSpPr txBox="1"/>
          <p:nvPr>
            <p:ph idx="1" type="body"/>
          </p:nvPr>
        </p:nvSpPr>
        <p:spPr>
          <a:xfrm>
            <a:off x="311700" y="1096025"/>
            <a:ext cx="85206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use the K-means clustering algorithm to determine the ideal segments of customers.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try different cluster numbers and check their silhouette coefficient.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Silhouette score is used to evaluate the quality of clusters created using K-Means clustering algorithms 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c41be807_0_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SILHOUETTE  SCORE</a:t>
            </a:r>
            <a:br>
              <a:rPr lang="en-US"/>
            </a:br>
            <a:endParaRPr/>
          </a:p>
        </p:txBody>
      </p:sp>
      <p:sp>
        <p:nvSpPr>
          <p:cNvPr id="204" name="Google Shape;204;gd8c41be807_0_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d8c41be807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50" y="1911925"/>
            <a:ext cx="5254925" cy="1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c41be807_0_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ELBOW </a:t>
            </a:r>
            <a:r>
              <a:rPr lang="en-US"/>
              <a:t> METHOD</a:t>
            </a:r>
            <a:br>
              <a:rPr lang="en-US"/>
            </a:br>
            <a:endParaRPr/>
          </a:p>
        </p:txBody>
      </p:sp>
      <p:sp>
        <p:nvSpPr>
          <p:cNvPr id="211" name="Google Shape;211;gd8c41be807_0_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gd8c41be807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825" y="1311325"/>
            <a:ext cx="46863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8c41be807_0_152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 2</a:t>
            </a:r>
            <a:endParaRPr/>
          </a:p>
        </p:txBody>
      </p:sp>
      <p:sp>
        <p:nvSpPr>
          <p:cNvPr id="218" name="Google Shape;218;gd8c41be807_0_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d8c41be807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" y="872000"/>
            <a:ext cx="4236326" cy="3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d8c41be807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450" y="1005750"/>
            <a:ext cx="4392674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c41be807_0_159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 4</a:t>
            </a:r>
            <a:endParaRPr/>
          </a:p>
        </p:txBody>
      </p:sp>
      <p:sp>
        <p:nvSpPr>
          <p:cNvPr id="226" name="Google Shape;226;gd8c41be807_0_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d8c41be807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5" y="1070125"/>
            <a:ext cx="4223549" cy="29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d8c41be807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00" y="1070125"/>
            <a:ext cx="4061899" cy="27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cc8a69e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34" name="Google Shape;234;gd8cc8a69e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Customers were clustered with the help of RFM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customers were clustered into 2 and 4 clusters as they gave maximum silhouette score.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Major problem faced was optimal number of clusters and factors on which k-Means clustering should be applied.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8c41be807_0_168"/>
          <p:cNvSpPr txBox="1"/>
          <p:nvPr>
            <p:ph type="title"/>
          </p:nvPr>
        </p:nvSpPr>
        <p:spPr>
          <a:xfrm>
            <a:off x="346225" y="2024350"/>
            <a:ext cx="85206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project we had  to identify major customer segments on a transnational data set which contains all the transactions occurring between 01/12/2010 and 09/12/2011 for a UK-based and registered non-store online retail.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company mainly sells unique all-occasion gifts. Many customers of the company are wholesalers.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segments or cluster will be useful for 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find out 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customers are profitable , which customers need marketing or which customers need to be given offers etc so that their sales or orders can increase in future.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SUMMARY</a:t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346225" y="1078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0000"/>
              </a:buClr>
              <a:buSzPts val="1800"/>
              <a:buChar char="●"/>
            </a:pPr>
            <a:r>
              <a:rPr lang="en-US">
                <a:solidFill>
                  <a:srgbClr val="310000"/>
                </a:solidFill>
              </a:rPr>
              <a:t>541909 rows</a:t>
            </a:r>
            <a:endParaRPr>
              <a:solidFill>
                <a:srgbClr val="31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0000"/>
              </a:buClr>
              <a:buSzPts val="1800"/>
              <a:buChar char="●"/>
            </a:pPr>
            <a:r>
              <a:rPr lang="en-US">
                <a:solidFill>
                  <a:srgbClr val="310000"/>
                </a:solidFill>
              </a:rPr>
              <a:t>8 columns</a:t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75" name="Google Shape;7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25" y="1078750"/>
            <a:ext cx="5927925" cy="29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HANDLING MISSING VALUES</a:t>
            </a:r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0000"/>
              </a:buClr>
              <a:buSzPts val="1800"/>
              <a:buChar char="●"/>
            </a:pPr>
            <a:r>
              <a:rPr lang="en-US">
                <a:solidFill>
                  <a:srgbClr val="310000"/>
                </a:solidFill>
              </a:rPr>
              <a:t>All null values were removed.</a:t>
            </a:r>
            <a:endParaRPr>
              <a:solidFill>
                <a:srgbClr val="31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0000"/>
              </a:buClr>
              <a:buSzPts val="1800"/>
              <a:buChar char="●"/>
            </a:pPr>
            <a:r>
              <a:rPr lang="en-US">
                <a:solidFill>
                  <a:srgbClr val="310000"/>
                </a:solidFill>
              </a:rPr>
              <a:t>All cancelled orders were removed.</a:t>
            </a:r>
            <a:endParaRPr>
              <a:solidFill>
                <a:srgbClr val="31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10000"/>
              </a:solidFill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5" y="2399125"/>
            <a:ext cx="3842650" cy="20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050" y="2399125"/>
            <a:ext cx="4051250" cy="2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c41be807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NEW COLUMNS</a:t>
            </a:r>
            <a:endParaRPr/>
          </a:p>
        </p:txBody>
      </p:sp>
      <p:sp>
        <p:nvSpPr>
          <p:cNvPr id="89" name="Google Shape;89;gd8c41be807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From the invoice </a:t>
            </a:r>
            <a:r>
              <a:rPr lang="en-US">
                <a:solidFill>
                  <a:srgbClr val="000000"/>
                </a:solidFill>
              </a:rPr>
              <a:t>column</a:t>
            </a:r>
            <a:r>
              <a:rPr lang="en-US">
                <a:solidFill>
                  <a:srgbClr val="000000"/>
                </a:solidFill>
              </a:rPr>
              <a:t> : day of week , month , year and hour of purchase was derived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Total amount for an order was derived by multiplying Quantity with Unit price.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gd8c41be80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5" y="2571750"/>
            <a:ext cx="8520601" cy="15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c41be807_0_10"/>
          <p:cNvSpPr txBox="1"/>
          <p:nvPr>
            <p:ph type="title"/>
          </p:nvPr>
        </p:nvSpPr>
        <p:spPr>
          <a:xfrm>
            <a:off x="346225" y="2105725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EXPLORATORY  DATA  ANALYSIS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c41be807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STOCKCODE</a:t>
            </a:r>
            <a:endParaRPr/>
          </a:p>
        </p:txBody>
      </p:sp>
      <p:sp>
        <p:nvSpPr>
          <p:cNvPr id="101" name="Google Shape;101;gd8c41be807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d8c41be80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75" y="1285875"/>
            <a:ext cx="5610225" cy="35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c41be807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 BASED  ON  COUNTRY</a:t>
            </a:r>
            <a:endParaRPr/>
          </a:p>
        </p:txBody>
      </p:sp>
      <p:sp>
        <p:nvSpPr>
          <p:cNvPr id="108" name="Google Shape;108;gd8c41be807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88% of the rows are from UK.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gd8c41be80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00" y="1622450"/>
            <a:ext cx="5299176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