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jdtXiMudc9buuwoCSE365mKGW3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310A31-9B8B-432A-BA7F-E706CB4321C8}">
  <a:tblStyle styleId="{F9310A31-9B8B-432A-BA7F-E706CB4321C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9fdf66a75_0_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79fdf66a7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9fdf66a75_0_4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79fdf66a7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9fdf66a75_0_5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79fdf66a7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9fdf66a75_0_5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79fdf66a7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9fdf66a75_0_6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79fdf66a7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9fdf66a75_0_7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79fdf66a7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9fdf66a75_0_8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79fdf66a7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9fdf66a75_0_8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79fdf66a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9fdf66a75_0_9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79fdf66a7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9fdf66a75_0_10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79fdf66a7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9fdf66a75_0_1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79fdf66a7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9fdf66a75_0_1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79fdf66a7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9fdf66a75_0_1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79fdf66a7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9fdf66a75_0_1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79fdf66a7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9fdf66a75_0_13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79fdf66a7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9fdf66a75_0_14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79fdf66a7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9fdf66a75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79fdf66a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9fdf66a75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79fdf66a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9fdf66a75_0_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79fdf66a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9fdf66a75_0_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9fdf66a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9fdf66a75_0_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79fdf66a7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fdf66a75_0_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79fdf66a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311708" y="744575"/>
            <a:ext cx="8520600" cy="13068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54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311700" y="2586788"/>
            <a:ext cx="8520600" cy="1233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RETAIL SALES PREDICTION</a:t>
            </a:r>
            <a:endParaRPr/>
          </a:p>
          <a:p>
            <a:pPr indent="-3429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SHREYAS HINGMIRE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9fdf66a75_0_37"/>
          <p:cNvSpPr txBox="1"/>
          <p:nvPr>
            <p:ph type="title"/>
          </p:nvPr>
        </p:nvSpPr>
        <p:spPr>
          <a:xfrm>
            <a:off x="311700" y="445025"/>
            <a:ext cx="8520600" cy="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1" name="Google Shape;111;g79fdf66a75_0_37"/>
          <p:cNvSpPr txBox="1"/>
          <p:nvPr>
            <p:ph idx="1" type="body"/>
          </p:nvPr>
        </p:nvSpPr>
        <p:spPr>
          <a:xfrm>
            <a:off x="311700" y="906150"/>
            <a:ext cx="8520600" cy="3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2" name="Google Shape;112;g79fdf66a75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0" y="1216825"/>
            <a:ext cx="3084225" cy="30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79fdf66a75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0075" y="1236250"/>
            <a:ext cx="4449400" cy="28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9fdf66a75_0_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Impact of Holidays</a:t>
            </a:r>
            <a:endParaRPr/>
          </a:p>
        </p:txBody>
      </p:sp>
      <p:sp>
        <p:nvSpPr>
          <p:cNvPr id="119" name="Google Shape;119;g79fdf66a75_0_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0" name="Google Shape;120;g79fdf66a75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513" y="1720625"/>
            <a:ext cx="72675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9fdf66a75_0_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Impact of Day of week</a:t>
            </a:r>
            <a:endParaRPr/>
          </a:p>
        </p:txBody>
      </p:sp>
      <p:sp>
        <p:nvSpPr>
          <p:cNvPr id="126" name="Google Shape;126;g79fdf66a75_0_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7" name="Google Shape;127;g79fdf66a75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525" y="1216825"/>
            <a:ext cx="8041276" cy="34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9fdf66a75_0_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Analysis based on Month</a:t>
            </a:r>
            <a:endParaRPr/>
          </a:p>
        </p:txBody>
      </p:sp>
      <p:sp>
        <p:nvSpPr>
          <p:cNvPr id="133" name="Google Shape;133;g79fdf66a75_0_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4" name="Google Shape;134;g79fdf66a75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775" y="1152475"/>
            <a:ext cx="5300301" cy="35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9fdf66a75_0_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Analysis based on Year</a:t>
            </a:r>
            <a:endParaRPr/>
          </a:p>
        </p:txBody>
      </p:sp>
      <p:sp>
        <p:nvSpPr>
          <p:cNvPr id="140" name="Google Shape;140;g79fdf66a75_0_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1" name="Google Shape;141;g79fdf66a75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175" y="1297750"/>
            <a:ext cx="8127551" cy="35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9fdf66a75_0_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Effect of Promo on Sales</a:t>
            </a:r>
            <a:endParaRPr/>
          </a:p>
        </p:txBody>
      </p:sp>
      <p:sp>
        <p:nvSpPr>
          <p:cNvPr id="147" name="Google Shape;147;g79fdf66a75_0_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8" name="Google Shape;148;g79fdf66a75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725" y="1928825"/>
            <a:ext cx="27622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79fdf66a75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6800" y="1017725"/>
            <a:ext cx="4637899" cy="38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9fdf66a75_0_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Effect of Store type on Sales</a:t>
            </a:r>
            <a:endParaRPr/>
          </a:p>
        </p:txBody>
      </p:sp>
      <p:sp>
        <p:nvSpPr>
          <p:cNvPr id="155" name="Google Shape;155;g79fdf66a75_0_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6" name="Google Shape;156;g79fdf66a75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600" y="1333025"/>
            <a:ext cx="2997750" cy="32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79fdf66a75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7550" y="1434263"/>
            <a:ext cx="5324749" cy="28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9fdf66a75_0_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Effect of Assortment type on Sales</a:t>
            </a:r>
            <a:endParaRPr/>
          </a:p>
        </p:txBody>
      </p:sp>
      <p:sp>
        <p:nvSpPr>
          <p:cNvPr id="163" name="Google Shape;163;g79fdf66a75_0_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4" name="Google Shape;164;g79fdf66a75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200" y="1218375"/>
            <a:ext cx="7477374" cy="35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9fdf66a75_0_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0" name="Google Shape;170;g79fdf66a75_0_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1" name="Google Shape;171;g79fdf66a75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50" y="1152475"/>
            <a:ext cx="8241701" cy="32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9fdf66a75_0_104"/>
          <p:cNvSpPr txBox="1"/>
          <p:nvPr>
            <p:ph type="title"/>
          </p:nvPr>
        </p:nvSpPr>
        <p:spPr>
          <a:xfrm>
            <a:off x="311700" y="384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Feature Engineering</a:t>
            </a:r>
            <a:endParaRPr/>
          </a:p>
        </p:txBody>
      </p:sp>
      <p:sp>
        <p:nvSpPr>
          <p:cNvPr id="177" name="Google Shape;177;g79fdf66a75_0_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After applying VIF , customers column was selected and rest all were discarded.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One hot encoding was applied on categorical columns like Storetype, assortment and PromoInterval.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8" name="Google Shape;178;g79fdf66a75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763" y="2616238"/>
            <a:ext cx="69818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9fdf66a75_0_137"/>
          <p:cNvSpPr txBox="1"/>
          <p:nvPr>
            <p:ph type="title"/>
          </p:nvPr>
        </p:nvSpPr>
        <p:spPr>
          <a:xfrm>
            <a:off x="311700" y="289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INDEX</a:t>
            </a:r>
            <a:endParaRPr/>
          </a:p>
        </p:txBody>
      </p:sp>
      <p:sp>
        <p:nvSpPr>
          <p:cNvPr id="62" name="Google Shape;62;g79fdf66a75_0_137"/>
          <p:cNvSpPr txBox="1"/>
          <p:nvPr>
            <p:ph idx="1" type="body"/>
          </p:nvPr>
        </p:nvSpPr>
        <p:spPr>
          <a:xfrm>
            <a:off x="311700" y="936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Problem Statement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Data Summary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Handling Missing Values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Modifying Columns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Exploratory Data Analysis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Predicting sales using Machine Learning Models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Comparing different models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Applying Decision Tree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Conclusion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9fdf66a75_0_116"/>
          <p:cNvSpPr txBox="1"/>
          <p:nvPr>
            <p:ph type="title"/>
          </p:nvPr>
        </p:nvSpPr>
        <p:spPr>
          <a:xfrm>
            <a:off x="311700" y="1558300"/>
            <a:ext cx="85206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APPLYING  MACHINE  LEARNING  MODEL  TO PREDICT  SALES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9fdf66a75_0_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Comparing Accuracy of different Algorithms</a:t>
            </a:r>
            <a:endParaRPr/>
          </a:p>
        </p:txBody>
      </p:sp>
      <p:sp>
        <p:nvSpPr>
          <p:cNvPr id="189" name="Google Shape;189;g79fdf66a75_0_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90" name="Google Shape;190;g79fdf66a75_0_120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{F9310A31-9B8B-432A-BA7F-E706CB4321C8}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65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Algorithm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Training Score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Test Score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Training RMSE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Test RMSE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Linear Reg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89.8%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89.83%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1230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1226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Lasso Regularization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89.8%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89.83%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1230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1226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Decision Tree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93.69%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92.21%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968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1072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Random Forest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96.97%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90.98%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670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1154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9fdf66a75_0_126"/>
          <p:cNvSpPr txBox="1"/>
          <p:nvPr>
            <p:ph type="title"/>
          </p:nvPr>
        </p:nvSpPr>
        <p:spPr>
          <a:xfrm>
            <a:off x="311700" y="445025"/>
            <a:ext cx="8520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Applying Decision Tree</a:t>
            </a:r>
            <a:endParaRPr/>
          </a:p>
        </p:txBody>
      </p:sp>
      <p:sp>
        <p:nvSpPr>
          <p:cNvPr id="196" name="Google Shape;196;g79fdf66a75_0_126"/>
          <p:cNvSpPr txBox="1"/>
          <p:nvPr>
            <p:ph idx="1" type="body"/>
          </p:nvPr>
        </p:nvSpPr>
        <p:spPr>
          <a:xfrm>
            <a:off x="311700" y="1277250"/>
            <a:ext cx="8520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Decision Tree gives the best test score and minimum test rmse.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Hence hyperparameter tuning and cross validation was applied on decision tree model.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After applying , accuracy was increased from 92.22 to 92.46 ; and rmse was decreased from 1072 to 1055.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Other parameters: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Mean Absolute error : 704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Mean Squared error : 1113424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9fdf66a75_0_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2" name="Google Shape;202;g79fdf66a75_0_132"/>
          <p:cNvSpPr txBox="1"/>
          <p:nvPr>
            <p:ph idx="1" type="body"/>
          </p:nvPr>
        </p:nvSpPr>
        <p:spPr>
          <a:xfrm>
            <a:off x="311700" y="1499850"/>
            <a:ext cx="8520600" cy="30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Decision Tree model gave the best accuracy of 92.26%.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The important features were customers, promo , dayofweek , storetype and open.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9fdf66a75_0_142"/>
          <p:cNvSpPr txBox="1"/>
          <p:nvPr>
            <p:ph type="title"/>
          </p:nvPr>
        </p:nvSpPr>
        <p:spPr>
          <a:xfrm>
            <a:off x="681775" y="1999050"/>
            <a:ext cx="81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THANKYOU 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PROBLEM  STATEMENT</a:t>
            </a:r>
            <a:endParaRPr/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US">
                <a:solidFill>
                  <a:schemeClr val="accent2"/>
                </a:solidFill>
              </a:rPr>
              <a:t>Rossmann operates over 3,000 drug stores in 7 European countries.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accent2"/>
                </a:solidFill>
              </a:rPr>
              <a:t>over 3,000 drug stores in 7 European countries.</a:t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US">
                <a:solidFill>
                  <a:schemeClr val="accent2"/>
                </a:solidFill>
              </a:rPr>
              <a:t>Rossmann store managers were tasked to predict their daily sales for up to six weeks in advance. </a:t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US">
                <a:solidFill>
                  <a:schemeClr val="accent2"/>
                </a:solidFill>
              </a:rPr>
              <a:t>With thousands of individual managers predicting sales based on their unique circumstances, the accuracy of results can be quite varied.</a:t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US">
                <a:solidFill>
                  <a:schemeClr val="accent2"/>
                </a:solidFill>
              </a:rPr>
              <a:t>To solve this issue our task was to forecast the sales of the stores using regression model.</a:t>
            </a:r>
            <a:endParaRPr>
              <a:solidFill>
                <a:schemeClr val="accent2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9fdf66a7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DATA SUMMARY</a:t>
            </a:r>
            <a:endParaRPr/>
          </a:p>
        </p:txBody>
      </p:sp>
      <p:sp>
        <p:nvSpPr>
          <p:cNvPr id="74" name="Google Shape;74;g79fdf66a75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There were 2 datasets: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Rossmann stores data.csv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It contains historical data of sales of all stores of each day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Store.csv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It contains supplemental information of each store.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9fdf66a75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HANDLING MISSING VALUES</a:t>
            </a:r>
            <a:endParaRPr/>
          </a:p>
        </p:txBody>
      </p:sp>
      <p:sp>
        <p:nvSpPr>
          <p:cNvPr id="80" name="Google Shape;80;g79fdf66a75_0_5"/>
          <p:cNvSpPr txBox="1"/>
          <p:nvPr>
            <p:ph idx="1" type="body"/>
          </p:nvPr>
        </p:nvSpPr>
        <p:spPr>
          <a:xfrm>
            <a:off x="311700" y="1294500"/>
            <a:ext cx="34425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Rossmann stores data.csv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It contained no null values.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Store.csv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Few columns had null values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1" name="Google Shape;81;g79fdf66a75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0425" y="1552250"/>
            <a:ext cx="43719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9fdf66a75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HANDLING MISSING VALUES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7" name="Google Shape;87;g79fdf66a75_0_11"/>
          <p:cNvSpPr txBox="1"/>
          <p:nvPr>
            <p:ph idx="1" type="body"/>
          </p:nvPr>
        </p:nvSpPr>
        <p:spPr>
          <a:xfrm>
            <a:off x="311700" y="1650175"/>
            <a:ext cx="8520600" cy="29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Whenever Promo2 was 0 the next 3 columns will not have any values; hence they were Nan . Those Nan values were replaced as 0.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For columns CompetitionDistance, CompetitionOpenSinceMonth and CompetitionOpenSinceYear mean values were taken and replaced with null values.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9fdf66a75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MODIFYING COLUMNS</a:t>
            </a:r>
            <a:endParaRPr/>
          </a:p>
        </p:txBody>
      </p:sp>
      <p:sp>
        <p:nvSpPr>
          <p:cNvPr id="93" name="Google Shape;93;g79fdf66a75_0_16"/>
          <p:cNvSpPr txBox="1"/>
          <p:nvPr>
            <p:ph idx="1" type="body"/>
          </p:nvPr>
        </p:nvSpPr>
        <p:spPr>
          <a:xfrm>
            <a:off x="311700" y="1563325"/>
            <a:ext cx="8520600" cy="30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The ‘Date’ column was of dtype - dateframe.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It was converted into 3 separate columns names date, month and year of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int dtype.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‘State Holiday’ column had 3 state holiday category -a,b,c.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All these 3 categories were converted into one renamed as 1.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Then both the datasets were merged on store column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9fdf66a75_0_21"/>
          <p:cNvSpPr txBox="1"/>
          <p:nvPr>
            <p:ph type="title"/>
          </p:nvPr>
        </p:nvSpPr>
        <p:spPr>
          <a:xfrm>
            <a:off x="415250" y="1777775"/>
            <a:ext cx="85206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900"/>
              <a:t>EXPLORATORY  DATA  ANALYSIS</a:t>
            </a:r>
            <a:endParaRPr sz="3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9fdf66a75_0_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Distribution of Sales of all Stores</a:t>
            </a:r>
            <a:endParaRPr/>
          </a:p>
        </p:txBody>
      </p:sp>
      <p:sp>
        <p:nvSpPr>
          <p:cNvPr id="104" name="Google Shape;104;g79fdf66a75_0_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5" name="Google Shape;105;g79fdf66a75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950" y="1612831"/>
            <a:ext cx="7812225" cy="2818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