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Merriweather" panose="00000500000000000000" pitchFamily="2" charset="0"/>
      <p:regular r:id="rId16"/>
      <p:bold r:id="rId17"/>
      <p:italic r:id="rId18"/>
      <p:boldItalic r:id="rId19"/>
    </p:embeddedFont>
    <p:embeddedFont>
      <p:font typeface="Nunito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86EB07-45F9-479B-B498-4F7511DC7204}">
  <a:tblStyle styleId="{EA86EB07-45F9-479B-B498-4F7511DC72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4505d9d3e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4505d9d3e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4505d9c66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4505d9c66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4505d9c6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4505d9c6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4505d9c66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4505d9c66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4505d9c6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4505d9c6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4505d9c6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4505d9c6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4505d9d3e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4505d9d3e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4505d9d3e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4505d9d3e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4505d9d3e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4505d9d3e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414325" y="1045000"/>
            <a:ext cx="6343200" cy="12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40" b="1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Financial Analytics</a:t>
            </a:r>
            <a:endParaRPr sz="4040" b="1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42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2729200" y="2440050"/>
            <a:ext cx="5274300" cy="16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DETAILED PROJECT REPORT</a:t>
            </a:r>
            <a:endParaRPr sz="2200" b="1" dirty="0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Shreyas Ambre</a:t>
            </a:r>
            <a:endParaRPr sz="2300" dirty="0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ctrTitle"/>
          </p:nvPr>
        </p:nvSpPr>
        <p:spPr>
          <a:xfrm>
            <a:off x="-947610" y="-57150"/>
            <a:ext cx="3782250" cy="605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DA8DA-F7AA-B13F-E040-52FFF377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2" y="1346835"/>
            <a:ext cx="4290060" cy="2426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498995-7CDD-D2AC-7960-E8A017750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819" y="121920"/>
            <a:ext cx="4488181" cy="2449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639BFF-ABB3-BB18-A135-00A6C0A90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819" y="2583181"/>
            <a:ext cx="4488181" cy="2560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21D4-60BE-9B73-B0B4-AE66D2370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THANKS!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E270E-9443-968D-A3F9-60285B5E4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3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721675" y="104975"/>
            <a:ext cx="3470700" cy="13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77" b="1">
                <a:solidFill>
                  <a:srgbClr val="85200C"/>
                </a:solidFill>
                <a:latin typeface="Maven Pro"/>
                <a:ea typeface="Maven Pro"/>
                <a:cs typeface="Maven Pro"/>
                <a:sym typeface="Maven Pro"/>
              </a:rPr>
              <a:t>PROJECT DETAIL</a:t>
            </a:r>
            <a:endParaRPr sz="3577" b="1">
              <a:solidFill>
                <a:srgbClr val="85200C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77" b="1">
              <a:solidFill>
                <a:srgbClr val="85200C"/>
              </a:solidFill>
            </a:endParaRPr>
          </a:p>
        </p:txBody>
      </p:sp>
      <p:graphicFrame>
        <p:nvGraphicFramePr>
          <p:cNvPr id="71" name="Google Shape;71;p14"/>
          <p:cNvGraphicFramePr/>
          <p:nvPr>
            <p:extLst>
              <p:ext uri="{D42A27DB-BD31-4B8C-83A1-F6EECF244321}">
                <p14:modId xmlns:p14="http://schemas.microsoft.com/office/powerpoint/2010/main" val="989359087"/>
              </p:ext>
            </p:extLst>
          </p:nvPr>
        </p:nvGraphicFramePr>
        <p:xfrm>
          <a:off x="447350" y="1763385"/>
          <a:ext cx="8183700" cy="3051670"/>
        </p:xfrm>
        <a:graphic>
          <a:graphicData uri="http://schemas.openxmlformats.org/drawingml/2006/table">
            <a:tbl>
              <a:tblPr>
                <a:noFill/>
                <a:tableStyleId>{EA86EB07-45F9-479B-B498-4F7511DC7204}</a:tableStyleId>
              </a:tblPr>
              <a:tblGrid>
                <a:gridCol w="409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274E13"/>
                          </a:solidFill>
                        </a:rPr>
                        <a:t>                                            </a:t>
                      </a:r>
                      <a:r>
                        <a:rPr lang="en-GB" sz="1500" b="1" i="1">
                          <a:solidFill>
                            <a:srgbClr val="274E13"/>
                          </a:solidFill>
                        </a:rPr>
                        <a:t>   Project Title</a:t>
                      </a:r>
                      <a:endParaRPr sz="1500" b="1" i="1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74E13"/>
                          </a:solidFill>
                        </a:rPr>
                        <a:t>Financial Analytics</a:t>
                      </a:r>
                      <a:endParaRPr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74E13"/>
                          </a:solidFill>
                        </a:rPr>
                        <a:t>                                                </a:t>
                      </a:r>
                      <a:r>
                        <a:rPr lang="en-GB" sz="1500" b="1" i="1">
                          <a:solidFill>
                            <a:srgbClr val="274E13"/>
                          </a:solidFill>
                        </a:rPr>
                        <a:t>Technology</a:t>
                      </a:r>
                      <a:r>
                        <a:rPr lang="en-GB">
                          <a:solidFill>
                            <a:srgbClr val="274E13"/>
                          </a:solidFill>
                        </a:rPr>
                        <a:t> </a:t>
                      </a:r>
                      <a:endParaRPr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74E13"/>
                          </a:solidFill>
                        </a:rPr>
                        <a:t>Business Intelligence</a:t>
                      </a:r>
                      <a:endParaRPr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74E13"/>
                          </a:solidFill>
                        </a:rPr>
                        <a:t>                                              </a:t>
                      </a:r>
                      <a:r>
                        <a:rPr lang="en-GB" sz="1500" b="1" i="1">
                          <a:solidFill>
                            <a:srgbClr val="274E13"/>
                          </a:solidFill>
                        </a:rPr>
                        <a:t>        Domain </a:t>
                      </a:r>
                      <a:endParaRPr sz="1500" b="1" i="1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74E13"/>
                          </a:solidFill>
                        </a:rPr>
                        <a:t>Banking Insurance &amp; Finance</a:t>
                      </a:r>
                      <a:endParaRPr dirty="0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74E13"/>
                          </a:solidFill>
                        </a:rPr>
                        <a:t>                  </a:t>
                      </a:r>
                      <a:r>
                        <a:rPr lang="en-GB" sz="1500" b="1" i="1">
                          <a:solidFill>
                            <a:srgbClr val="274E13"/>
                          </a:solidFill>
                        </a:rPr>
                        <a:t>         Project Difficulty level </a:t>
                      </a:r>
                      <a:endParaRPr sz="1500" b="1" i="1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274E13"/>
                          </a:solidFill>
                        </a:rPr>
                        <a:t>Intermediate</a:t>
                      </a:r>
                      <a:endParaRPr dirty="0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74E13"/>
                          </a:solidFill>
                        </a:rPr>
                        <a:t>             </a:t>
                      </a:r>
                      <a:r>
                        <a:rPr lang="en-GB" sz="1500" b="1" i="1">
                          <a:solidFill>
                            <a:srgbClr val="274E13"/>
                          </a:solidFill>
                        </a:rPr>
                        <a:t>Programming Language Used</a:t>
                      </a:r>
                      <a:endParaRPr sz="1500" b="1" i="1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74E13"/>
                          </a:solidFill>
                        </a:rPr>
                        <a:t> Python </a:t>
                      </a:r>
                      <a:endParaRPr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74E13"/>
                          </a:solidFill>
                        </a:rPr>
                        <a:t>                                    </a:t>
                      </a:r>
                      <a:r>
                        <a:rPr lang="en-GB" sz="1500" b="1" i="1">
                          <a:solidFill>
                            <a:srgbClr val="274E13"/>
                          </a:solidFill>
                        </a:rPr>
                        <a:t>           Tools Used</a:t>
                      </a:r>
                      <a:endParaRPr sz="1500" b="1" i="1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solidFill>
                            <a:srgbClr val="274E13"/>
                          </a:solidFill>
                        </a:rPr>
                        <a:t>Jupyter</a:t>
                      </a:r>
                      <a:r>
                        <a:rPr lang="en-GB" dirty="0">
                          <a:solidFill>
                            <a:srgbClr val="274E13"/>
                          </a:solidFill>
                        </a:rPr>
                        <a:t> Notebook, MS-Excel</a:t>
                      </a:r>
                      <a:endParaRPr dirty="0">
                        <a:solidFill>
                          <a:srgbClr val="274E13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41B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642925"/>
            <a:ext cx="4166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3600" b="1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1259625" y="2086275"/>
            <a:ext cx="7295100" cy="25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80426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●"/>
            </a:pPr>
            <a:r>
              <a:rPr lang="en-GB" sz="3415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Development of predictive model for monitoring Financial situation of Top Companies. According their Market Cap and Top Performing Sectors</a:t>
            </a:r>
            <a:endParaRPr sz="3415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015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8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ctrTitle"/>
          </p:nvPr>
        </p:nvSpPr>
        <p:spPr>
          <a:xfrm>
            <a:off x="787275" y="629200"/>
            <a:ext cx="3673800" cy="8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990000"/>
                </a:solidFill>
                <a:latin typeface="Maven Pro"/>
                <a:ea typeface="Maven Pro"/>
                <a:cs typeface="Maven Pro"/>
                <a:sym typeface="Maven Pro"/>
              </a:rPr>
              <a:t>PROBLEM STATEMENT</a:t>
            </a:r>
            <a:endParaRPr sz="2800" b="1">
              <a:solidFill>
                <a:srgbClr val="99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1233400" y="1495300"/>
            <a:ext cx="7046100" cy="27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Without analyzing the competition, it is difficult for a business to survive. You are tasked to analyzing the competition for the management to provide better results.</a:t>
            </a:r>
            <a:endParaRPr sz="2100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This data set has information on the market capitalization of the top companies in India.</a:t>
            </a:r>
            <a:endParaRPr sz="2100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21675" y="1587650"/>
            <a:ext cx="656100" cy="223200"/>
          </a:xfrm>
          <a:prstGeom prst="notchedRightArrow">
            <a:avLst>
              <a:gd name="adj1" fmla="val 0"/>
              <a:gd name="adj2" fmla="val 9408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ctrTitle"/>
          </p:nvPr>
        </p:nvSpPr>
        <p:spPr>
          <a:xfrm>
            <a:off x="446125" y="341150"/>
            <a:ext cx="32277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85200C"/>
                </a:solidFill>
                <a:latin typeface="Maven Pro"/>
                <a:ea typeface="Maven Pro"/>
                <a:cs typeface="Maven Pro"/>
                <a:sym typeface="Maven Pro"/>
              </a:rPr>
              <a:t>ARCHITECTURE</a:t>
            </a:r>
            <a:endParaRPr>
              <a:solidFill>
                <a:srgbClr val="85200C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50" y="866000"/>
            <a:ext cx="7584051" cy="4116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ctrTitle"/>
          </p:nvPr>
        </p:nvSpPr>
        <p:spPr>
          <a:xfrm>
            <a:off x="433000" y="209950"/>
            <a:ext cx="2913000" cy="11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955" b="1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5955" b="1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301775" y="1075925"/>
            <a:ext cx="8253000" cy="4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What’s the source of data?</a:t>
            </a:r>
            <a:endParaRPr sz="1500" b="1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GB" sz="13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The data for training is provided by the client in multiple batches and each batch contain multiple files.</a:t>
            </a:r>
            <a:endParaRPr sz="13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Arial"/>
              <a:buChar char="●"/>
            </a:pPr>
            <a:r>
              <a:rPr lang="en-GB" sz="1400" b="1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What was the type of data?</a:t>
            </a:r>
            <a:endParaRPr sz="1400" b="1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3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The data was the combination of numerical and categorical values.</a:t>
            </a:r>
            <a:endParaRPr sz="13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Arial"/>
              <a:buChar char="●"/>
            </a:pPr>
            <a:r>
              <a:rPr lang="en-GB" sz="1400" b="1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After the file validation what you do with incompatible file or files which didn’t pass the validation?</a:t>
            </a:r>
            <a:endParaRPr sz="1400" b="1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3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iles like these are moved to the achieve folder and the list of these files has been </a:t>
            </a:r>
            <a:r>
              <a:rPr lang="en-GB" sz="1300" b="1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shared with the client </a:t>
            </a:r>
            <a:r>
              <a:rPr lang="en-GB" sz="13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and we removed the bad data folder.</a:t>
            </a:r>
            <a:endParaRPr sz="13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15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/>
          </p:nvPr>
        </p:nvSpPr>
        <p:spPr>
          <a:xfrm>
            <a:off x="380525" y="209950"/>
            <a:ext cx="8174100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KEY PERFORMANCE INDICATOR (KPI)</a:t>
            </a:r>
            <a:endParaRPr sz="3600" b="1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1"/>
          </p:nvPr>
        </p:nvSpPr>
        <p:spPr>
          <a:xfrm>
            <a:off x="0" y="918550"/>
            <a:ext cx="8554500" cy="41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1. Top 10 Companies by Market Cap </a:t>
            </a:r>
            <a:endParaRPr sz="15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2. Total Market Cap Tile Company Wise</a:t>
            </a:r>
            <a:endParaRPr sz="15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3. Top Performing Sectors by Market Cap</a:t>
            </a:r>
            <a:endParaRPr sz="15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4. Average P/E Ratio by Sectors</a:t>
            </a:r>
            <a:endParaRPr sz="15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5. Top &amp; Bottom 10 Companies By EPS</a:t>
            </a:r>
            <a:endParaRPr sz="15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6. Top 10 Overvalued companies </a:t>
            </a:r>
            <a:endParaRPr sz="15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7. Company wise Dashboard with all details</a:t>
            </a:r>
            <a:endParaRPr sz="15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8. Top 10 volatile companies</a:t>
            </a:r>
            <a:endParaRPr sz="15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5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9. Top 10 less volatile companies</a:t>
            </a:r>
            <a:endParaRPr sz="15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10. Top Companies by Dividend Yield</a:t>
            </a:r>
            <a:endParaRPr sz="15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ctrTitle"/>
          </p:nvPr>
        </p:nvSpPr>
        <p:spPr>
          <a:xfrm>
            <a:off x="91850" y="209950"/>
            <a:ext cx="26112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 sz="3600" b="1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C5183D-23AA-3D04-276D-43FFC94AF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2292"/>
            <a:ext cx="3566160" cy="28671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EA1CC1C-6B14-86B7-880A-9C4259456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0"/>
            <a:ext cx="3756659" cy="220458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9A28107-546A-C6F3-AC5B-1113BA71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2711124"/>
            <a:ext cx="3863340" cy="23861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ctrTitle"/>
          </p:nvPr>
        </p:nvSpPr>
        <p:spPr>
          <a:xfrm>
            <a:off x="-121920" y="73587"/>
            <a:ext cx="1882494" cy="1193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dirty="0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 sz="2700" b="1" dirty="0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C16CE0-F630-E972-842A-2BA61B74D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72" y="97909"/>
            <a:ext cx="3884428" cy="2473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17025C-528C-3C82-F568-DB2A6F455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79" y="2691941"/>
            <a:ext cx="3931920" cy="2463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4A22F7-2972-D67A-7985-F4A334753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2571750"/>
            <a:ext cx="4190999" cy="2571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A6577-A4EC-CCB6-1D2C-A2E724B2D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5440" y="73586"/>
            <a:ext cx="3587425" cy="23861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295</Words>
  <Application>Microsoft Office PowerPoint</Application>
  <PresentationFormat>On-screen Show (16:9)</PresentationFormat>
  <Paragraphs>59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Merriweather</vt:lpstr>
      <vt:lpstr>Roboto</vt:lpstr>
      <vt:lpstr>Maven Pro</vt:lpstr>
      <vt:lpstr>Nunito</vt:lpstr>
      <vt:lpstr>Paradigm</vt:lpstr>
      <vt:lpstr>Financial Analytics </vt:lpstr>
      <vt:lpstr> PROJECT DETAIL </vt:lpstr>
      <vt:lpstr>OBJECTIVES </vt:lpstr>
      <vt:lpstr>PROBLEM STATEMENT  </vt:lpstr>
      <vt:lpstr>ARCHITECTURE</vt:lpstr>
      <vt:lpstr>Q&amp;A  </vt:lpstr>
      <vt:lpstr>KEY PERFORMANCE INDICATOR (KPI) </vt:lpstr>
      <vt:lpstr>INSIGHTS </vt:lpstr>
      <vt:lpstr>INSIGHTS </vt:lpstr>
      <vt:lpstr>INSIGHTS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Analytics </dc:title>
  <dc:creator>Shreyas Ambre</dc:creator>
  <cp:lastModifiedBy>Soham Ambre</cp:lastModifiedBy>
  <cp:revision>2</cp:revision>
  <dcterms:modified xsi:type="dcterms:W3CDTF">2023-08-30T14:42:24Z</dcterms:modified>
</cp:coreProperties>
</file>