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Roboto Slab"/>
      <p:regular r:id="rId12"/>
      <p:bold r:id="rId13"/>
    </p:embeddedFont>
    <p:embeddedFont>
      <p:font typeface="Roboto"/>
      <p:regular r:id="rId14"/>
      <p:bold r:id="rId15"/>
      <p:italic r:id="rId16"/>
      <p:boldItalic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RobotoSlab-bold.fntdata"/><Relationship Id="rId12" Type="http://schemas.openxmlformats.org/officeDocument/2006/relationships/font" Target="fonts/RobotoSlab-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bold.fntdata"/><Relationship Id="rId14" Type="http://schemas.openxmlformats.org/officeDocument/2006/relationships/font" Target="fonts/Roboto-regular.fntdata"/><Relationship Id="rId17" Type="http://schemas.openxmlformats.org/officeDocument/2006/relationships/font" Target="fonts/Roboto-boldItalic.fntdata"/><Relationship Id="rId16"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103ba608967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103ba608967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103ba608967_0_2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103ba608967_0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103ba608967_0_2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103ba608967_0_2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103ba608967_0_5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103ba608967_0_5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103ba608967_0_5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103ba608967_0_5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3"/>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Cryptocurrency- How it works</a:t>
            </a:r>
            <a:endParaRPr/>
          </a:p>
        </p:txBody>
      </p:sp>
      <p:sp>
        <p:nvSpPr>
          <p:cNvPr id="64" name="Google Shape;64;p13"/>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By: Shreya Saravanan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What is Cryptocurrency?</a:t>
            </a:r>
            <a:endParaRPr/>
          </a:p>
        </p:txBody>
      </p:sp>
      <p:sp>
        <p:nvSpPr>
          <p:cNvPr id="70" name="Google Shape;70;p14"/>
          <p:cNvSpPr txBox="1"/>
          <p:nvPr>
            <p:ph idx="1" type="body"/>
          </p:nvPr>
        </p:nvSpPr>
        <p:spPr>
          <a:xfrm>
            <a:off x="343475" y="1463174"/>
            <a:ext cx="8368200" cy="3078900"/>
          </a:xfrm>
          <a:prstGeom prst="rect">
            <a:avLst/>
          </a:prstGeom>
        </p:spPr>
        <p:txBody>
          <a:bodyPr anchorCtr="0" anchor="t" bIns="91425" lIns="91425" spcFirstLastPara="1" rIns="91425" wrap="square" tIns="91425">
            <a:normAutofit lnSpcReduction="10000"/>
          </a:bodyPr>
          <a:lstStyle/>
          <a:p>
            <a:pPr indent="0" lvl="0" marL="0" rtl="0" algn="l">
              <a:spcBef>
                <a:spcPts val="1200"/>
              </a:spcBef>
              <a:spcAft>
                <a:spcPts val="0"/>
              </a:spcAft>
              <a:buNone/>
            </a:pPr>
            <a:r>
              <a:rPr lang="en" sz="1200">
                <a:latin typeface="Roboto Slab"/>
                <a:ea typeface="Roboto Slab"/>
                <a:cs typeface="Roboto Slab"/>
                <a:sym typeface="Roboto Slab"/>
              </a:rPr>
              <a:t> Cryptocurrency is defined as a digital currency, andis transferred between people </a:t>
            </a:r>
            <a:endParaRPr sz="1200">
              <a:latin typeface="Roboto Slab"/>
              <a:ea typeface="Roboto Slab"/>
              <a:cs typeface="Roboto Slab"/>
              <a:sym typeface="Roboto Slab"/>
            </a:endParaRPr>
          </a:p>
          <a:p>
            <a:pPr indent="0" lvl="0" marL="0" rtl="0" algn="l">
              <a:spcBef>
                <a:spcPts val="1200"/>
              </a:spcBef>
              <a:spcAft>
                <a:spcPts val="0"/>
              </a:spcAft>
              <a:buNone/>
            </a:pPr>
            <a:r>
              <a:rPr lang="en" sz="1200">
                <a:latin typeface="Roboto Slab"/>
                <a:ea typeface="Roboto Slab"/>
                <a:cs typeface="Roboto Slab"/>
                <a:sym typeface="Roboto Slab"/>
              </a:rPr>
              <a:t>Transactions are recorded on a digital public ledger called a “blockchain. </a:t>
            </a:r>
            <a:endParaRPr sz="1200">
              <a:latin typeface="Roboto Slab"/>
              <a:ea typeface="Roboto Slab"/>
              <a:cs typeface="Roboto Slab"/>
              <a:sym typeface="Roboto Slab"/>
            </a:endParaRPr>
          </a:p>
          <a:p>
            <a:pPr indent="0" lvl="0" marL="0" rtl="0" algn="l">
              <a:spcBef>
                <a:spcPts val="1200"/>
              </a:spcBef>
              <a:spcAft>
                <a:spcPts val="0"/>
              </a:spcAft>
              <a:buNone/>
            </a:pPr>
            <a:r>
              <a:rPr lang="en" sz="1200">
                <a:latin typeface="Roboto Slab"/>
                <a:ea typeface="Roboto Slab"/>
                <a:cs typeface="Roboto Slab"/>
                <a:sym typeface="Roboto Slab"/>
              </a:rPr>
              <a:t>Cryptocurrencies are decentralized, meaning they are not under the control of a central authority</a:t>
            </a:r>
            <a:endParaRPr sz="1200">
              <a:latin typeface="Roboto Slab"/>
              <a:ea typeface="Roboto Slab"/>
              <a:cs typeface="Roboto Slab"/>
              <a:sym typeface="Roboto Slab"/>
            </a:endParaRPr>
          </a:p>
          <a:p>
            <a:pPr indent="0" lvl="0" marL="0" rtl="0" algn="l">
              <a:spcBef>
                <a:spcPts val="1200"/>
              </a:spcBef>
              <a:spcAft>
                <a:spcPts val="0"/>
              </a:spcAft>
              <a:buNone/>
            </a:pPr>
            <a:r>
              <a:rPr lang="en" sz="1200">
                <a:latin typeface="Roboto Slab"/>
                <a:ea typeface="Roboto Slab"/>
                <a:cs typeface="Roboto Slab"/>
                <a:sym typeface="Roboto Slab"/>
              </a:rPr>
              <a:t>There are many types of crypto</a:t>
            </a:r>
            <a:endParaRPr sz="1200">
              <a:latin typeface="Roboto Slab"/>
              <a:ea typeface="Roboto Slab"/>
              <a:cs typeface="Roboto Slab"/>
              <a:sym typeface="Roboto Slab"/>
            </a:endParaRPr>
          </a:p>
          <a:p>
            <a:pPr indent="-304800" lvl="0" marL="457200" rtl="0" algn="l">
              <a:spcBef>
                <a:spcPts val="1200"/>
              </a:spcBef>
              <a:spcAft>
                <a:spcPts val="0"/>
              </a:spcAft>
              <a:buSzPts val="1200"/>
              <a:buFont typeface="Roboto Slab"/>
              <a:buChar char="-"/>
            </a:pPr>
            <a:r>
              <a:rPr lang="en" sz="1200">
                <a:latin typeface="Roboto Slab"/>
                <a:ea typeface="Roboto Slab"/>
                <a:cs typeface="Roboto Slab"/>
                <a:sym typeface="Roboto Slab"/>
              </a:rPr>
              <a:t>Bitcoin (BTC) </a:t>
            </a:r>
            <a:endParaRPr sz="1200">
              <a:latin typeface="Roboto Slab"/>
              <a:ea typeface="Roboto Slab"/>
              <a:cs typeface="Roboto Slab"/>
              <a:sym typeface="Roboto Slab"/>
            </a:endParaRPr>
          </a:p>
          <a:p>
            <a:pPr indent="-304800" lvl="0" marL="457200" rtl="0" algn="l">
              <a:spcBef>
                <a:spcPts val="0"/>
              </a:spcBef>
              <a:spcAft>
                <a:spcPts val="0"/>
              </a:spcAft>
              <a:buSzPts val="1200"/>
              <a:buFont typeface="Roboto Slab"/>
              <a:buChar char="-"/>
            </a:pPr>
            <a:r>
              <a:rPr lang="en" sz="1200">
                <a:latin typeface="Roboto Slab"/>
                <a:ea typeface="Roboto Slab"/>
                <a:cs typeface="Roboto Slab"/>
                <a:sym typeface="Roboto Slab"/>
              </a:rPr>
              <a:t>Ether (ETH)</a:t>
            </a:r>
            <a:endParaRPr sz="1200">
              <a:latin typeface="Roboto Slab"/>
              <a:ea typeface="Roboto Slab"/>
              <a:cs typeface="Roboto Slab"/>
              <a:sym typeface="Roboto Slab"/>
            </a:endParaRPr>
          </a:p>
          <a:p>
            <a:pPr indent="-304800" lvl="0" marL="457200" rtl="0" algn="l">
              <a:spcBef>
                <a:spcPts val="0"/>
              </a:spcBef>
              <a:spcAft>
                <a:spcPts val="0"/>
              </a:spcAft>
              <a:buSzPts val="1200"/>
              <a:buFont typeface="Roboto Slab"/>
              <a:buChar char="-"/>
            </a:pPr>
            <a:r>
              <a:rPr lang="en" sz="1200">
                <a:latin typeface="Roboto Slab"/>
                <a:ea typeface="Roboto Slab"/>
                <a:cs typeface="Roboto Slab"/>
                <a:sym typeface="Roboto Slab"/>
              </a:rPr>
              <a:t>Ripple (XRP)</a:t>
            </a:r>
            <a:endParaRPr sz="1200">
              <a:latin typeface="Roboto Slab"/>
              <a:ea typeface="Roboto Slab"/>
              <a:cs typeface="Roboto Slab"/>
              <a:sym typeface="Roboto Slab"/>
            </a:endParaRPr>
          </a:p>
          <a:p>
            <a:pPr indent="-304800" lvl="0" marL="457200" rtl="0" algn="l">
              <a:spcBef>
                <a:spcPts val="0"/>
              </a:spcBef>
              <a:spcAft>
                <a:spcPts val="0"/>
              </a:spcAft>
              <a:buSzPts val="1200"/>
              <a:buFont typeface="Roboto Slab"/>
              <a:buChar char="-"/>
            </a:pPr>
            <a:r>
              <a:rPr lang="en" sz="1200">
                <a:latin typeface="Roboto Slab"/>
                <a:ea typeface="Roboto Slab"/>
                <a:cs typeface="Roboto Slab"/>
                <a:sym typeface="Roboto Slab"/>
              </a:rPr>
              <a:t>“Litecoin (LTC)</a:t>
            </a:r>
            <a:endParaRPr sz="1200">
              <a:latin typeface="Roboto Slab"/>
              <a:ea typeface="Roboto Slab"/>
              <a:cs typeface="Roboto Slab"/>
              <a:sym typeface="Roboto Slab"/>
            </a:endParaRPr>
          </a:p>
          <a:p>
            <a:pPr indent="0" lvl="0" marL="0" rtl="0" algn="l">
              <a:spcBef>
                <a:spcPts val="120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How does cryptocurrency work?</a:t>
            </a:r>
            <a:endParaRPr/>
          </a:p>
        </p:txBody>
      </p:sp>
      <p:sp>
        <p:nvSpPr>
          <p:cNvPr id="76" name="Google Shape;76;p15"/>
          <p:cNvSpPr txBox="1"/>
          <p:nvPr>
            <p:ph idx="1" type="body"/>
          </p:nvPr>
        </p:nvSpPr>
        <p:spPr>
          <a:xfrm>
            <a:off x="387900" y="1489824"/>
            <a:ext cx="8368200" cy="3078900"/>
          </a:xfrm>
          <a:prstGeom prst="rect">
            <a:avLst/>
          </a:prstGeom>
        </p:spPr>
        <p:txBody>
          <a:bodyPr anchorCtr="0" anchor="t" bIns="91425" lIns="91425" spcFirstLastPara="1" rIns="91425" wrap="square" tIns="91425">
            <a:normAutofit fontScale="25000" lnSpcReduction="20000"/>
          </a:bodyPr>
          <a:lstStyle/>
          <a:p>
            <a:pPr indent="0" lvl="0" marL="0" rtl="0" algn="l">
              <a:lnSpc>
                <a:spcPct val="160000"/>
              </a:lnSpc>
              <a:spcBef>
                <a:spcPts val="0"/>
              </a:spcBef>
              <a:spcAft>
                <a:spcPts val="0"/>
              </a:spcAft>
              <a:buNone/>
            </a:pPr>
            <a:r>
              <a:rPr lang="en" sz="4800">
                <a:latin typeface="Roboto Slab"/>
                <a:ea typeface="Roboto Slab"/>
                <a:cs typeface="Roboto Slab"/>
                <a:sym typeface="Roboto Slab"/>
              </a:rPr>
              <a:t>Transactions are sent using software called “digital wallets” The person making the transaction uses the wallet software to transfer balances from one account to another. </a:t>
            </a:r>
            <a:endParaRPr sz="4800">
              <a:latin typeface="Roboto Slab"/>
              <a:ea typeface="Roboto Slab"/>
              <a:cs typeface="Roboto Slab"/>
              <a:sym typeface="Roboto Slab"/>
            </a:endParaRPr>
          </a:p>
          <a:p>
            <a:pPr indent="0" lvl="0" marL="0" rtl="0" algn="l">
              <a:lnSpc>
                <a:spcPct val="160000"/>
              </a:lnSpc>
              <a:spcBef>
                <a:spcPts val="2400"/>
              </a:spcBef>
              <a:spcAft>
                <a:spcPts val="0"/>
              </a:spcAft>
              <a:buNone/>
            </a:pPr>
            <a:r>
              <a:rPr lang="en" sz="4800">
                <a:latin typeface="Roboto Slab"/>
                <a:ea typeface="Roboto Slab"/>
                <a:cs typeface="Roboto Slab"/>
                <a:sym typeface="Roboto Slab"/>
              </a:rPr>
              <a:t>Transactions made between peers are encrypted and then broadcast to the cryptocurrency’s network and queued up to be added to the public ledger. </a:t>
            </a:r>
            <a:endParaRPr sz="4800">
              <a:latin typeface="Roboto Slab"/>
              <a:ea typeface="Roboto Slab"/>
              <a:cs typeface="Roboto Slab"/>
              <a:sym typeface="Roboto Slab"/>
            </a:endParaRPr>
          </a:p>
          <a:p>
            <a:pPr indent="0" lvl="0" marL="0" rtl="0" algn="l">
              <a:lnSpc>
                <a:spcPct val="160000"/>
              </a:lnSpc>
              <a:spcBef>
                <a:spcPts val="2400"/>
              </a:spcBef>
              <a:spcAft>
                <a:spcPts val="0"/>
              </a:spcAft>
              <a:buNone/>
            </a:pPr>
            <a:r>
              <a:rPr lang="en" sz="4800">
                <a:latin typeface="Roboto Slab"/>
                <a:ea typeface="Roboto Slab"/>
                <a:cs typeface="Roboto Slab"/>
                <a:sym typeface="Roboto Slab"/>
              </a:rPr>
              <a:t>Transactions are then recorded on the public ledger via a process called “mining”. All users of a given cryptocurrency have access to the ledger if they choose to access i The transaction amounts are public, but who sent the transaction is encrypted (transactions are pseudo-anonymous). </a:t>
            </a:r>
            <a:endParaRPr sz="4800">
              <a:latin typeface="Roboto Slab"/>
              <a:ea typeface="Roboto Slab"/>
              <a:cs typeface="Roboto Slab"/>
              <a:sym typeface="Roboto Slab"/>
            </a:endParaRPr>
          </a:p>
          <a:p>
            <a:pPr indent="0" lvl="0" marL="0" rtl="0" algn="l">
              <a:lnSpc>
                <a:spcPct val="160000"/>
              </a:lnSpc>
              <a:spcBef>
                <a:spcPts val="2400"/>
              </a:spcBef>
              <a:spcAft>
                <a:spcPts val="0"/>
              </a:spcAft>
              <a:buNone/>
            </a:pPr>
            <a:r>
              <a:rPr lang="en" sz="4800">
                <a:latin typeface="Roboto Slab"/>
                <a:ea typeface="Roboto Slab"/>
                <a:cs typeface="Roboto Slab"/>
                <a:sym typeface="Roboto Slab"/>
              </a:rPr>
              <a:t>Many transactions are added to a ledger at once. These “blocks” of transactions are added sequentially by miners. That is why the ledger and the technology behind it are called “block” “chain.” It is a “chain” of “blocks” of transactions</a:t>
            </a:r>
            <a:r>
              <a:rPr lang="en" sz="2500">
                <a:latin typeface="Roboto Slab"/>
                <a:ea typeface="Roboto Slab"/>
                <a:cs typeface="Roboto Slab"/>
                <a:sym typeface="Roboto Slab"/>
              </a:rPr>
              <a:t>. </a:t>
            </a:r>
            <a:endParaRPr sz="1100">
              <a:solidFill>
                <a:srgbClr val="000000"/>
              </a:solidFill>
              <a:latin typeface="Arial"/>
              <a:ea typeface="Arial"/>
              <a:cs typeface="Arial"/>
              <a:sym typeface="Arial"/>
            </a:endParaRPr>
          </a:p>
          <a:p>
            <a:pPr indent="0" lvl="0" marL="0" rtl="0" algn="l">
              <a:spcBef>
                <a:spcPts val="2400"/>
              </a:spcBef>
              <a:spcAft>
                <a:spcPts val="1200"/>
              </a:spcAft>
              <a:buNone/>
            </a:pPr>
            <a:r>
              <a:t/>
            </a:r>
            <a:endParaRPr sz="1200">
              <a:latin typeface="Roboto Slab"/>
              <a:ea typeface="Roboto Slab"/>
              <a:cs typeface="Roboto Slab"/>
              <a:sym typeface="Roboto Slab"/>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How does Blockchain work?</a:t>
            </a:r>
            <a:endParaRPr/>
          </a:p>
        </p:txBody>
      </p:sp>
      <p:sp>
        <p:nvSpPr>
          <p:cNvPr id="82" name="Google Shape;82;p16"/>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a:latin typeface="Roboto Slab"/>
                <a:ea typeface="Roboto Slab"/>
                <a:cs typeface="Roboto Slab"/>
                <a:sym typeface="Roboto Slab"/>
              </a:rPr>
              <a:t>The blockchain is  a decentralized bank ledger. The ledger is a record of transactions and balances. </a:t>
            </a:r>
            <a:endParaRPr sz="1200">
              <a:latin typeface="Roboto Slab"/>
              <a:ea typeface="Roboto Slab"/>
              <a:cs typeface="Roboto Slab"/>
              <a:sym typeface="Roboto Slab"/>
            </a:endParaRPr>
          </a:p>
          <a:p>
            <a:pPr indent="0" lvl="0" marL="0" rtl="0" algn="l">
              <a:spcBef>
                <a:spcPts val="1200"/>
              </a:spcBef>
              <a:spcAft>
                <a:spcPts val="0"/>
              </a:spcAft>
              <a:buNone/>
            </a:pPr>
            <a:r>
              <a:rPr lang="en" sz="1200">
                <a:latin typeface="Roboto Slab"/>
                <a:ea typeface="Roboto Slab"/>
                <a:cs typeface="Roboto Slab"/>
                <a:sym typeface="Roboto Slab"/>
              </a:rPr>
              <a:t>When a transaction is made, that transaction is sent out to all users hosting a copy of the blockchain.</a:t>
            </a:r>
            <a:endParaRPr sz="1200">
              <a:latin typeface="Roboto Slab"/>
              <a:ea typeface="Roboto Slab"/>
              <a:cs typeface="Roboto Slab"/>
              <a:sym typeface="Roboto Slab"/>
            </a:endParaRPr>
          </a:p>
          <a:p>
            <a:pPr indent="0" lvl="0" marL="0" rtl="0" algn="l">
              <a:spcBef>
                <a:spcPts val="1200"/>
              </a:spcBef>
              <a:spcAft>
                <a:spcPts val="0"/>
              </a:spcAft>
              <a:buNone/>
            </a:pPr>
            <a:r>
              <a:rPr lang="en" sz="1200">
                <a:latin typeface="Roboto Slab"/>
                <a:ea typeface="Roboto Slab"/>
                <a:cs typeface="Roboto Slab"/>
                <a:sym typeface="Roboto Slab"/>
              </a:rPr>
              <a:t> Specific types of users called miners then try to solve a cryptographic puzzle (using software) which lets them add a “block” of transactions to the ledger. If the majority of users trying to solve the puzzle all submit the same transaction data, then it confirms that the transactions are correct. </a:t>
            </a:r>
            <a:endParaRPr sz="1200">
              <a:latin typeface="Roboto Slab"/>
              <a:ea typeface="Roboto Slab"/>
              <a:cs typeface="Roboto Slab"/>
              <a:sym typeface="Roboto Slab"/>
            </a:endParaRPr>
          </a:p>
          <a:p>
            <a:pPr indent="0" lvl="0" marL="0" rtl="0" algn="l">
              <a:spcBef>
                <a:spcPts val="1200"/>
              </a:spcBef>
              <a:spcAft>
                <a:spcPts val="1200"/>
              </a:spcAft>
              <a:buNone/>
            </a:pPr>
            <a:r>
              <a:rPr lang="en" sz="1200">
                <a:latin typeface="Roboto Slab"/>
                <a:ea typeface="Roboto Slab"/>
                <a:cs typeface="Roboto Slab"/>
                <a:sym typeface="Roboto Slab"/>
              </a:rPr>
              <a:t>Each block is connected to the data in the last block via one-way cryptographic codes called hashes which are designed to make tampering with the blockchain very difficult. the amount of effort it would take to add incorrect data to the blockchain by faking consensus or tampering with the blockchain, helps to ensure against bad actors.</a:t>
            </a:r>
            <a:endParaRPr sz="1200">
              <a:latin typeface="Roboto Slab"/>
              <a:ea typeface="Roboto Slab"/>
              <a:cs typeface="Roboto Slab"/>
              <a:sym typeface="Roboto Slab"/>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7"/>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How do you get crypto?</a:t>
            </a:r>
            <a:endParaRPr/>
          </a:p>
        </p:txBody>
      </p:sp>
      <p:sp>
        <p:nvSpPr>
          <p:cNvPr id="88" name="Google Shape;88;p17"/>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a:latin typeface="Roboto Slab"/>
                <a:ea typeface="Roboto Slab"/>
                <a:cs typeface="Roboto Slab"/>
                <a:sym typeface="Roboto Slab"/>
              </a:rPr>
              <a:t>Cryptocurrency can be obtained most of the same ways other types of currencies can. </a:t>
            </a:r>
            <a:endParaRPr sz="1200">
              <a:latin typeface="Roboto Slab"/>
              <a:ea typeface="Roboto Slab"/>
              <a:cs typeface="Roboto Slab"/>
              <a:sym typeface="Roboto Slab"/>
            </a:endParaRPr>
          </a:p>
          <a:p>
            <a:pPr indent="0" lvl="0" marL="0" rtl="0" algn="l">
              <a:spcBef>
                <a:spcPts val="1200"/>
              </a:spcBef>
              <a:spcAft>
                <a:spcPts val="0"/>
              </a:spcAft>
              <a:buNone/>
            </a:pPr>
            <a:r>
              <a:rPr lang="en" sz="1200">
                <a:latin typeface="Roboto Slab"/>
                <a:ea typeface="Roboto Slab"/>
                <a:cs typeface="Roboto Slab"/>
                <a:sym typeface="Roboto Slab"/>
              </a:rPr>
              <a:t>You can exchanges goods and services for cryptocurrency, you can trade dollars for cryptocurrencies, or you can trade cryptocurrencies for other cryptocurrencies. </a:t>
            </a:r>
            <a:endParaRPr sz="1200">
              <a:latin typeface="Roboto Slab"/>
              <a:ea typeface="Roboto Slab"/>
              <a:cs typeface="Roboto Slab"/>
              <a:sym typeface="Roboto Slab"/>
            </a:endParaRPr>
          </a:p>
          <a:p>
            <a:pPr indent="0" lvl="0" marL="0" rtl="0" algn="l">
              <a:spcBef>
                <a:spcPts val="1200"/>
              </a:spcBef>
              <a:spcAft>
                <a:spcPts val="0"/>
              </a:spcAft>
              <a:buNone/>
            </a:pPr>
            <a:r>
              <a:rPr lang="en" sz="1200">
                <a:latin typeface="Roboto Slab"/>
                <a:ea typeface="Roboto Slab"/>
                <a:cs typeface="Roboto Slab"/>
                <a:sym typeface="Roboto Slab"/>
              </a:rPr>
              <a:t>You can also get it through brokers. Brokers are third parties that buy/sell cryptocurrency, exchanges are like online stock exchanges for cryptocurrency. </a:t>
            </a:r>
            <a:endParaRPr sz="1200">
              <a:latin typeface="Roboto Slab"/>
              <a:ea typeface="Roboto Slab"/>
              <a:cs typeface="Roboto Slab"/>
              <a:sym typeface="Roboto Slab"/>
            </a:endParaRPr>
          </a:p>
          <a:p>
            <a:pPr indent="0" lvl="0" marL="0" rtl="0" algn="l">
              <a:spcBef>
                <a:spcPts val="1200"/>
              </a:spcBef>
              <a:spcAft>
                <a:spcPts val="1200"/>
              </a:spcAft>
              <a:buNone/>
            </a:pPr>
            <a:r>
              <a:rPr lang="en" sz="1200">
                <a:latin typeface="Roboto Slab"/>
                <a:ea typeface="Roboto Slab"/>
                <a:cs typeface="Roboto Slab"/>
                <a:sym typeface="Roboto Slab"/>
              </a:rPr>
              <a:t>You can trade cryptocurrencies directly between peers. </a:t>
            </a:r>
            <a:endParaRPr sz="1200">
              <a:latin typeface="Roboto Slab"/>
              <a:ea typeface="Roboto Slab"/>
              <a:cs typeface="Roboto Slab"/>
              <a:sym typeface="Roboto Slab"/>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8"/>
          <p:cNvSpPr txBox="1"/>
          <p:nvPr>
            <p:ph type="title"/>
          </p:nvPr>
        </p:nvSpPr>
        <p:spPr>
          <a:xfrm>
            <a:off x="480750" y="1764950"/>
            <a:ext cx="8222100" cy="9075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Thanks for Listening!</a:t>
            </a:r>
            <a:endParaRPr/>
          </a:p>
        </p:txBody>
      </p:sp>
    </p:spTree>
  </p:cSld>
  <p:clrMapOvr>
    <a:masterClrMapping/>
  </p:clrMapOvr>
</p:sld>
</file>

<file path=ppt/theme/theme1.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