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77639-9292-5E47-AEBA-92FAF1089C83}" v="1" dt="2024-01-11T05:19:38.843"/>
    <p1510:client id="{C45CBD41-0A4D-4688-AB4C-6CBF2B35DF34}" v="3" dt="2024-01-11T05:12:52.2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06"/>
    <p:restoredTop sz="94640"/>
  </p:normalViewPr>
  <p:slideViewPr>
    <p:cSldViewPr snapToGrid="0">
      <p:cViewPr varScale="1">
        <p:scale>
          <a:sx n="107" d="100"/>
          <a:sy n="107" d="100"/>
        </p:scale>
        <p:origin x="100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898DA4-E8D8-964D-987A-B14FC0670CE1}" type="doc">
      <dgm:prSet loTypeId="urn:microsoft.com/office/officeart/2005/8/layout/process1" loCatId="process" qsTypeId="urn:microsoft.com/office/officeart/2005/8/quickstyle/simple2" qsCatId="simple" csTypeId="urn:microsoft.com/office/officeart/2005/8/colors/accent3_2" csCatId="accent3" phldr="1"/>
      <dgm:spPr/>
      <dgm:t>
        <a:bodyPr/>
        <a:lstStyle/>
        <a:p>
          <a:endParaRPr lang="en-US"/>
        </a:p>
      </dgm:t>
    </dgm:pt>
    <dgm:pt modelId="{86F520EF-6F63-F244-8503-EE042D43F79D}">
      <dgm:prSet custT="1"/>
      <dgm:spPr/>
      <dgm:t>
        <a:bodyPr/>
        <a:lstStyle/>
        <a:p>
          <a:r>
            <a:rPr lang="en-US" sz="1600" b="0" i="0" dirty="0"/>
            <a:t>Acquiring </a:t>
          </a:r>
          <a:r>
            <a:rPr lang="en-US" sz="1600" b="1" i="0" u="sng" dirty="0"/>
            <a:t>Professionally Translated</a:t>
          </a:r>
          <a:r>
            <a:rPr lang="en-US" sz="1600" dirty="0"/>
            <a:t> </a:t>
          </a:r>
          <a:r>
            <a:rPr lang="en-US" sz="1600" b="0" i="0" dirty="0"/>
            <a:t>corpus</a:t>
          </a:r>
          <a:endParaRPr lang="en-US" sz="1600" dirty="0"/>
        </a:p>
      </dgm:t>
    </dgm:pt>
    <dgm:pt modelId="{15123FD6-804D-034B-8495-DA70DF8E72CA}" type="parTrans" cxnId="{47D4EF3B-70E1-A74A-BCF2-057A544A10F3}">
      <dgm:prSet/>
      <dgm:spPr/>
      <dgm:t>
        <a:bodyPr/>
        <a:lstStyle/>
        <a:p>
          <a:endParaRPr lang="en-US" sz="1600"/>
        </a:p>
      </dgm:t>
    </dgm:pt>
    <dgm:pt modelId="{B76B3D05-CFED-5A43-9714-AECC8AACCF09}" type="sibTrans" cxnId="{47D4EF3B-70E1-A74A-BCF2-057A544A10F3}">
      <dgm:prSet custT="1"/>
      <dgm:spPr/>
      <dgm:t>
        <a:bodyPr/>
        <a:lstStyle/>
        <a:p>
          <a:endParaRPr lang="en-US" sz="1600"/>
        </a:p>
      </dgm:t>
    </dgm:pt>
    <dgm:pt modelId="{C11F45EA-D888-A344-813A-B02DC3073FD2}">
      <dgm:prSet custT="1"/>
      <dgm:spPr/>
      <dgm:t>
        <a:bodyPr/>
        <a:lstStyle/>
        <a:p>
          <a:r>
            <a:rPr lang="en-US" sz="1600" dirty="0"/>
            <a:t>P</a:t>
          </a:r>
          <a:r>
            <a:rPr lang="en-US" sz="1600" b="0" i="0" dirty="0"/>
            <a:t>re-processing and optimizing dataset to model ready corpus</a:t>
          </a:r>
          <a:endParaRPr lang="en-US" sz="1600" dirty="0"/>
        </a:p>
      </dgm:t>
    </dgm:pt>
    <dgm:pt modelId="{11528013-B65F-6B45-804D-97BFCA3E4BF5}" type="parTrans" cxnId="{29EA326D-75C2-EB4F-B9DE-6DB08DC2D793}">
      <dgm:prSet/>
      <dgm:spPr/>
      <dgm:t>
        <a:bodyPr/>
        <a:lstStyle/>
        <a:p>
          <a:endParaRPr lang="en-US" sz="1600"/>
        </a:p>
      </dgm:t>
    </dgm:pt>
    <dgm:pt modelId="{802628AA-0AAE-C143-B233-2B558E9647B5}" type="sibTrans" cxnId="{29EA326D-75C2-EB4F-B9DE-6DB08DC2D793}">
      <dgm:prSet custT="1"/>
      <dgm:spPr/>
      <dgm:t>
        <a:bodyPr/>
        <a:lstStyle/>
        <a:p>
          <a:endParaRPr lang="en-US" sz="1600"/>
        </a:p>
      </dgm:t>
    </dgm:pt>
    <dgm:pt modelId="{F5432204-5DB3-684D-A38A-D3BF77E4DCCC}">
      <dgm:prSet custT="1"/>
      <dgm:spPr/>
      <dgm:t>
        <a:bodyPr/>
        <a:lstStyle/>
        <a:p>
          <a:r>
            <a:rPr lang="en-US" sz="1600" b="0" i="0" dirty="0"/>
            <a:t>Initial development of basic seq2seq encoder-decoder models.</a:t>
          </a:r>
          <a:endParaRPr lang="en-US" sz="1600" dirty="0"/>
        </a:p>
      </dgm:t>
    </dgm:pt>
    <dgm:pt modelId="{252F5803-3EB5-744F-819C-D0497656A4DD}" type="parTrans" cxnId="{3E8DD085-4570-5A4E-80EF-CDC525F19F45}">
      <dgm:prSet/>
      <dgm:spPr/>
      <dgm:t>
        <a:bodyPr/>
        <a:lstStyle/>
        <a:p>
          <a:endParaRPr lang="en-US" sz="1600"/>
        </a:p>
      </dgm:t>
    </dgm:pt>
    <dgm:pt modelId="{F5A78A9A-DFC1-134A-9962-A1378BE7C8AD}" type="sibTrans" cxnId="{3E8DD085-4570-5A4E-80EF-CDC525F19F45}">
      <dgm:prSet custT="1"/>
      <dgm:spPr/>
      <dgm:t>
        <a:bodyPr/>
        <a:lstStyle/>
        <a:p>
          <a:endParaRPr lang="en-US" sz="1600"/>
        </a:p>
      </dgm:t>
    </dgm:pt>
    <dgm:pt modelId="{9C474A47-92C0-434A-AE25-0C73CC4997A9}">
      <dgm:prSet custT="1"/>
      <dgm:spPr/>
      <dgm:t>
        <a:bodyPr/>
        <a:lstStyle/>
        <a:p>
          <a:r>
            <a:rPr lang="en-US" sz="1600" b="0" i="0" dirty="0"/>
            <a:t>Challenge : low BLEU scores </a:t>
          </a:r>
        </a:p>
        <a:p>
          <a:r>
            <a:rPr lang="en-US" sz="1600" b="0" i="0" dirty="0"/>
            <a:t>Solution: Incorporating Attention layers.</a:t>
          </a:r>
          <a:endParaRPr lang="en-US" sz="1600" dirty="0"/>
        </a:p>
      </dgm:t>
    </dgm:pt>
    <dgm:pt modelId="{40032494-1AFD-AA42-BCA5-D873B3F24172}" type="parTrans" cxnId="{532143BB-78A5-4C48-9B1E-EEC43C18C71B}">
      <dgm:prSet/>
      <dgm:spPr/>
      <dgm:t>
        <a:bodyPr/>
        <a:lstStyle/>
        <a:p>
          <a:endParaRPr lang="en-US" sz="1600"/>
        </a:p>
      </dgm:t>
    </dgm:pt>
    <dgm:pt modelId="{C7230538-CD66-2143-816A-6D74215F3197}" type="sibTrans" cxnId="{532143BB-78A5-4C48-9B1E-EEC43C18C71B}">
      <dgm:prSet custT="1"/>
      <dgm:spPr/>
      <dgm:t>
        <a:bodyPr/>
        <a:lstStyle/>
        <a:p>
          <a:endParaRPr lang="en-US" sz="1600"/>
        </a:p>
      </dgm:t>
    </dgm:pt>
    <dgm:pt modelId="{B0D3D3B4-3011-5147-92BF-9388B02F1486}">
      <dgm:prSet custT="1"/>
      <dgm:spPr/>
      <dgm:t>
        <a:bodyPr/>
        <a:lstStyle/>
        <a:p>
          <a:r>
            <a:rPr lang="en-US" sz="1600" b="0" i="0" dirty="0"/>
            <a:t>Refinements with approaches -  shared vocabulary, embedding strategies, variable sequence length, multiple attention layers.</a:t>
          </a:r>
          <a:endParaRPr lang="en-US" sz="1600" dirty="0"/>
        </a:p>
      </dgm:t>
    </dgm:pt>
    <dgm:pt modelId="{F2839F98-8B31-B345-BDD1-4E06684ECBFB}" type="parTrans" cxnId="{078FB63E-B43E-554E-95B3-E8BD762EEDF0}">
      <dgm:prSet/>
      <dgm:spPr/>
      <dgm:t>
        <a:bodyPr/>
        <a:lstStyle/>
        <a:p>
          <a:endParaRPr lang="en-US" sz="1600"/>
        </a:p>
      </dgm:t>
    </dgm:pt>
    <dgm:pt modelId="{B5CDE258-CB04-BA4E-B70A-C3A3DE3C4C8B}" type="sibTrans" cxnId="{078FB63E-B43E-554E-95B3-E8BD762EEDF0}">
      <dgm:prSet custT="1"/>
      <dgm:spPr/>
      <dgm:t>
        <a:bodyPr/>
        <a:lstStyle/>
        <a:p>
          <a:endParaRPr lang="en-US" sz="1600"/>
        </a:p>
      </dgm:t>
    </dgm:pt>
    <dgm:pt modelId="{8A6A5890-10F3-D048-8E23-F5B22664A030}">
      <dgm:prSet custT="1"/>
      <dgm:spPr/>
      <dgm:t>
        <a:bodyPr/>
        <a:lstStyle/>
        <a:p>
          <a:r>
            <a:rPr lang="en-US" sz="1600" dirty="0"/>
            <a:t>Recognizing</a:t>
          </a:r>
          <a:r>
            <a:rPr lang="en-US" sz="1600" b="0" i="0" dirty="0"/>
            <a:t> the need for a larger corpus - generated corpus using AI with over 80k parallel corpus entries.</a:t>
          </a:r>
          <a:endParaRPr lang="en-US" sz="1600" dirty="0"/>
        </a:p>
      </dgm:t>
    </dgm:pt>
    <dgm:pt modelId="{81168957-38AC-FF4F-A165-C36462EE0934}" type="parTrans" cxnId="{45C17EDE-6B4C-A24D-922F-1C92C9DFCD20}">
      <dgm:prSet/>
      <dgm:spPr/>
      <dgm:t>
        <a:bodyPr/>
        <a:lstStyle/>
        <a:p>
          <a:endParaRPr lang="en-US" sz="1600"/>
        </a:p>
      </dgm:t>
    </dgm:pt>
    <dgm:pt modelId="{8EAFDB23-B8B7-ED48-80C3-D8A834C88B5F}" type="sibTrans" cxnId="{45C17EDE-6B4C-A24D-922F-1C92C9DFCD20}">
      <dgm:prSet custT="1"/>
      <dgm:spPr/>
      <dgm:t>
        <a:bodyPr/>
        <a:lstStyle/>
        <a:p>
          <a:endParaRPr lang="en-US" sz="1600"/>
        </a:p>
      </dgm:t>
    </dgm:pt>
    <dgm:pt modelId="{17D067F9-BE27-7E48-8F8B-A52810843E55}">
      <dgm:prSet custT="1"/>
      <dgm:spPr/>
      <dgm:t>
        <a:bodyPr/>
        <a:lstStyle/>
        <a:p>
          <a:r>
            <a:rPr lang="en-US" sz="1600" b="0" i="0" dirty="0"/>
            <a:t>Enhancing model architecture through techniques like multi-head attention layers </a:t>
          </a:r>
          <a:endParaRPr lang="en-US" sz="1600" dirty="0"/>
        </a:p>
      </dgm:t>
    </dgm:pt>
    <dgm:pt modelId="{FFC61270-3465-E047-B4FC-0CEC24D2961F}" type="sibTrans" cxnId="{F46B07C2-A8BA-E14E-BDBF-1A6D0B2A2EC9}">
      <dgm:prSet custT="1"/>
      <dgm:spPr/>
      <dgm:t>
        <a:bodyPr/>
        <a:lstStyle/>
        <a:p>
          <a:endParaRPr lang="en-US" sz="1600"/>
        </a:p>
      </dgm:t>
    </dgm:pt>
    <dgm:pt modelId="{65139F39-4D19-D34C-8741-B2B1C119740E}" type="parTrans" cxnId="{F46B07C2-A8BA-E14E-BDBF-1A6D0B2A2EC9}">
      <dgm:prSet/>
      <dgm:spPr/>
      <dgm:t>
        <a:bodyPr/>
        <a:lstStyle/>
        <a:p>
          <a:endParaRPr lang="en-US" sz="1600"/>
        </a:p>
      </dgm:t>
    </dgm:pt>
    <dgm:pt modelId="{1D81D2CE-A619-D148-A40E-3E6EFEFC6AC7}" type="pres">
      <dgm:prSet presAssocID="{76898DA4-E8D8-964D-987A-B14FC0670CE1}" presName="Name0" presStyleCnt="0">
        <dgm:presLayoutVars>
          <dgm:dir/>
          <dgm:resizeHandles val="exact"/>
        </dgm:presLayoutVars>
      </dgm:prSet>
      <dgm:spPr/>
    </dgm:pt>
    <dgm:pt modelId="{4DCC550A-E02A-EA48-B51D-622B54A3F259}" type="pres">
      <dgm:prSet presAssocID="{86F520EF-6F63-F244-8503-EE042D43F79D}" presName="node" presStyleLbl="node1" presStyleIdx="0" presStyleCnt="7" custScaleX="269172" custScaleY="78907">
        <dgm:presLayoutVars>
          <dgm:bulletEnabled val="1"/>
        </dgm:presLayoutVars>
      </dgm:prSet>
      <dgm:spPr/>
    </dgm:pt>
    <dgm:pt modelId="{4D6D1905-61AE-D54B-95F4-38E74A4CD4D3}" type="pres">
      <dgm:prSet presAssocID="{B76B3D05-CFED-5A43-9714-AECC8AACCF09}" presName="sibTrans" presStyleLbl="sibTrans2D1" presStyleIdx="0" presStyleCnt="6"/>
      <dgm:spPr/>
    </dgm:pt>
    <dgm:pt modelId="{1B2898DD-BBAE-4B4E-9788-1FF14DCE27D2}" type="pres">
      <dgm:prSet presAssocID="{B76B3D05-CFED-5A43-9714-AECC8AACCF09}" presName="connectorText" presStyleLbl="sibTrans2D1" presStyleIdx="0" presStyleCnt="6"/>
      <dgm:spPr/>
    </dgm:pt>
    <dgm:pt modelId="{308007B5-E52D-474B-AA29-5EEAE04505FF}" type="pres">
      <dgm:prSet presAssocID="{C11F45EA-D888-A344-813A-B02DC3073FD2}" presName="node" presStyleLbl="node1" presStyleIdx="1" presStyleCnt="7" custScaleX="272802" custScaleY="95555">
        <dgm:presLayoutVars>
          <dgm:bulletEnabled val="1"/>
        </dgm:presLayoutVars>
      </dgm:prSet>
      <dgm:spPr/>
    </dgm:pt>
    <dgm:pt modelId="{8EAB1DF6-827D-4C41-A91E-09E91A2A6A05}" type="pres">
      <dgm:prSet presAssocID="{802628AA-0AAE-C143-B233-2B558E9647B5}" presName="sibTrans" presStyleLbl="sibTrans2D1" presStyleIdx="1" presStyleCnt="6"/>
      <dgm:spPr/>
    </dgm:pt>
    <dgm:pt modelId="{0A83B0F8-68DA-C34B-8DDF-F3EB8AC8A0A0}" type="pres">
      <dgm:prSet presAssocID="{802628AA-0AAE-C143-B233-2B558E9647B5}" presName="connectorText" presStyleLbl="sibTrans2D1" presStyleIdx="1" presStyleCnt="6"/>
      <dgm:spPr/>
    </dgm:pt>
    <dgm:pt modelId="{85648578-1245-7946-9156-FA6F1CAB43F8}" type="pres">
      <dgm:prSet presAssocID="{F5432204-5DB3-684D-A38A-D3BF77E4DCCC}" presName="node" presStyleLbl="node1" presStyleIdx="2" presStyleCnt="7" custScaleX="248270" custScaleY="91553">
        <dgm:presLayoutVars>
          <dgm:bulletEnabled val="1"/>
        </dgm:presLayoutVars>
      </dgm:prSet>
      <dgm:spPr/>
    </dgm:pt>
    <dgm:pt modelId="{52FF8BA1-1F49-0049-97D5-5D79DB9196BA}" type="pres">
      <dgm:prSet presAssocID="{F5A78A9A-DFC1-134A-9962-A1378BE7C8AD}" presName="sibTrans" presStyleLbl="sibTrans2D1" presStyleIdx="2" presStyleCnt="6"/>
      <dgm:spPr/>
    </dgm:pt>
    <dgm:pt modelId="{74B5E5A4-8E4E-B541-B22F-0D74079A85E6}" type="pres">
      <dgm:prSet presAssocID="{F5A78A9A-DFC1-134A-9962-A1378BE7C8AD}" presName="connectorText" presStyleLbl="sibTrans2D1" presStyleIdx="2" presStyleCnt="6"/>
      <dgm:spPr/>
    </dgm:pt>
    <dgm:pt modelId="{86BD3E0D-0B59-AB41-864A-C7424BCFA616}" type="pres">
      <dgm:prSet presAssocID="{9C474A47-92C0-434A-AE25-0C73CC4997A9}" presName="node" presStyleLbl="node1" presStyleIdx="3" presStyleCnt="7" custScaleX="220247" custScaleY="97676">
        <dgm:presLayoutVars>
          <dgm:bulletEnabled val="1"/>
        </dgm:presLayoutVars>
      </dgm:prSet>
      <dgm:spPr/>
    </dgm:pt>
    <dgm:pt modelId="{06C077DE-9345-8D4E-980A-187172131DFB}" type="pres">
      <dgm:prSet presAssocID="{C7230538-CD66-2143-816A-6D74215F3197}" presName="sibTrans" presStyleLbl="sibTrans2D1" presStyleIdx="3" presStyleCnt="6"/>
      <dgm:spPr/>
    </dgm:pt>
    <dgm:pt modelId="{10C5FDC6-9B66-CB4A-B447-46F0B12B9889}" type="pres">
      <dgm:prSet presAssocID="{C7230538-CD66-2143-816A-6D74215F3197}" presName="connectorText" presStyleLbl="sibTrans2D1" presStyleIdx="3" presStyleCnt="6"/>
      <dgm:spPr/>
    </dgm:pt>
    <dgm:pt modelId="{D539DA6D-4FAB-C841-924F-A798BD12F169}" type="pres">
      <dgm:prSet presAssocID="{B0D3D3B4-3011-5147-92BF-9388B02F1486}" presName="node" presStyleLbl="node1" presStyleIdx="4" presStyleCnt="7" custScaleX="296388" custScaleY="98711">
        <dgm:presLayoutVars>
          <dgm:bulletEnabled val="1"/>
        </dgm:presLayoutVars>
      </dgm:prSet>
      <dgm:spPr/>
    </dgm:pt>
    <dgm:pt modelId="{65752BC6-0357-0C4F-B1AA-B5FEBF29C485}" type="pres">
      <dgm:prSet presAssocID="{B5CDE258-CB04-BA4E-B70A-C3A3DE3C4C8B}" presName="sibTrans" presStyleLbl="sibTrans2D1" presStyleIdx="4" presStyleCnt="6"/>
      <dgm:spPr/>
    </dgm:pt>
    <dgm:pt modelId="{2A67E738-D357-EA41-A62E-8EF4628F02C7}" type="pres">
      <dgm:prSet presAssocID="{B5CDE258-CB04-BA4E-B70A-C3A3DE3C4C8B}" presName="connectorText" presStyleLbl="sibTrans2D1" presStyleIdx="4" presStyleCnt="6"/>
      <dgm:spPr/>
    </dgm:pt>
    <dgm:pt modelId="{B7669405-5FA3-0546-A6EE-C6CCF5250223}" type="pres">
      <dgm:prSet presAssocID="{8A6A5890-10F3-D048-8E23-F5B22664A030}" presName="node" presStyleLbl="node1" presStyleIdx="5" presStyleCnt="7" custScaleX="309118" custScaleY="106742">
        <dgm:presLayoutVars>
          <dgm:bulletEnabled val="1"/>
        </dgm:presLayoutVars>
      </dgm:prSet>
      <dgm:spPr/>
    </dgm:pt>
    <dgm:pt modelId="{E30841F4-5D15-1347-88B5-8155BB60C507}" type="pres">
      <dgm:prSet presAssocID="{8EAFDB23-B8B7-ED48-80C3-D8A834C88B5F}" presName="sibTrans" presStyleLbl="sibTrans2D1" presStyleIdx="5" presStyleCnt="6"/>
      <dgm:spPr/>
    </dgm:pt>
    <dgm:pt modelId="{0384B3E3-9080-1D48-B2F4-001AB4C4024C}" type="pres">
      <dgm:prSet presAssocID="{8EAFDB23-B8B7-ED48-80C3-D8A834C88B5F}" presName="connectorText" presStyleLbl="sibTrans2D1" presStyleIdx="5" presStyleCnt="6"/>
      <dgm:spPr/>
    </dgm:pt>
    <dgm:pt modelId="{FC080011-76DB-174A-8619-ADC84861B356}" type="pres">
      <dgm:prSet presAssocID="{17D067F9-BE27-7E48-8F8B-A52810843E55}" presName="node" presStyleLbl="node1" presStyleIdx="6" presStyleCnt="7" custScaleX="259518" custScaleY="98092">
        <dgm:presLayoutVars>
          <dgm:bulletEnabled val="1"/>
        </dgm:presLayoutVars>
      </dgm:prSet>
      <dgm:spPr/>
    </dgm:pt>
  </dgm:ptLst>
  <dgm:cxnLst>
    <dgm:cxn modelId="{108E5110-1FB0-204D-9D97-9BD984F890B6}" type="presOf" srcId="{76898DA4-E8D8-964D-987A-B14FC0670CE1}" destId="{1D81D2CE-A619-D148-A40E-3E6EFEFC6AC7}" srcOrd="0" destOrd="0" presId="urn:microsoft.com/office/officeart/2005/8/layout/process1"/>
    <dgm:cxn modelId="{74E8623A-81F3-0949-BE7A-38A491A5F2DD}" type="presOf" srcId="{F5432204-5DB3-684D-A38A-D3BF77E4DCCC}" destId="{85648578-1245-7946-9156-FA6F1CAB43F8}" srcOrd="0" destOrd="0" presId="urn:microsoft.com/office/officeart/2005/8/layout/process1"/>
    <dgm:cxn modelId="{47D4EF3B-70E1-A74A-BCF2-057A544A10F3}" srcId="{76898DA4-E8D8-964D-987A-B14FC0670CE1}" destId="{86F520EF-6F63-F244-8503-EE042D43F79D}" srcOrd="0" destOrd="0" parTransId="{15123FD6-804D-034B-8495-DA70DF8E72CA}" sibTransId="{B76B3D05-CFED-5A43-9714-AECC8AACCF09}"/>
    <dgm:cxn modelId="{078FB63E-B43E-554E-95B3-E8BD762EEDF0}" srcId="{76898DA4-E8D8-964D-987A-B14FC0670CE1}" destId="{B0D3D3B4-3011-5147-92BF-9388B02F1486}" srcOrd="4" destOrd="0" parTransId="{F2839F98-8B31-B345-BDD1-4E06684ECBFB}" sibTransId="{B5CDE258-CB04-BA4E-B70A-C3A3DE3C4C8B}"/>
    <dgm:cxn modelId="{B9B14E42-F9A1-A34B-A2CA-E1E473B63140}" type="presOf" srcId="{C7230538-CD66-2143-816A-6D74215F3197}" destId="{10C5FDC6-9B66-CB4A-B447-46F0B12B9889}" srcOrd="1" destOrd="0" presId="urn:microsoft.com/office/officeart/2005/8/layout/process1"/>
    <dgm:cxn modelId="{E3ABF347-0DC3-5743-8FF8-7BF630EB829E}" type="presOf" srcId="{B76B3D05-CFED-5A43-9714-AECC8AACCF09}" destId="{4D6D1905-61AE-D54B-95F4-38E74A4CD4D3}" srcOrd="0" destOrd="0" presId="urn:microsoft.com/office/officeart/2005/8/layout/process1"/>
    <dgm:cxn modelId="{67CAC952-DBF6-C447-92D5-93EBFCC6C579}" type="presOf" srcId="{86F520EF-6F63-F244-8503-EE042D43F79D}" destId="{4DCC550A-E02A-EA48-B51D-622B54A3F259}" srcOrd="0" destOrd="0" presId="urn:microsoft.com/office/officeart/2005/8/layout/process1"/>
    <dgm:cxn modelId="{EA8DD653-9FB5-9A42-B534-8CDB564D0594}" type="presOf" srcId="{F5A78A9A-DFC1-134A-9962-A1378BE7C8AD}" destId="{74B5E5A4-8E4E-B541-B22F-0D74079A85E6}" srcOrd="1" destOrd="0" presId="urn:microsoft.com/office/officeart/2005/8/layout/process1"/>
    <dgm:cxn modelId="{7C930358-C9E3-864C-B06F-BE905701BBA5}" type="presOf" srcId="{B76B3D05-CFED-5A43-9714-AECC8AACCF09}" destId="{1B2898DD-BBAE-4B4E-9788-1FF14DCE27D2}" srcOrd="1" destOrd="0" presId="urn:microsoft.com/office/officeart/2005/8/layout/process1"/>
    <dgm:cxn modelId="{D4FE8C5B-F664-EE4B-AB80-FC08B0A21797}" type="presOf" srcId="{8EAFDB23-B8B7-ED48-80C3-D8A834C88B5F}" destId="{E30841F4-5D15-1347-88B5-8155BB60C507}" srcOrd="0" destOrd="0" presId="urn:microsoft.com/office/officeart/2005/8/layout/process1"/>
    <dgm:cxn modelId="{408B1D67-5E86-594C-9A8B-EDD8DBCB4AB7}" type="presOf" srcId="{C11F45EA-D888-A344-813A-B02DC3073FD2}" destId="{308007B5-E52D-474B-AA29-5EEAE04505FF}" srcOrd="0" destOrd="0" presId="urn:microsoft.com/office/officeart/2005/8/layout/process1"/>
    <dgm:cxn modelId="{29EA326D-75C2-EB4F-B9DE-6DB08DC2D793}" srcId="{76898DA4-E8D8-964D-987A-B14FC0670CE1}" destId="{C11F45EA-D888-A344-813A-B02DC3073FD2}" srcOrd="1" destOrd="0" parTransId="{11528013-B65F-6B45-804D-97BFCA3E4BF5}" sibTransId="{802628AA-0AAE-C143-B233-2B558E9647B5}"/>
    <dgm:cxn modelId="{767D336E-4C65-9444-AD85-7849DE0BDFB5}" type="presOf" srcId="{8EAFDB23-B8B7-ED48-80C3-D8A834C88B5F}" destId="{0384B3E3-9080-1D48-B2F4-001AB4C4024C}" srcOrd="1" destOrd="0" presId="urn:microsoft.com/office/officeart/2005/8/layout/process1"/>
    <dgm:cxn modelId="{3E8DD085-4570-5A4E-80EF-CDC525F19F45}" srcId="{76898DA4-E8D8-964D-987A-B14FC0670CE1}" destId="{F5432204-5DB3-684D-A38A-D3BF77E4DCCC}" srcOrd="2" destOrd="0" parTransId="{252F5803-3EB5-744F-819C-D0497656A4DD}" sibTransId="{F5A78A9A-DFC1-134A-9962-A1378BE7C8AD}"/>
    <dgm:cxn modelId="{1622FC85-F692-E948-80EF-67BE3D29B95B}" type="presOf" srcId="{C7230538-CD66-2143-816A-6D74215F3197}" destId="{06C077DE-9345-8D4E-980A-187172131DFB}" srcOrd="0" destOrd="0" presId="urn:microsoft.com/office/officeart/2005/8/layout/process1"/>
    <dgm:cxn modelId="{79C87887-00F4-6F40-A817-4BCBFFDCB4B5}" type="presOf" srcId="{B5CDE258-CB04-BA4E-B70A-C3A3DE3C4C8B}" destId="{2A67E738-D357-EA41-A62E-8EF4628F02C7}" srcOrd="1" destOrd="0" presId="urn:microsoft.com/office/officeart/2005/8/layout/process1"/>
    <dgm:cxn modelId="{C0B62CA5-7651-B140-B261-ECEAB7AB2196}" type="presOf" srcId="{802628AA-0AAE-C143-B233-2B558E9647B5}" destId="{0A83B0F8-68DA-C34B-8DDF-F3EB8AC8A0A0}" srcOrd="1" destOrd="0" presId="urn:microsoft.com/office/officeart/2005/8/layout/process1"/>
    <dgm:cxn modelId="{DCC7E2AD-1E11-5245-AB10-58374C52FC7C}" type="presOf" srcId="{F5A78A9A-DFC1-134A-9962-A1378BE7C8AD}" destId="{52FF8BA1-1F49-0049-97D5-5D79DB9196BA}" srcOrd="0" destOrd="0" presId="urn:microsoft.com/office/officeart/2005/8/layout/process1"/>
    <dgm:cxn modelId="{B42CD6B0-3D8A-5E45-A86E-C7F66D4C407E}" type="presOf" srcId="{17D067F9-BE27-7E48-8F8B-A52810843E55}" destId="{FC080011-76DB-174A-8619-ADC84861B356}" srcOrd="0" destOrd="0" presId="urn:microsoft.com/office/officeart/2005/8/layout/process1"/>
    <dgm:cxn modelId="{532143BB-78A5-4C48-9B1E-EEC43C18C71B}" srcId="{76898DA4-E8D8-964D-987A-B14FC0670CE1}" destId="{9C474A47-92C0-434A-AE25-0C73CC4997A9}" srcOrd="3" destOrd="0" parTransId="{40032494-1AFD-AA42-BCA5-D873B3F24172}" sibTransId="{C7230538-CD66-2143-816A-6D74215F3197}"/>
    <dgm:cxn modelId="{E2B5B9BF-6A21-DE4B-BD83-BBD5076E7D61}" type="presOf" srcId="{8A6A5890-10F3-D048-8E23-F5B22664A030}" destId="{B7669405-5FA3-0546-A6EE-C6CCF5250223}" srcOrd="0" destOrd="0" presId="urn:microsoft.com/office/officeart/2005/8/layout/process1"/>
    <dgm:cxn modelId="{F46B07C2-A8BA-E14E-BDBF-1A6D0B2A2EC9}" srcId="{76898DA4-E8D8-964D-987A-B14FC0670CE1}" destId="{17D067F9-BE27-7E48-8F8B-A52810843E55}" srcOrd="6" destOrd="0" parTransId="{65139F39-4D19-D34C-8741-B2B1C119740E}" sibTransId="{FFC61270-3465-E047-B4FC-0CEC24D2961F}"/>
    <dgm:cxn modelId="{46650FCD-643A-014B-BAA4-99E52538BADF}" type="presOf" srcId="{802628AA-0AAE-C143-B233-2B558E9647B5}" destId="{8EAB1DF6-827D-4C41-A91E-09E91A2A6A05}" srcOrd="0" destOrd="0" presId="urn:microsoft.com/office/officeart/2005/8/layout/process1"/>
    <dgm:cxn modelId="{45C17EDE-6B4C-A24D-922F-1C92C9DFCD20}" srcId="{76898DA4-E8D8-964D-987A-B14FC0670CE1}" destId="{8A6A5890-10F3-D048-8E23-F5B22664A030}" srcOrd="5" destOrd="0" parTransId="{81168957-38AC-FF4F-A165-C36462EE0934}" sibTransId="{8EAFDB23-B8B7-ED48-80C3-D8A834C88B5F}"/>
    <dgm:cxn modelId="{65C8A3E4-1B5E-2C42-A672-663ADC0B191E}" type="presOf" srcId="{B5CDE258-CB04-BA4E-B70A-C3A3DE3C4C8B}" destId="{65752BC6-0357-0C4F-B1AA-B5FEBF29C485}" srcOrd="0" destOrd="0" presId="urn:microsoft.com/office/officeart/2005/8/layout/process1"/>
    <dgm:cxn modelId="{DE6773F7-7BC4-F546-9F3E-07FE4E5B1915}" type="presOf" srcId="{9C474A47-92C0-434A-AE25-0C73CC4997A9}" destId="{86BD3E0D-0B59-AB41-864A-C7424BCFA616}" srcOrd="0" destOrd="0" presId="urn:microsoft.com/office/officeart/2005/8/layout/process1"/>
    <dgm:cxn modelId="{B1B77DFF-D71C-014E-9658-CBCC4E2BB348}" type="presOf" srcId="{B0D3D3B4-3011-5147-92BF-9388B02F1486}" destId="{D539DA6D-4FAB-C841-924F-A798BD12F169}" srcOrd="0" destOrd="0" presId="urn:microsoft.com/office/officeart/2005/8/layout/process1"/>
    <dgm:cxn modelId="{DEDAFD19-2617-3342-8974-8F1273D391A0}" type="presParOf" srcId="{1D81D2CE-A619-D148-A40E-3E6EFEFC6AC7}" destId="{4DCC550A-E02A-EA48-B51D-622B54A3F259}" srcOrd="0" destOrd="0" presId="urn:microsoft.com/office/officeart/2005/8/layout/process1"/>
    <dgm:cxn modelId="{431F608A-73AA-EE48-B0B8-9F0F049CDFA3}" type="presParOf" srcId="{1D81D2CE-A619-D148-A40E-3E6EFEFC6AC7}" destId="{4D6D1905-61AE-D54B-95F4-38E74A4CD4D3}" srcOrd="1" destOrd="0" presId="urn:microsoft.com/office/officeart/2005/8/layout/process1"/>
    <dgm:cxn modelId="{A91839D8-C696-394A-B0E7-0A4B8E7D4AF6}" type="presParOf" srcId="{4D6D1905-61AE-D54B-95F4-38E74A4CD4D3}" destId="{1B2898DD-BBAE-4B4E-9788-1FF14DCE27D2}" srcOrd="0" destOrd="0" presId="urn:microsoft.com/office/officeart/2005/8/layout/process1"/>
    <dgm:cxn modelId="{6F5398CB-F946-4346-9A33-7DCC56F98969}" type="presParOf" srcId="{1D81D2CE-A619-D148-A40E-3E6EFEFC6AC7}" destId="{308007B5-E52D-474B-AA29-5EEAE04505FF}" srcOrd="2" destOrd="0" presId="urn:microsoft.com/office/officeart/2005/8/layout/process1"/>
    <dgm:cxn modelId="{513E30FE-33A0-3448-85EB-646FF1A24D93}" type="presParOf" srcId="{1D81D2CE-A619-D148-A40E-3E6EFEFC6AC7}" destId="{8EAB1DF6-827D-4C41-A91E-09E91A2A6A05}" srcOrd="3" destOrd="0" presId="urn:microsoft.com/office/officeart/2005/8/layout/process1"/>
    <dgm:cxn modelId="{4CC25049-9F41-9E4C-A170-E14691F3B3E0}" type="presParOf" srcId="{8EAB1DF6-827D-4C41-A91E-09E91A2A6A05}" destId="{0A83B0F8-68DA-C34B-8DDF-F3EB8AC8A0A0}" srcOrd="0" destOrd="0" presId="urn:microsoft.com/office/officeart/2005/8/layout/process1"/>
    <dgm:cxn modelId="{86C6C49E-1679-244B-8033-A925CC916C44}" type="presParOf" srcId="{1D81D2CE-A619-D148-A40E-3E6EFEFC6AC7}" destId="{85648578-1245-7946-9156-FA6F1CAB43F8}" srcOrd="4" destOrd="0" presId="urn:microsoft.com/office/officeart/2005/8/layout/process1"/>
    <dgm:cxn modelId="{A46BB222-701B-0249-97BA-03D626AF2174}" type="presParOf" srcId="{1D81D2CE-A619-D148-A40E-3E6EFEFC6AC7}" destId="{52FF8BA1-1F49-0049-97D5-5D79DB9196BA}" srcOrd="5" destOrd="0" presId="urn:microsoft.com/office/officeart/2005/8/layout/process1"/>
    <dgm:cxn modelId="{1434E646-F73C-034B-B8DC-68DC0E610521}" type="presParOf" srcId="{52FF8BA1-1F49-0049-97D5-5D79DB9196BA}" destId="{74B5E5A4-8E4E-B541-B22F-0D74079A85E6}" srcOrd="0" destOrd="0" presId="urn:microsoft.com/office/officeart/2005/8/layout/process1"/>
    <dgm:cxn modelId="{0958E543-C36A-F24D-AEDA-D0AC79EDA56F}" type="presParOf" srcId="{1D81D2CE-A619-D148-A40E-3E6EFEFC6AC7}" destId="{86BD3E0D-0B59-AB41-864A-C7424BCFA616}" srcOrd="6" destOrd="0" presId="urn:microsoft.com/office/officeart/2005/8/layout/process1"/>
    <dgm:cxn modelId="{3E17E59E-E8EF-CE48-9D41-7ACC9C6F1A07}" type="presParOf" srcId="{1D81D2CE-A619-D148-A40E-3E6EFEFC6AC7}" destId="{06C077DE-9345-8D4E-980A-187172131DFB}" srcOrd="7" destOrd="0" presId="urn:microsoft.com/office/officeart/2005/8/layout/process1"/>
    <dgm:cxn modelId="{0CB4AEAB-AC01-104A-8F15-2EABD11E39A3}" type="presParOf" srcId="{06C077DE-9345-8D4E-980A-187172131DFB}" destId="{10C5FDC6-9B66-CB4A-B447-46F0B12B9889}" srcOrd="0" destOrd="0" presId="urn:microsoft.com/office/officeart/2005/8/layout/process1"/>
    <dgm:cxn modelId="{4A6CDFD8-2AFE-0142-B65F-2B80ECD275D1}" type="presParOf" srcId="{1D81D2CE-A619-D148-A40E-3E6EFEFC6AC7}" destId="{D539DA6D-4FAB-C841-924F-A798BD12F169}" srcOrd="8" destOrd="0" presId="urn:microsoft.com/office/officeart/2005/8/layout/process1"/>
    <dgm:cxn modelId="{160A9597-12D5-1240-A71C-A6FB625A3117}" type="presParOf" srcId="{1D81D2CE-A619-D148-A40E-3E6EFEFC6AC7}" destId="{65752BC6-0357-0C4F-B1AA-B5FEBF29C485}" srcOrd="9" destOrd="0" presId="urn:microsoft.com/office/officeart/2005/8/layout/process1"/>
    <dgm:cxn modelId="{00AFACE8-72AA-C245-BD7C-2EA27C71410A}" type="presParOf" srcId="{65752BC6-0357-0C4F-B1AA-B5FEBF29C485}" destId="{2A67E738-D357-EA41-A62E-8EF4628F02C7}" srcOrd="0" destOrd="0" presId="urn:microsoft.com/office/officeart/2005/8/layout/process1"/>
    <dgm:cxn modelId="{E864938D-55FC-9A46-9D71-003CE998A835}" type="presParOf" srcId="{1D81D2CE-A619-D148-A40E-3E6EFEFC6AC7}" destId="{B7669405-5FA3-0546-A6EE-C6CCF5250223}" srcOrd="10" destOrd="0" presId="urn:microsoft.com/office/officeart/2005/8/layout/process1"/>
    <dgm:cxn modelId="{898C420E-526E-7846-84A5-3C333CB257BC}" type="presParOf" srcId="{1D81D2CE-A619-D148-A40E-3E6EFEFC6AC7}" destId="{E30841F4-5D15-1347-88B5-8155BB60C507}" srcOrd="11" destOrd="0" presId="urn:microsoft.com/office/officeart/2005/8/layout/process1"/>
    <dgm:cxn modelId="{7570C109-2456-6A4A-A7E8-CA8AF9958BD6}" type="presParOf" srcId="{E30841F4-5D15-1347-88B5-8155BB60C507}" destId="{0384B3E3-9080-1D48-B2F4-001AB4C4024C}" srcOrd="0" destOrd="0" presId="urn:microsoft.com/office/officeart/2005/8/layout/process1"/>
    <dgm:cxn modelId="{286C858F-CAE3-8A4B-A515-981ECE71481B}" type="presParOf" srcId="{1D81D2CE-A619-D148-A40E-3E6EFEFC6AC7}" destId="{FC080011-76DB-174A-8619-ADC84861B356}" srcOrd="1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C6BA68-1B41-C14C-9BAE-C681493A5045}" type="doc">
      <dgm:prSet loTypeId="urn:microsoft.com/office/officeart/2005/8/layout/process1" loCatId="process" qsTypeId="urn:microsoft.com/office/officeart/2005/8/quickstyle/simple2" qsCatId="simple" csTypeId="urn:microsoft.com/office/officeart/2005/8/colors/accent6_2" csCatId="accent6" phldr="1"/>
      <dgm:spPr/>
      <dgm:t>
        <a:bodyPr/>
        <a:lstStyle/>
        <a:p>
          <a:endParaRPr lang="en-US"/>
        </a:p>
      </dgm:t>
    </dgm:pt>
    <dgm:pt modelId="{353E65E1-7AF8-9F44-B19B-43CBBE6B636E}">
      <dgm:prSet custT="1"/>
      <dgm:spPr/>
      <dgm:t>
        <a:bodyPr/>
        <a:lstStyle/>
        <a:p>
          <a:r>
            <a:rPr lang="en-US" sz="1600" dirty="0"/>
            <a:t>Iterative approach, progressively adding complexity</a:t>
          </a:r>
        </a:p>
      </dgm:t>
    </dgm:pt>
    <dgm:pt modelId="{9FC9A153-C2BC-0548-94D9-0A7A93270BF1}" type="parTrans" cxnId="{B4D53DD7-0B68-8E49-BA8A-6A5878C768D7}">
      <dgm:prSet/>
      <dgm:spPr/>
      <dgm:t>
        <a:bodyPr/>
        <a:lstStyle/>
        <a:p>
          <a:endParaRPr lang="en-US" sz="1600"/>
        </a:p>
      </dgm:t>
    </dgm:pt>
    <dgm:pt modelId="{E4AA2000-9815-CB40-BF7E-F2304C7A10A9}" type="sibTrans" cxnId="{B4D53DD7-0B68-8E49-BA8A-6A5878C768D7}">
      <dgm:prSet custT="1"/>
      <dgm:spPr/>
      <dgm:t>
        <a:bodyPr/>
        <a:lstStyle/>
        <a:p>
          <a:endParaRPr lang="en-US" sz="1600"/>
        </a:p>
      </dgm:t>
    </dgm:pt>
    <dgm:pt modelId="{5C528560-B60B-FF4B-B1BC-2CEBECF50089}">
      <dgm:prSet custT="1"/>
      <dgm:spPr/>
      <dgm:t>
        <a:bodyPr/>
        <a:lstStyle/>
        <a:p>
          <a:r>
            <a:rPr lang="en-US" sz="1600" dirty="0"/>
            <a:t>Training models on large AI generated corpus</a:t>
          </a:r>
        </a:p>
      </dgm:t>
    </dgm:pt>
    <dgm:pt modelId="{293088E7-610D-FF4D-AE0E-90FB86F564D5}" type="parTrans" cxnId="{5ADC97B8-D010-9947-A834-FECDE965B8F1}">
      <dgm:prSet/>
      <dgm:spPr/>
      <dgm:t>
        <a:bodyPr/>
        <a:lstStyle/>
        <a:p>
          <a:endParaRPr lang="en-US" sz="1600"/>
        </a:p>
      </dgm:t>
    </dgm:pt>
    <dgm:pt modelId="{FC923908-FC88-A043-B2F3-BFAC9E79BB98}" type="sibTrans" cxnId="{5ADC97B8-D010-9947-A834-FECDE965B8F1}">
      <dgm:prSet custT="1"/>
      <dgm:spPr/>
      <dgm:t>
        <a:bodyPr/>
        <a:lstStyle/>
        <a:p>
          <a:endParaRPr lang="en-US" sz="1600"/>
        </a:p>
      </dgm:t>
    </dgm:pt>
    <dgm:pt modelId="{1763519F-0EA7-9B47-AFF0-D3DB5F52590E}">
      <dgm:prSet custT="1"/>
      <dgm:spPr/>
      <dgm:t>
        <a:bodyPr/>
        <a:lstStyle/>
        <a:p>
          <a:r>
            <a:rPr lang="en-US" sz="1600" dirty="0"/>
            <a:t>Fine tuning on Professionally Translated Data</a:t>
          </a:r>
        </a:p>
      </dgm:t>
    </dgm:pt>
    <dgm:pt modelId="{97F31A74-3576-8B42-AAFB-E23E35EF1C3A}" type="parTrans" cxnId="{0E8D8AEE-A526-8846-B82C-7BD20CF0B7DD}">
      <dgm:prSet/>
      <dgm:spPr/>
      <dgm:t>
        <a:bodyPr/>
        <a:lstStyle/>
        <a:p>
          <a:endParaRPr lang="en-US" sz="1600"/>
        </a:p>
      </dgm:t>
    </dgm:pt>
    <dgm:pt modelId="{D925B3DC-E26F-B744-BEC8-A217C9D2B047}" type="sibTrans" cxnId="{0E8D8AEE-A526-8846-B82C-7BD20CF0B7DD}">
      <dgm:prSet custT="1"/>
      <dgm:spPr/>
      <dgm:t>
        <a:bodyPr/>
        <a:lstStyle/>
        <a:p>
          <a:endParaRPr lang="en-US" sz="1600"/>
        </a:p>
      </dgm:t>
    </dgm:pt>
    <dgm:pt modelId="{2C318B9F-7664-3843-B65F-9C690B89E766}">
      <dgm:prSet custT="1"/>
      <dgm:spPr/>
      <dgm:t>
        <a:bodyPr/>
        <a:lstStyle/>
        <a:p>
          <a:r>
            <a:rPr lang="en-US" sz="1600" dirty="0"/>
            <a:t>Evaluation on unseen data</a:t>
          </a:r>
        </a:p>
      </dgm:t>
    </dgm:pt>
    <dgm:pt modelId="{8FAA3655-568F-1E4D-8FAD-6792E99C474F}" type="parTrans" cxnId="{290C866B-CD05-DA48-A2C0-00668179BC25}">
      <dgm:prSet/>
      <dgm:spPr/>
      <dgm:t>
        <a:bodyPr/>
        <a:lstStyle/>
        <a:p>
          <a:endParaRPr lang="en-US" sz="1600"/>
        </a:p>
      </dgm:t>
    </dgm:pt>
    <dgm:pt modelId="{FCA25970-D96D-8747-A768-F8FA968644F5}" type="sibTrans" cxnId="{290C866B-CD05-DA48-A2C0-00668179BC25}">
      <dgm:prSet/>
      <dgm:spPr/>
      <dgm:t>
        <a:bodyPr/>
        <a:lstStyle/>
        <a:p>
          <a:endParaRPr lang="en-US" sz="1600"/>
        </a:p>
      </dgm:t>
    </dgm:pt>
    <dgm:pt modelId="{00882C56-CABF-D54C-932F-ABE246F30211}" type="pres">
      <dgm:prSet presAssocID="{81C6BA68-1B41-C14C-9BAE-C681493A5045}" presName="Name0" presStyleCnt="0">
        <dgm:presLayoutVars>
          <dgm:dir/>
          <dgm:resizeHandles val="exact"/>
        </dgm:presLayoutVars>
      </dgm:prSet>
      <dgm:spPr/>
    </dgm:pt>
    <dgm:pt modelId="{F1FE1AB7-5BEA-B347-8F95-31D1668AC269}" type="pres">
      <dgm:prSet presAssocID="{353E65E1-7AF8-9F44-B19B-43CBBE6B636E}" presName="node" presStyleLbl="node1" presStyleIdx="0" presStyleCnt="4">
        <dgm:presLayoutVars>
          <dgm:bulletEnabled val="1"/>
        </dgm:presLayoutVars>
      </dgm:prSet>
      <dgm:spPr/>
    </dgm:pt>
    <dgm:pt modelId="{70BD29C7-22F4-464C-BE00-5C0C4579805B}" type="pres">
      <dgm:prSet presAssocID="{E4AA2000-9815-CB40-BF7E-F2304C7A10A9}" presName="sibTrans" presStyleLbl="sibTrans2D1" presStyleIdx="0" presStyleCnt="3"/>
      <dgm:spPr/>
    </dgm:pt>
    <dgm:pt modelId="{AE8F2A3E-ED85-AF42-9626-14B098282D34}" type="pres">
      <dgm:prSet presAssocID="{E4AA2000-9815-CB40-BF7E-F2304C7A10A9}" presName="connectorText" presStyleLbl="sibTrans2D1" presStyleIdx="0" presStyleCnt="3"/>
      <dgm:spPr/>
    </dgm:pt>
    <dgm:pt modelId="{33DA3762-A8DC-E542-AA73-14D45B79A242}" type="pres">
      <dgm:prSet presAssocID="{5C528560-B60B-FF4B-B1BC-2CEBECF50089}" presName="node" presStyleLbl="node1" presStyleIdx="1" presStyleCnt="4">
        <dgm:presLayoutVars>
          <dgm:bulletEnabled val="1"/>
        </dgm:presLayoutVars>
      </dgm:prSet>
      <dgm:spPr/>
    </dgm:pt>
    <dgm:pt modelId="{078386D3-2FA6-5046-8882-E71C7AD7D32E}" type="pres">
      <dgm:prSet presAssocID="{FC923908-FC88-A043-B2F3-BFAC9E79BB98}" presName="sibTrans" presStyleLbl="sibTrans2D1" presStyleIdx="1" presStyleCnt="3"/>
      <dgm:spPr/>
    </dgm:pt>
    <dgm:pt modelId="{81910647-D272-0B4E-B097-45C54EAD68A1}" type="pres">
      <dgm:prSet presAssocID="{FC923908-FC88-A043-B2F3-BFAC9E79BB98}" presName="connectorText" presStyleLbl="sibTrans2D1" presStyleIdx="1" presStyleCnt="3"/>
      <dgm:spPr/>
    </dgm:pt>
    <dgm:pt modelId="{E4D1B2B8-52D0-7642-B71B-9AC84E5A8AB9}" type="pres">
      <dgm:prSet presAssocID="{1763519F-0EA7-9B47-AFF0-D3DB5F52590E}" presName="node" presStyleLbl="node1" presStyleIdx="2" presStyleCnt="4">
        <dgm:presLayoutVars>
          <dgm:bulletEnabled val="1"/>
        </dgm:presLayoutVars>
      </dgm:prSet>
      <dgm:spPr/>
    </dgm:pt>
    <dgm:pt modelId="{7C54C3E0-7A3D-2C44-9D7E-72D26CD3490B}" type="pres">
      <dgm:prSet presAssocID="{D925B3DC-E26F-B744-BEC8-A217C9D2B047}" presName="sibTrans" presStyleLbl="sibTrans2D1" presStyleIdx="2" presStyleCnt="3"/>
      <dgm:spPr/>
    </dgm:pt>
    <dgm:pt modelId="{3082D8F3-7C2F-694E-9186-F069212FB7BC}" type="pres">
      <dgm:prSet presAssocID="{D925B3DC-E26F-B744-BEC8-A217C9D2B047}" presName="connectorText" presStyleLbl="sibTrans2D1" presStyleIdx="2" presStyleCnt="3"/>
      <dgm:spPr/>
    </dgm:pt>
    <dgm:pt modelId="{39796FD7-C3FB-554F-9EBD-D7EFEC795405}" type="pres">
      <dgm:prSet presAssocID="{2C318B9F-7664-3843-B65F-9C690B89E766}" presName="node" presStyleLbl="node1" presStyleIdx="3" presStyleCnt="4" custLinFactNeighborX="21789" custLinFactNeighborY="34205">
        <dgm:presLayoutVars>
          <dgm:bulletEnabled val="1"/>
        </dgm:presLayoutVars>
      </dgm:prSet>
      <dgm:spPr/>
    </dgm:pt>
  </dgm:ptLst>
  <dgm:cxnLst>
    <dgm:cxn modelId="{A456BB03-1DDA-A842-8497-2605342FD011}" type="presOf" srcId="{FC923908-FC88-A043-B2F3-BFAC9E79BB98}" destId="{81910647-D272-0B4E-B097-45C54EAD68A1}" srcOrd="1" destOrd="0" presId="urn:microsoft.com/office/officeart/2005/8/layout/process1"/>
    <dgm:cxn modelId="{66F26825-B866-5443-85CA-E7CB83E69B5E}" type="presOf" srcId="{D925B3DC-E26F-B744-BEC8-A217C9D2B047}" destId="{7C54C3E0-7A3D-2C44-9D7E-72D26CD3490B}" srcOrd="0" destOrd="0" presId="urn:microsoft.com/office/officeart/2005/8/layout/process1"/>
    <dgm:cxn modelId="{8F5F6227-E042-0647-BF9F-5212B5339BA2}" type="presOf" srcId="{1763519F-0EA7-9B47-AFF0-D3DB5F52590E}" destId="{E4D1B2B8-52D0-7642-B71B-9AC84E5A8AB9}" srcOrd="0" destOrd="0" presId="urn:microsoft.com/office/officeart/2005/8/layout/process1"/>
    <dgm:cxn modelId="{314B1749-F60F-D145-B15D-062D8604165C}" type="presOf" srcId="{FC923908-FC88-A043-B2F3-BFAC9E79BB98}" destId="{078386D3-2FA6-5046-8882-E71C7AD7D32E}" srcOrd="0" destOrd="0" presId="urn:microsoft.com/office/officeart/2005/8/layout/process1"/>
    <dgm:cxn modelId="{12B97A51-35DE-1A4C-89EC-4F55493F5676}" type="presOf" srcId="{5C528560-B60B-FF4B-B1BC-2CEBECF50089}" destId="{33DA3762-A8DC-E542-AA73-14D45B79A242}" srcOrd="0" destOrd="0" presId="urn:microsoft.com/office/officeart/2005/8/layout/process1"/>
    <dgm:cxn modelId="{CCBE1267-F342-1E40-AE94-DE2174C3D2EE}" type="presOf" srcId="{353E65E1-7AF8-9F44-B19B-43CBBE6B636E}" destId="{F1FE1AB7-5BEA-B347-8F95-31D1668AC269}" srcOrd="0" destOrd="0" presId="urn:microsoft.com/office/officeart/2005/8/layout/process1"/>
    <dgm:cxn modelId="{290C866B-CD05-DA48-A2C0-00668179BC25}" srcId="{81C6BA68-1B41-C14C-9BAE-C681493A5045}" destId="{2C318B9F-7664-3843-B65F-9C690B89E766}" srcOrd="3" destOrd="0" parTransId="{8FAA3655-568F-1E4D-8FAD-6792E99C474F}" sibTransId="{FCA25970-D96D-8747-A768-F8FA968644F5}"/>
    <dgm:cxn modelId="{366EE0A0-F92D-5B4A-B109-74B89D76DB2C}" type="presOf" srcId="{2C318B9F-7664-3843-B65F-9C690B89E766}" destId="{39796FD7-C3FB-554F-9EBD-D7EFEC795405}" srcOrd="0" destOrd="0" presId="urn:microsoft.com/office/officeart/2005/8/layout/process1"/>
    <dgm:cxn modelId="{1CF67CA7-5365-5F46-ABCE-A5BE23CE012B}" type="presOf" srcId="{E4AA2000-9815-CB40-BF7E-F2304C7A10A9}" destId="{AE8F2A3E-ED85-AF42-9626-14B098282D34}" srcOrd="1" destOrd="0" presId="urn:microsoft.com/office/officeart/2005/8/layout/process1"/>
    <dgm:cxn modelId="{5ADC97B8-D010-9947-A834-FECDE965B8F1}" srcId="{81C6BA68-1B41-C14C-9BAE-C681493A5045}" destId="{5C528560-B60B-FF4B-B1BC-2CEBECF50089}" srcOrd="1" destOrd="0" parTransId="{293088E7-610D-FF4D-AE0E-90FB86F564D5}" sibTransId="{FC923908-FC88-A043-B2F3-BFAC9E79BB98}"/>
    <dgm:cxn modelId="{93FF21B9-FA5E-A143-8A7D-5064EBC6FDD5}" type="presOf" srcId="{E4AA2000-9815-CB40-BF7E-F2304C7A10A9}" destId="{70BD29C7-22F4-464C-BE00-5C0C4579805B}" srcOrd="0" destOrd="0" presId="urn:microsoft.com/office/officeart/2005/8/layout/process1"/>
    <dgm:cxn modelId="{190585BB-9BF4-3F4E-9A5D-E308604976FC}" type="presOf" srcId="{D925B3DC-E26F-B744-BEC8-A217C9D2B047}" destId="{3082D8F3-7C2F-694E-9186-F069212FB7BC}" srcOrd="1" destOrd="0" presId="urn:microsoft.com/office/officeart/2005/8/layout/process1"/>
    <dgm:cxn modelId="{E4D8BBC5-0428-A245-816C-BB92C8CC156C}" type="presOf" srcId="{81C6BA68-1B41-C14C-9BAE-C681493A5045}" destId="{00882C56-CABF-D54C-932F-ABE246F30211}" srcOrd="0" destOrd="0" presId="urn:microsoft.com/office/officeart/2005/8/layout/process1"/>
    <dgm:cxn modelId="{B4D53DD7-0B68-8E49-BA8A-6A5878C768D7}" srcId="{81C6BA68-1B41-C14C-9BAE-C681493A5045}" destId="{353E65E1-7AF8-9F44-B19B-43CBBE6B636E}" srcOrd="0" destOrd="0" parTransId="{9FC9A153-C2BC-0548-94D9-0A7A93270BF1}" sibTransId="{E4AA2000-9815-CB40-BF7E-F2304C7A10A9}"/>
    <dgm:cxn modelId="{0E8D8AEE-A526-8846-B82C-7BD20CF0B7DD}" srcId="{81C6BA68-1B41-C14C-9BAE-C681493A5045}" destId="{1763519F-0EA7-9B47-AFF0-D3DB5F52590E}" srcOrd="2" destOrd="0" parTransId="{97F31A74-3576-8B42-AAFB-E23E35EF1C3A}" sibTransId="{D925B3DC-E26F-B744-BEC8-A217C9D2B047}"/>
    <dgm:cxn modelId="{B67213E6-8CA9-6546-ABAB-DE5C29FA146F}" type="presParOf" srcId="{00882C56-CABF-D54C-932F-ABE246F30211}" destId="{F1FE1AB7-5BEA-B347-8F95-31D1668AC269}" srcOrd="0" destOrd="0" presId="urn:microsoft.com/office/officeart/2005/8/layout/process1"/>
    <dgm:cxn modelId="{2C24E669-75C4-6442-A9F9-04584AE2BDB0}" type="presParOf" srcId="{00882C56-CABF-D54C-932F-ABE246F30211}" destId="{70BD29C7-22F4-464C-BE00-5C0C4579805B}" srcOrd="1" destOrd="0" presId="urn:microsoft.com/office/officeart/2005/8/layout/process1"/>
    <dgm:cxn modelId="{A5D18D7F-0DC1-FA47-9EFE-A8F68C91BD0A}" type="presParOf" srcId="{70BD29C7-22F4-464C-BE00-5C0C4579805B}" destId="{AE8F2A3E-ED85-AF42-9626-14B098282D34}" srcOrd="0" destOrd="0" presId="urn:microsoft.com/office/officeart/2005/8/layout/process1"/>
    <dgm:cxn modelId="{2D7619A1-0327-FF4A-BBDE-7E77BA8F281E}" type="presParOf" srcId="{00882C56-CABF-D54C-932F-ABE246F30211}" destId="{33DA3762-A8DC-E542-AA73-14D45B79A242}" srcOrd="2" destOrd="0" presId="urn:microsoft.com/office/officeart/2005/8/layout/process1"/>
    <dgm:cxn modelId="{70E1CB3B-D170-D441-A6D8-23F6B8CE0FD5}" type="presParOf" srcId="{00882C56-CABF-D54C-932F-ABE246F30211}" destId="{078386D3-2FA6-5046-8882-E71C7AD7D32E}" srcOrd="3" destOrd="0" presId="urn:microsoft.com/office/officeart/2005/8/layout/process1"/>
    <dgm:cxn modelId="{6083528E-2CE3-6843-ABE4-44799A098ACF}" type="presParOf" srcId="{078386D3-2FA6-5046-8882-E71C7AD7D32E}" destId="{81910647-D272-0B4E-B097-45C54EAD68A1}" srcOrd="0" destOrd="0" presId="urn:microsoft.com/office/officeart/2005/8/layout/process1"/>
    <dgm:cxn modelId="{605BE770-3F8C-C546-890B-D1B4CAF2B9EE}" type="presParOf" srcId="{00882C56-CABF-D54C-932F-ABE246F30211}" destId="{E4D1B2B8-52D0-7642-B71B-9AC84E5A8AB9}" srcOrd="4" destOrd="0" presId="urn:microsoft.com/office/officeart/2005/8/layout/process1"/>
    <dgm:cxn modelId="{3919BF1B-13F4-6C49-B597-2AC53BFCBD86}" type="presParOf" srcId="{00882C56-CABF-D54C-932F-ABE246F30211}" destId="{7C54C3E0-7A3D-2C44-9D7E-72D26CD3490B}" srcOrd="5" destOrd="0" presId="urn:microsoft.com/office/officeart/2005/8/layout/process1"/>
    <dgm:cxn modelId="{8A620111-C4C8-FD41-87E1-9A9FE08A3ECB}" type="presParOf" srcId="{7C54C3E0-7A3D-2C44-9D7E-72D26CD3490B}" destId="{3082D8F3-7C2F-694E-9186-F069212FB7BC}" srcOrd="0" destOrd="0" presId="urn:microsoft.com/office/officeart/2005/8/layout/process1"/>
    <dgm:cxn modelId="{4640348C-96C9-F94F-8D4D-FDF8583CCF60}" type="presParOf" srcId="{00882C56-CABF-D54C-932F-ABE246F30211}" destId="{39796FD7-C3FB-554F-9EBD-D7EFEC795405}"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CC550A-E02A-EA48-B51D-622B54A3F259}">
      <dsp:nvSpPr>
        <dsp:cNvPr id="0" name=""/>
        <dsp:cNvSpPr/>
      </dsp:nvSpPr>
      <dsp:spPr>
        <a:xfrm>
          <a:off x="9495" y="1241440"/>
          <a:ext cx="1525876" cy="2026790"/>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Acquiring </a:t>
          </a:r>
          <a:r>
            <a:rPr lang="en-US" sz="1600" b="1" i="0" u="sng" kern="1200" dirty="0"/>
            <a:t>Professionally Translated</a:t>
          </a:r>
          <a:r>
            <a:rPr lang="en-US" sz="1600" kern="1200" dirty="0"/>
            <a:t> </a:t>
          </a:r>
          <a:r>
            <a:rPr lang="en-US" sz="1600" b="0" i="0" kern="1200" dirty="0"/>
            <a:t>corpus</a:t>
          </a:r>
          <a:endParaRPr lang="en-US" sz="1600" kern="1200" dirty="0"/>
        </a:p>
      </dsp:txBody>
      <dsp:txXfrm>
        <a:off x="54186" y="1286131"/>
        <a:ext cx="1436494" cy="1937408"/>
      </dsp:txXfrm>
    </dsp:sp>
    <dsp:sp modelId="{4D6D1905-61AE-D54B-95F4-38E74A4CD4D3}">
      <dsp:nvSpPr>
        <dsp:cNvPr id="0" name=""/>
        <dsp:cNvSpPr/>
      </dsp:nvSpPr>
      <dsp:spPr>
        <a:xfrm>
          <a:off x="1592059" y="2184543"/>
          <a:ext cx="120178" cy="140585"/>
        </a:xfrm>
        <a:prstGeom prst="rightArrow">
          <a:avLst>
            <a:gd name="adj1" fmla="val 60000"/>
            <a:gd name="adj2" fmla="val 50000"/>
          </a:avLst>
        </a:prstGeom>
        <a:solidFill>
          <a:schemeClr val="accent3">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592059" y="2212660"/>
        <a:ext cx="84125" cy="84351"/>
      </dsp:txXfrm>
    </dsp:sp>
    <dsp:sp modelId="{308007B5-E52D-474B-AA29-5EEAE04505FF}">
      <dsp:nvSpPr>
        <dsp:cNvPr id="0" name=""/>
        <dsp:cNvSpPr/>
      </dsp:nvSpPr>
      <dsp:spPr>
        <a:xfrm>
          <a:off x="1762122" y="1027632"/>
          <a:ext cx="1546454" cy="2454407"/>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P</a:t>
          </a:r>
          <a:r>
            <a:rPr lang="en-US" sz="1600" b="0" i="0" kern="1200" dirty="0"/>
            <a:t>re-processing and optimizing dataset to model ready corpus</a:t>
          </a:r>
          <a:endParaRPr lang="en-US" sz="1600" kern="1200" dirty="0"/>
        </a:p>
      </dsp:txBody>
      <dsp:txXfrm>
        <a:off x="1807416" y="1072926"/>
        <a:ext cx="1455866" cy="2363819"/>
      </dsp:txXfrm>
    </dsp:sp>
    <dsp:sp modelId="{8EAB1DF6-827D-4C41-A91E-09E91A2A6A05}">
      <dsp:nvSpPr>
        <dsp:cNvPr id="0" name=""/>
        <dsp:cNvSpPr/>
      </dsp:nvSpPr>
      <dsp:spPr>
        <a:xfrm>
          <a:off x="3365264" y="2184543"/>
          <a:ext cx="120178" cy="140585"/>
        </a:xfrm>
        <a:prstGeom prst="rightArrow">
          <a:avLst>
            <a:gd name="adj1" fmla="val 60000"/>
            <a:gd name="adj2" fmla="val 50000"/>
          </a:avLst>
        </a:prstGeom>
        <a:solidFill>
          <a:schemeClr val="accent3">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365264" y="2212660"/>
        <a:ext cx="84125" cy="84351"/>
      </dsp:txXfrm>
    </dsp:sp>
    <dsp:sp modelId="{85648578-1245-7946-9156-FA6F1CAB43F8}">
      <dsp:nvSpPr>
        <dsp:cNvPr id="0" name=""/>
        <dsp:cNvSpPr/>
      </dsp:nvSpPr>
      <dsp:spPr>
        <a:xfrm>
          <a:off x="3535328" y="1079029"/>
          <a:ext cx="1407387" cy="2351613"/>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Initial development of basic seq2seq encoder-decoder models.</a:t>
          </a:r>
          <a:endParaRPr lang="en-US" sz="1600" kern="1200" dirty="0"/>
        </a:p>
      </dsp:txBody>
      <dsp:txXfrm>
        <a:off x="3576549" y="1120250"/>
        <a:ext cx="1324945" cy="2269171"/>
      </dsp:txXfrm>
    </dsp:sp>
    <dsp:sp modelId="{52FF8BA1-1F49-0049-97D5-5D79DB9196BA}">
      <dsp:nvSpPr>
        <dsp:cNvPr id="0" name=""/>
        <dsp:cNvSpPr/>
      </dsp:nvSpPr>
      <dsp:spPr>
        <a:xfrm>
          <a:off x="4999403" y="2184543"/>
          <a:ext cx="120178" cy="140585"/>
        </a:xfrm>
        <a:prstGeom prst="rightArrow">
          <a:avLst>
            <a:gd name="adj1" fmla="val 60000"/>
            <a:gd name="adj2" fmla="val 50000"/>
          </a:avLst>
        </a:prstGeom>
        <a:solidFill>
          <a:schemeClr val="accent3">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999403" y="2212660"/>
        <a:ext cx="84125" cy="84351"/>
      </dsp:txXfrm>
    </dsp:sp>
    <dsp:sp modelId="{86BD3E0D-0B59-AB41-864A-C7424BCFA616}">
      <dsp:nvSpPr>
        <dsp:cNvPr id="0" name=""/>
        <dsp:cNvSpPr/>
      </dsp:nvSpPr>
      <dsp:spPr>
        <a:xfrm>
          <a:off x="5169466" y="1000392"/>
          <a:ext cx="1248531" cy="2508887"/>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Challenge : low BLEU scores </a:t>
          </a:r>
        </a:p>
        <a:p>
          <a:pPr marL="0" lvl="0" indent="0" algn="ctr" defTabSz="711200">
            <a:lnSpc>
              <a:spcPct val="90000"/>
            </a:lnSpc>
            <a:spcBef>
              <a:spcPct val="0"/>
            </a:spcBef>
            <a:spcAft>
              <a:spcPct val="35000"/>
            </a:spcAft>
            <a:buNone/>
          </a:pPr>
          <a:r>
            <a:rPr lang="en-US" sz="1600" b="0" i="0" kern="1200" dirty="0"/>
            <a:t>Solution: Incorporating Attention layers.</a:t>
          </a:r>
          <a:endParaRPr lang="en-US" sz="1600" kern="1200" dirty="0"/>
        </a:p>
      </dsp:txBody>
      <dsp:txXfrm>
        <a:off x="5206034" y="1036960"/>
        <a:ext cx="1175395" cy="2435751"/>
      </dsp:txXfrm>
    </dsp:sp>
    <dsp:sp modelId="{06C077DE-9345-8D4E-980A-187172131DFB}">
      <dsp:nvSpPr>
        <dsp:cNvPr id="0" name=""/>
        <dsp:cNvSpPr/>
      </dsp:nvSpPr>
      <dsp:spPr>
        <a:xfrm>
          <a:off x="6474685" y="2184543"/>
          <a:ext cx="120178" cy="140585"/>
        </a:xfrm>
        <a:prstGeom prst="rightArrow">
          <a:avLst>
            <a:gd name="adj1" fmla="val 60000"/>
            <a:gd name="adj2" fmla="val 50000"/>
          </a:avLst>
        </a:prstGeom>
        <a:solidFill>
          <a:schemeClr val="accent3">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474685" y="2212660"/>
        <a:ext cx="84125" cy="84351"/>
      </dsp:txXfrm>
    </dsp:sp>
    <dsp:sp modelId="{D539DA6D-4FAB-C841-924F-A798BD12F169}">
      <dsp:nvSpPr>
        <dsp:cNvPr id="0" name=""/>
        <dsp:cNvSpPr/>
      </dsp:nvSpPr>
      <dsp:spPr>
        <a:xfrm>
          <a:off x="6644749" y="987099"/>
          <a:ext cx="1680157" cy="2535472"/>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Refinements with approaches -  shared vocabulary, embedding strategies, variable sequence length, multiple attention layers.</a:t>
          </a:r>
          <a:endParaRPr lang="en-US" sz="1600" kern="1200" dirty="0"/>
        </a:p>
      </dsp:txBody>
      <dsp:txXfrm>
        <a:off x="6693959" y="1036309"/>
        <a:ext cx="1581737" cy="2437052"/>
      </dsp:txXfrm>
    </dsp:sp>
    <dsp:sp modelId="{65752BC6-0357-0C4F-B1AA-B5FEBF29C485}">
      <dsp:nvSpPr>
        <dsp:cNvPr id="0" name=""/>
        <dsp:cNvSpPr/>
      </dsp:nvSpPr>
      <dsp:spPr>
        <a:xfrm>
          <a:off x="8381594" y="2184543"/>
          <a:ext cx="120178" cy="140585"/>
        </a:xfrm>
        <a:prstGeom prst="rightArrow">
          <a:avLst>
            <a:gd name="adj1" fmla="val 60000"/>
            <a:gd name="adj2" fmla="val 50000"/>
          </a:avLst>
        </a:prstGeom>
        <a:solidFill>
          <a:schemeClr val="accent3">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8381594" y="2212660"/>
        <a:ext cx="84125" cy="84351"/>
      </dsp:txXfrm>
    </dsp:sp>
    <dsp:sp modelId="{B7669405-5FA3-0546-A6EE-C6CCF5250223}">
      <dsp:nvSpPr>
        <dsp:cNvPr id="0" name=""/>
        <dsp:cNvSpPr/>
      </dsp:nvSpPr>
      <dsp:spPr>
        <a:xfrm>
          <a:off x="8551658" y="883958"/>
          <a:ext cx="1752321" cy="2741754"/>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Recognizing</a:t>
          </a:r>
          <a:r>
            <a:rPr lang="en-US" sz="1600" b="0" i="0" kern="1200" dirty="0"/>
            <a:t> the need for a larger corpus - generated corpus using AI with over 80k parallel corpus entries.</a:t>
          </a:r>
          <a:endParaRPr lang="en-US" sz="1600" kern="1200" dirty="0"/>
        </a:p>
      </dsp:txBody>
      <dsp:txXfrm>
        <a:off x="8602982" y="935282"/>
        <a:ext cx="1649673" cy="2639106"/>
      </dsp:txXfrm>
    </dsp:sp>
    <dsp:sp modelId="{E30841F4-5D15-1347-88B5-8155BB60C507}">
      <dsp:nvSpPr>
        <dsp:cNvPr id="0" name=""/>
        <dsp:cNvSpPr/>
      </dsp:nvSpPr>
      <dsp:spPr>
        <a:xfrm>
          <a:off x="10360667" y="2184543"/>
          <a:ext cx="120178" cy="140585"/>
        </a:xfrm>
        <a:prstGeom prst="rightArrow">
          <a:avLst>
            <a:gd name="adj1" fmla="val 60000"/>
            <a:gd name="adj2" fmla="val 50000"/>
          </a:avLst>
        </a:prstGeom>
        <a:solidFill>
          <a:schemeClr val="accent3">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0360667" y="2212660"/>
        <a:ext cx="84125" cy="84351"/>
      </dsp:txXfrm>
    </dsp:sp>
    <dsp:sp modelId="{FC080011-76DB-174A-8619-ADC84861B356}">
      <dsp:nvSpPr>
        <dsp:cNvPr id="0" name=""/>
        <dsp:cNvSpPr/>
      </dsp:nvSpPr>
      <dsp:spPr>
        <a:xfrm>
          <a:off x="10530730" y="995049"/>
          <a:ext cx="1471149" cy="2519572"/>
        </a:xfrm>
        <a:prstGeom prst="roundRect">
          <a:avLst>
            <a:gd name="adj" fmla="val 10000"/>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Enhancing model architecture through techniques like multi-head attention layers </a:t>
          </a:r>
          <a:endParaRPr lang="en-US" sz="1600" kern="1200" dirty="0"/>
        </a:p>
      </dsp:txBody>
      <dsp:txXfrm>
        <a:off x="10573818" y="1038137"/>
        <a:ext cx="1384973" cy="2433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E1AB7-5BEA-B347-8F95-31D1668AC269}">
      <dsp:nvSpPr>
        <dsp:cNvPr id="0" name=""/>
        <dsp:cNvSpPr/>
      </dsp:nvSpPr>
      <dsp:spPr>
        <a:xfrm>
          <a:off x="5935" y="0"/>
          <a:ext cx="1228640" cy="1291778"/>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Iterative approach, progressively adding complexity</a:t>
          </a:r>
        </a:p>
      </dsp:txBody>
      <dsp:txXfrm>
        <a:off x="41921" y="35986"/>
        <a:ext cx="1156668" cy="1219806"/>
      </dsp:txXfrm>
    </dsp:sp>
    <dsp:sp modelId="{70BD29C7-22F4-464C-BE00-5C0C4579805B}">
      <dsp:nvSpPr>
        <dsp:cNvPr id="0" name=""/>
        <dsp:cNvSpPr/>
      </dsp:nvSpPr>
      <dsp:spPr>
        <a:xfrm>
          <a:off x="1357439" y="493537"/>
          <a:ext cx="260471" cy="304702"/>
        </a:xfrm>
        <a:prstGeom prst="rightArrow">
          <a:avLst>
            <a:gd name="adj1" fmla="val 60000"/>
            <a:gd name="adj2" fmla="val 50000"/>
          </a:avLst>
        </a:prstGeom>
        <a:solidFill>
          <a:schemeClr val="accent6">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357439" y="554477"/>
        <a:ext cx="182330" cy="182822"/>
      </dsp:txXfrm>
    </dsp:sp>
    <dsp:sp modelId="{33DA3762-A8DC-E542-AA73-14D45B79A242}">
      <dsp:nvSpPr>
        <dsp:cNvPr id="0" name=""/>
        <dsp:cNvSpPr/>
      </dsp:nvSpPr>
      <dsp:spPr>
        <a:xfrm>
          <a:off x="1726031" y="0"/>
          <a:ext cx="1228640" cy="1291778"/>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Training models on large AI generated corpus</a:t>
          </a:r>
        </a:p>
      </dsp:txBody>
      <dsp:txXfrm>
        <a:off x="1762017" y="35986"/>
        <a:ext cx="1156668" cy="1219806"/>
      </dsp:txXfrm>
    </dsp:sp>
    <dsp:sp modelId="{078386D3-2FA6-5046-8882-E71C7AD7D32E}">
      <dsp:nvSpPr>
        <dsp:cNvPr id="0" name=""/>
        <dsp:cNvSpPr/>
      </dsp:nvSpPr>
      <dsp:spPr>
        <a:xfrm>
          <a:off x="3077535" y="493537"/>
          <a:ext cx="260471" cy="304702"/>
        </a:xfrm>
        <a:prstGeom prst="rightArrow">
          <a:avLst>
            <a:gd name="adj1" fmla="val 60000"/>
            <a:gd name="adj2" fmla="val 50000"/>
          </a:avLst>
        </a:prstGeom>
        <a:solidFill>
          <a:schemeClr val="accent6">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077535" y="554477"/>
        <a:ext cx="182330" cy="182822"/>
      </dsp:txXfrm>
    </dsp:sp>
    <dsp:sp modelId="{E4D1B2B8-52D0-7642-B71B-9AC84E5A8AB9}">
      <dsp:nvSpPr>
        <dsp:cNvPr id="0" name=""/>
        <dsp:cNvSpPr/>
      </dsp:nvSpPr>
      <dsp:spPr>
        <a:xfrm>
          <a:off x="3446128" y="0"/>
          <a:ext cx="1228640" cy="1291778"/>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Fine tuning on Professionally Translated Data</a:t>
          </a:r>
        </a:p>
      </dsp:txBody>
      <dsp:txXfrm>
        <a:off x="3482114" y="35986"/>
        <a:ext cx="1156668" cy="1219806"/>
      </dsp:txXfrm>
    </dsp:sp>
    <dsp:sp modelId="{7C54C3E0-7A3D-2C44-9D7E-72D26CD3490B}">
      <dsp:nvSpPr>
        <dsp:cNvPr id="0" name=""/>
        <dsp:cNvSpPr/>
      </dsp:nvSpPr>
      <dsp:spPr>
        <a:xfrm>
          <a:off x="4799116" y="493537"/>
          <a:ext cx="263617" cy="304702"/>
        </a:xfrm>
        <a:prstGeom prst="rightArrow">
          <a:avLst>
            <a:gd name="adj1" fmla="val 60000"/>
            <a:gd name="adj2" fmla="val 50000"/>
          </a:avLst>
        </a:prstGeom>
        <a:solidFill>
          <a:schemeClr val="accent6">
            <a:tint val="60000"/>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799116" y="554477"/>
        <a:ext cx="184532" cy="182822"/>
      </dsp:txXfrm>
    </dsp:sp>
    <dsp:sp modelId="{39796FD7-C3FB-554F-9EBD-D7EFEC795405}">
      <dsp:nvSpPr>
        <dsp:cNvPr id="0" name=""/>
        <dsp:cNvSpPr/>
      </dsp:nvSpPr>
      <dsp:spPr>
        <a:xfrm>
          <a:off x="5172159" y="0"/>
          <a:ext cx="1228640" cy="1291778"/>
        </a:xfrm>
        <a:prstGeom prst="roundRect">
          <a:avLst>
            <a:gd name="adj" fmla="val 10000"/>
          </a:avLst>
        </a:prstGeom>
        <a:solidFill>
          <a:schemeClr val="accent6">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Evaluation on unseen data</a:t>
          </a:r>
        </a:p>
      </dsp:txBody>
      <dsp:txXfrm>
        <a:off x="5208145" y="35986"/>
        <a:ext cx="1156668" cy="121980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p:nvGrpSpPr>
        <p:grpSpPr>
          <a:xfrm>
            <a:off x="844406" y="-864501"/>
            <a:ext cx="977953" cy="3156693"/>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p:ph type="title" hasCustomPrompt="1"/>
          </p:nvPr>
        </p:nvSpPr>
        <p:spPr>
          <a:xfrm>
            <a:off x="670538" y="3688697"/>
            <a:ext cx="10312295" cy="1485992"/>
          </a:xfrm>
        </p:spPr>
        <p:txBody>
          <a:bodyPr anchor="ctr">
            <a:normAutofit/>
          </a:bodyPr>
          <a:lstStyle>
            <a:lvl1pPr>
              <a:lnSpc>
                <a:spcPct val="90000"/>
              </a:lnSpc>
              <a:defRPr sz="5333"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p:ph type="body" sz="quarter" idx="10" hasCustomPrompt="1"/>
          </p:nvPr>
        </p:nvSpPr>
        <p:spPr>
          <a:xfrm>
            <a:off x="707592" y="6279762"/>
            <a:ext cx="10312296" cy="370205"/>
          </a:xfrm>
        </p:spPr>
        <p:txBody>
          <a:bodyPr anchor="ctr">
            <a:noAutofit/>
          </a:bodyPr>
          <a:lstStyle>
            <a:lvl1pPr marL="0" indent="0">
              <a:buNone/>
              <a:defRPr sz="1467" b="1" spc="107" baseline="0">
                <a:solidFill>
                  <a:srgbClr val="A6A6A6"/>
                </a:solidFill>
                <a:latin typeface="Arial"/>
                <a:cs typeface="Arial"/>
              </a:defRPr>
            </a:lvl1pPr>
          </a:lstStyle>
          <a:p>
            <a:pPr lvl="0"/>
            <a:r>
              <a:rPr lang="en-US" dirty="0"/>
              <a:t>IUPUI</a:t>
            </a:r>
          </a:p>
        </p:txBody>
      </p:sp>
      <p:sp>
        <p:nvSpPr>
          <p:cNvPr id="9" name="Text Placeholder 19"/>
          <p:cNvSpPr>
            <a:spLocks noGrp="1"/>
          </p:cNvSpPr>
          <p:nvPr>
            <p:ph type="body" sz="quarter" idx="11" hasCustomPrompt="1"/>
          </p:nvPr>
        </p:nvSpPr>
        <p:spPr>
          <a:xfrm>
            <a:off x="707592" y="3258479"/>
            <a:ext cx="10312296" cy="336549"/>
          </a:xfrm>
        </p:spPr>
        <p:txBody>
          <a:bodyPr anchor="ctr">
            <a:noAutofit/>
          </a:bodyPr>
          <a:lstStyle>
            <a:lvl1pPr marL="0" indent="0">
              <a:buNone/>
              <a:defRPr sz="24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31400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7C973D-7587-0747-8BC8-68457E92252B}" type="datetimeFigureOut">
              <a:rPr lang="en-US" smtClean="0"/>
              <a:t>1/11/24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CF599-87F2-6F4B-AB8E-4294323A5FB8}" type="slidenum">
              <a:rPr lang="en-US" smtClean="0"/>
              <a:t>‹#›</a:t>
            </a:fld>
            <a:endParaRPr lang="en-US"/>
          </a:p>
        </p:txBody>
      </p:sp>
    </p:spTree>
    <p:extLst>
      <p:ext uri="{BB962C8B-B14F-4D97-AF65-F5344CB8AC3E}">
        <p14:creationId xmlns:p14="http://schemas.microsoft.com/office/powerpoint/2010/main" val="2689300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p:nvSpPr>
        <p:spPr>
          <a:xfrm>
            <a:off x="1838253" y="3187346"/>
            <a:ext cx="184731" cy="461665"/>
          </a:xfrm>
          <a:prstGeom prst="rect">
            <a:avLst/>
          </a:prstGeom>
          <a:noFill/>
        </p:spPr>
        <p:txBody>
          <a:bodyPr wrap="none" rtlCol="0">
            <a:spAutoFit/>
          </a:bodyPr>
          <a:lstStyle/>
          <a:p>
            <a:endParaRPr lang="en-US" sz="2400" dirty="0"/>
          </a:p>
        </p:txBody>
      </p:sp>
      <p:sp>
        <p:nvSpPr>
          <p:cNvPr id="10" name="TextBox 9"/>
          <p:cNvSpPr txBox="1"/>
          <p:nvPr/>
        </p:nvSpPr>
        <p:spPr>
          <a:xfrm>
            <a:off x="1838253" y="3187346"/>
            <a:ext cx="184731" cy="461665"/>
          </a:xfrm>
          <a:prstGeom prst="rect">
            <a:avLst/>
          </a:prstGeom>
          <a:noFill/>
        </p:spPr>
        <p:txBody>
          <a:bodyPr wrap="none" rtlCol="0">
            <a:spAutoFit/>
          </a:bodyPr>
          <a:lstStyle/>
          <a:p>
            <a:endParaRPr lang="en-US" sz="2400" dirty="0"/>
          </a:p>
        </p:txBody>
      </p:sp>
      <p:sp>
        <p:nvSpPr>
          <p:cNvPr id="11" name="TextBox 10"/>
          <p:cNvSpPr txBox="1"/>
          <p:nvPr/>
        </p:nvSpPr>
        <p:spPr>
          <a:xfrm>
            <a:off x="1838253" y="3187346"/>
            <a:ext cx="184731" cy="461665"/>
          </a:xfrm>
          <a:prstGeom prst="rect">
            <a:avLst/>
          </a:prstGeom>
          <a:noFill/>
        </p:spPr>
        <p:txBody>
          <a:bodyPr wrap="none" rtlCol="0">
            <a:spAutoFit/>
          </a:bodyPr>
          <a:lstStyle/>
          <a:p>
            <a:endParaRPr lang="en-US" sz="2400" dirty="0"/>
          </a:p>
        </p:txBody>
      </p:sp>
      <p:sp>
        <p:nvSpPr>
          <p:cNvPr id="14" name="Title 13"/>
          <p:cNvSpPr>
            <a:spLocks noGrp="1"/>
          </p:cNvSpPr>
          <p:nvPr>
            <p:ph type="title" hasCustomPrompt="1"/>
          </p:nvPr>
        </p:nvSpPr>
        <p:spPr>
          <a:xfrm>
            <a:off x="675592" y="3032696"/>
            <a:ext cx="9069976" cy="875880"/>
          </a:xfrm>
        </p:spPr>
        <p:txBody>
          <a:bodyPr anchor="ctr">
            <a:noAutofit/>
          </a:bodyPr>
          <a:lstStyle>
            <a:lvl1pPr>
              <a:defRPr sz="5333"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701508" y="2704818"/>
            <a:ext cx="4933949" cy="336549"/>
          </a:xfrm>
        </p:spPr>
        <p:txBody>
          <a:bodyPr anchor="ctr">
            <a:noAutofit/>
          </a:bodyPr>
          <a:lstStyle>
            <a:lvl1pPr marL="0" indent="0">
              <a:buNone/>
              <a:defRPr sz="1867" b="1" i="0" spc="67" baseline="0">
                <a:solidFill>
                  <a:srgbClr val="A6A6A6"/>
                </a:solidFill>
                <a:latin typeface="Arial"/>
                <a:cs typeface="Arial"/>
              </a:defRPr>
            </a:lvl1pPr>
          </a:lstStyle>
          <a:p>
            <a:pPr lvl="0"/>
            <a:r>
              <a:rPr lang="en-US" dirty="0"/>
              <a:t>SECTION NUMBER OR SUBTITLE</a:t>
            </a:r>
          </a:p>
        </p:txBody>
      </p:sp>
      <p:sp>
        <p:nvSpPr>
          <p:cNvPr id="4" name="Rectangle 3"/>
          <p:cNvSpPr/>
          <p:nvPr/>
        </p:nvSpPr>
        <p:spPr>
          <a:xfrm>
            <a:off x="-19923" y="2709333"/>
            <a:ext cx="198152" cy="1115608"/>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667681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06437" y="1012094"/>
            <a:ext cx="10672521" cy="932087"/>
          </a:xfrm>
        </p:spPr>
        <p:txBody>
          <a:bodyPr>
            <a:normAutofit/>
          </a:bodyPr>
          <a:lstStyle>
            <a:lvl1pPr>
              <a:defRPr sz="4000" b="1" i="0" cap="none" spc="0">
                <a:solidFill>
                  <a:srgbClr val="404041"/>
                </a:solidFill>
                <a:latin typeface="Arial"/>
                <a:cs typeface="Arial"/>
              </a:defRPr>
            </a:lvl1pPr>
          </a:lstStyle>
          <a:p>
            <a:r>
              <a:rPr lang="en-US" dirty="0"/>
              <a:t>Click to edit master title style</a:t>
            </a:r>
          </a:p>
        </p:txBody>
      </p:sp>
      <p:sp>
        <p:nvSpPr>
          <p:cNvPr id="5" name="Rectangle 4"/>
          <p:cNvSpPr/>
          <p:nvPr/>
        </p:nvSpPr>
        <p:spPr>
          <a:xfrm>
            <a:off x="0" y="1277110"/>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3" name="Text Placeholder 19"/>
          <p:cNvSpPr>
            <a:spLocks noGrp="1"/>
          </p:cNvSpPr>
          <p:nvPr>
            <p:ph type="body" sz="quarter" idx="10" hasCustomPrompt="1"/>
          </p:nvPr>
        </p:nvSpPr>
        <p:spPr>
          <a:xfrm>
            <a:off x="6445275" y="379930"/>
            <a:ext cx="4933949" cy="336549"/>
          </a:xfrm>
        </p:spPr>
        <p:txBody>
          <a:bodyPr>
            <a:noAutofit/>
          </a:bodyPr>
          <a:lstStyle>
            <a:lvl1pPr marL="0" indent="0" algn="r">
              <a:buNone/>
              <a:defRPr sz="1467" b="0" i="0" spc="0" baseline="0">
                <a:solidFill>
                  <a:srgbClr val="A6A6A6"/>
                </a:solidFill>
                <a:latin typeface="Arial"/>
                <a:cs typeface="Arial"/>
              </a:defRPr>
            </a:lvl1pPr>
          </a:lstStyle>
          <a:p>
            <a:pPr lvl="0"/>
            <a:r>
              <a:rPr lang="en-US" dirty="0"/>
              <a:t>SECTION TITLE OR SUBTITLE</a:t>
            </a:r>
          </a:p>
        </p:txBody>
      </p:sp>
      <p:sp>
        <p:nvSpPr>
          <p:cNvPr id="4" name="TextBox 3"/>
          <p:cNvSpPr txBox="1"/>
          <p:nvPr/>
        </p:nvSpPr>
        <p:spPr>
          <a:xfrm>
            <a:off x="4741334" y="4721413"/>
            <a:ext cx="184731" cy="461665"/>
          </a:xfrm>
          <a:prstGeom prst="rect">
            <a:avLst/>
          </a:prstGeom>
          <a:noFill/>
        </p:spPr>
        <p:txBody>
          <a:bodyPr wrap="none" rtlCol="0">
            <a:spAutoFit/>
          </a:bodyPr>
          <a:lstStyle/>
          <a:p>
            <a:endParaRPr lang="en-US" sz="2400" dirty="0"/>
          </a:p>
        </p:txBody>
      </p:sp>
      <p:sp>
        <p:nvSpPr>
          <p:cNvPr id="7" name="Text Placeholder 2"/>
          <p:cNvSpPr>
            <a:spLocks noGrp="1"/>
          </p:cNvSpPr>
          <p:nvPr>
            <p:ph idx="1" hasCustomPrompt="1"/>
          </p:nvPr>
        </p:nvSpPr>
        <p:spPr>
          <a:xfrm>
            <a:off x="691765" y="2172539"/>
            <a:ext cx="10687459" cy="3747511"/>
          </a:xfrm>
          <a:prstGeom prst="rect">
            <a:avLst/>
          </a:prstGeom>
        </p:spPr>
        <p:txBody>
          <a:bodyPr vert="horz" lIns="91440" tIns="45720" rIns="91440" bIns="45720" rtlCol="0">
            <a:normAutofit/>
          </a:bodyPr>
          <a:lstStyle>
            <a:lvl1pPr marL="457189" marR="0" indent="-457189" algn="l" defTabSz="609585" rtl="0" eaLnBrk="1" fontAlgn="auto" latinLnBrk="0" hangingPunct="1">
              <a:lnSpc>
                <a:spcPct val="100000"/>
              </a:lnSpc>
              <a:spcBef>
                <a:spcPts val="0"/>
              </a:spcBef>
              <a:spcAft>
                <a:spcPts val="2400"/>
              </a:spcAft>
              <a:buClr>
                <a:schemeClr val="tx1">
                  <a:lumMod val="50000"/>
                  <a:lumOff val="50000"/>
                </a:schemeClr>
              </a:buClr>
              <a:buSzPct val="100000"/>
              <a:buFont typeface="+mj-lt"/>
              <a:buAutoNum type="arabicPeriod"/>
              <a:tabLst/>
              <a:defRPr sz="2400">
                <a:solidFill>
                  <a:srgbClr val="404041"/>
                </a:solidFill>
                <a:latin typeface="Arial"/>
                <a:cs typeface="Arial"/>
              </a:defRPr>
            </a:lvl1pPr>
            <a:lvl2pPr>
              <a:lnSpc>
                <a:spcPct val="100000"/>
              </a:lnSpc>
              <a:defRPr sz="2133">
                <a:solidFill>
                  <a:srgbClr val="404041"/>
                </a:solidFill>
                <a:latin typeface="Arial"/>
                <a:cs typeface="Arial"/>
              </a:defRPr>
            </a:lvl2pPr>
            <a:lvl3pPr>
              <a:lnSpc>
                <a:spcPct val="100000"/>
              </a:lnSpc>
              <a:defRPr sz="2133">
                <a:solidFill>
                  <a:srgbClr val="404041"/>
                </a:solidFill>
                <a:latin typeface="Arial"/>
                <a:cs typeface="Arial"/>
              </a:defRPr>
            </a:lvl3pPr>
            <a:lvl4pPr>
              <a:lnSpc>
                <a:spcPct val="100000"/>
              </a:lnSpc>
              <a:defRPr sz="2133">
                <a:solidFill>
                  <a:srgbClr val="404041"/>
                </a:solidFill>
                <a:latin typeface="Arial"/>
                <a:cs typeface="Arial"/>
              </a:defRPr>
            </a:lvl4pPr>
            <a:lvl5pPr>
              <a:lnSpc>
                <a:spcPct val="100000"/>
              </a:lnSpc>
              <a:defRPr sz="2133">
                <a:solidFill>
                  <a:srgbClr val="404041"/>
                </a:solidFill>
                <a:latin typeface="Arial"/>
                <a:cs typeface="Arial"/>
              </a:defRPr>
            </a:lvl5pPr>
          </a:lstStyle>
          <a:p>
            <a:pPr lvl="0"/>
            <a:r>
              <a:rPr lang="en-US" dirty="0"/>
              <a:t>Click to edit master subtitle style</a:t>
            </a:r>
          </a:p>
        </p:txBody>
      </p:sp>
      <p:grpSp>
        <p:nvGrpSpPr>
          <p:cNvPr id="12" name="Group 11"/>
          <p:cNvGrpSpPr/>
          <p:nvPr/>
        </p:nvGrpSpPr>
        <p:grpSpPr>
          <a:xfrm>
            <a:off x="-41050" y="6215357"/>
            <a:ext cx="12304889" cy="705284"/>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12197"/>
              <a:ext cx="3613600" cy="253916"/>
            </a:xfrm>
            <a:prstGeom prst="rect">
              <a:avLst/>
            </a:prstGeom>
            <a:noFill/>
          </p:spPr>
          <p:txBody>
            <a:bodyPr wrap="square" rtlCol="0" anchor="ctr">
              <a:spAutoFit/>
            </a:bodyPr>
            <a:lstStyle/>
            <a:p>
              <a:r>
                <a:rPr lang="en-US" sz="1600" dirty="0">
                  <a:solidFill>
                    <a:srgbClr val="FFFFFF"/>
                  </a:solidFill>
                </a:rPr>
                <a:t>IUPUI</a:t>
              </a:r>
            </a:p>
          </p:txBody>
        </p:sp>
      </p:grpSp>
    </p:spTree>
    <p:extLst>
      <p:ext uri="{BB962C8B-B14F-4D97-AF65-F5344CB8AC3E}">
        <p14:creationId xmlns:p14="http://schemas.microsoft.com/office/powerpoint/2010/main" val="867146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and photo: whit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00405" y="619181"/>
            <a:ext cx="6080772" cy="1039091"/>
          </a:xfrm>
          <a:prstGeom prst="rect">
            <a:avLst/>
          </a:prstGeom>
        </p:spPr>
        <p:txBody>
          <a:bodyPr vert="horz" lIns="91440" tIns="45720" rIns="91440" bIns="45720" rtlCol="0" anchor="ctr">
            <a:noAutofit/>
          </a:bodyPr>
          <a:lstStyle>
            <a:lvl1pPr>
              <a:defRPr sz="4000" b="1" i="0" spc="0">
                <a:solidFill>
                  <a:srgbClr val="40404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700405" y="2172540"/>
            <a:ext cx="6080772" cy="3723149"/>
          </a:xfrm>
          <a:prstGeom prst="rect">
            <a:avLst/>
          </a:prstGeom>
        </p:spPr>
        <p:txBody>
          <a:bodyPr vert="horz" lIns="91440" tIns="45720" rIns="91440" bIns="45720" rtlCol="0">
            <a:normAutofit/>
          </a:bodyPr>
          <a:lstStyle>
            <a:lvl1pPr marL="457189" indent="-457189">
              <a:lnSpc>
                <a:spcPct val="100000"/>
              </a:lnSpc>
              <a:buFont typeface="Arial"/>
              <a:buChar char="•"/>
              <a:defRPr sz="2400">
                <a:solidFill>
                  <a:srgbClr val="404041"/>
                </a:solidFill>
                <a:latin typeface="Arial"/>
                <a:cs typeface="Arial"/>
              </a:defRPr>
            </a:lvl1pPr>
            <a:lvl2pPr marL="990575" indent="-380990">
              <a:lnSpc>
                <a:spcPct val="100000"/>
              </a:lnSpc>
              <a:buFont typeface="Arial"/>
              <a:buChar char="•"/>
              <a:defRPr sz="2400">
                <a:solidFill>
                  <a:srgbClr val="404041"/>
                </a:solidFill>
                <a:latin typeface="Arial"/>
                <a:cs typeface="Arial"/>
              </a:defRPr>
            </a:lvl2pPr>
            <a:lvl3pPr marL="1523962" indent="-304792">
              <a:lnSpc>
                <a:spcPct val="100000"/>
              </a:lnSpc>
              <a:buFont typeface="Arial"/>
              <a:buChar char="•"/>
              <a:defRPr sz="2400">
                <a:solidFill>
                  <a:srgbClr val="404041"/>
                </a:solidFill>
                <a:latin typeface="Arial"/>
                <a:cs typeface="Arial"/>
              </a:defRPr>
            </a:lvl3pPr>
            <a:lvl4pPr marL="2133547" indent="-304792">
              <a:lnSpc>
                <a:spcPct val="100000"/>
              </a:lnSpc>
              <a:buFont typeface="Arial"/>
              <a:buChar char="•"/>
              <a:defRPr sz="2400">
                <a:solidFill>
                  <a:srgbClr val="404041"/>
                </a:solidFill>
                <a:latin typeface="Arial"/>
                <a:cs typeface="Arial"/>
              </a:defRPr>
            </a:lvl4pPr>
            <a:lvl5pPr marL="2743131" indent="-304792">
              <a:lnSpc>
                <a:spcPct val="100000"/>
              </a:lnSpc>
              <a:buFont typeface="Arial"/>
              <a:buChar char="•"/>
              <a:defRPr sz="24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7430745" y="0"/>
            <a:ext cx="4761255" cy="6858000"/>
          </a:xfrm>
        </p:spPr>
        <p:txBody>
          <a:bodyPr/>
          <a:lstStyle/>
          <a:p>
            <a:r>
              <a:rPr lang="en-US"/>
              <a:t>Click icon to add picture</a:t>
            </a:r>
          </a:p>
        </p:txBody>
      </p:sp>
      <p:sp>
        <p:nvSpPr>
          <p:cNvPr id="17" name="Rectangle 16"/>
          <p:cNvSpPr/>
          <p:nvPr/>
        </p:nvSpPr>
        <p:spPr>
          <a:xfrm>
            <a:off x="0" y="649066"/>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9" name="Group 8"/>
          <p:cNvGrpSpPr/>
          <p:nvPr/>
        </p:nvGrpSpPr>
        <p:grpSpPr>
          <a:xfrm>
            <a:off x="847071" y="6215357"/>
            <a:ext cx="516263" cy="705284"/>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2959094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7798" y="1012094"/>
            <a:ext cx="10672545" cy="932087"/>
          </a:xfrm>
        </p:spPr>
        <p:txBody>
          <a:bodyPr>
            <a:normAutofit/>
          </a:bodyPr>
          <a:lstStyle>
            <a:lvl1pPr>
              <a:defRPr sz="4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697798" y="2173873"/>
            <a:ext cx="10681425" cy="3758359"/>
          </a:xfrm>
        </p:spPr>
        <p:txBody>
          <a:bodyPr>
            <a:normAutofit/>
          </a:bodyPr>
          <a:lstStyle>
            <a:lvl1pPr marL="457189" indent="-457189" algn="l">
              <a:lnSpc>
                <a:spcPct val="100000"/>
              </a:lnSpc>
              <a:buFont typeface="+mj-lt"/>
              <a:buAutoNum type="arabicPeriod"/>
              <a:defRPr sz="2400" spc="0">
                <a:solidFill>
                  <a:schemeClr val="bg1"/>
                </a:solidFill>
                <a:latin typeface="Arial"/>
                <a:cs typeface="Aria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6445275" y="379930"/>
            <a:ext cx="4933949" cy="336549"/>
          </a:xfrm>
        </p:spPr>
        <p:txBody>
          <a:bodyPr>
            <a:noAutofit/>
          </a:bodyPr>
          <a:lstStyle>
            <a:lvl1pPr marL="0" indent="0" algn="r">
              <a:buNone/>
              <a:defRPr sz="1467" b="0" i="0" spc="0" baseline="0">
                <a:solidFill>
                  <a:srgbClr val="A6A6A6"/>
                </a:solidFill>
                <a:latin typeface="Arial"/>
                <a:cs typeface="Arial"/>
              </a:defRPr>
            </a:lvl1pPr>
          </a:lstStyle>
          <a:p>
            <a:pPr lvl="0"/>
            <a:r>
              <a:rPr lang="en-US" dirty="0"/>
              <a:t>SECTION TITLE OR SUBTITLE</a:t>
            </a:r>
          </a:p>
        </p:txBody>
      </p:sp>
      <p:sp>
        <p:nvSpPr>
          <p:cNvPr id="23" name="Rectangle 22"/>
          <p:cNvSpPr/>
          <p:nvPr/>
        </p:nvSpPr>
        <p:spPr>
          <a:xfrm>
            <a:off x="0" y="1277110"/>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11" name="Group 10"/>
          <p:cNvGrpSpPr/>
          <p:nvPr/>
        </p:nvGrpSpPr>
        <p:grpSpPr>
          <a:xfrm>
            <a:off x="-41050" y="6215357"/>
            <a:ext cx="12304889" cy="705284"/>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12196"/>
              <a:ext cx="3613600" cy="253916"/>
            </a:xfrm>
            <a:prstGeom prst="rect">
              <a:avLst/>
            </a:prstGeom>
            <a:noFill/>
          </p:spPr>
          <p:txBody>
            <a:bodyPr wrap="square" rtlCol="0" anchor="ctr">
              <a:spAutoFit/>
            </a:bodyPr>
            <a:lstStyle/>
            <a:p>
              <a:r>
                <a:rPr lang="en-US" sz="1600" dirty="0">
                  <a:solidFill>
                    <a:srgbClr val="FFFFFF"/>
                  </a:solidFill>
                </a:rPr>
                <a:t>IUPUI</a:t>
              </a:r>
            </a:p>
          </p:txBody>
        </p:sp>
      </p:grpSp>
    </p:spTree>
    <p:extLst>
      <p:ext uri="{BB962C8B-B14F-4D97-AF65-F5344CB8AC3E}">
        <p14:creationId xmlns:p14="http://schemas.microsoft.com/office/powerpoint/2010/main" val="381477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706833" y="619181"/>
            <a:ext cx="6080772" cy="1039091"/>
          </a:xfrm>
          <a:prstGeom prst="rect">
            <a:avLst/>
          </a:prstGeom>
        </p:spPr>
        <p:txBody>
          <a:bodyPr vert="horz" lIns="91440" tIns="45720" rIns="91440" bIns="45720" rtlCol="0" anchor="ctr">
            <a:noAutofit/>
          </a:bodyPr>
          <a:lstStyle>
            <a:lvl1pPr>
              <a:defRPr sz="4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706833" y="2172540"/>
            <a:ext cx="6080772" cy="3735329"/>
          </a:xfrm>
          <a:prstGeom prst="rect">
            <a:avLst/>
          </a:prstGeom>
        </p:spPr>
        <p:txBody>
          <a:bodyPr vert="horz" lIns="91440" tIns="45720" rIns="91440" bIns="45720" rtlCol="0">
            <a:normAutofit/>
          </a:bodyPr>
          <a:lstStyle>
            <a:lvl1pPr marL="457189" indent="-457189">
              <a:lnSpc>
                <a:spcPct val="100000"/>
              </a:lnSpc>
              <a:buFont typeface="Arial"/>
              <a:buChar char="•"/>
              <a:defRPr sz="2400">
                <a:solidFill>
                  <a:schemeClr val="bg1"/>
                </a:solidFill>
                <a:latin typeface="Arial"/>
                <a:cs typeface="Arial"/>
              </a:defRPr>
            </a:lvl1pPr>
            <a:lvl2pPr marL="990575" indent="-380990">
              <a:lnSpc>
                <a:spcPct val="100000"/>
              </a:lnSpc>
              <a:buFont typeface="Arial"/>
              <a:buChar char="•"/>
              <a:defRPr sz="2400">
                <a:solidFill>
                  <a:schemeClr val="bg1"/>
                </a:solidFill>
                <a:latin typeface="Arial"/>
                <a:cs typeface="Arial"/>
              </a:defRPr>
            </a:lvl2pPr>
            <a:lvl3pPr marL="1523962" indent="-304792">
              <a:lnSpc>
                <a:spcPct val="100000"/>
              </a:lnSpc>
              <a:buFont typeface="Arial"/>
              <a:buChar char="•"/>
              <a:defRPr sz="2400">
                <a:solidFill>
                  <a:schemeClr val="bg1"/>
                </a:solidFill>
                <a:latin typeface="Arial"/>
                <a:cs typeface="Arial"/>
              </a:defRPr>
            </a:lvl3pPr>
            <a:lvl4pPr marL="2133547" indent="-304792">
              <a:lnSpc>
                <a:spcPct val="100000"/>
              </a:lnSpc>
              <a:buFont typeface="Arial"/>
              <a:buChar char="•"/>
              <a:defRPr sz="2400">
                <a:solidFill>
                  <a:schemeClr val="bg1"/>
                </a:solidFill>
                <a:latin typeface="Arial"/>
                <a:cs typeface="Arial"/>
              </a:defRPr>
            </a:lvl4pPr>
            <a:lvl5pPr marL="2743131" indent="-304792">
              <a:lnSpc>
                <a:spcPct val="100000"/>
              </a:lnSpc>
              <a:buFont typeface="Arial"/>
              <a:buChar char="•"/>
              <a:defRPr sz="24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7419879" y="0"/>
            <a:ext cx="4761255" cy="6858000"/>
          </a:xfrm>
        </p:spPr>
        <p:txBody>
          <a:bodyPr/>
          <a:lstStyle/>
          <a:p>
            <a:r>
              <a:rPr lang="en-US"/>
              <a:t>Click icon to add picture</a:t>
            </a:r>
            <a:endParaRPr lang="en-US" dirty="0"/>
          </a:p>
        </p:txBody>
      </p:sp>
      <p:sp>
        <p:nvSpPr>
          <p:cNvPr id="13" name="Rectangle 12"/>
          <p:cNvSpPr/>
          <p:nvPr/>
        </p:nvSpPr>
        <p:spPr>
          <a:xfrm>
            <a:off x="-21130" y="649066"/>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nvGrpSpPr>
          <p:cNvPr id="9" name="Group 8"/>
          <p:cNvGrpSpPr/>
          <p:nvPr/>
        </p:nvGrpSpPr>
        <p:grpSpPr>
          <a:xfrm>
            <a:off x="847071" y="6215357"/>
            <a:ext cx="516263" cy="705284"/>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217491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with footer: white">
    <p:spTree>
      <p:nvGrpSpPr>
        <p:cNvPr id="1" name=""/>
        <p:cNvGrpSpPr/>
        <p:nvPr/>
      </p:nvGrpSpPr>
      <p:grpSpPr>
        <a:xfrm>
          <a:off x="0" y="0"/>
          <a:ext cx="0" cy="0"/>
          <a:chOff x="0" y="0"/>
          <a:chExt cx="0" cy="0"/>
        </a:xfrm>
      </p:grpSpPr>
      <p:grpSp>
        <p:nvGrpSpPr>
          <p:cNvPr id="8" name="Group 7"/>
          <p:cNvGrpSpPr/>
          <p:nvPr/>
        </p:nvGrpSpPr>
        <p:grpSpPr>
          <a:xfrm>
            <a:off x="-41050" y="6215357"/>
            <a:ext cx="12304889" cy="705284"/>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12196"/>
              <a:ext cx="3613600" cy="253916"/>
            </a:xfrm>
            <a:prstGeom prst="rect">
              <a:avLst/>
            </a:prstGeom>
            <a:noFill/>
          </p:spPr>
          <p:txBody>
            <a:bodyPr wrap="square" rtlCol="0" anchor="ctr">
              <a:spAutoFit/>
            </a:bodyPr>
            <a:lstStyle/>
            <a:p>
              <a:r>
                <a:rPr lang="en-US" sz="1600" dirty="0">
                  <a:solidFill>
                    <a:srgbClr val="FFFFFF"/>
                  </a:solidFill>
                </a:rPr>
                <a:t>IUPUI</a:t>
              </a:r>
            </a:p>
          </p:txBody>
        </p:sp>
      </p:grpSp>
    </p:spTree>
    <p:extLst>
      <p:ext uri="{BB962C8B-B14F-4D97-AF65-F5344CB8AC3E}">
        <p14:creationId xmlns:p14="http://schemas.microsoft.com/office/powerpoint/2010/main" val="409276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p:nvGrpSpPr>
        <p:grpSpPr>
          <a:xfrm>
            <a:off x="-41050" y="6215357"/>
            <a:ext cx="12304889" cy="705284"/>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12196"/>
              <a:ext cx="3613600" cy="253916"/>
            </a:xfrm>
            <a:prstGeom prst="rect">
              <a:avLst/>
            </a:prstGeom>
            <a:noFill/>
          </p:spPr>
          <p:txBody>
            <a:bodyPr wrap="square" rtlCol="0" anchor="ctr">
              <a:spAutoFit/>
            </a:bodyPr>
            <a:lstStyle/>
            <a:p>
              <a:r>
                <a:rPr lang="en-US" sz="1600" dirty="0">
                  <a:solidFill>
                    <a:srgbClr val="FFFFFF"/>
                  </a:solidFill>
                </a:rPr>
                <a:t>IUPUI</a:t>
              </a:r>
            </a:p>
          </p:txBody>
        </p:sp>
      </p:grpSp>
    </p:spTree>
    <p:extLst>
      <p:ext uri="{BB962C8B-B14F-4D97-AF65-F5344CB8AC3E}">
        <p14:creationId xmlns:p14="http://schemas.microsoft.com/office/powerpoint/2010/main" val="72292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p:ph idx="1"/>
          </p:nvPr>
        </p:nvSpPr>
        <p:spPr>
          <a:xfrm>
            <a:off x="715470" y="907197"/>
            <a:ext cx="10478913" cy="3628887"/>
          </a:xfrm>
          <a:prstGeom prst="rect">
            <a:avLst/>
          </a:prstGeom>
        </p:spPr>
        <p:txBody>
          <a:bodyPr vert="horz" lIns="91440" tIns="45720" rIns="91440" bIns="45720" rtlCol="0">
            <a:normAutofit/>
          </a:bodyPr>
          <a:lstStyle>
            <a:lvl1pPr marL="0" indent="0">
              <a:lnSpc>
                <a:spcPct val="100000"/>
              </a:lnSpc>
              <a:buNone/>
              <a:defRPr sz="2400">
                <a:solidFill>
                  <a:schemeClr val="bg1"/>
                </a:solidFill>
                <a:latin typeface="Arial"/>
                <a:cs typeface="Arial"/>
              </a:defRPr>
            </a:lvl1pPr>
            <a:lvl2pPr marL="609585" indent="0">
              <a:lnSpc>
                <a:spcPct val="100000"/>
              </a:lnSpc>
              <a:buNone/>
              <a:defRPr sz="2133">
                <a:solidFill>
                  <a:schemeClr val="bg1"/>
                </a:solidFill>
                <a:latin typeface="Arial"/>
                <a:cs typeface="Arial"/>
              </a:defRPr>
            </a:lvl2pPr>
            <a:lvl3pPr marL="1219170" indent="0">
              <a:lnSpc>
                <a:spcPct val="100000"/>
              </a:lnSpc>
              <a:buNone/>
              <a:defRPr sz="2133">
                <a:solidFill>
                  <a:schemeClr val="bg1"/>
                </a:solidFill>
                <a:latin typeface="Arial"/>
                <a:cs typeface="Arial"/>
              </a:defRPr>
            </a:lvl3pPr>
            <a:lvl4pPr marL="1828754" indent="0">
              <a:lnSpc>
                <a:spcPct val="100000"/>
              </a:lnSpc>
              <a:buNone/>
              <a:defRPr sz="2133">
                <a:solidFill>
                  <a:schemeClr val="bg1"/>
                </a:solidFill>
                <a:latin typeface="Arial"/>
                <a:cs typeface="Arial"/>
              </a:defRPr>
            </a:lvl4pPr>
            <a:lvl5pPr>
              <a:lnSpc>
                <a:spcPct val="100000"/>
              </a:lnSpc>
              <a:defRPr sz="2133">
                <a:solidFill>
                  <a:schemeClr val="bg1"/>
                </a:solidFill>
                <a:latin typeface="Arial"/>
                <a:cs typeface="Arial"/>
              </a:defRPr>
            </a:lvl5pPr>
          </a:lstStyle>
          <a:p>
            <a:pPr lvl="0"/>
            <a:r>
              <a:rPr lang="en-US"/>
              <a:t>Click to edit Master text styles</a:t>
            </a:r>
          </a:p>
        </p:txBody>
      </p:sp>
      <p:sp>
        <p:nvSpPr>
          <p:cNvPr id="10" name="Rectangle 9"/>
          <p:cNvSpPr/>
          <p:nvPr/>
        </p:nvSpPr>
        <p:spPr>
          <a:xfrm>
            <a:off x="-21130" y="907197"/>
            <a:ext cx="110219" cy="5162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pic>
        <p:nvPicPr>
          <p:cNvPr id="6" name="Picture 5">
            <a:extLst>
              <a:ext uri="{FF2B5EF4-FFF2-40B4-BE49-F238E27FC236}">
                <a16:creationId xmlns:a16="http://schemas.microsoft.com/office/drawing/2014/main" id="{5387AF4E-BEE0-7640-83CF-38AF6CF315C5}"/>
              </a:ext>
            </a:extLst>
          </p:cNvPr>
          <p:cNvPicPr>
            <a:picLocks noChangeAspect="1"/>
          </p:cNvPicPr>
          <p:nvPr/>
        </p:nvPicPr>
        <p:blipFill>
          <a:blip r:embed="rId2"/>
          <a:stretch>
            <a:fillRect/>
          </a:stretch>
        </p:blipFill>
        <p:spPr>
          <a:xfrm>
            <a:off x="847071" y="5427952"/>
            <a:ext cx="2631920" cy="955501"/>
          </a:xfrm>
          <a:prstGeom prst="rect">
            <a:avLst/>
          </a:prstGeom>
        </p:spPr>
      </p:pic>
      <p:sp>
        <p:nvSpPr>
          <p:cNvPr id="7" name="Rectangle 6">
            <a:extLst>
              <a:ext uri="{FF2B5EF4-FFF2-40B4-BE49-F238E27FC236}">
                <a16:creationId xmlns:a16="http://schemas.microsoft.com/office/drawing/2014/main" id="{77C04367-EC7C-3642-9AC9-D11792B66E28}"/>
              </a:ext>
            </a:extLst>
          </p:cNvPr>
          <p:cNvSpPr/>
          <p:nvPr/>
        </p:nvSpPr>
        <p:spPr>
          <a:xfrm>
            <a:off x="847071" y="6304157"/>
            <a:ext cx="806844" cy="55384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992353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49189" y="846139"/>
            <a:ext cx="9069976"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49189" y="2119918"/>
            <a:ext cx="9069976" cy="42870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131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609585" rtl="0" eaLnBrk="1" latinLnBrk="0" hangingPunct="1">
        <a:spcBef>
          <a:spcPct val="0"/>
        </a:spcBef>
        <a:buNone/>
        <a:defRPr sz="4267" b="1" i="0" kern="100" spc="0">
          <a:solidFill>
            <a:schemeClr val="tx1"/>
          </a:solidFill>
          <a:latin typeface="Arial"/>
          <a:ea typeface="+mj-ea"/>
          <a:cs typeface="Arial"/>
        </a:defRPr>
      </a:lvl1pPr>
    </p:titleStyle>
    <p:bodyStyle>
      <a:lvl1pPr marL="457189" indent="-457189" algn="l" defTabSz="609585" rtl="0" eaLnBrk="1" latinLnBrk="0" hangingPunct="1">
        <a:lnSpc>
          <a:spcPct val="100000"/>
        </a:lnSpc>
        <a:spcBef>
          <a:spcPts val="0"/>
        </a:spcBef>
        <a:spcAft>
          <a:spcPts val="2400"/>
        </a:spcAft>
        <a:buClr>
          <a:schemeClr val="tx1">
            <a:lumMod val="50000"/>
            <a:lumOff val="50000"/>
          </a:schemeClr>
        </a:buClr>
        <a:buSzPct val="100000"/>
        <a:buFont typeface="Wingdings" charset="2"/>
        <a:buChar char="§"/>
        <a:defRPr sz="2400" kern="1200">
          <a:solidFill>
            <a:schemeClr val="tx1"/>
          </a:solidFill>
          <a:latin typeface="Arial"/>
          <a:ea typeface="+mn-ea"/>
          <a:cs typeface="Arial"/>
        </a:defRPr>
      </a:lvl1pPr>
      <a:lvl2pPr marL="990575" indent="-380990"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2pPr>
      <a:lvl3pPr marL="1523962"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3pPr>
      <a:lvl4pPr marL="2133547"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4pPr>
      <a:lvl5pPr marL="2743131" indent="-304792" algn="l" defTabSz="609585" rtl="0" eaLnBrk="1" latinLnBrk="0" hangingPunct="1">
        <a:lnSpc>
          <a:spcPct val="100000"/>
        </a:lnSpc>
        <a:spcBef>
          <a:spcPts val="0"/>
        </a:spcBef>
        <a:spcAft>
          <a:spcPts val="2400"/>
        </a:spcAft>
        <a:buFont typeface="Arial"/>
        <a:buChar char="»"/>
        <a:defRPr sz="2400"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EC224D-CBAD-4C46-061F-3B8D9B983D30}"/>
              </a:ext>
            </a:extLst>
          </p:cNvPr>
          <p:cNvSpPr txBox="1">
            <a:spLocks noGrp="1"/>
          </p:cNvSpPr>
          <p:nvPr>
            <p:ph type="title"/>
          </p:nvPr>
        </p:nvSpPr>
        <p:spPr>
          <a:xfrm>
            <a:off x="707592" y="2568738"/>
            <a:ext cx="10616945" cy="2431435"/>
          </a:xfrm>
          <a:prstGeom prst="rect">
            <a:avLst/>
          </a:prstGeom>
          <a:noFill/>
        </p:spPr>
        <p:txBody>
          <a:bodyPr wrap="none" rtlCol="0">
            <a:spAutoFit/>
          </a:bodyPr>
          <a:lstStyle/>
          <a:p>
            <a:pPr>
              <a:lnSpc>
                <a:spcPct val="100000"/>
              </a:lnSpc>
            </a:pPr>
            <a:r>
              <a:rPr lang="en-US" sz="3800" b="1" dirty="0"/>
              <a:t>Dialectal Translation Between </a:t>
            </a:r>
          </a:p>
          <a:p>
            <a:pPr>
              <a:lnSpc>
                <a:spcPct val="100000"/>
              </a:lnSpc>
            </a:pPr>
            <a:r>
              <a:rPr lang="en-US" sz="3800" b="1" u="sng" dirty="0"/>
              <a:t>African American Vernacular English (AAVE)</a:t>
            </a:r>
          </a:p>
          <a:p>
            <a:pPr>
              <a:lnSpc>
                <a:spcPct val="100000"/>
              </a:lnSpc>
            </a:pPr>
            <a:r>
              <a:rPr lang="en-US" sz="3800" b="1" dirty="0"/>
              <a:t>And </a:t>
            </a:r>
          </a:p>
          <a:p>
            <a:pPr>
              <a:lnSpc>
                <a:spcPct val="100000"/>
              </a:lnSpc>
            </a:pPr>
            <a:r>
              <a:rPr lang="en-US" sz="3800" b="1" u="sng" dirty="0"/>
              <a:t>Standard American Vernacular English (SAE)</a:t>
            </a:r>
          </a:p>
        </p:txBody>
      </p:sp>
      <p:pic>
        <p:nvPicPr>
          <p:cNvPr id="6" name="Picture 2" descr="Logo">
            <a:extLst>
              <a:ext uri="{FF2B5EF4-FFF2-40B4-BE49-F238E27FC236}">
                <a16:creationId xmlns:a16="http://schemas.microsoft.com/office/drawing/2014/main" id="{6DC5B653-5097-40FE-2A17-66BCEAE0D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2054" y="0"/>
            <a:ext cx="1729946" cy="973095"/>
          </a:xfrm>
          <a:prstGeom prst="rect">
            <a:avLst/>
          </a:prstGeom>
          <a:solidFill>
            <a:schemeClr val="tx1">
              <a:lumMod val="85000"/>
              <a:lumOff val="15000"/>
            </a:schemeClr>
          </a:solidFill>
        </p:spPr>
      </p:pic>
    </p:spTree>
    <p:extLst>
      <p:ext uri="{BB962C8B-B14F-4D97-AF65-F5344CB8AC3E}">
        <p14:creationId xmlns:p14="http://schemas.microsoft.com/office/powerpoint/2010/main" val="401709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1DFEB9-BD9E-C78C-C9A5-957A6F567691}"/>
              </a:ext>
            </a:extLst>
          </p:cNvPr>
          <p:cNvSpPr txBox="1"/>
          <p:nvPr/>
        </p:nvSpPr>
        <p:spPr>
          <a:xfrm>
            <a:off x="90311" y="46349"/>
            <a:ext cx="12101689" cy="67710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100000"/>
              </a:lnSpc>
            </a:pPr>
            <a:r>
              <a:rPr lang="en-US" sz="1900" b="1" u="sng" dirty="0"/>
              <a:t>Dialectal Translation Between  African American Vernacular English (AAVE) And Standard American Vernacular English (SAE)</a:t>
            </a:r>
            <a:endParaRPr lang="en-US" sz="1900" u="sng" dirty="0"/>
          </a:p>
        </p:txBody>
      </p:sp>
      <p:graphicFrame>
        <p:nvGraphicFramePr>
          <p:cNvPr id="4" name="Diagram 3">
            <a:extLst>
              <a:ext uri="{FF2B5EF4-FFF2-40B4-BE49-F238E27FC236}">
                <a16:creationId xmlns:a16="http://schemas.microsoft.com/office/drawing/2014/main" id="{E9185C94-A8DB-41DA-50C3-41A3E04F73D0}"/>
              </a:ext>
            </a:extLst>
          </p:cNvPr>
          <p:cNvGraphicFramePr/>
          <p:nvPr>
            <p:extLst>
              <p:ext uri="{D42A27DB-BD31-4B8C-83A1-F6EECF244321}">
                <p14:modId xmlns:p14="http://schemas.microsoft.com/office/powerpoint/2010/main" val="1202982042"/>
              </p:ext>
            </p:extLst>
          </p:nvPr>
        </p:nvGraphicFramePr>
        <p:xfrm>
          <a:off x="88725" y="770148"/>
          <a:ext cx="12011376" cy="4509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F52DC79-7C0E-46A5-C7C1-A8195A2D9763}"/>
              </a:ext>
            </a:extLst>
          </p:cNvPr>
          <p:cNvSpPr txBox="1"/>
          <p:nvPr/>
        </p:nvSpPr>
        <p:spPr>
          <a:xfrm>
            <a:off x="0" y="770148"/>
            <a:ext cx="12101689" cy="861774"/>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lgn="just">
              <a:buFont typeface="Arial" panose="020B0604020202020204" pitchFamily="34" charset="0"/>
              <a:buChar char="•"/>
            </a:pPr>
            <a:r>
              <a:rPr lang="en-US" b="1" i="0" dirty="0">
                <a:effectLst/>
              </a:rPr>
              <a:t>Methodology: </a:t>
            </a:r>
            <a:r>
              <a:rPr lang="en-US" sz="1600" b="0" i="0" dirty="0">
                <a:effectLst/>
              </a:rPr>
              <a:t>Based on extensive literature review, we are proceeding with a gradual, iterative approach. Where we started with basic baseline models, and we are increasing the complexity step by step. This methodical approach allows us to carefully tune our models, balancing complexity with performance, and making informed decisions at each stage of development.</a:t>
            </a:r>
          </a:p>
        </p:txBody>
      </p:sp>
      <p:graphicFrame>
        <p:nvGraphicFramePr>
          <p:cNvPr id="5" name="Diagram 4">
            <a:extLst>
              <a:ext uri="{FF2B5EF4-FFF2-40B4-BE49-F238E27FC236}">
                <a16:creationId xmlns:a16="http://schemas.microsoft.com/office/drawing/2014/main" id="{D5490057-5811-E251-D0BC-616CBD7E0204}"/>
              </a:ext>
            </a:extLst>
          </p:cNvPr>
          <p:cNvGraphicFramePr/>
          <p:nvPr>
            <p:extLst>
              <p:ext uri="{D42A27DB-BD31-4B8C-83A1-F6EECF244321}">
                <p14:modId xmlns:p14="http://schemas.microsoft.com/office/powerpoint/2010/main" val="3136886884"/>
              </p:ext>
            </p:extLst>
          </p:nvPr>
        </p:nvGraphicFramePr>
        <p:xfrm>
          <a:off x="2955236" y="4657133"/>
          <a:ext cx="6400800" cy="12917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TextBox 6">
            <a:extLst>
              <a:ext uri="{FF2B5EF4-FFF2-40B4-BE49-F238E27FC236}">
                <a16:creationId xmlns:a16="http://schemas.microsoft.com/office/drawing/2014/main" id="{9CDE0DDE-74A7-1990-D27D-177772D23F66}"/>
              </a:ext>
            </a:extLst>
          </p:cNvPr>
          <p:cNvSpPr txBox="1"/>
          <p:nvPr/>
        </p:nvSpPr>
        <p:spPr>
          <a:xfrm>
            <a:off x="5230521" y="5948911"/>
            <a:ext cx="1727781" cy="369332"/>
          </a:xfrm>
          <a:prstGeom prst="rect">
            <a:avLst/>
          </a:prstGeom>
          <a:noFill/>
        </p:spPr>
        <p:txBody>
          <a:bodyPr wrap="none" rtlCol="0">
            <a:spAutoFit/>
          </a:bodyPr>
          <a:lstStyle/>
          <a:p>
            <a:r>
              <a:rPr lang="en-US" b="1" dirty="0"/>
              <a:t>Plan of Action</a:t>
            </a:r>
          </a:p>
        </p:txBody>
      </p:sp>
      <p:sp>
        <p:nvSpPr>
          <p:cNvPr id="8" name="TextBox 7">
            <a:extLst>
              <a:ext uri="{FF2B5EF4-FFF2-40B4-BE49-F238E27FC236}">
                <a16:creationId xmlns:a16="http://schemas.microsoft.com/office/drawing/2014/main" id="{B61C718D-4921-B385-AE60-C18416AB1301}"/>
              </a:ext>
            </a:extLst>
          </p:cNvPr>
          <p:cNvSpPr txBox="1"/>
          <p:nvPr/>
        </p:nvSpPr>
        <p:spPr>
          <a:xfrm>
            <a:off x="4689701" y="4287800"/>
            <a:ext cx="2809423" cy="369332"/>
          </a:xfrm>
          <a:prstGeom prst="rect">
            <a:avLst/>
          </a:prstGeom>
          <a:noFill/>
        </p:spPr>
        <p:txBody>
          <a:bodyPr wrap="none" rtlCol="0">
            <a:spAutoFit/>
          </a:bodyPr>
          <a:lstStyle/>
          <a:p>
            <a:r>
              <a:rPr lang="en-US" b="1" dirty="0"/>
              <a:t>Process / Current Work </a:t>
            </a:r>
          </a:p>
        </p:txBody>
      </p:sp>
    </p:spTree>
    <p:extLst>
      <p:ext uri="{BB962C8B-B14F-4D97-AF65-F5344CB8AC3E}">
        <p14:creationId xmlns:p14="http://schemas.microsoft.com/office/powerpoint/2010/main" val="2639456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939703"/>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9" id="{A077EA93-62D5-E146-BA93-01D0C3454591}" vid="{16BA519C-B7A2-D14F-B77E-0D59B4CF592B}"/>
    </a:ext>
  </a:extLst>
</a:theme>
</file>

<file path=docProps/app.xml><?xml version="1.0" encoding="utf-8"?>
<Properties xmlns="http://schemas.openxmlformats.org/officeDocument/2006/extended-properties" xmlns:vt="http://schemas.openxmlformats.org/officeDocument/2006/docPropsVTypes">
  <Template>IUPUI-template</Template>
  <TotalTime>20797</TotalTime>
  <Words>205</Words>
  <Application>Microsoft Macintosh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Wingdings</vt:lpstr>
      <vt:lpstr>Main</vt:lpstr>
      <vt:lpstr>Dialectal Translation Between  African American Vernacular English (AAVE) And  Standard American Vernacular English (SAE)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Dialectal Translation Between  African American Vernacular English (AAVE) And  Standard American Vernacular English (SAE)</dc:title>
  <dc:creator>Shreyas Aswar</dc:creator>
  <cp:lastModifiedBy>Aswar, Shreyas</cp:lastModifiedBy>
  <cp:revision>11</cp:revision>
  <dcterms:created xsi:type="dcterms:W3CDTF">2023-12-14T13:57:25Z</dcterms:created>
  <dcterms:modified xsi:type="dcterms:W3CDTF">2024-01-11T05:21:20Z</dcterms:modified>
</cp:coreProperties>
</file>