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56" r:id="rId5"/>
    <p:sldId id="276" r:id="rId6"/>
    <p:sldId id="287" r:id="rId7"/>
    <p:sldId id="283" r:id="rId8"/>
    <p:sldId id="28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52" autoAdjust="0"/>
  </p:normalViewPr>
  <p:slideViewPr>
    <p:cSldViewPr snapToGrid="0" showGuides="1">
      <p:cViewPr>
        <p:scale>
          <a:sx n="110" d="100"/>
          <a:sy n="110" d="100"/>
        </p:scale>
        <p:origin x="552" y="24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2/4/24</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2/4/24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585095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96791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2/4/24</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2/4/24</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644513"/>
            <a:ext cx="9144000" cy="4154984"/>
          </a:xfrm>
        </p:spPr>
        <p:txBody>
          <a:bodyPr lIns="0" tIns="0" rIns="0" bIns="0" anchor="t">
            <a:spAutoFit/>
          </a:bodyPr>
          <a:lstStyle/>
          <a:p>
            <a:r>
              <a:rPr lang="en-US" b="1" dirty="0">
                <a:solidFill>
                  <a:schemeClr val="bg1"/>
                </a:solidFill>
              </a:rPr>
              <a:t>Event Extraction and Notification Chrome Extension</a:t>
            </a:r>
            <a:br>
              <a:rPr lang="en-US" b="1" dirty="0">
                <a:solidFill>
                  <a:schemeClr val="bg1"/>
                </a:solidFill>
              </a:rPr>
            </a:br>
            <a:br>
              <a:rPr lang="en-US" dirty="0">
                <a:solidFill>
                  <a:schemeClr val="bg1"/>
                </a:solidFill>
              </a:rPr>
            </a:b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2928899"/>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38784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03149"/>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STAR</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5A1D7CDF-E492-AE02-180B-922AF1A6CA89}"/>
              </a:ext>
            </a:extLst>
          </p:cNvPr>
          <p:cNvSpPr txBox="1"/>
          <p:nvPr/>
        </p:nvSpPr>
        <p:spPr>
          <a:xfrm>
            <a:off x="1924211" y="942582"/>
            <a:ext cx="9392356" cy="1015663"/>
          </a:xfrm>
          <a:prstGeom prst="rect">
            <a:avLst/>
          </a:prstGeom>
          <a:noFill/>
        </p:spPr>
        <p:txBody>
          <a:bodyPr wrap="square" rtlCol="0">
            <a:spAutoFit/>
          </a:bodyPr>
          <a:lstStyle/>
          <a:p>
            <a:r>
              <a:rPr lang="en-US" sz="2000" dirty="0"/>
              <a:t>The challenge addressed was the time-consuming process of manually adding event information from emails to a calendar. With the proliferation of digital communication, important event details can often get lost in a sea of emails.</a:t>
            </a:r>
          </a:p>
        </p:txBody>
      </p:sp>
      <p:sp>
        <p:nvSpPr>
          <p:cNvPr id="6" name="TextBox 5">
            <a:extLst>
              <a:ext uri="{FF2B5EF4-FFF2-40B4-BE49-F238E27FC236}">
                <a16:creationId xmlns:a16="http://schemas.microsoft.com/office/drawing/2014/main" id="{86CE12D2-8021-C6FB-66F2-5A53C961A381}"/>
              </a:ext>
            </a:extLst>
          </p:cNvPr>
          <p:cNvSpPr txBox="1"/>
          <p:nvPr/>
        </p:nvSpPr>
        <p:spPr>
          <a:xfrm>
            <a:off x="1924211" y="2291578"/>
            <a:ext cx="9234311" cy="1015663"/>
          </a:xfrm>
          <a:prstGeom prst="rect">
            <a:avLst/>
          </a:prstGeom>
          <a:noFill/>
        </p:spPr>
        <p:txBody>
          <a:bodyPr wrap="square">
            <a:spAutoFit/>
          </a:bodyPr>
          <a:lstStyle/>
          <a:p>
            <a:r>
              <a:rPr lang="en-US" sz="2000" dirty="0"/>
              <a:t>The objective was to automate the extraction of event information from emails and update this information directly into a calendar, thus saving time and improving efficiency.</a:t>
            </a:r>
          </a:p>
        </p:txBody>
      </p:sp>
      <p:sp>
        <p:nvSpPr>
          <p:cNvPr id="9" name="TextBox 8">
            <a:extLst>
              <a:ext uri="{FF2B5EF4-FFF2-40B4-BE49-F238E27FC236}">
                <a16:creationId xmlns:a16="http://schemas.microsoft.com/office/drawing/2014/main" id="{5894312D-E8F4-5483-CBC5-A10BF4F13530}"/>
              </a:ext>
            </a:extLst>
          </p:cNvPr>
          <p:cNvSpPr txBox="1"/>
          <p:nvPr/>
        </p:nvSpPr>
        <p:spPr>
          <a:xfrm>
            <a:off x="1903588" y="3640575"/>
            <a:ext cx="9392356" cy="1323439"/>
          </a:xfrm>
          <a:prstGeom prst="rect">
            <a:avLst/>
          </a:prstGeom>
          <a:noFill/>
        </p:spPr>
        <p:txBody>
          <a:bodyPr wrap="square">
            <a:spAutoFit/>
          </a:bodyPr>
          <a:lstStyle/>
          <a:p>
            <a:r>
              <a:rPr lang="en-US" sz="2000" dirty="0"/>
              <a:t>Developed an NLP-based browser extension that analyzes email content to detect event details like date, time, and location. The system uses lexical analysis, parsing, and specific grammar rules to extract and map event details onto a calendar autonomously with user consent.</a:t>
            </a:r>
          </a:p>
        </p:txBody>
      </p:sp>
      <p:sp>
        <p:nvSpPr>
          <p:cNvPr id="17" name="TextBox 16">
            <a:extLst>
              <a:ext uri="{FF2B5EF4-FFF2-40B4-BE49-F238E27FC236}">
                <a16:creationId xmlns:a16="http://schemas.microsoft.com/office/drawing/2014/main" id="{F36EF37A-5E2F-49F2-17F6-417BB6ABA257}"/>
              </a:ext>
            </a:extLst>
          </p:cNvPr>
          <p:cNvSpPr txBox="1"/>
          <p:nvPr/>
        </p:nvSpPr>
        <p:spPr>
          <a:xfrm>
            <a:off x="1907822" y="5266011"/>
            <a:ext cx="9408745" cy="1015663"/>
          </a:xfrm>
          <a:prstGeom prst="rect">
            <a:avLst/>
          </a:prstGeom>
          <a:noFill/>
        </p:spPr>
        <p:txBody>
          <a:bodyPr wrap="square">
            <a:spAutoFit/>
          </a:bodyPr>
          <a:lstStyle/>
          <a:p>
            <a:r>
              <a:rPr lang="en-US" sz="2000" dirty="0"/>
              <a:t>The extension successfully automated the process of event information extraction and calendar updating. It demonstrated the capability to accurately detect and process event details from emails, significantly reducing the manual effort required.</a:t>
            </a:r>
          </a:p>
        </p:txBody>
      </p:sp>
      <p:pic>
        <p:nvPicPr>
          <p:cNvPr id="48" name="Picture 47">
            <a:extLst>
              <a:ext uri="{FF2B5EF4-FFF2-40B4-BE49-F238E27FC236}">
                <a16:creationId xmlns:a16="http://schemas.microsoft.com/office/drawing/2014/main" id="{6A9482BC-07BD-2FFC-21EA-D999FA558656}"/>
              </a:ext>
            </a:extLst>
          </p:cNvPr>
          <p:cNvPicPr>
            <a:picLocks noChangeAspect="1"/>
          </p:cNvPicPr>
          <p:nvPr/>
        </p:nvPicPr>
        <p:blipFill>
          <a:blip r:embed="rId3"/>
          <a:stretch>
            <a:fillRect/>
          </a:stretch>
        </p:blipFill>
        <p:spPr>
          <a:xfrm>
            <a:off x="503142" y="878135"/>
            <a:ext cx="960731" cy="1198088"/>
          </a:xfrm>
          <a:prstGeom prst="rect">
            <a:avLst/>
          </a:prstGeom>
        </p:spPr>
      </p:pic>
      <p:pic>
        <p:nvPicPr>
          <p:cNvPr id="50" name="Picture 49">
            <a:extLst>
              <a:ext uri="{FF2B5EF4-FFF2-40B4-BE49-F238E27FC236}">
                <a16:creationId xmlns:a16="http://schemas.microsoft.com/office/drawing/2014/main" id="{185299F1-2A21-12BF-5137-E7B014C4430A}"/>
              </a:ext>
            </a:extLst>
          </p:cNvPr>
          <p:cNvPicPr>
            <a:picLocks noChangeAspect="1"/>
          </p:cNvPicPr>
          <p:nvPr/>
        </p:nvPicPr>
        <p:blipFill>
          <a:blip r:embed="rId4"/>
          <a:stretch>
            <a:fillRect/>
          </a:stretch>
        </p:blipFill>
        <p:spPr>
          <a:xfrm>
            <a:off x="228600" y="1608780"/>
            <a:ext cx="1467011" cy="541665"/>
          </a:xfrm>
          <a:prstGeom prst="rect">
            <a:avLst/>
          </a:prstGeom>
        </p:spPr>
      </p:pic>
      <p:sp>
        <p:nvSpPr>
          <p:cNvPr id="51" name="Google Shape;142;p19">
            <a:extLst>
              <a:ext uri="{FF2B5EF4-FFF2-40B4-BE49-F238E27FC236}">
                <a16:creationId xmlns:a16="http://schemas.microsoft.com/office/drawing/2014/main" id="{1BF66517-1845-D7F5-1D5C-300C9061A565}"/>
              </a:ext>
            </a:extLst>
          </p:cNvPr>
          <p:cNvSpPr/>
          <p:nvPr/>
        </p:nvSpPr>
        <p:spPr>
          <a:xfrm>
            <a:off x="503142" y="5137717"/>
            <a:ext cx="912753" cy="808878"/>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dirty="0">
                <a:solidFill>
                  <a:schemeClr val="accent4"/>
                </a:solidFill>
                <a:latin typeface="Fira Sans Extra Condensed Medium"/>
                <a:ea typeface="Fira Sans Extra Condensed Medium"/>
                <a:cs typeface="Fira Sans Extra Condensed Medium"/>
                <a:sym typeface="Fira Sans Extra Condensed Medium"/>
              </a:rPr>
              <a:t>R</a:t>
            </a:r>
            <a:endParaRPr dirty="0">
              <a:solidFill>
                <a:schemeClr val="accent4"/>
              </a:solidFill>
            </a:endParaRPr>
          </a:p>
        </p:txBody>
      </p:sp>
      <p:sp>
        <p:nvSpPr>
          <p:cNvPr id="52" name="Google Shape;143;p19">
            <a:extLst>
              <a:ext uri="{FF2B5EF4-FFF2-40B4-BE49-F238E27FC236}">
                <a16:creationId xmlns:a16="http://schemas.microsoft.com/office/drawing/2014/main" id="{20B6414D-6CB1-D6FE-B4A2-6DF3EA04655F}"/>
              </a:ext>
            </a:extLst>
          </p:cNvPr>
          <p:cNvSpPr/>
          <p:nvPr/>
        </p:nvSpPr>
        <p:spPr>
          <a:xfrm>
            <a:off x="256941" y="5890301"/>
            <a:ext cx="1485598" cy="307607"/>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Results</a:t>
            </a:r>
            <a:endParaRPr sz="2200">
              <a:solidFill>
                <a:schemeClr val="lt1"/>
              </a:solidFill>
              <a:latin typeface="Fira Sans Extra Condensed Medium"/>
              <a:ea typeface="Fira Sans Extra Condensed Medium"/>
              <a:cs typeface="Fira Sans Extra Condensed Medium"/>
              <a:sym typeface="Fira Sans Extra Condensed Medium"/>
            </a:endParaRPr>
          </a:p>
        </p:txBody>
      </p:sp>
      <p:sp>
        <p:nvSpPr>
          <p:cNvPr id="53" name="Google Shape;148;p19">
            <a:extLst>
              <a:ext uri="{FF2B5EF4-FFF2-40B4-BE49-F238E27FC236}">
                <a16:creationId xmlns:a16="http://schemas.microsoft.com/office/drawing/2014/main" id="{47CA6A8B-834E-3E9D-3BF3-0DC2C0CB307B}"/>
              </a:ext>
            </a:extLst>
          </p:cNvPr>
          <p:cNvSpPr/>
          <p:nvPr/>
        </p:nvSpPr>
        <p:spPr>
          <a:xfrm>
            <a:off x="503142" y="3684556"/>
            <a:ext cx="960731" cy="85427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3"/>
                </a:solidFill>
                <a:latin typeface="Fira Sans Extra Condensed Medium"/>
                <a:ea typeface="Fira Sans Extra Condensed Medium"/>
                <a:cs typeface="Fira Sans Extra Condensed Medium"/>
                <a:sym typeface="Fira Sans Extra Condensed Medium"/>
              </a:rPr>
              <a:t>A</a:t>
            </a:r>
            <a:endParaRPr>
              <a:solidFill>
                <a:schemeClr val="accent3"/>
              </a:solidFill>
            </a:endParaRPr>
          </a:p>
        </p:txBody>
      </p:sp>
      <p:sp>
        <p:nvSpPr>
          <p:cNvPr id="54" name="Google Shape;149;p19">
            <a:extLst>
              <a:ext uri="{FF2B5EF4-FFF2-40B4-BE49-F238E27FC236}">
                <a16:creationId xmlns:a16="http://schemas.microsoft.com/office/drawing/2014/main" id="{32A8F2E3-CD0C-A7FD-24FC-58BC0126A40D}"/>
              </a:ext>
            </a:extLst>
          </p:cNvPr>
          <p:cNvSpPr/>
          <p:nvPr/>
        </p:nvSpPr>
        <p:spPr>
          <a:xfrm>
            <a:off x="256941" y="4436378"/>
            <a:ext cx="1485598" cy="307605"/>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dirty="0">
                <a:solidFill>
                  <a:schemeClr val="lt1"/>
                </a:solidFill>
                <a:latin typeface="Fira Sans Extra Condensed Medium"/>
                <a:ea typeface="Fira Sans Extra Condensed Medium"/>
                <a:cs typeface="Fira Sans Extra Condensed Medium"/>
                <a:sym typeface="Fira Sans Extra Condensed Medium"/>
              </a:rPr>
              <a:t>Action</a:t>
            </a:r>
            <a:endParaRPr sz="2200" dirty="0">
              <a:solidFill>
                <a:schemeClr val="lt1"/>
              </a:solidFill>
              <a:latin typeface="Fira Sans Extra Condensed Medium"/>
              <a:ea typeface="Fira Sans Extra Condensed Medium"/>
              <a:cs typeface="Fira Sans Extra Condensed Medium"/>
              <a:sym typeface="Fira Sans Extra Condensed Medium"/>
            </a:endParaRPr>
          </a:p>
        </p:txBody>
      </p:sp>
      <p:sp>
        <p:nvSpPr>
          <p:cNvPr id="55" name="Google Shape;151;p19">
            <a:extLst>
              <a:ext uri="{FF2B5EF4-FFF2-40B4-BE49-F238E27FC236}">
                <a16:creationId xmlns:a16="http://schemas.microsoft.com/office/drawing/2014/main" id="{5C0DA87C-6C0C-1270-B2F1-216D3E58B671}"/>
              </a:ext>
            </a:extLst>
          </p:cNvPr>
          <p:cNvSpPr/>
          <p:nvPr/>
        </p:nvSpPr>
        <p:spPr>
          <a:xfrm>
            <a:off x="455164" y="2230582"/>
            <a:ext cx="960731" cy="852020"/>
          </a:xfrm>
          <a:prstGeom prst="ellipse">
            <a:avLst/>
          </a:prstGeom>
          <a:solidFill>
            <a:srgbClr val="FFFF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000">
                <a:solidFill>
                  <a:schemeClr val="accent2"/>
                </a:solidFill>
                <a:latin typeface="Fira Sans Extra Condensed Medium"/>
                <a:ea typeface="Fira Sans Extra Condensed Medium"/>
                <a:cs typeface="Fira Sans Extra Condensed Medium"/>
                <a:sym typeface="Fira Sans Extra Condensed Medium"/>
              </a:rPr>
              <a:t>T</a:t>
            </a:r>
            <a:endParaRPr>
              <a:solidFill>
                <a:schemeClr val="accent2"/>
              </a:solidFill>
            </a:endParaRPr>
          </a:p>
        </p:txBody>
      </p:sp>
      <p:sp>
        <p:nvSpPr>
          <p:cNvPr id="56" name="Google Shape;152;p19">
            <a:extLst>
              <a:ext uri="{FF2B5EF4-FFF2-40B4-BE49-F238E27FC236}">
                <a16:creationId xmlns:a16="http://schemas.microsoft.com/office/drawing/2014/main" id="{1211D6A4-5E1E-3D00-3920-462BEDB0B7DB}"/>
              </a:ext>
            </a:extLst>
          </p:cNvPr>
          <p:cNvSpPr/>
          <p:nvPr/>
        </p:nvSpPr>
        <p:spPr>
          <a:xfrm>
            <a:off x="270846" y="2982451"/>
            <a:ext cx="1402801" cy="307601"/>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Fira Sans Extra Condensed Medium"/>
                <a:ea typeface="Fira Sans Extra Condensed Medium"/>
                <a:cs typeface="Fira Sans Extra Condensed Medium"/>
                <a:sym typeface="Fira Sans Extra Condensed Medium"/>
              </a:rPr>
              <a:t>Task</a:t>
            </a:r>
            <a:endParaRPr sz="2200">
              <a:solidFill>
                <a:schemeClr val="lt1"/>
              </a:solidFill>
              <a:latin typeface="Fira Sans Extra Condensed Medium"/>
              <a:ea typeface="Fira Sans Extra Condensed Medium"/>
              <a:cs typeface="Fira Sans Extra Condensed Medium"/>
              <a:sym typeface="Fira Sans Extra Condensed Medium"/>
            </a:endParaRPr>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alpha val="50261"/>
          </a:schemeClr>
        </a:solidFill>
        <a:effectLst/>
      </p:bgPr>
    </p:bg>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49820" y="370548"/>
            <a:ext cx="11734800" cy="304699"/>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200" dirty="0"/>
              <a:t>Leveraged Knowledge</a:t>
            </a:r>
            <a:endParaRPr lang="en-US" sz="22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A7B005D-C311-8D61-3DBA-0915AA601201}"/>
              </a:ext>
            </a:extLst>
          </p:cNvPr>
          <p:cNvSpPr txBox="1"/>
          <p:nvPr/>
        </p:nvSpPr>
        <p:spPr>
          <a:xfrm>
            <a:off x="732581" y="1469883"/>
            <a:ext cx="10726838" cy="3693319"/>
          </a:xfrm>
          <a:prstGeom prst="rect">
            <a:avLst/>
          </a:prstGeom>
          <a:noFill/>
        </p:spPr>
        <p:txBody>
          <a:bodyPr wrap="square">
            <a:spAutoFit/>
          </a:bodyPr>
          <a:lstStyle/>
          <a:p>
            <a:r>
              <a:rPr lang="en-US" b="1" u="sng" dirty="0"/>
              <a:t>Programming &amp; Development:</a:t>
            </a:r>
            <a:r>
              <a:rPr lang="en-US" b="1" dirty="0"/>
              <a:t> </a:t>
            </a:r>
            <a:r>
              <a:rPr lang="en-US" dirty="0"/>
              <a:t>Utilized Python for developing the browser extension and integrating with Gmail API and Google Calendar API.</a:t>
            </a:r>
          </a:p>
          <a:p>
            <a:endParaRPr lang="en-US" dirty="0"/>
          </a:p>
          <a:p>
            <a:r>
              <a:rPr lang="en-US" b="1" u="sng" dirty="0"/>
              <a:t>Natural Language Processing (NLP): </a:t>
            </a:r>
            <a:r>
              <a:rPr lang="en-US" dirty="0"/>
              <a:t>Applied NLP techniques for email text analysis and event detail extraction, including tokenization and POS tagging.</a:t>
            </a:r>
          </a:p>
          <a:p>
            <a:endParaRPr lang="en-US" dirty="0"/>
          </a:p>
          <a:p>
            <a:r>
              <a:rPr lang="en-US" b="1" u="sng" dirty="0"/>
              <a:t>Data Parsing &amp; Analysis: </a:t>
            </a:r>
            <a:r>
              <a:rPr lang="en-US" dirty="0"/>
              <a:t>Implemented parsing algorithms to process and interpret the structured and unstructured text.</a:t>
            </a:r>
          </a:p>
          <a:p>
            <a:endParaRPr lang="en-US" dirty="0"/>
          </a:p>
          <a:p>
            <a:r>
              <a:rPr lang="en-US" b="1" u="sng" dirty="0"/>
              <a:t>API Integration: </a:t>
            </a:r>
            <a:r>
              <a:rPr lang="en-US" dirty="0"/>
              <a:t>Integrated with Gmail API for email retrieval and Google Calendar API for event updating.</a:t>
            </a:r>
          </a:p>
          <a:p>
            <a:endParaRPr lang="en-US" dirty="0"/>
          </a:p>
          <a:p>
            <a:r>
              <a:rPr lang="en-US" b="1" u="sng" dirty="0"/>
              <a:t>Software Engineering: </a:t>
            </a:r>
            <a:r>
              <a:rPr lang="en-US" dirty="0"/>
              <a:t>Designed and executed the extension's architecture, ensuring seamless user experience and functionality.</a:t>
            </a:r>
          </a:p>
        </p:txBody>
      </p:sp>
    </p:spTree>
    <p:extLst>
      <p:ext uri="{BB962C8B-B14F-4D97-AF65-F5344CB8AC3E}">
        <p14:creationId xmlns:p14="http://schemas.microsoft.com/office/powerpoint/2010/main" val="2680589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257459"/>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Innovation in automating event management from emails, leveraging advanced NLP techniques for accuracy, and enhancing user productivity by streamlining calendar updates.</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Potential limitations in detecting complex event details, reliance on specific email and calendar platforms, and challenges in handling emails with non-standard formats or multiple events.</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Expansion to support multiple email and calendar platforms, integration with corporate scheduling systems, and potential to extend functionality for broader personal management tools.</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Emerging competitors with similar or more advanced solutions, changes in API access policies by email and calendar service providers, and potential privacy concerns from users.</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spTree>
    <p:extLst>
      <p:ext uri="{BB962C8B-B14F-4D97-AF65-F5344CB8AC3E}">
        <p14:creationId xmlns:p14="http://schemas.microsoft.com/office/powerpoint/2010/main" val="72736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156</TotalTime>
  <Words>401</Words>
  <Application>Microsoft Macintosh PowerPoint</Application>
  <PresentationFormat>Widescreen</PresentationFormat>
  <Paragraphs>44</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Century Gothic</vt:lpstr>
      <vt:lpstr>Fira Sans Extra Condensed Medium</vt:lpstr>
      <vt:lpstr>Segoe UI</vt:lpstr>
      <vt:lpstr>Segoe UI Light</vt:lpstr>
      <vt:lpstr>Office Theme</vt:lpstr>
      <vt:lpstr>Event Extraction and Notification Chrome Extension  </vt:lpstr>
      <vt:lpstr>Project analysis slide 2</vt:lpstr>
      <vt:lpstr>Project analysis slide 2</vt:lpstr>
      <vt:lpstr>Project analysis slide 8</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Extraction and Notification Chrome Extension  </dc:title>
  <dc:creator>Shreyas Aswar</dc:creator>
  <cp:lastModifiedBy>Shreyas Aswar</cp:lastModifiedBy>
  <cp:revision>1</cp:revision>
  <dcterms:created xsi:type="dcterms:W3CDTF">2024-02-04T21:47:16Z</dcterms:created>
  <dcterms:modified xsi:type="dcterms:W3CDTF">2024-02-05T00:23:42Z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