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6" r:id="rId6"/>
    <p:sldId id="287" r:id="rId7"/>
    <p:sldId id="283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52" autoAdjust="0"/>
  </p:normalViewPr>
  <p:slideViewPr>
    <p:cSldViewPr snapToGrid="0" showGuides="1">
      <p:cViewPr varScale="1">
        <p:scale>
          <a:sx n="113" d="100"/>
          <a:sy n="113" d="100"/>
        </p:scale>
        <p:origin x="440" y="17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2/5/24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2/5/24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95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2/5/24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2/5/24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2/5/24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2/5/24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40763"/>
            <a:ext cx="9144000" cy="2492990"/>
          </a:xfrm>
        </p:spPr>
        <p:txBody>
          <a:bodyPr lIns="0" tIns="0" rIns="0" bIns="0" anchor="t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Cloud-Based Generalized Data Analysis Platform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928899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26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03149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1D7CDF-E492-AE02-180B-922AF1A6CA89}"/>
              </a:ext>
            </a:extLst>
          </p:cNvPr>
          <p:cNvSpPr txBox="1"/>
          <p:nvPr/>
        </p:nvSpPr>
        <p:spPr>
          <a:xfrm>
            <a:off x="1903588" y="974665"/>
            <a:ext cx="10039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Traditional data analysis methods were slow and manual, taking 4-5 minutes per dataset, limiting accessibility and efficiency.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E12D2-8021-C6FB-66F2-5A53C961A381}"/>
              </a:ext>
            </a:extLst>
          </p:cNvPr>
          <p:cNvSpPr txBox="1"/>
          <p:nvPr/>
        </p:nvSpPr>
        <p:spPr>
          <a:xfrm>
            <a:off x="1919848" y="2248542"/>
            <a:ext cx="98169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Develop a cloud-based platform to streamline the data analysis process, making it faster, more efficient, and accessible to all users.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94312D-E8F4-5483-CBC5-A10BF4F13530}"/>
              </a:ext>
            </a:extLst>
          </p:cNvPr>
          <p:cNvSpPr txBox="1"/>
          <p:nvPr/>
        </p:nvSpPr>
        <p:spPr>
          <a:xfrm>
            <a:off x="1952552" y="3684358"/>
            <a:ext cx="100108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Utilized Amazon Web Services for data storage and processing, employing Spark and </a:t>
            </a:r>
            <a:r>
              <a:rPr lang="en-US" sz="2000" dirty="0" err="1"/>
              <a:t>SparkML</a:t>
            </a:r>
            <a:r>
              <a:rPr lang="en-US" sz="2000" dirty="0"/>
              <a:t> for rapid descriptive statistics and predictive analysis. Simplified the user experience by enabling CSV file uploads for automatic analysis.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6EF37A-5E2F-49F2-17F6-417BB6ABA257}"/>
              </a:ext>
            </a:extLst>
          </p:cNvPr>
          <p:cNvSpPr txBox="1"/>
          <p:nvPr/>
        </p:nvSpPr>
        <p:spPr>
          <a:xfrm>
            <a:off x="1952552" y="5070612"/>
            <a:ext cx="100108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platform significantly reduced the time required for data analysis, providing descriptive statistics and predictive insights within minutes, and improved accessibility for users with varying technical expertise.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A9482BC-07BD-2FFC-21EA-D999FA558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2" y="878135"/>
            <a:ext cx="960731" cy="119808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85299F1-2A21-12BF-5137-E7B014C44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608780"/>
            <a:ext cx="1467011" cy="541665"/>
          </a:xfrm>
          <a:prstGeom prst="rect">
            <a:avLst/>
          </a:prstGeom>
        </p:spPr>
      </p:pic>
      <p:sp>
        <p:nvSpPr>
          <p:cNvPr id="51" name="Google Shape;142;p19">
            <a:extLst>
              <a:ext uri="{FF2B5EF4-FFF2-40B4-BE49-F238E27FC236}">
                <a16:creationId xmlns:a16="http://schemas.microsoft.com/office/drawing/2014/main" id="{1BF66517-1845-D7F5-1D5C-300C9061A565}"/>
              </a:ext>
            </a:extLst>
          </p:cNvPr>
          <p:cNvSpPr/>
          <p:nvPr/>
        </p:nvSpPr>
        <p:spPr>
          <a:xfrm>
            <a:off x="503142" y="5137717"/>
            <a:ext cx="912753" cy="808878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2" name="Google Shape;143;p19">
            <a:extLst>
              <a:ext uri="{FF2B5EF4-FFF2-40B4-BE49-F238E27FC236}">
                <a16:creationId xmlns:a16="http://schemas.microsoft.com/office/drawing/2014/main" id="{20B6414D-6CB1-D6FE-B4A2-6DF3EA04655F}"/>
              </a:ext>
            </a:extLst>
          </p:cNvPr>
          <p:cNvSpPr/>
          <p:nvPr/>
        </p:nvSpPr>
        <p:spPr>
          <a:xfrm>
            <a:off x="256941" y="5890301"/>
            <a:ext cx="1485598" cy="3076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Results</a:t>
            </a:r>
            <a:endParaRPr sz="22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3" name="Google Shape;148;p19">
            <a:extLst>
              <a:ext uri="{FF2B5EF4-FFF2-40B4-BE49-F238E27FC236}">
                <a16:creationId xmlns:a16="http://schemas.microsoft.com/office/drawing/2014/main" id="{47CA6A8B-834E-3E9D-3BF3-0DC2C0CB307B}"/>
              </a:ext>
            </a:extLst>
          </p:cNvPr>
          <p:cNvSpPr/>
          <p:nvPr/>
        </p:nvSpPr>
        <p:spPr>
          <a:xfrm>
            <a:off x="503142" y="3684556"/>
            <a:ext cx="960731" cy="85427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4" name="Google Shape;149;p19">
            <a:extLst>
              <a:ext uri="{FF2B5EF4-FFF2-40B4-BE49-F238E27FC236}">
                <a16:creationId xmlns:a16="http://schemas.microsoft.com/office/drawing/2014/main" id="{32A8F2E3-CD0C-A7FD-24FC-58BC0126A40D}"/>
              </a:ext>
            </a:extLst>
          </p:cNvPr>
          <p:cNvSpPr/>
          <p:nvPr/>
        </p:nvSpPr>
        <p:spPr>
          <a:xfrm>
            <a:off x="256941" y="4436378"/>
            <a:ext cx="1485598" cy="3076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Action</a:t>
            </a:r>
            <a:endParaRPr sz="22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5" name="Google Shape;151;p19">
            <a:extLst>
              <a:ext uri="{FF2B5EF4-FFF2-40B4-BE49-F238E27FC236}">
                <a16:creationId xmlns:a16="http://schemas.microsoft.com/office/drawing/2014/main" id="{5C0DA87C-6C0C-1270-B2F1-216D3E58B671}"/>
              </a:ext>
            </a:extLst>
          </p:cNvPr>
          <p:cNvSpPr/>
          <p:nvPr/>
        </p:nvSpPr>
        <p:spPr>
          <a:xfrm>
            <a:off x="455164" y="2230582"/>
            <a:ext cx="960731" cy="8520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6" name="Google Shape;152;p19">
            <a:extLst>
              <a:ext uri="{FF2B5EF4-FFF2-40B4-BE49-F238E27FC236}">
                <a16:creationId xmlns:a16="http://schemas.microsoft.com/office/drawing/2014/main" id="{1211D6A4-5E1E-3D00-3920-462BEDB0B7DB}"/>
              </a:ext>
            </a:extLst>
          </p:cNvPr>
          <p:cNvSpPr/>
          <p:nvPr/>
        </p:nvSpPr>
        <p:spPr>
          <a:xfrm>
            <a:off x="270846" y="2982451"/>
            <a:ext cx="1402801" cy="30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Task</a:t>
            </a:r>
            <a:endParaRPr sz="22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26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49820" y="370548"/>
            <a:ext cx="11734800" cy="3046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200" dirty="0"/>
              <a:t>Leveraged Knowledge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C738964-C811-C672-CA75-7CD98BDB4456}"/>
              </a:ext>
            </a:extLst>
          </p:cNvPr>
          <p:cNvSpPr txBox="1"/>
          <p:nvPr/>
        </p:nvSpPr>
        <p:spPr>
          <a:xfrm>
            <a:off x="383821" y="1490133"/>
            <a:ext cx="11492089" cy="2341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  <a:latin typeface="Söhne"/>
              </a:rPr>
              <a:t> AWS (S3, Lambda, Glue)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  <a:latin typeface="Söhne"/>
              </a:rPr>
              <a:t> Spark/</a:t>
            </a:r>
            <a:r>
              <a:rPr lang="en-US" sz="2500" b="0" i="0" dirty="0" err="1">
                <a:effectLst/>
                <a:latin typeface="Söhne"/>
              </a:rPr>
              <a:t>SparkML</a:t>
            </a:r>
            <a:r>
              <a:rPr lang="en-US" sz="2500" b="0" i="0" dirty="0">
                <a:effectLst/>
                <a:latin typeface="Söhne"/>
              </a:rPr>
              <a:t> for data processing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  <a:latin typeface="Söhne"/>
              </a:rPr>
              <a:t> HTML/JavaScript for UI development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Söhne"/>
              </a:rPr>
              <a:t> M</a:t>
            </a:r>
            <a:r>
              <a:rPr lang="en-US" sz="2500" b="0" i="0" dirty="0">
                <a:effectLst/>
                <a:latin typeface="Söhne"/>
              </a:rPr>
              <a:t>achine Learning for predictive analysis</a:t>
            </a:r>
          </a:p>
        </p:txBody>
      </p:sp>
    </p:spTree>
    <p:extLst>
      <p:ext uri="{BB962C8B-B14F-4D97-AF65-F5344CB8AC3E}">
        <p14:creationId xmlns:p14="http://schemas.microsoft.com/office/powerpoint/2010/main" val="268058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57459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POSITIVE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NEGATIVE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EXTERNAL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INTERNAL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399" y="2728060"/>
            <a:ext cx="4162870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Rapid analysis, user-friendly interface, leverages cloud computing for scalability and efficiency, accessible to non-technical users.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Dependence on cloud services may raise concerns about data privacy and internet connectivity requirements.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Growing demand for data analysis tools across industries, potential to integrate with other cloud services for enhanced functionalities.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Competition from existing cloud-based analysis platforms, technological advancements may require constant updates to stay relevant.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STRENGTH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WEAKNESS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OPPORTUNITY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THREAT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256</Words>
  <Application>Microsoft Macintosh PowerPoint</Application>
  <PresentationFormat>Widescreen</PresentationFormat>
  <Paragraphs>39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Century Gothic</vt:lpstr>
      <vt:lpstr>Fira Sans Extra Condensed Medium</vt:lpstr>
      <vt:lpstr>Segoe UI</vt:lpstr>
      <vt:lpstr>Segoe UI Light</vt:lpstr>
      <vt:lpstr>Söhne</vt:lpstr>
      <vt:lpstr>Office Theme</vt:lpstr>
      <vt:lpstr>Cloud-Based Generalized Data Analysis Platform</vt:lpstr>
      <vt:lpstr>Project analysis slide 2</vt:lpstr>
      <vt:lpstr>Project analysis slide 2</vt:lpstr>
      <vt:lpstr>Project analysis slide 8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Extraction and Notification Chrome Extension  </dc:title>
  <dc:creator>Shreyas Aswar</dc:creator>
  <cp:lastModifiedBy>Shreyas Aswar</cp:lastModifiedBy>
  <cp:revision>7</cp:revision>
  <dcterms:created xsi:type="dcterms:W3CDTF">2024-02-04T21:47:16Z</dcterms:created>
  <dcterms:modified xsi:type="dcterms:W3CDTF">2024-02-05T18:52:31Z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