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76" r:id="rId6"/>
    <p:sldId id="287" r:id="rId7"/>
    <p:sldId id="283"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52" autoAdjust="0"/>
  </p:normalViewPr>
  <p:slideViewPr>
    <p:cSldViewPr snapToGrid="0" showGuides="1">
      <p:cViewPr varScale="1">
        <p:scale>
          <a:sx n="113" d="100"/>
          <a:sy n="113" d="100"/>
        </p:scale>
        <p:origin x="440" y="100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2/5/24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2/5/24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58509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840763"/>
            <a:ext cx="9144000" cy="2492990"/>
          </a:xfrm>
        </p:spPr>
        <p:txBody>
          <a:bodyPr lIns="0" tIns="0" rIns="0" bIns="0" anchor="t">
            <a:spAutoFit/>
          </a:bodyPr>
          <a:lstStyle/>
          <a:p>
            <a:r>
              <a:rPr lang="en-US" dirty="0">
                <a:solidFill>
                  <a:schemeClr val="accent4"/>
                </a:solidFill>
              </a:rPr>
              <a:t>Job Matching – A Neural Network Approach</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92889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261"/>
          </a:schemeClr>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314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STAR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A1D7CDF-E492-AE02-180B-922AF1A6CA89}"/>
              </a:ext>
            </a:extLst>
          </p:cNvPr>
          <p:cNvSpPr txBox="1"/>
          <p:nvPr/>
        </p:nvSpPr>
        <p:spPr>
          <a:xfrm>
            <a:off x="1903588" y="974665"/>
            <a:ext cx="10039189" cy="923330"/>
          </a:xfrm>
          <a:prstGeom prst="rect">
            <a:avLst/>
          </a:prstGeom>
          <a:noFill/>
        </p:spPr>
        <p:txBody>
          <a:bodyPr wrap="square" rtlCol="0">
            <a:spAutoFit/>
          </a:bodyPr>
          <a:lstStyle/>
          <a:p>
            <a:r>
              <a:rPr lang="en-US" dirty="0"/>
              <a:t>The job market is highly competitive, with both job seekers and recruiters facing challenges in accurately matching resumes to job descriptions. Traditional methods like keyword and semantic matching often fall short due to their inability to handle the task's complexity efficiently.</a:t>
            </a:r>
          </a:p>
        </p:txBody>
      </p:sp>
      <p:sp>
        <p:nvSpPr>
          <p:cNvPr id="6" name="TextBox 5">
            <a:extLst>
              <a:ext uri="{FF2B5EF4-FFF2-40B4-BE49-F238E27FC236}">
                <a16:creationId xmlns:a16="http://schemas.microsoft.com/office/drawing/2014/main" id="{86CE12D2-8021-C6FB-66F2-5A53C961A381}"/>
              </a:ext>
            </a:extLst>
          </p:cNvPr>
          <p:cNvSpPr txBox="1"/>
          <p:nvPr/>
        </p:nvSpPr>
        <p:spPr>
          <a:xfrm>
            <a:off x="1919848" y="2248542"/>
            <a:ext cx="9816988" cy="1538883"/>
          </a:xfrm>
          <a:prstGeom prst="rect">
            <a:avLst/>
          </a:prstGeom>
          <a:noFill/>
        </p:spPr>
        <p:txBody>
          <a:bodyPr wrap="square">
            <a:spAutoFit/>
          </a:bodyPr>
          <a:lstStyle/>
          <a:p>
            <a:r>
              <a:rPr lang="en-US" dirty="0"/>
              <a:t>The project aimed to develop a novel neural network approach utilizing natural language processing (NLP) and deep learning algorithms. This approach seeks to automate the resume-job description matching process, reducing manual effort and increasing the accuracy of matches.</a:t>
            </a:r>
          </a:p>
          <a:p>
            <a:br>
              <a:rPr lang="en-US" sz="2000" dirty="0"/>
            </a:br>
            <a:endParaRPr lang="en-US" sz="2000" dirty="0"/>
          </a:p>
        </p:txBody>
      </p:sp>
      <p:sp>
        <p:nvSpPr>
          <p:cNvPr id="9" name="TextBox 8">
            <a:extLst>
              <a:ext uri="{FF2B5EF4-FFF2-40B4-BE49-F238E27FC236}">
                <a16:creationId xmlns:a16="http://schemas.microsoft.com/office/drawing/2014/main" id="{5894312D-E8F4-5483-CBC5-A10BF4F13530}"/>
              </a:ext>
            </a:extLst>
          </p:cNvPr>
          <p:cNvSpPr txBox="1"/>
          <p:nvPr/>
        </p:nvSpPr>
        <p:spPr>
          <a:xfrm>
            <a:off x="1924211" y="3489823"/>
            <a:ext cx="10010848" cy="1477328"/>
          </a:xfrm>
          <a:prstGeom prst="rect">
            <a:avLst/>
          </a:prstGeom>
          <a:noFill/>
        </p:spPr>
        <p:txBody>
          <a:bodyPr wrap="square">
            <a:spAutoFit/>
          </a:bodyPr>
          <a:lstStyle/>
          <a:p>
            <a:r>
              <a:rPr lang="en-US" dirty="0"/>
              <a:t>A dataset of job descriptions and resumes was compiled, and a neural network algorithm was trained to match resumes to job descriptions.</a:t>
            </a:r>
          </a:p>
          <a:p>
            <a:r>
              <a:rPr lang="en-US" dirty="0"/>
              <a:t>Various models (CNN, RNN, LSTM, BILSTM) were evaluated, with a focus on NLP techniques for feature extraction and classification.</a:t>
            </a:r>
          </a:p>
          <a:p>
            <a:r>
              <a:rPr lang="en-US" dirty="0"/>
              <a:t>The algorithm's effectiveness was assessed using metrics like accuracy, precision, recall, and F1 score.</a:t>
            </a:r>
          </a:p>
        </p:txBody>
      </p:sp>
      <p:sp>
        <p:nvSpPr>
          <p:cNvPr id="17" name="TextBox 16">
            <a:extLst>
              <a:ext uri="{FF2B5EF4-FFF2-40B4-BE49-F238E27FC236}">
                <a16:creationId xmlns:a16="http://schemas.microsoft.com/office/drawing/2014/main" id="{F36EF37A-5E2F-49F2-17F6-417BB6ABA257}"/>
              </a:ext>
            </a:extLst>
          </p:cNvPr>
          <p:cNvSpPr txBox="1"/>
          <p:nvPr/>
        </p:nvSpPr>
        <p:spPr>
          <a:xfrm>
            <a:off x="1907822" y="5266011"/>
            <a:ext cx="10010848" cy="1200329"/>
          </a:xfrm>
          <a:prstGeom prst="rect">
            <a:avLst/>
          </a:prstGeom>
          <a:noFill/>
        </p:spPr>
        <p:txBody>
          <a:bodyPr wrap="square">
            <a:spAutoFit/>
          </a:bodyPr>
          <a:lstStyle/>
          <a:p>
            <a:r>
              <a:rPr lang="en-US" dirty="0"/>
              <a:t>The neural network approach demonstrated a significant improvement in matching efficiency, with accuracy rates increasing from 84% to 96%.</a:t>
            </a:r>
          </a:p>
          <a:p>
            <a:r>
              <a:rPr lang="en-US" dirty="0"/>
              <a:t>This method streamlined the hiring process, benefiting both job seekers by improving their chances of being matched to suitable positions and recruiters by reducing the time required for manual matching.</a:t>
            </a:r>
          </a:p>
        </p:txBody>
      </p:sp>
      <p:pic>
        <p:nvPicPr>
          <p:cNvPr id="48" name="Picture 47">
            <a:extLst>
              <a:ext uri="{FF2B5EF4-FFF2-40B4-BE49-F238E27FC236}">
                <a16:creationId xmlns:a16="http://schemas.microsoft.com/office/drawing/2014/main" id="{6A9482BC-07BD-2FFC-21EA-D999FA558656}"/>
              </a:ext>
            </a:extLst>
          </p:cNvPr>
          <p:cNvPicPr>
            <a:picLocks noChangeAspect="1"/>
          </p:cNvPicPr>
          <p:nvPr/>
        </p:nvPicPr>
        <p:blipFill>
          <a:blip r:embed="rId3"/>
          <a:stretch>
            <a:fillRect/>
          </a:stretch>
        </p:blipFill>
        <p:spPr>
          <a:xfrm>
            <a:off x="503142" y="878135"/>
            <a:ext cx="960731" cy="1198088"/>
          </a:xfrm>
          <a:prstGeom prst="rect">
            <a:avLst/>
          </a:prstGeom>
        </p:spPr>
      </p:pic>
      <p:pic>
        <p:nvPicPr>
          <p:cNvPr id="50" name="Picture 49">
            <a:extLst>
              <a:ext uri="{FF2B5EF4-FFF2-40B4-BE49-F238E27FC236}">
                <a16:creationId xmlns:a16="http://schemas.microsoft.com/office/drawing/2014/main" id="{185299F1-2A21-12BF-5137-E7B014C4430A}"/>
              </a:ext>
            </a:extLst>
          </p:cNvPr>
          <p:cNvPicPr>
            <a:picLocks noChangeAspect="1"/>
          </p:cNvPicPr>
          <p:nvPr/>
        </p:nvPicPr>
        <p:blipFill>
          <a:blip r:embed="rId4"/>
          <a:stretch>
            <a:fillRect/>
          </a:stretch>
        </p:blipFill>
        <p:spPr>
          <a:xfrm>
            <a:off x="228600" y="1608780"/>
            <a:ext cx="1467011" cy="541665"/>
          </a:xfrm>
          <a:prstGeom prst="rect">
            <a:avLst/>
          </a:prstGeom>
        </p:spPr>
      </p:pic>
      <p:sp>
        <p:nvSpPr>
          <p:cNvPr id="51" name="Google Shape;142;p19">
            <a:extLst>
              <a:ext uri="{FF2B5EF4-FFF2-40B4-BE49-F238E27FC236}">
                <a16:creationId xmlns:a16="http://schemas.microsoft.com/office/drawing/2014/main" id="{1BF66517-1845-D7F5-1D5C-300C9061A565}"/>
              </a:ext>
            </a:extLst>
          </p:cNvPr>
          <p:cNvSpPr/>
          <p:nvPr/>
        </p:nvSpPr>
        <p:spPr>
          <a:xfrm>
            <a:off x="503142" y="5137717"/>
            <a:ext cx="912753" cy="808878"/>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accent4"/>
                </a:solidFill>
                <a:latin typeface="Fira Sans Extra Condensed Medium"/>
                <a:ea typeface="Fira Sans Extra Condensed Medium"/>
                <a:cs typeface="Fira Sans Extra Condensed Medium"/>
                <a:sym typeface="Fira Sans Extra Condensed Medium"/>
              </a:rPr>
              <a:t>R</a:t>
            </a:r>
            <a:endParaRPr dirty="0">
              <a:solidFill>
                <a:schemeClr val="accent4"/>
              </a:solidFill>
            </a:endParaRPr>
          </a:p>
        </p:txBody>
      </p:sp>
      <p:sp>
        <p:nvSpPr>
          <p:cNvPr id="52" name="Google Shape;143;p19">
            <a:extLst>
              <a:ext uri="{FF2B5EF4-FFF2-40B4-BE49-F238E27FC236}">
                <a16:creationId xmlns:a16="http://schemas.microsoft.com/office/drawing/2014/main" id="{20B6414D-6CB1-D6FE-B4A2-6DF3EA04655F}"/>
              </a:ext>
            </a:extLst>
          </p:cNvPr>
          <p:cNvSpPr/>
          <p:nvPr/>
        </p:nvSpPr>
        <p:spPr>
          <a:xfrm>
            <a:off x="256941" y="5890301"/>
            <a:ext cx="1485598" cy="307607"/>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Results</a:t>
            </a:r>
            <a:endParaRPr sz="2200">
              <a:solidFill>
                <a:schemeClr val="lt1"/>
              </a:solidFill>
              <a:latin typeface="Fira Sans Extra Condensed Medium"/>
              <a:ea typeface="Fira Sans Extra Condensed Medium"/>
              <a:cs typeface="Fira Sans Extra Condensed Medium"/>
              <a:sym typeface="Fira Sans Extra Condensed Medium"/>
            </a:endParaRPr>
          </a:p>
        </p:txBody>
      </p:sp>
      <p:sp>
        <p:nvSpPr>
          <p:cNvPr id="53" name="Google Shape;148;p19">
            <a:extLst>
              <a:ext uri="{FF2B5EF4-FFF2-40B4-BE49-F238E27FC236}">
                <a16:creationId xmlns:a16="http://schemas.microsoft.com/office/drawing/2014/main" id="{47CA6A8B-834E-3E9D-3BF3-0DC2C0CB307B}"/>
              </a:ext>
            </a:extLst>
          </p:cNvPr>
          <p:cNvSpPr/>
          <p:nvPr/>
        </p:nvSpPr>
        <p:spPr>
          <a:xfrm>
            <a:off x="503142" y="3684556"/>
            <a:ext cx="960731" cy="85427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accent3"/>
                </a:solidFill>
                <a:latin typeface="Fira Sans Extra Condensed Medium"/>
                <a:ea typeface="Fira Sans Extra Condensed Medium"/>
                <a:cs typeface="Fira Sans Extra Condensed Medium"/>
                <a:sym typeface="Fira Sans Extra Condensed Medium"/>
              </a:rPr>
              <a:t>A</a:t>
            </a:r>
            <a:endParaRPr>
              <a:solidFill>
                <a:schemeClr val="accent3"/>
              </a:solidFill>
            </a:endParaRPr>
          </a:p>
        </p:txBody>
      </p:sp>
      <p:sp>
        <p:nvSpPr>
          <p:cNvPr id="54" name="Google Shape;149;p19">
            <a:extLst>
              <a:ext uri="{FF2B5EF4-FFF2-40B4-BE49-F238E27FC236}">
                <a16:creationId xmlns:a16="http://schemas.microsoft.com/office/drawing/2014/main" id="{32A8F2E3-CD0C-A7FD-24FC-58BC0126A40D}"/>
              </a:ext>
            </a:extLst>
          </p:cNvPr>
          <p:cNvSpPr/>
          <p:nvPr/>
        </p:nvSpPr>
        <p:spPr>
          <a:xfrm>
            <a:off x="256941" y="4436378"/>
            <a:ext cx="1485598" cy="307605"/>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lt1"/>
                </a:solidFill>
                <a:latin typeface="Fira Sans Extra Condensed Medium"/>
                <a:ea typeface="Fira Sans Extra Condensed Medium"/>
                <a:cs typeface="Fira Sans Extra Condensed Medium"/>
                <a:sym typeface="Fira Sans Extra Condensed Medium"/>
              </a:rPr>
              <a:t>Action</a:t>
            </a:r>
            <a:endParaRPr sz="22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5" name="Google Shape;151;p19">
            <a:extLst>
              <a:ext uri="{FF2B5EF4-FFF2-40B4-BE49-F238E27FC236}">
                <a16:creationId xmlns:a16="http://schemas.microsoft.com/office/drawing/2014/main" id="{5C0DA87C-6C0C-1270-B2F1-216D3E58B671}"/>
              </a:ext>
            </a:extLst>
          </p:cNvPr>
          <p:cNvSpPr/>
          <p:nvPr/>
        </p:nvSpPr>
        <p:spPr>
          <a:xfrm>
            <a:off x="455164" y="2230582"/>
            <a:ext cx="960731" cy="8520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accent2"/>
                </a:solidFill>
                <a:latin typeface="Fira Sans Extra Condensed Medium"/>
                <a:ea typeface="Fira Sans Extra Condensed Medium"/>
                <a:cs typeface="Fira Sans Extra Condensed Medium"/>
                <a:sym typeface="Fira Sans Extra Condensed Medium"/>
              </a:rPr>
              <a:t>T</a:t>
            </a:r>
            <a:endParaRPr>
              <a:solidFill>
                <a:schemeClr val="accent2"/>
              </a:solidFill>
            </a:endParaRPr>
          </a:p>
        </p:txBody>
      </p:sp>
      <p:sp>
        <p:nvSpPr>
          <p:cNvPr id="56" name="Google Shape;152;p19">
            <a:extLst>
              <a:ext uri="{FF2B5EF4-FFF2-40B4-BE49-F238E27FC236}">
                <a16:creationId xmlns:a16="http://schemas.microsoft.com/office/drawing/2014/main" id="{1211D6A4-5E1E-3D00-3920-462BEDB0B7DB}"/>
              </a:ext>
            </a:extLst>
          </p:cNvPr>
          <p:cNvSpPr/>
          <p:nvPr/>
        </p:nvSpPr>
        <p:spPr>
          <a:xfrm>
            <a:off x="270846" y="2982451"/>
            <a:ext cx="1402801" cy="3076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Task</a:t>
            </a:r>
            <a:endParaRPr sz="2200">
              <a:solidFill>
                <a:schemeClr val="lt1"/>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261"/>
          </a:schemeClr>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820" y="370548"/>
            <a:ext cx="11734800" cy="3046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t>Leveraged Knowledge</a:t>
            </a:r>
            <a:endParaRPr lang="en-US" sz="2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C738964-C811-C672-CA75-7CD98BDB4456}"/>
              </a:ext>
            </a:extLst>
          </p:cNvPr>
          <p:cNvSpPr txBox="1"/>
          <p:nvPr/>
        </p:nvSpPr>
        <p:spPr>
          <a:xfrm>
            <a:off x="383821" y="1490133"/>
            <a:ext cx="11492089" cy="3139321"/>
          </a:xfrm>
          <a:prstGeom prst="rect">
            <a:avLst/>
          </a:prstGeom>
          <a:noFill/>
        </p:spPr>
        <p:txBody>
          <a:bodyPr wrap="square">
            <a:spAutoFit/>
          </a:bodyPr>
          <a:lstStyle/>
          <a:p>
            <a:r>
              <a:rPr lang="en-US" b="1" u="sng" dirty="0"/>
              <a:t>Natural Language Processing (NLP)</a:t>
            </a:r>
            <a:r>
              <a:rPr lang="en-US" b="1" dirty="0"/>
              <a:t>:   </a:t>
            </a:r>
            <a:r>
              <a:rPr lang="en-US" dirty="0"/>
              <a:t>Used to analyze the text data of resumes and job descriptions.</a:t>
            </a:r>
          </a:p>
          <a:p>
            <a:endParaRPr lang="en-US" dirty="0"/>
          </a:p>
          <a:p>
            <a:r>
              <a:rPr lang="en-US" b="1" u="sng" dirty="0"/>
              <a:t>Deep Learning Algorithms:</a:t>
            </a:r>
            <a:r>
              <a:rPr lang="en-US" b="1" dirty="0"/>
              <a:t>    </a:t>
            </a:r>
            <a:r>
              <a:rPr lang="en-US" dirty="0"/>
              <a:t>Specifically CNN, RNN, LSTM, BILSTM for model training and evaluation.</a:t>
            </a:r>
          </a:p>
          <a:p>
            <a:endParaRPr lang="en-US" b="1" u="sng" dirty="0"/>
          </a:p>
          <a:p>
            <a:r>
              <a:rPr lang="en-US" b="1" u="sng" dirty="0"/>
              <a:t>Data Preprocessing:</a:t>
            </a:r>
            <a:r>
              <a:rPr lang="en-US" b="1" dirty="0"/>
              <a:t>    </a:t>
            </a:r>
            <a:r>
              <a:rPr lang="en-US" dirty="0"/>
              <a:t>Including cleaning, tokenizing, and lemmatizing the dataset.</a:t>
            </a:r>
          </a:p>
          <a:p>
            <a:endParaRPr lang="en-US" dirty="0"/>
          </a:p>
          <a:p>
            <a:r>
              <a:rPr lang="en-US" b="1" u="sng" dirty="0"/>
              <a:t>Feature Extraction</a:t>
            </a:r>
            <a:r>
              <a:rPr lang="en-US" b="1" dirty="0"/>
              <a:t> :     </a:t>
            </a:r>
            <a:r>
              <a:rPr lang="en-US" dirty="0"/>
              <a:t>Utilized Word Embedding, TF-IDF, and Word2vec techniques.</a:t>
            </a:r>
          </a:p>
          <a:p>
            <a:endParaRPr lang="en-US" dirty="0"/>
          </a:p>
          <a:p>
            <a:r>
              <a:rPr lang="en-US" b="1" u="sng" dirty="0"/>
              <a:t>Model Evaluation</a:t>
            </a:r>
            <a:r>
              <a:rPr lang="en-US" b="1" dirty="0"/>
              <a:t>:       </a:t>
            </a:r>
            <a:r>
              <a:rPr lang="en-US" dirty="0"/>
              <a:t>Employed accuracy, precision, recall, and F1 score as metrics.</a:t>
            </a:r>
          </a:p>
          <a:p>
            <a:endParaRPr lang="en-US" dirty="0"/>
          </a:p>
          <a:p>
            <a:r>
              <a:rPr lang="en-US" b="1" u="sng" dirty="0"/>
              <a:t>Software Development</a:t>
            </a:r>
            <a:r>
              <a:rPr lang="en-US" dirty="0"/>
              <a:t>:    Implementation of neural network models and algorithm optimization.</a:t>
            </a:r>
          </a:p>
        </p:txBody>
      </p:sp>
    </p:spTree>
    <p:extLst>
      <p:ext uri="{BB962C8B-B14F-4D97-AF65-F5344CB8AC3E}">
        <p14:creationId xmlns:p14="http://schemas.microsoft.com/office/powerpoint/2010/main" val="268058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57459"/>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43292" y="2493892"/>
            <a:ext cx="4162870" cy="1600438"/>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Innovative use of neural network and NLP techniques.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High accuracy in matching, significantly improving over traditional methods.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Custom Word2vec model tailored to project needs.</a:t>
            </a:r>
            <a:br>
              <a:rPr lang="en-US" sz="1400" dirty="0">
                <a:solidFill>
                  <a:schemeClr val="tx1">
                    <a:lumMod val="75000"/>
                    <a:lumOff val="25000"/>
                  </a:schemeClr>
                </a:solidFill>
                <a:cs typeface="Segoe UI" panose="020B0502040204020203" pitchFamily="34" charset="0"/>
              </a:rPr>
            </a:br>
            <a:endParaRPr lang="en-US" sz="1400" dirty="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38499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Dependency on quality and quantity of the dataset for training.</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Complexity of neural network models can make them difficult to interpret and adjust.</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Expansion to different industries and job markets.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Potential for real-time matching applications and integrations with job boards or HR software.</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Rapid evolution of technology in NLP and AI could require frequent model updates.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Competition from established HR tech companies with more resources for development and marketing.</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Office Theme</Template>
  <TotalTime>199</TotalTime>
  <Words>452</Words>
  <Application>Microsoft Macintosh PowerPoint</Application>
  <PresentationFormat>Widescreen</PresentationFormat>
  <Paragraphs>55</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Fira Sans Extra Condensed Medium</vt:lpstr>
      <vt:lpstr>Segoe UI</vt:lpstr>
      <vt:lpstr>Segoe UI Light</vt:lpstr>
      <vt:lpstr>Office Theme</vt:lpstr>
      <vt:lpstr>Job Matching – A Neural Network Approach</vt:lpstr>
      <vt:lpstr>Project analysis slide 2</vt:lpstr>
      <vt:lpstr>Project analysis slide 2</vt:lpstr>
      <vt:lpstr>Project analysis slide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Extraction and Notification Chrome Extension  </dc:title>
  <dc:creator>Shreyas Aswar</dc:creator>
  <cp:lastModifiedBy>Shreyas Aswar</cp:lastModifiedBy>
  <cp:revision>4</cp:revision>
  <dcterms:created xsi:type="dcterms:W3CDTF">2024-02-04T21:47:16Z</dcterms:created>
  <dcterms:modified xsi:type="dcterms:W3CDTF">2024-02-05T17:46:48Z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