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76" r:id="rId6"/>
    <p:sldId id="287" r:id="rId7"/>
    <p:sldId id="283"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52" autoAdjust="0"/>
  </p:normalViewPr>
  <p:slideViewPr>
    <p:cSldViewPr snapToGrid="0" showGuides="1">
      <p:cViewPr varScale="1">
        <p:scale>
          <a:sx n="113" d="100"/>
          <a:sy n="113" d="100"/>
        </p:scale>
        <p:origin x="440" y="17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2/5/24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2/5/24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58509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2/5/24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2/5/24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840763"/>
            <a:ext cx="9144000" cy="2492990"/>
          </a:xfrm>
        </p:spPr>
        <p:txBody>
          <a:bodyPr lIns="0" tIns="0" rIns="0" bIns="0" anchor="t">
            <a:spAutoFit/>
          </a:bodyPr>
          <a:lstStyle/>
          <a:p>
            <a:r>
              <a:rPr lang="en-US" dirty="0">
                <a:solidFill>
                  <a:schemeClr val="accent4"/>
                </a:solidFill>
              </a:rPr>
              <a:t>An Analysis of Prediction Methods: Song Popularity on Spotify</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92889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261"/>
          </a:schemeClr>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314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STAR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A1D7CDF-E492-AE02-180B-922AF1A6CA89}"/>
              </a:ext>
            </a:extLst>
          </p:cNvPr>
          <p:cNvSpPr txBox="1"/>
          <p:nvPr/>
        </p:nvSpPr>
        <p:spPr>
          <a:xfrm>
            <a:off x="1903588" y="974665"/>
            <a:ext cx="10039189" cy="1015663"/>
          </a:xfrm>
          <a:prstGeom prst="rect">
            <a:avLst/>
          </a:prstGeom>
          <a:noFill/>
        </p:spPr>
        <p:txBody>
          <a:bodyPr wrap="square" rtlCol="0">
            <a:spAutoFit/>
          </a:bodyPr>
          <a:lstStyle/>
          <a:p>
            <a:r>
              <a:rPr lang="en-US" sz="2000" dirty="0"/>
              <a:t>The music industry has shifted towards streaming platforms, with Spotify being a major player. Understanding factors that contribute to a song's popularity on Spotify can offer valuable insights for music industry professionals.</a:t>
            </a:r>
          </a:p>
        </p:txBody>
      </p:sp>
      <p:sp>
        <p:nvSpPr>
          <p:cNvPr id="6" name="TextBox 5">
            <a:extLst>
              <a:ext uri="{FF2B5EF4-FFF2-40B4-BE49-F238E27FC236}">
                <a16:creationId xmlns:a16="http://schemas.microsoft.com/office/drawing/2014/main" id="{86CE12D2-8021-C6FB-66F2-5A53C961A381}"/>
              </a:ext>
            </a:extLst>
          </p:cNvPr>
          <p:cNvSpPr txBox="1"/>
          <p:nvPr/>
        </p:nvSpPr>
        <p:spPr>
          <a:xfrm>
            <a:off x="1919848" y="2248542"/>
            <a:ext cx="9816988" cy="1323439"/>
          </a:xfrm>
          <a:prstGeom prst="rect">
            <a:avLst/>
          </a:prstGeom>
          <a:noFill/>
        </p:spPr>
        <p:txBody>
          <a:bodyPr wrap="square">
            <a:spAutoFit/>
          </a:bodyPr>
          <a:lstStyle/>
          <a:p>
            <a:r>
              <a:rPr lang="en-US" sz="2000" dirty="0"/>
              <a:t>The project aimed to analyze song features and their impact on popularity using machine learning techniques. The goal was to identify which features correlate with and can predict a song's success on Spotify.</a:t>
            </a:r>
            <a:br>
              <a:rPr lang="en-US" sz="2000" dirty="0"/>
            </a:br>
            <a:endParaRPr lang="en-US" sz="2000" dirty="0"/>
          </a:p>
        </p:txBody>
      </p:sp>
      <p:sp>
        <p:nvSpPr>
          <p:cNvPr id="9" name="TextBox 8">
            <a:extLst>
              <a:ext uri="{FF2B5EF4-FFF2-40B4-BE49-F238E27FC236}">
                <a16:creationId xmlns:a16="http://schemas.microsoft.com/office/drawing/2014/main" id="{5894312D-E8F4-5483-CBC5-A10BF4F13530}"/>
              </a:ext>
            </a:extLst>
          </p:cNvPr>
          <p:cNvSpPr txBox="1"/>
          <p:nvPr/>
        </p:nvSpPr>
        <p:spPr>
          <a:xfrm>
            <a:off x="1952552" y="3684358"/>
            <a:ext cx="10010848" cy="1015663"/>
          </a:xfrm>
          <a:prstGeom prst="rect">
            <a:avLst/>
          </a:prstGeom>
          <a:noFill/>
        </p:spPr>
        <p:txBody>
          <a:bodyPr wrap="square">
            <a:spAutoFit/>
          </a:bodyPr>
          <a:lstStyle/>
          <a:p>
            <a:r>
              <a:rPr lang="en-US" sz="2000" dirty="0"/>
              <a:t>We conducted a comprehensive analysis using a dataset from Spotify, involving preprocessing, visualization, and modeling techniques. Various regression and classification models were evaluated to determine their predictive power concerning song popularity.</a:t>
            </a:r>
          </a:p>
        </p:txBody>
      </p:sp>
      <p:sp>
        <p:nvSpPr>
          <p:cNvPr id="17" name="TextBox 16">
            <a:extLst>
              <a:ext uri="{FF2B5EF4-FFF2-40B4-BE49-F238E27FC236}">
                <a16:creationId xmlns:a16="http://schemas.microsoft.com/office/drawing/2014/main" id="{F36EF37A-5E2F-49F2-17F6-417BB6ABA257}"/>
              </a:ext>
            </a:extLst>
          </p:cNvPr>
          <p:cNvSpPr txBox="1"/>
          <p:nvPr/>
        </p:nvSpPr>
        <p:spPr>
          <a:xfrm>
            <a:off x="1952552" y="5070612"/>
            <a:ext cx="10010848" cy="1323439"/>
          </a:xfrm>
          <a:prstGeom prst="rect">
            <a:avLst/>
          </a:prstGeom>
          <a:noFill/>
        </p:spPr>
        <p:txBody>
          <a:bodyPr wrap="square">
            <a:spAutoFit/>
          </a:bodyPr>
          <a:lstStyle/>
          <a:p>
            <a:r>
              <a:rPr lang="en-US" sz="2000" dirty="0"/>
              <a:t>The analysis revealed that models like random forest classifiers showed some ability to classify songs as popular or not based on their features, though overall prediction accuracy was moderate. The study highlighted the challenges in predicting song popularity solely based on Spotify's audio features.</a:t>
            </a:r>
          </a:p>
        </p:txBody>
      </p:sp>
      <p:pic>
        <p:nvPicPr>
          <p:cNvPr id="48" name="Picture 47">
            <a:extLst>
              <a:ext uri="{FF2B5EF4-FFF2-40B4-BE49-F238E27FC236}">
                <a16:creationId xmlns:a16="http://schemas.microsoft.com/office/drawing/2014/main" id="{6A9482BC-07BD-2FFC-21EA-D999FA558656}"/>
              </a:ext>
            </a:extLst>
          </p:cNvPr>
          <p:cNvPicPr>
            <a:picLocks noChangeAspect="1"/>
          </p:cNvPicPr>
          <p:nvPr/>
        </p:nvPicPr>
        <p:blipFill>
          <a:blip r:embed="rId3"/>
          <a:stretch>
            <a:fillRect/>
          </a:stretch>
        </p:blipFill>
        <p:spPr>
          <a:xfrm>
            <a:off x="503142" y="878135"/>
            <a:ext cx="960731" cy="1198088"/>
          </a:xfrm>
          <a:prstGeom prst="rect">
            <a:avLst/>
          </a:prstGeom>
        </p:spPr>
      </p:pic>
      <p:pic>
        <p:nvPicPr>
          <p:cNvPr id="50" name="Picture 49">
            <a:extLst>
              <a:ext uri="{FF2B5EF4-FFF2-40B4-BE49-F238E27FC236}">
                <a16:creationId xmlns:a16="http://schemas.microsoft.com/office/drawing/2014/main" id="{185299F1-2A21-12BF-5137-E7B014C4430A}"/>
              </a:ext>
            </a:extLst>
          </p:cNvPr>
          <p:cNvPicPr>
            <a:picLocks noChangeAspect="1"/>
          </p:cNvPicPr>
          <p:nvPr/>
        </p:nvPicPr>
        <p:blipFill>
          <a:blip r:embed="rId4"/>
          <a:stretch>
            <a:fillRect/>
          </a:stretch>
        </p:blipFill>
        <p:spPr>
          <a:xfrm>
            <a:off x="228600" y="1608780"/>
            <a:ext cx="1467011" cy="541665"/>
          </a:xfrm>
          <a:prstGeom prst="rect">
            <a:avLst/>
          </a:prstGeom>
        </p:spPr>
      </p:pic>
      <p:sp>
        <p:nvSpPr>
          <p:cNvPr id="51" name="Google Shape;142;p19">
            <a:extLst>
              <a:ext uri="{FF2B5EF4-FFF2-40B4-BE49-F238E27FC236}">
                <a16:creationId xmlns:a16="http://schemas.microsoft.com/office/drawing/2014/main" id="{1BF66517-1845-D7F5-1D5C-300C9061A565}"/>
              </a:ext>
            </a:extLst>
          </p:cNvPr>
          <p:cNvSpPr/>
          <p:nvPr/>
        </p:nvSpPr>
        <p:spPr>
          <a:xfrm>
            <a:off x="503142" y="5137717"/>
            <a:ext cx="912753" cy="808878"/>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accent4"/>
                </a:solidFill>
                <a:latin typeface="Fira Sans Extra Condensed Medium"/>
                <a:ea typeface="Fira Sans Extra Condensed Medium"/>
                <a:cs typeface="Fira Sans Extra Condensed Medium"/>
                <a:sym typeface="Fira Sans Extra Condensed Medium"/>
              </a:rPr>
              <a:t>R</a:t>
            </a:r>
            <a:endParaRPr dirty="0">
              <a:solidFill>
                <a:schemeClr val="accent4"/>
              </a:solidFill>
            </a:endParaRPr>
          </a:p>
        </p:txBody>
      </p:sp>
      <p:sp>
        <p:nvSpPr>
          <p:cNvPr id="52" name="Google Shape;143;p19">
            <a:extLst>
              <a:ext uri="{FF2B5EF4-FFF2-40B4-BE49-F238E27FC236}">
                <a16:creationId xmlns:a16="http://schemas.microsoft.com/office/drawing/2014/main" id="{20B6414D-6CB1-D6FE-B4A2-6DF3EA04655F}"/>
              </a:ext>
            </a:extLst>
          </p:cNvPr>
          <p:cNvSpPr/>
          <p:nvPr/>
        </p:nvSpPr>
        <p:spPr>
          <a:xfrm>
            <a:off x="256941" y="5890301"/>
            <a:ext cx="1485598" cy="307607"/>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Results</a:t>
            </a:r>
            <a:endParaRPr sz="2200">
              <a:solidFill>
                <a:schemeClr val="lt1"/>
              </a:solidFill>
              <a:latin typeface="Fira Sans Extra Condensed Medium"/>
              <a:ea typeface="Fira Sans Extra Condensed Medium"/>
              <a:cs typeface="Fira Sans Extra Condensed Medium"/>
              <a:sym typeface="Fira Sans Extra Condensed Medium"/>
            </a:endParaRPr>
          </a:p>
        </p:txBody>
      </p:sp>
      <p:sp>
        <p:nvSpPr>
          <p:cNvPr id="53" name="Google Shape;148;p19">
            <a:extLst>
              <a:ext uri="{FF2B5EF4-FFF2-40B4-BE49-F238E27FC236}">
                <a16:creationId xmlns:a16="http://schemas.microsoft.com/office/drawing/2014/main" id="{47CA6A8B-834E-3E9D-3BF3-0DC2C0CB307B}"/>
              </a:ext>
            </a:extLst>
          </p:cNvPr>
          <p:cNvSpPr/>
          <p:nvPr/>
        </p:nvSpPr>
        <p:spPr>
          <a:xfrm>
            <a:off x="503142" y="3684556"/>
            <a:ext cx="960731" cy="85427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accent3"/>
                </a:solidFill>
                <a:latin typeface="Fira Sans Extra Condensed Medium"/>
                <a:ea typeface="Fira Sans Extra Condensed Medium"/>
                <a:cs typeface="Fira Sans Extra Condensed Medium"/>
                <a:sym typeface="Fira Sans Extra Condensed Medium"/>
              </a:rPr>
              <a:t>A</a:t>
            </a:r>
            <a:endParaRPr>
              <a:solidFill>
                <a:schemeClr val="accent3"/>
              </a:solidFill>
            </a:endParaRPr>
          </a:p>
        </p:txBody>
      </p:sp>
      <p:sp>
        <p:nvSpPr>
          <p:cNvPr id="54" name="Google Shape;149;p19">
            <a:extLst>
              <a:ext uri="{FF2B5EF4-FFF2-40B4-BE49-F238E27FC236}">
                <a16:creationId xmlns:a16="http://schemas.microsoft.com/office/drawing/2014/main" id="{32A8F2E3-CD0C-A7FD-24FC-58BC0126A40D}"/>
              </a:ext>
            </a:extLst>
          </p:cNvPr>
          <p:cNvSpPr/>
          <p:nvPr/>
        </p:nvSpPr>
        <p:spPr>
          <a:xfrm>
            <a:off x="256941" y="4436378"/>
            <a:ext cx="1485598" cy="307605"/>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lt1"/>
                </a:solidFill>
                <a:latin typeface="Fira Sans Extra Condensed Medium"/>
                <a:ea typeface="Fira Sans Extra Condensed Medium"/>
                <a:cs typeface="Fira Sans Extra Condensed Medium"/>
                <a:sym typeface="Fira Sans Extra Condensed Medium"/>
              </a:rPr>
              <a:t>Action</a:t>
            </a:r>
            <a:endParaRPr sz="22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5" name="Google Shape;151;p19">
            <a:extLst>
              <a:ext uri="{FF2B5EF4-FFF2-40B4-BE49-F238E27FC236}">
                <a16:creationId xmlns:a16="http://schemas.microsoft.com/office/drawing/2014/main" id="{5C0DA87C-6C0C-1270-B2F1-216D3E58B671}"/>
              </a:ext>
            </a:extLst>
          </p:cNvPr>
          <p:cNvSpPr/>
          <p:nvPr/>
        </p:nvSpPr>
        <p:spPr>
          <a:xfrm>
            <a:off x="455164" y="2230582"/>
            <a:ext cx="960731" cy="8520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accent2"/>
                </a:solidFill>
                <a:latin typeface="Fira Sans Extra Condensed Medium"/>
                <a:ea typeface="Fira Sans Extra Condensed Medium"/>
                <a:cs typeface="Fira Sans Extra Condensed Medium"/>
                <a:sym typeface="Fira Sans Extra Condensed Medium"/>
              </a:rPr>
              <a:t>T</a:t>
            </a:r>
            <a:endParaRPr>
              <a:solidFill>
                <a:schemeClr val="accent2"/>
              </a:solidFill>
            </a:endParaRPr>
          </a:p>
        </p:txBody>
      </p:sp>
      <p:sp>
        <p:nvSpPr>
          <p:cNvPr id="56" name="Google Shape;152;p19">
            <a:extLst>
              <a:ext uri="{FF2B5EF4-FFF2-40B4-BE49-F238E27FC236}">
                <a16:creationId xmlns:a16="http://schemas.microsoft.com/office/drawing/2014/main" id="{1211D6A4-5E1E-3D00-3920-462BEDB0B7DB}"/>
              </a:ext>
            </a:extLst>
          </p:cNvPr>
          <p:cNvSpPr/>
          <p:nvPr/>
        </p:nvSpPr>
        <p:spPr>
          <a:xfrm>
            <a:off x="270846" y="2982451"/>
            <a:ext cx="1402801" cy="3076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Task</a:t>
            </a:r>
            <a:endParaRPr sz="2200">
              <a:solidFill>
                <a:schemeClr val="lt1"/>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261"/>
          </a:schemeClr>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820" y="370548"/>
            <a:ext cx="11734800" cy="3046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t>Leveraged Knowledge</a:t>
            </a:r>
            <a:endParaRPr lang="en-US" sz="2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C738964-C811-C672-CA75-7CD98BDB4456}"/>
              </a:ext>
            </a:extLst>
          </p:cNvPr>
          <p:cNvSpPr txBox="1"/>
          <p:nvPr/>
        </p:nvSpPr>
        <p:spPr>
          <a:xfrm>
            <a:off x="383821" y="1490133"/>
            <a:ext cx="11492089" cy="2015936"/>
          </a:xfrm>
          <a:prstGeom prst="rect">
            <a:avLst/>
          </a:prstGeom>
          <a:noFill/>
        </p:spPr>
        <p:txBody>
          <a:bodyPr wrap="square">
            <a:spAutoFit/>
          </a:bodyPr>
          <a:lstStyle/>
          <a:p>
            <a:pPr algn="l">
              <a:buFont typeface="Arial" panose="020B0604020202020204" pitchFamily="34" charset="0"/>
              <a:buChar char="•"/>
            </a:pPr>
            <a:r>
              <a:rPr lang="en-US" sz="2500" b="0" i="0" dirty="0">
                <a:effectLst/>
                <a:latin typeface="Söhne"/>
              </a:rPr>
              <a:t> Data Preprocessing and Visualization</a:t>
            </a:r>
          </a:p>
          <a:p>
            <a:pPr algn="l">
              <a:buFont typeface="Arial" panose="020B0604020202020204" pitchFamily="34" charset="0"/>
              <a:buChar char="•"/>
            </a:pPr>
            <a:r>
              <a:rPr lang="en-US" sz="2500" b="0" i="0" dirty="0">
                <a:effectLst/>
                <a:latin typeface="Söhne"/>
              </a:rPr>
              <a:t> Machine Learning and Modeling </a:t>
            </a:r>
          </a:p>
          <a:p>
            <a:pPr algn="l">
              <a:buFont typeface="Arial" panose="020B0604020202020204" pitchFamily="34" charset="0"/>
              <a:buChar char="•"/>
            </a:pPr>
            <a:r>
              <a:rPr lang="en-US" sz="2500" b="0" i="0" dirty="0">
                <a:effectLst/>
                <a:latin typeface="Söhne"/>
              </a:rPr>
              <a:t> Linear Regression, Decision Trees, Ridge and Lasso Regression, Random Forest</a:t>
            </a:r>
          </a:p>
          <a:p>
            <a:pPr algn="l">
              <a:buFont typeface="Arial" panose="020B0604020202020204" pitchFamily="34" charset="0"/>
              <a:buChar char="•"/>
            </a:pPr>
            <a:r>
              <a:rPr lang="en-US" sz="2500" b="0" i="0" dirty="0">
                <a:effectLst/>
                <a:latin typeface="Söhne"/>
              </a:rPr>
              <a:t> Statistical Analysis (PCA, Correlation Matrix)</a:t>
            </a:r>
          </a:p>
          <a:p>
            <a:pPr algn="l">
              <a:buFont typeface="Arial" panose="020B0604020202020204" pitchFamily="34" charset="0"/>
              <a:buChar char="•"/>
            </a:pPr>
            <a:r>
              <a:rPr lang="en-US" sz="2500" b="0" i="0" dirty="0">
                <a:effectLst/>
                <a:latin typeface="Söhne"/>
              </a:rPr>
              <a:t> Programming in R</a:t>
            </a:r>
          </a:p>
        </p:txBody>
      </p:sp>
    </p:spTree>
    <p:extLst>
      <p:ext uri="{BB962C8B-B14F-4D97-AF65-F5344CB8AC3E}">
        <p14:creationId xmlns:p14="http://schemas.microsoft.com/office/powerpoint/2010/main" val="268058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57459"/>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399" y="2728060"/>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Comprehensive dataset from Spotify, application of a wide range of machine learning techniques, innovative approach to understanding song popularity.</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Moderate predictive power of models, indicating the complexity of factors influencing song popularity beyond measurable features.</a:t>
            </a:r>
          </a:p>
          <a:p>
            <a:pPr>
              <a:spcBef>
                <a:spcPts val="1200"/>
              </a:spcBef>
              <a:buClr>
                <a:schemeClr val="tx2"/>
              </a:buClr>
            </a:pPr>
            <a:endParaRPr lang="en-US" sz="1400" dirty="0">
              <a:solidFill>
                <a:schemeClr val="tx1">
                  <a:lumMod val="75000"/>
                  <a:lumOff val="25000"/>
                </a:schemeClr>
              </a:solidFill>
              <a:cs typeface="Segoe UI" panose="020B0502040204020203" pitchFamily="34" charset="0"/>
            </a:endParaRP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64633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Future research could incorporate additional variables (e.g., marketing efforts, artist popularity) to improve model accuracy.</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Rapid changes in music consumption habits and the influence of external factors not captured by Spotify's audio features may limit the applicability of findings.</a:t>
            </a:r>
          </a:p>
          <a:p>
            <a:pPr>
              <a:spcBef>
                <a:spcPts val="1200"/>
              </a:spcBef>
              <a:buClr>
                <a:schemeClr val="tx2"/>
              </a:buClr>
            </a:pPr>
            <a:endParaRPr lang="en-US" sz="1400" dirty="0">
              <a:solidFill>
                <a:schemeClr val="tx1">
                  <a:lumMod val="75000"/>
                  <a:lumOff val="25000"/>
                </a:schemeClr>
              </a:solidFill>
              <a:cs typeface="Segoe UI" panose="020B0502040204020203" pitchFamily="34" charset="0"/>
            </a:endParaRP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202</TotalTime>
  <Words>329</Words>
  <Application>Microsoft Macintosh PowerPoint</Application>
  <PresentationFormat>Widescreen</PresentationFormat>
  <Paragraphs>40</Paragraphs>
  <Slides>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Century Gothic</vt:lpstr>
      <vt:lpstr>Fira Sans Extra Condensed Medium</vt:lpstr>
      <vt:lpstr>Segoe UI</vt:lpstr>
      <vt:lpstr>Segoe UI Light</vt:lpstr>
      <vt:lpstr>Söhne</vt:lpstr>
      <vt:lpstr>Office Theme</vt:lpstr>
      <vt:lpstr>An Analysis of Prediction Methods: Song Popularity on Spotify</vt:lpstr>
      <vt:lpstr>Project analysis slide 2</vt:lpstr>
      <vt:lpstr>Project analysis slide 2</vt:lpstr>
      <vt:lpstr>Project analysis slide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Extraction and Notification Chrome Extension  </dc:title>
  <dc:creator>Shreyas Aswar</dc:creator>
  <cp:lastModifiedBy>Shreyas Aswar</cp:lastModifiedBy>
  <cp:revision>6</cp:revision>
  <dcterms:created xsi:type="dcterms:W3CDTF">2024-02-04T21:47:16Z</dcterms:created>
  <dcterms:modified xsi:type="dcterms:W3CDTF">2024-02-05T18:25:16Z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