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66" r:id="rId2"/>
    <p:sldId id="256" r:id="rId3"/>
    <p:sldId id="258" r:id="rId4"/>
    <p:sldId id="269" r:id="rId5"/>
    <p:sldId id="270" r:id="rId6"/>
    <p:sldId id="259" r:id="rId7"/>
    <p:sldId id="260" r:id="rId8"/>
    <p:sldId id="276" r:id="rId9"/>
    <p:sldId id="277" r:id="rId10"/>
    <p:sldId id="278" r:id="rId11"/>
    <p:sldId id="268" r:id="rId12"/>
    <p:sldId id="271" r:id="rId13"/>
    <p:sldId id="272" r:id="rId14"/>
    <p:sldId id="279" r:id="rId15"/>
    <p:sldId id="280" r:id="rId16"/>
    <p:sldId id="281" r:id="rId17"/>
    <p:sldId id="273" r:id="rId18"/>
    <p:sldId id="275" r:id="rId19"/>
    <p:sldId id="27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64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9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61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1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2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7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7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6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7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E32B-2288-46F8-A65E-6159B772C51C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9F8421-ECCB-492F-AAC4-14963A74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krishimandi.com/CPIndex.aspx?ReturnUrl=%2F" TargetMode="External"/><Relationship Id="rId2" Type="http://schemas.openxmlformats.org/officeDocument/2006/relationships/hyperlink" Target="https://enam.gov.in/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sanmand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4BF1-8708-45CC-B76B-376EEB55E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044" y="365760"/>
            <a:ext cx="9762440" cy="5948413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</a:t>
            </a:r>
            <a:r>
              <a:rPr lang="en-US" sz="9600" dirty="0">
                <a:latin typeface="Arial Rounded MT Bold" panose="020F0704030504030204" pitchFamily="34" charset="0"/>
              </a:rPr>
              <a:t>BMS </a:t>
            </a:r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9600" dirty="0">
                <a:latin typeface="Arial Rounded MT Bold" panose="020F0704030504030204" pitchFamily="34" charset="0"/>
              </a:rPr>
              <a:t>roject </a:t>
            </a:r>
            <a:r>
              <a:rPr lang="en-US" sz="9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R</a:t>
            </a:r>
            <a:r>
              <a:rPr lang="en-US" sz="9600" dirty="0">
                <a:latin typeface="Arial Rounded MT Bold" panose="020F0704030504030204" pitchFamily="34" charset="0"/>
              </a:rPr>
              <a:t>eport</a:t>
            </a:r>
            <a:br>
              <a:rPr lang="en-US" dirty="0"/>
            </a:br>
            <a:r>
              <a:rPr lang="en-US" sz="4000" dirty="0">
                <a:latin typeface="Comic Sans MS" panose="030F0702030302020204" pitchFamily="66" charset="0"/>
              </a:rPr>
              <a:t>Submitted by: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Rohit Rakesh Gupta (202123037) </a:t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Shreya Satija (202123047)</a:t>
            </a:r>
            <a:endParaRPr lang="en-IN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5CA-7F83-47FE-9CA5-62518AB5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8D7D-4DE8-487B-BF48-D026B7FA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41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sz="5400" b="1" u="sng" dirty="0">
                <a:latin typeface="Liberation Serif"/>
              </a:rPr>
              <a:t>Admin: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Cancel a bid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an user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 product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07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9080-57EE-49FA-B8BF-85D11A7A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kern="100" dirty="0">
                <a:effectLst/>
                <a:latin typeface="Arial Rounded MT Bold" panose="020F070403050403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BUSINESS RULES</a:t>
            </a:r>
            <a:br>
              <a:rPr lang="en-IN" sz="7200" kern="100" dirty="0">
                <a:effectLst/>
                <a:latin typeface="Arial Rounded MT Bold" panose="020F070403050403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IN" sz="7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237F-AFC2-45DF-BFC7-E2EAFC81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                                               </a:t>
            </a:r>
            <a:r>
              <a:rPr lang="en-IN" sz="5400" b="1" u="sng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Earnings</a:t>
            </a:r>
            <a:r>
              <a:rPr lang="en-IN" sz="5400" b="1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:</a:t>
            </a:r>
          </a:p>
          <a:p>
            <a:pPr marL="0" indent="0">
              <a:buNone/>
            </a:pPr>
            <a:endParaRPr lang="en-IN" sz="18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Farmers And Buyers will have to pay an annual subscription fee to use the platform. Farmers will be charged less than buyers.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7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C084-31FA-4E85-BDA4-A04218BB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745" y="169333"/>
            <a:ext cx="8915400" cy="621453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IN" sz="6400" b="1" u="sng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Operations:</a:t>
            </a:r>
          </a:p>
          <a:p>
            <a:pPr marL="0" indent="0" algn="ctr">
              <a:buNone/>
            </a:pPr>
            <a:endParaRPr lang="en-IN" sz="4100" b="1" u="sng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4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Buyers can only bid on offers with a bid status as ‘OPEN’.</a:t>
            </a:r>
          </a:p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Once a bid is ‘CLOSED’ the product will be moved to the cart of corresponding buyer for payment and no longer be visible for auctions.</a:t>
            </a:r>
          </a:p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Once the bid is accepted, it is mandatory for the buyer to purchase and pay for the good.</a:t>
            </a:r>
          </a:p>
          <a:p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3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5248-CA68-4A91-B22C-FE35F3FD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40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USP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4B20-CCBF-473F-AF6E-C673555B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192" y="1907424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Farmer can sell their product to local as well as remote buyers, without the need of travelling places.</a:t>
            </a:r>
          </a:p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Buyers can choose from a larger range of suppliers. </a:t>
            </a:r>
          </a:p>
          <a:p>
            <a:r>
              <a:rPr lang="en-IN" sz="41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Transparent and cost effective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85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BA46-9F63-489F-9EDD-E5E9F02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D2DE-E2FE-4746-BC6E-B2DF6459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IN" sz="3200" kern="100" dirty="0"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Buyers have the option to withdraw a bid before the bids get ‘CLOSED’.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The farmers have the full freedom to ‘CLOSE’ a bid, there is no fixed time slot.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There </a:t>
            </a:r>
            <a:r>
              <a:rPr lang="en-IN" sz="3200" kern="100" dirty="0"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is no commission agent in our system.</a:t>
            </a:r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C41D-C154-468C-BFFE-1B7B479A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6" y="0"/>
            <a:ext cx="12259733" cy="1280890"/>
          </a:xfrm>
        </p:spPr>
        <p:txBody>
          <a:bodyPr>
            <a:noAutofit/>
          </a:bodyPr>
          <a:lstStyle/>
          <a:p>
            <a:r>
              <a:rPr lang="en-IN" sz="7200" dirty="0">
                <a:latin typeface="Arial Rounded MT Bold" panose="020F0704030504030204" pitchFamily="34" charset="0"/>
              </a:rPr>
              <a:t>    CONCEPTUAL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6392-68FD-4B74-BDC0-11AEE9C7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51" y="1280890"/>
            <a:ext cx="10458449" cy="55771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500" dirty="0">
                <a:latin typeface="Bookman Old Style" panose="02050604050505020204" pitchFamily="18" charset="0"/>
              </a:rPr>
              <a:t>A user can be either a farmer or a buyer (</a:t>
            </a:r>
            <a:r>
              <a:rPr lang="en-IN" sz="35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retailers/wholesalers or corporates)</a:t>
            </a:r>
          </a:p>
          <a:p>
            <a:pPr marL="0" indent="0" algn="ctr">
              <a:buNone/>
            </a:pPr>
            <a:endParaRPr lang="en-IN" sz="3500" dirty="0">
              <a:latin typeface="Bookman Old Style" panose="02050604050505020204" pitchFamily="18" charset="0"/>
            </a:endParaRPr>
          </a:p>
          <a:p>
            <a:r>
              <a:rPr lang="en-IN" sz="3500" dirty="0">
                <a:latin typeface="Bookman Old Style" panose="02050604050505020204" pitchFamily="18" charset="0"/>
              </a:rPr>
              <a:t>User(</a:t>
            </a:r>
            <a:r>
              <a:rPr lang="en-IN" sz="3500" u="sng" dirty="0" err="1">
                <a:latin typeface="Bookman Old Style" panose="02050604050505020204" pitchFamily="18" charset="0"/>
              </a:rPr>
              <a:t>Login_Id</a:t>
            </a:r>
            <a:r>
              <a:rPr lang="en-IN" sz="3500" dirty="0">
                <a:latin typeface="Bookman Old Style" panose="02050604050505020204" pitchFamily="18" charset="0"/>
              </a:rPr>
              <a:t>: string, Password: string, Name: String)</a:t>
            </a:r>
          </a:p>
          <a:p>
            <a:r>
              <a:rPr lang="en-IN" sz="3500" dirty="0">
                <a:latin typeface="Bookman Old Style" panose="02050604050505020204" pitchFamily="18" charset="0"/>
              </a:rPr>
              <a:t>Farmer(</a:t>
            </a:r>
            <a:r>
              <a:rPr lang="en-IN" sz="3500" u="sng" dirty="0" err="1">
                <a:latin typeface="Bookman Old Style" panose="02050604050505020204" pitchFamily="18" charset="0"/>
              </a:rPr>
              <a:t>Login_Id</a:t>
            </a:r>
            <a:r>
              <a:rPr lang="en-IN" sz="3500" dirty="0">
                <a:latin typeface="Bookman Old Style" panose="02050604050505020204" pitchFamily="18" charset="0"/>
              </a:rPr>
              <a:t>: string, Password: string, Name: string, IFSC: string, UID: string, </a:t>
            </a:r>
            <a:r>
              <a:rPr lang="en-IN" sz="3500" dirty="0" err="1">
                <a:latin typeface="Bookman Old Style" panose="02050604050505020204" pitchFamily="18" charset="0"/>
              </a:rPr>
              <a:t>Account_No</a:t>
            </a:r>
            <a:r>
              <a:rPr lang="en-IN" sz="3500" dirty="0">
                <a:latin typeface="Bookman Old Style" panose="02050604050505020204" pitchFamily="18" charset="0"/>
              </a:rPr>
              <a:t>: string)</a:t>
            </a:r>
          </a:p>
          <a:p>
            <a:r>
              <a:rPr lang="en-IN" sz="3500" dirty="0">
                <a:latin typeface="Bookman Old Style" panose="02050604050505020204" pitchFamily="18" charset="0"/>
              </a:rPr>
              <a:t>Buyer(</a:t>
            </a:r>
            <a:r>
              <a:rPr lang="en-IN" sz="3500" u="sng" dirty="0" err="1">
                <a:latin typeface="Bookman Old Style" panose="02050604050505020204" pitchFamily="18" charset="0"/>
              </a:rPr>
              <a:t>Login_Id</a:t>
            </a:r>
            <a:r>
              <a:rPr lang="en-IN" sz="3500" dirty="0">
                <a:latin typeface="Bookman Old Style" panose="02050604050505020204" pitchFamily="18" charset="0"/>
              </a:rPr>
              <a:t>: string, Password: string, Name: String, Cart: integer, UID: string)</a:t>
            </a:r>
          </a:p>
          <a:p>
            <a:pPr marL="0" indent="0">
              <a:buNone/>
            </a:pPr>
            <a:endParaRPr lang="en-IN" sz="31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65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6855-C0DE-493A-A2C4-F31F232E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EBE8-9A00-4013-85CC-34F1AE68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Product(</a:t>
            </a:r>
            <a:r>
              <a:rPr lang="en-IN" sz="3200" u="sng" dirty="0" err="1">
                <a:latin typeface="Bookman Old Style" panose="02050604050505020204" pitchFamily="18" charset="0"/>
              </a:rPr>
              <a:t>Product_Id</a:t>
            </a:r>
            <a:r>
              <a:rPr lang="en-IN" sz="3200" dirty="0">
                <a:latin typeface="Bookman Old Style" panose="02050604050505020204" pitchFamily="18" charset="0"/>
              </a:rPr>
              <a:t>: integer, Name: string, Description: string, Weight: integer, </a:t>
            </a:r>
            <a:r>
              <a:rPr lang="en-IN" sz="3200" dirty="0" err="1">
                <a:latin typeface="Bookman Old Style" panose="02050604050505020204" pitchFamily="18" charset="0"/>
              </a:rPr>
              <a:t>Min_Bid</a:t>
            </a:r>
            <a:r>
              <a:rPr lang="en-IN" sz="3200" dirty="0">
                <a:latin typeface="Bookman Old Style" panose="02050604050505020204" pitchFamily="18" charset="0"/>
              </a:rPr>
              <a:t>: integer)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Bill(</a:t>
            </a:r>
            <a:r>
              <a:rPr lang="en-IN" sz="3200" u="sng" dirty="0" err="1">
                <a:latin typeface="Bookman Old Style" panose="02050604050505020204" pitchFamily="18" charset="0"/>
              </a:rPr>
              <a:t>Bill_Id</a:t>
            </a:r>
            <a:r>
              <a:rPr lang="en-IN" sz="3200" dirty="0">
                <a:latin typeface="Bookman Old Style" panose="02050604050505020204" pitchFamily="18" charset="0"/>
              </a:rPr>
              <a:t>: integer, </a:t>
            </a:r>
            <a:r>
              <a:rPr lang="en-IN" sz="3200" dirty="0" err="1">
                <a:latin typeface="Bookman Old Style" panose="02050604050505020204" pitchFamily="18" charset="0"/>
              </a:rPr>
              <a:t>Product_Description</a:t>
            </a:r>
            <a:r>
              <a:rPr lang="en-IN" sz="3200" dirty="0">
                <a:latin typeface="Bookman Old Style" panose="02050604050505020204" pitchFamily="18" charset="0"/>
              </a:rPr>
              <a:t>: string, Amount: integer)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Message(</a:t>
            </a:r>
            <a:r>
              <a:rPr lang="en-IN" sz="3200" u="sng" dirty="0" err="1">
                <a:latin typeface="Bookman Old Style" panose="02050604050505020204" pitchFamily="18" charset="0"/>
              </a:rPr>
              <a:t>Message_Id</a:t>
            </a:r>
            <a:r>
              <a:rPr lang="en-IN" sz="3200" dirty="0">
                <a:latin typeface="Bookman Old Style" panose="02050604050505020204" pitchFamily="18" charset="0"/>
              </a:rPr>
              <a:t>: integer, Text: string)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09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3960-F846-4DA1-B868-EA14B425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07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7200" kern="100" dirty="0">
                <a:effectLst/>
                <a:latin typeface="Arial Rounded MT Bold" panose="020F070403050403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CHALLENGES</a:t>
            </a:r>
            <a:br>
              <a:rPr lang="en-IN" sz="7200" kern="100" dirty="0">
                <a:effectLst/>
                <a:latin typeface="Arial Rounded MT Bold" panose="020F070403050403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IN" sz="7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199B-FB8A-4E43-9B81-E207EA58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617132"/>
            <a:ext cx="8915400" cy="4301067"/>
          </a:xfrm>
        </p:spPr>
        <p:txBody>
          <a:bodyPr>
            <a:normAutofit fontScale="92500" lnSpcReduction="10000"/>
          </a:bodyPr>
          <a:lstStyle/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To maintain the bids and changing the offer status.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To clear older offers first to minimize wastage.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Filter offers on basis of proximity (by default) to the buyer to ensure </a:t>
            </a:r>
            <a:r>
              <a:rPr lang="en-IN" sz="3200" kern="100" dirty="0"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fast </a:t>
            </a:r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delivery.</a:t>
            </a: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To smoothen the whole transaction, making the whole process transparent and ensuring timely payment and deliveries.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39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79E0-6287-4F3A-A420-45523893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107644"/>
            <a:ext cx="8911687" cy="9845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1382-27BD-410A-AB1B-EF929212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532" y="1185332"/>
            <a:ext cx="9914467" cy="5672667"/>
          </a:xfrm>
        </p:spPr>
        <p:txBody>
          <a:bodyPr>
            <a:noAutofit/>
          </a:bodyPr>
          <a:lstStyle/>
          <a:p>
            <a:r>
              <a:rPr lang="en-IN" sz="3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plan to provide logistics support for faster delivery of goods.</a:t>
            </a:r>
          </a:p>
          <a:p>
            <a:r>
              <a:rPr lang="en-IN" sz="3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 the impact of weather conditions, we will add a portal for best farming practices to educate the farmers.</a:t>
            </a:r>
          </a:p>
          <a:p>
            <a:r>
              <a:rPr lang="en-IN" sz="3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payment mode will be added to make the process more fast.</a:t>
            </a:r>
          </a:p>
          <a:p>
            <a:r>
              <a:rPr lang="en-IN" sz="3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new entity worker can be introduced who can be hired by farmers to work on their agricultural land. 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1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33F-C908-4922-AF18-C9928888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7C7B-56CC-4B5E-882B-678C9188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467" y="2133600"/>
            <a:ext cx="8576733" cy="3777622"/>
          </a:xfrm>
        </p:spPr>
        <p:txBody>
          <a:bodyPr/>
          <a:lstStyle/>
          <a:p>
            <a:pPr marL="0" indent="0">
              <a:buNone/>
            </a:pPr>
            <a:endParaRPr lang="en-IN" sz="18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3200" dirty="0" err="1">
                <a:hlinkClick r:id="rId2"/>
              </a:rPr>
              <a:t>eNam</a:t>
            </a:r>
            <a:r>
              <a:rPr lang="en-IN" sz="3200" dirty="0">
                <a:hlinkClick r:id="rId2"/>
              </a:rPr>
              <a:t> | Home</a:t>
            </a:r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it-IT" sz="3200" dirty="0">
                <a:hlinkClick r:id="rId3"/>
              </a:rPr>
              <a:t>Welcome to eKRISHI MANDI (e-krishimandi.com)</a:t>
            </a:r>
            <a:endParaRPr lang="en-IN" sz="3200" u="sng" kern="100" dirty="0">
              <a:solidFill>
                <a:srgbClr val="000080"/>
              </a:solidFill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32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  <a:r>
              <a:rPr lang="it-IT" sz="3200" dirty="0">
                <a:hlinkClick r:id="rId4"/>
              </a:rPr>
              <a:t>Kisan Mandi- Online Agri Market India</a:t>
            </a:r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endParaRPr lang="en-IN" sz="32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6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6AD1-7BA7-49A6-BEEA-855B7069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4733"/>
            <a:ext cx="8915399" cy="5574048"/>
          </a:xfrm>
        </p:spPr>
        <p:txBody>
          <a:bodyPr>
            <a:normAutofit/>
          </a:bodyPr>
          <a:lstStyle/>
          <a:p>
            <a:pPr algn="ctr"/>
            <a:r>
              <a:rPr lang="en-IN" sz="1070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IN" sz="10700" b="1" dirty="0" err="1">
                <a:solidFill>
                  <a:schemeClr val="accent2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C</a:t>
            </a:r>
            <a:r>
              <a:rPr lang="en-IN" sz="107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  <a:r>
              <a:rPr lang="en-IN" sz="107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o</a:t>
            </a:r>
            <a:r>
              <a:rPr lang="en-IN" sz="107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p</a:t>
            </a:r>
            <a:r>
              <a:rPr lang="en-IN" sz="10700" b="1" dirty="0" err="1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Kart</a:t>
            </a:r>
            <a: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b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IN" sz="10700" b="1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An Online Auction System for</a:t>
            </a:r>
            <a:b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Agricultural Products</a:t>
            </a:r>
            <a:br>
              <a:rPr lang="en-IN" sz="4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anose="02020603050405020304" pitchFamily="18" charset="0"/>
              </a:rPr>
            </a:br>
            <a:endParaRPr lang="en-IN" sz="4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ACD86-D903-4DE1-AB5D-B0016F3F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5201"/>
            <a:ext cx="8915399" cy="11284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98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F2EC-73B5-43E0-B791-817B5C1BB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713" y="18288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THANK YOU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FB472-A797-4809-A8DC-DFB4C0D96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8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178B-8A5A-40BF-A0DF-35D9B177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20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VISION</a:t>
            </a:r>
            <a:endParaRPr lang="en-IN" sz="7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B329-AFAC-482D-AEE1-FDB05916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It is an online platform for farmers to get best prices for their products via directly connecting with the consumers. We aim at providing a wider market to farmers, thereby maximizing profits to improve the current situation of farmers.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8EED-10A3-4176-AC1D-73B7C536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928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>
                <a:latin typeface="Arial Rounded MT Bold" panose="020F0704030504030204" pitchFamily="34" charset="0"/>
              </a:rPr>
              <a:t>DESCRIPTION</a:t>
            </a:r>
            <a:br>
              <a:rPr lang="en-IN" sz="3600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0B27-EE92-4C37-B7B9-26600A6F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3074"/>
            <a:ext cx="8915400" cy="4829175"/>
          </a:xfrm>
        </p:spPr>
        <p:txBody>
          <a:bodyPr>
            <a:normAutofit fontScale="77500" lnSpcReduction="20000"/>
          </a:bodyPr>
          <a:lstStyle/>
          <a:p>
            <a:r>
              <a:rPr lang="en-IN" sz="3800" kern="100" dirty="0" err="1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CropKart</a:t>
            </a: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is an online B2B online platform.</a:t>
            </a:r>
          </a:p>
          <a:p>
            <a:endParaRPr lang="en-IN" sz="3800" kern="100" dirty="0">
              <a:effectLst/>
              <a:latin typeface="Bookman Old Style" panose="020506040505050202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en-IN" sz="3800" kern="100" dirty="0" err="1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CropKart</a:t>
            </a: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caters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Farmers producing agricultural goods with an aim to help them get best prices for their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Buyers who are retailers/wholesalers or corporates (</a:t>
            </a:r>
            <a:r>
              <a:rPr lang="en-IN" sz="3800" kern="100" dirty="0" err="1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eg</a:t>
            </a:r>
            <a:r>
              <a:rPr lang="en-IN" sz="38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: food processing industries) who have bulk requirements of agricultural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59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E42-C88E-4E4F-BF25-2DE5F15F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F53C-C73A-4EB2-832C-D2FF9D44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28333"/>
            <a:ext cx="8915400" cy="3777622"/>
          </a:xfrm>
        </p:spPr>
        <p:txBody>
          <a:bodyPr/>
          <a:lstStyle/>
          <a:p>
            <a:r>
              <a:rPr lang="en-IN" sz="4000" kern="100" dirty="0" err="1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CropKart</a:t>
            </a:r>
            <a:r>
              <a:rPr lang="en-IN" sz="4000" kern="100" dirty="0">
                <a:effectLst/>
                <a:latin typeface="Bookman Old Style" panose="020506040505050202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helps its stakeholders by increasing their market range by connecting farmers and buyers across the country.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8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26FA-7433-4333-949C-8F7E799D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300" dirty="0"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REQUIREMENT ANALYSIS</a:t>
            </a:r>
            <a:br>
              <a:rPr lang="en-IN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779-C1C8-409F-BAF8-C786C22C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The user has to either register as farmer or as buyer to access the page.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 farmer offers to sell a crop with a minimum bid on it. The crops will have a keyword associated with them which can be used by the buyer to facilitate easy searching.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22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A51F-B2C5-4243-8147-52CD477F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4" y="528320"/>
            <a:ext cx="9477375" cy="572007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5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 chat box functionality is provided so that buyer and farmer can communicate amongst themselves.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5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Buyers can bid on the products offered and once the bid gets accepted, the respective good will be added in the buyer’s cart for payment.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5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Admin has access to manage all the entities, they have access to </a:t>
            </a:r>
            <a:r>
              <a:rPr lang="en-US" sz="35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products</a:t>
            </a:r>
            <a:r>
              <a:rPr lang="en-US" sz="3500" dirty="0"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, can manage users and can cancel a bid.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33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B113-B804-4444-8D6C-B4DADB6A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25" y="653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Arial Rounded MT Bold" panose="020F0704030504030204" pitchFamily="34" charset="0"/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70FD-EB93-40C0-9EAF-2DFDC1AF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746" y="795867"/>
            <a:ext cx="89154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4000" b="1" u="sng" dirty="0">
              <a:latin typeface="Liberation Serif"/>
            </a:endParaRPr>
          </a:p>
          <a:p>
            <a:pPr marL="0" indent="0">
              <a:buNone/>
            </a:pPr>
            <a:r>
              <a:rPr lang="en-IN" sz="4000" b="1" u="sng" dirty="0">
                <a:latin typeface="Liberation Serif"/>
              </a:rPr>
              <a:t>Farmer: </a:t>
            </a:r>
            <a:endParaRPr lang="en-IN" sz="3200" b="1" u="sng" dirty="0">
              <a:latin typeface="Bookman Old Style" panose="02050604050505020204" pitchFamily="18" charset="0"/>
            </a:endParaRPr>
          </a:p>
          <a:p>
            <a:r>
              <a:rPr lang="en-IN" sz="3200" dirty="0">
                <a:latin typeface="Bookman Old Style" panose="02050604050505020204" pitchFamily="18" charset="0"/>
              </a:rPr>
              <a:t>Add a product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 product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Modify a product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Accept a bid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account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Can ask to generate sales receipt</a:t>
            </a:r>
          </a:p>
        </p:txBody>
      </p:sp>
    </p:spTree>
    <p:extLst>
      <p:ext uri="{BB962C8B-B14F-4D97-AF65-F5344CB8AC3E}">
        <p14:creationId xmlns:p14="http://schemas.microsoft.com/office/powerpoint/2010/main" val="414049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76DA-1508-473C-B76E-9B8FEE5E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00CC-2879-4903-8E8A-3F05B040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8400"/>
            <a:ext cx="8915400" cy="4742822"/>
          </a:xfrm>
        </p:spPr>
        <p:txBody>
          <a:bodyPr/>
          <a:lstStyle/>
          <a:p>
            <a:pPr marL="0" indent="0">
              <a:buNone/>
            </a:pPr>
            <a:r>
              <a:rPr lang="en-IN" sz="5400" b="1" u="sng" dirty="0">
                <a:latin typeface="Liberation Serif"/>
              </a:rPr>
              <a:t>Buyer: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Add a bid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Withdraw a bid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Delete account</a:t>
            </a:r>
          </a:p>
          <a:p>
            <a:r>
              <a:rPr lang="en-IN" sz="3200" dirty="0">
                <a:latin typeface="Bookman Old Style" panose="02050604050505020204" pitchFamily="18" charset="0"/>
              </a:rPr>
              <a:t>Can ask to generate sales receipt</a:t>
            </a:r>
          </a:p>
          <a:p>
            <a:endParaRPr lang="en-IN" sz="3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1292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7C60C-8EA1-46DF-8800-930488D24310}"/>
</file>

<file path=customXml/itemProps2.xml><?xml version="1.0" encoding="utf-8"?>
<ds:datastoreItem xmlns:ds="http://schemas.openxmlformats.org/officeDocument/2006/customXml" ds:itemID="{6F47E6B8-290A-4CB0-86BA-325C4EDE1254}"/>
</file>

<file path=customXml/itemProps3.xml><?xml version="1.0" encoding="utf-8"?>
<ds:datastoreItem xmlns:ds="http://schemas.openxmlformats.org/officeDocument/2006/customXml" ds:itemID="{29ABF11D-205E-4148-AB2B-8EDB96099C3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4243</TotalTime>
  <Words>792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Rounded MT Bold</vt:lpstr>
      <vt:lpstr>Bookman Old Style</vt:lpstr>
      <vt:lpstr>Britannic Bold</vt:lpstr>
      <vt:lpstr>Calibri</vt:lpstr>
      <vt:lpstr>Century Gothic</vt:lpstr>
      <vt:lpstr>Comic Sans MS</vt:lpstr>
      <vt:lpstr>Liberation Serif</vt:lpstr>
      <vt:lpstr>Wingdings</vt:lpstr>
      <vt:lpstr>Wingdings 3</vt:lpstr>
      <vt:lpstr>Wisp</vt:lpstr>
      <vt:lpstr>DBMS Project Report Submitted by:  Rohit Rakesh Gupta (202123037)  Shreya Satija (202123047)</vt:lpstr>
      <vt:lpstr> CropKart   An Online Auction System for Agricultural Products </vt:lpstr>
      <vt:lpstr>VISION</vt:lpstr>
      <vt:lpstr>DESCRIPTION </vt:lpstr>
      <vt:lpstr>PowerPoint Presentation</vt:lpstr>
      <vt:lpstr>REQUIREMENT ANALYSIS </vt:lpstr>
      <vt:lpstr>PowerPoint Presentation</vt:lpstr>
      <vt:lpstr>QUERIES</vt:lpstr>
      <vt:lpstr>PowerPoint Presentation</vt:lpstr>
      <vt:lpstr>PowerPoint Presentation</vt:lpstr>
      <vt:lpstr>BUSINESS RULES </vt:lpstr>
      <vt:lpstr>PowerPoint Presentation</vt:lpstr>
      <vt:lpstr>USP</vt:lpstr>
      <vt:lpstr>PowerPoint Presentation</vt:lpstr>
      <vt:lpstr>    CONCEPTUAL SCHEMA</vt:lpstr>
      <vt:lpstr>PowerPoint Presentation</vt:lpstr>
      <vt:lpstr>CHALLENGES 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KISAN MANAGEMENT SYSYTEM</dc:title>
  <dc:creator>ayushianand221@gmail.com</dc:creator>
  <cp:lastModifiedBy>Shreya Satija</cp:lastModifiedBy>
  <cp:revision>12</cp:revision>
  <dcterms:created xsi:type="dcterms:W3CDTF">2021-10-05T14:26:43Z</dcterms:created>
  <dcterms:modified xsi:type="dcterms:W3CDTF">2021-10-09T14:28:42Z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