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66" r:id="rId2"/>
    <p:sldId id="256" r:id="rId3"/>
    <p:sldId id="298" r:id="rId4"/>
    <p:sldId id="299" r:id="rId5"/>
    <p:sldId id="300" r:id="rId6"/>
    <p:sldId id="308" r:id="rId7"/>
    <p:sldId id="301" r:id="rId8"/>
    <p:sldId id="302" r:id="rId9"/>
    <p:sldId id="303" r:id="rId10"/>
    <p:sldId id="30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6364" autoAdjust="0"/>
  </p:normalViewPr>
  <p:slideViewPr>
    <p:cSldViewPr snapToGrid="0">
      <p:cViewPr varScale="1">
        <p:scale>
          <a:sx n="58" d="100"/>
          <a:sy n="58" d="100"/>
        </p:scale>
        <p:origin x="99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81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649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49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61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1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9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1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2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7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7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26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5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85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E32B-2288-46F8-A65E-6159B772C51C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4BF1-8708-45CC-B76B-376EEB55E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044" y="365760"/>
            <a:ext cx="9762440" cy="5948413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D</a:t>
            </a:r>
            <a:r>
              <a:rPr lang="en-US" sz="9600" dirty="0">
                <a:latin typeface="Arial Rounded MT Bold" panose="020F0704030504030204" pitchFamily="34" charset="0"/>
              </a:rPr>
              <a:t>BMS </a:t>
            </a:r>
            <a:r>
              <a:rPr lang="en-US" sz="9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</a:t>
            </a:r>
            <a:r>
              <a:rPr lang="en-US" sz="9600" dirty="0">
                <a:latin typeface="Arial Rounded MT Bold" panose="020F0704030504030204" pitchFamily="34" charset="0"/>
              </a:rPr>
              <a:t>roject </a:t>
            </a:r>
            <a:r>
              <a:rPr lang="en-US" sz="9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R</a:t>
            </a:r>
            <a:r>
              <a:rPr lang="en-US" sz="9600" dirty="0">
                <a:latin typeface="Arial Rounded MT Bold" panose="020F0704030504030204" pitchFamily="34" charset="0"/>
              </a:rPr>
              <a:t>eport </a:t>
            </a:r>
            <a:br>
              <a:rPr lang="en-US" sz="9600" dirty="0">
                <a:latin typeface="Arial Rounded MT Bold" panose="020F0704030504030204" pitchFamily="34" charset="0"/>
              </a:rPr>
            </a:br>
            <a:r>
              <a:rPr lang="en-US" sz="9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</a:t>
            </a:r>
            <a:r>
              <a:rPr lang="en-US" sz="9600" dirty="0">
                <a:latin typeface="Arial Rounded MT Bold" panose="020F0704030504030204" pitchFamily="34" charset="0"/>
              </a:rPr>
              <a:t>hase </a:t>
            </a:r>
            <a:r>
              <a:rPr lang="en-US" sz="9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4</a:t>
            </a:r>
            <a:br>
              <a:rPr lang="en-US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31CDC-D21F-470C-9BB4-E3F08D5F5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" t="18611" r="1328" b="6191"/>
          <a:stretch/>
        </p:blipFill>
        <p:spPr>
          <a:xfrm>
            <a:off x="152400" y="190500"/>
            <a:ext cx="11887200" cy="4867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3F92DE-FB8B-46C9-98C1-54C729FF9592}"/>
              </a:ext>
            </a:extLst>
          </p:cNvPr>
          <p:cNvSpPr txBox="1"/>
          <p:nvPr/>
        </p:nvSpPr>
        <p:spPr>
          <a:xfrm>
            <a:off x="2571750" y="5057775"/>
            <a:ext cx="7048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Bookman Old Style" panose="02050604050505020204" pitchFamily="18" charset="0"/>
              </a:rPr>
              <a:t>BAD FD.</a:t>
            </a:r>
          </a:p>
          <a:p>
            <a:pPr algn="ctr"/>
            <a:r>
              <a:rPr lang="en-IN" sz="2400" dirty="0">
                <a:latin typeface="Bookman Old Style" panose="02050604050505020204" pitchFamily="18" charset="0"/>
              </a:rPr>
              <a:t>{</a:t>
            </a:r>
            <a:r>
              <a:rPr lang="en-IN" sz="2400" dirty="0" err="1">
                <a:latin typeface="Bookman Old Style" panose="02050604050505020204" pitchFamily="18" charset="0"/>
              </a:rPr>
              <a:t>farmeruid</a:t>
            </a:r>
            <a:r>
              <a:rPr lang="en-IN" sz="2400" dirty="0">
                <a:latin typeface="Bookman Old Style" panose="02050604050505020204" pitchFamily="18" charset="0"/>
              </a:rPr>
              <a:t>}-&gt;{</a:t>
            </a:r>
            <a:r>
              <a:rPr lang="en-IN" sz="2400" dirty="0" err="1">
                <a:latin typeface="Bookman Old Style" panose="02050604050505020204" pitchFamily="18" charset="0"/>
              </a:rPr>
              <a:t>farmerid</a:t>
            </a:r>
            <a:r>
              <a:rPr lang="en-IN" sz="2400" dirty="0">
                <a:latin typeface="Bookman Old Style" panose="02050604050505020204" pitchFamily="18" charset="0"/>
              </a:rPr>
              <a:t>}</a:t>
            </a:r>
          </a:p>
          <a:p>
            <a:pPr algn="ctr"/>
            <a:r>
              <a:rPr lang="en-IN" sz="2400" dirty="0">
                <a:latin typeface="Bookman Old Style" panose="02050604050505020204" pitchFamily="18" charset="0"/>
              </a:rPr>
              <a:t>{</a:t>
            </a:r>
            <a:r>
              <a:rPr lang="en-IN" sz="2400" dirty="0" err="1">
                <a:latin typeface="Bookman Old Style" panose="02050604050505020204" pitchFamily="18" charset="0"/>
              </a:rPr>
              <a:t>buyeruid</a:t>
            </a:r>
            <a:r>
              <a:rPr lang="en-IN" sz="2400" dirty="0">
                <a:latin typeface="Bookman Old Style" panose="02050604050505020204" pitchFamily="18" charset="0"/>
              </a:rPr>
              <a:t>}-&gt;{ </a:t>
            </a:r>
            <a:r>
              <a:rPr lang="en-IN" sz="2400" dirty="0" err="1">
                <a:latin typeface="Bookman Old Style" panose="02050604050505020204" pitchFamily="18" charset="0"/>
              </a:rPr>
              <a:t>buyerid</a:t>
            </a:r>
            <a:r>
              <a:rPr lang="en-IN" sz="2400" dirty="0">
                <a:latin typeface="Bookman Old Style" panose="02050604050505020204" pitchFamily="18" charset="0"/>
              </a:rPr>
              <a:t>}</a:t>
            </a:r>
          </a:p>
          <a:p>
            <a:pPr algn="ctr"/>
            <a:r>
              <a:rPr lang="en-IN" sz="2400" dirty="0">
                <a:latin typeface="Bookman Old Style" panose="02050604050505020204" pitchFamily="18" charset="0"/>
              </a:rPr>
              <a:t>NOT IN BCNF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17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F2EC-73B5-43E0-B791-817B5C1BB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713" y="182880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THANK YOU</a:t>
            </a:r>
            <a:endParaRPr lang="en-IN" sz="96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FB472-A797-4809-A8DC-DFB4C0D96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28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6AD1-7BA7-49A6-BEEA-855B70697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4733"/>
            <a:ext cx="8915399" cy="5574048"/>
          </a:xfrm>
        </p:spPr>
        <p:txBody>
          <a:bodyPr>
            <a:normAutofit/>
          </a:bodyPr>
          <a:lstStyle/>
          <a:p>
            <a:pPr algn="ctr"/>
            <a:r>
              <a:rPr lang="en-IN" sz="10700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IN" sz="10700" b="1" dirty="0" err="1">
                <a:solidFill>
                  <a:schemeClr val="accent2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C</a:t>
            </a:r>
            <a:r>
              <a:rPr lang="en-IN" sz="107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  <a:r>
              <a:rPr lang="en-IN" sz="107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o</a:t>
            </a:r>
            <a:r>
              <a:rPr lang="en-IN" sz="107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p</a:t>
            </a:r>
            <a:r>
              <a:rPr lang="en-IN" sz="10700" b="1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Kart</a:t>
            </a:r>
            <a:r>
              <a:rPr lang="en-IN" sz="107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br>
              <a:rPr lang="en-IN" sz="107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IN" sz="107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An Online Auction System for</a:t>
            </a:r>
            <a:br>
              <a:rPr lang="en-I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Agricultural Products</a:t>
            </a:r>
            <a:br>
              <a:rPr lang="en-IN" sz="4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anose="02020603050405020304" pitchFamily="18" charset="0"/>
              </a:rPr>
            </a:br>
            <a:endParaRPr lang="en-IN" sz="4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ACD86-D903-4DE1-AB5D-B0016F3F5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5201"/>
            <a:ext cx="8915399" cy="11284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98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FEE21-2503-4266-8F7E-FEC22B008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" t="19715" r="11172" b="25571"/>
          <a:stretch/>
        </p:blipFill>
        <p:spPr>
          <a:xfrm>
            <a:off x="1200494" y="917269"/>
            <a:ext cx="10553700" cy="3648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A60BED-E6F6-4E6B-8F8D-ABFEAFDCDA85}"/>
              </a:ext>
            </a:extLst>
          </p:cNvPr>
          <p:cNvSpPr txBox="1"/>
          <p:nvPr/>
        </p:nvSpPr>
        <p:spPr>
          <a:xfrm>
            <a:off x="1838325" y="4848225"/>
            <a:ext cx="9601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{</a:t>
            </a:r>
            <a:r>
              <a:rPr lang="en-IN" sz="2000" dirty="0" err="1">
                <a:latin typeface="Bookman Old Style" panose="02050604050505020204" pitchFamily="18" charset="0"/>
              </a:rPr>
              <a:t>loginID</a:t>
            </a:r>
            <a:r>
              <a:rPr lang="en-IN" sz="2000" dirty="0">
                <a:latin typeface="Bookman Old Style" panose="02050604050505020204" pitchFamily="18" charset="0"/>
              </a:rPr>
              <a:t>}-&gt;{Name, </a:t>
            </a:r>
            <a:r>
              <a:rPr lang="en-IN" sz="2000" dirty="0" err="1">
                <a:latin typeface="Bookman Old Style" panose="02050604050505020204" pitchFamily="18" charset="0"/>
              </a:rPr>
              <a:t>passwordkey</a:t>
            </a:r>
            <a:r>
              <a:rPr lang="en-IN" sz="2000" dirty="0">
                <a:latin typeface="Bookman Old Style" panose="02050604050505020204" pitchFamily="18" charset="0"/>
              </a:rPr>
              <a:t>}</a:t>
            </a:r>
          </a:p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It is in BCNF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35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A89A43-BA6B-42E3-9CEF-285448658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32" r="15234" b="13889"/>
          <a:stretch/>
        </p:blipFill>
        <p:spPr>
          <a:xfrm>
            <a:off x="1301367" y="582057"/>
            <a:ext cx="10334625" cy="430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F84A77-6112-4C0F-BD0E-E53C90B14C53}"/>
              </a:ext>
            </a:extLst>
          </p:cNvPr>
          <p:cNvSpPr txBox="1"/>
          <p:nvPr/>
        </p:nvSpPr>
        <p:spPr>
          <a:xfrm>
            <a:off x="2524125" y="5191125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{</a:t>
            </a:r>
            <a:r>
              <a:rPr lang="en-IN" sz="2000" dirty="0" err="1">
                <a:latin typeface="Bookman Old Style" panose="02050604050505020204" pitchFamily="18" charset="0"/>
              </a:rPr>
              <a:t>loginID</a:t>
            </a:r>
            <a:r>
              <a:rPr lang="en-IN" sz="2000" dirty="0">
                <a:latin typeface="Bookman Old Style" panose="02050604050505020204" pitchFamily="18" charset="0"/>
              </a:rPr>
              <a:t>}-&gt;{</a:t>
            </a:r>
            <a:r>
              <a:rPr lang="en-IN" sz="2000" dirty="0" err="1">
                <a:latin typeface="Bookman Old Style" panose="02050604050505020204" pitchFamily="18" charset="0"/>
              </a:rPr>
              <a:t>startDate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endDate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Acc_No</a:t>
            </a:r>
            <a:r>
              <a:rPr lang="en-IN" sz="2000" dirty="0">
                <a:latin typeface="Bookman Old Style" panose="02050604050505020204" pitchFamily="18" charset="0"/>
              </a:rPr>
              <a:t>, IFSC,UID}</a:t>
            </a:r>
          </a:p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{UID}-&gt;{</a:t>
            </a:r>
            <a:r>
              <a:rPr lang="en-IN" sz="2000" dirty="0" err="1">
                <a:latin typeface="Bookman Old Style" panose="02050604050505020204" pitchFamily="18" charset="0"/>
              </a:rPr>
              <a:t>Acc_No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IFSC,startDate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endDate,loginID</a:t>
            </a:r>
            <a:r>
              <a:rPr lang="en-IN" sz="2000" dirty="0">
                <a:latin typeface="Bookman Old Style" panose="02050604050505020204" pitchFamily="18" charset="0"/>
              </a:rPr>
              <a:t>}</a:t>
            </a:r>
          </a:p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UID is unique.</a:t>
            </a:r>
          </a:p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It is BCNF.</a:t>
            </a:r>
          </a:p>
        </p:txBody>
      </p:sp>
    </p:spTree>
    <p:extLst>
      <p:ext uri="{BB962C8B-B14F-4D97-AF65-F5344CB8AC3E}">
        <p14:creationId xmlns:p14="http://schemas.microsoft.com/office/powerpoint/2010/main" val="218997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8E490-0054-4C68-A754-F1F4ABE4B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20" r="16719" b="19798"/>
          <a:stretch/>
        </p:blipFill>
        <p:spPr>
          <a:xfrm>
            <a:off x="1200150" y="646889"/>
            <a:ext cx="10153650" cy="3762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71BCB4-620E-4567-B186-B35E5C8D0199}"/>
              </a:ext>
            </a:extLst>
          </p:cNvPr>
          <p:cNvSpPr txBox="1"/>
          <p:nvPr/>
        </p:nvSpPr>
        <p:spPr>
          <a:xfrm>
            <a:off x="4138440" y="4610673"/>
            <a:ext cx="50577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{</a:t>
            </a:r>
            <a:r>
              <a:rPr lang="en-IN" sz="2000" dirty="0" err="1">
                <a:latin typeface="Bookman Old Style" panose="02050604050505020204" pitchFamily="18" charset="0"/>
              </a:rPr>
              <a:t>loginID</a:t>
            </a:r>
            <a:r>
              <a:rPr lang="en-IN" sz="2000" dirty="0">
                <a:latin typeface="Bookman Old Style" panose="02050604050505020204" pitchFamily="18" charset="0"/>
              </a:rPr>
              <a:t>}-&gt;{</a:t>
            </a:r>
            <a:r>
              <a:rPr lang="en-IN" sz="2000" dirty="0" err="1">
                <a:latin typeface="Bookman Old Style" panose="02050604050505020204" pitchFamily="18" charset="0"/>
              </a:rPr>
              <a:t>startDate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endDate</a:t>
            </a:r>
            <a:r>
              <a:rPr lang="en-IN" sz="2000" dirty="0">
                <a:latin typeface="Bookman Old Style" panose="02050604050505020204" pitchFamily="18" charset="0"/>
              </a:rPr>
              <a:t>, UID}</a:t>
            </a:r>
          </a:p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{UID}-&gt;{</a:t>
            </a:r>
            <a:r>
              <a:rPr lang="en-IN" sz="2000" dirty="0" err="1">
                <a:latin typeface="Bookman Old Style" panose="02050604050505020204" pitchFamily="18" charset="0"/>
              </a:rPr>
              <a:t>startDate</a:t>
            </a:r>
            <a:r>
              <a:rPr lang="en-IN" sz="2000" dirty="0">
                <a:latin typeface="Bookman Old Style" panose="02050604050505020204" pitchFamily="18" charset="0"/>
              </a:rPr>
              <a:t>, </a:t>
            </a:r>
            <a:r>
              <a:rPr lang="en-IN" sz="2000" dirty="0" err="1">
                <a:latin typeface="Bookman Old Style" panose="02050604050505020204" pitchFamily="18" charset="0"/>
              </a:rPr>
              <a:t>endDate,loginID</a:t>
            </a:r>
            <a:r>
              <a:rPr lang="en-IN" sz="2000" dirty="0">
                <a:latin typeface="Bookman Old Style" panose="02050604050505020204" pitchFamily="18" charset="0"/>
              </a:rPr>
              <a:t>}</a:t>
            </a:r>
          </a:p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UID is unique.</a:t>
            </a:r>
          </a:p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It is BCNF.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48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A2B06A-E2FC-4DE3-BF8C-DA3FF24A6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" t="12778" r="6249" b="24444"/>
          <a:stretch/>
        </p:blipFill>
        <p:spPr>
          <a:xfrm>
            <a:off x="685800" y="203583"/>
            <a:ext cx="11182350" cy="430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612C5-D57C-43CE-94A5-CA0A1237A101}"/>
              </a:ext>
            </a:extLst>
          </p:cNvPr>
          <p:cNvSpPr txBox="1"/>
          <p:nvPr/>
        </p:nvSpPr>
        <p:spPr>
          <a:xfrm>
            <a:off x="2324100" y="5267325"/>
            <a:ext cx="6562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{</a:t>
            </a:r>
            <a:r>
              <a:rPr lang="en-IN" sz="2000" dirty="0" err="1">
                <a:latin typeface="Bookman Old Style" panose="02050604050505020204" pitchFamily="18" charset="0"/>
              </a:rPr>
              <a:t>delivery_id</a:t>
            </a:r>
            <a:r>
              <a:rPr lang="en-IN" sz="2000" dirty="0">
                <a:latin typeface="Bookman Old Style" panose="02050604050505020204" pitchFamily="18" charset="0"/>
              </a:rPr>
              <a:t>}-&gt;{</a:t>
            </a:r>
            <a:r>
              <a:rPr lang="en-IN" sz="2000" dirty="0" err="1">
                <a:latin typeface="Bookman Old Style" panose="02050604050505020204" pitchFamily="18" charset="0"/>
              </a:rPr>
              <a:t>loginID</a:t>
            </a:r>
            <a:r>
              <a:rPr lang="en-IN" sz="2000" dirty="0">
                <a:latin typeface="Bookman Old Style" panose="02050604050505020204" pitchFamily="18" charset="0"/>
              </a:rPr>
              <a:t>, Location}</a:t>
            </a:r>
          </a:p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153206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54164-CC39-405B-B241-3CB691BF2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" t="18055" r="1172" b="14445"/>
          <a:stretch/>
        </p:blipFill>
        <p:spPr>
          <a:xfrm>
            <a:off x="304800" y="180975"/>
            <a:ext cx="11772900" cy="4629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5C8F70-CB35-4086-B389-D3FF4CC2B040}"/>
              </a:ext>
            </a:extLst>
          </p:cNvPr>
          <p:cNvSpPr txBox="1"/>
          <p:nvPr/>
        </p:nvSpPr>
        <p:spPr>
          <a:xfrm>
            <a:off x="3386425" y="5253898"/>
            <a:ext cx="695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{</a:t>
            </a:r>
            <a:r>
              <a:rPr lang="en-IN" sz="2000" dirty="0" err="1">
                <a:latin typeface="Bookman Old Style" panose="02050604050505020204" pitchFamily="18" charset="0"/>
              </a:rPr>
              <a:t>message_id</a:t>
            </a:r>
            <a:r>
              <a:rPr lang="en-IN" sz="2000" dirty="0">
                <a:latin typeface="Bookman Old Style" panose="02050604050505020204" pitchFamily="18" charset="0"/>
              </a:rPr>
              <a:t>}-&gt;{</a:t>
            </a:r>
            <a:r>
              <a:rPr lang="en-IN" sz="2000" dirty="0" err="1">
                <a:latin typeface="Bookman Old Style" panose="02050604050505020204" pitchFamily="18" charset="0"/>
              </a:rPr>
              <a:t>text,from_id,to_id,created_on</a:t>
            </a:r>
            <a:r>
              <a:rPr lang="en-IN" sz="2000" dirty="0">
                <a:latin typeface="Bookman Old Style" panose="02050604050505020204" pitchFamily="18" charset="0"/>
              </a:rPr>
              <a:t>}</a:t>
            </a:r>
          </a:p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151413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A3350-4559-467E-86BE-335029C60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" t="18750" r="2812" b="6668"/>
          <a:stretch/>
        </p:blipFill>
        <p:spPr>
          <a:xfrm>
            <a:off x="469364" y="192909"/>
            <a:ext cx="11601450" cy="5114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E279FE-08DF-4A65-A63A-75A0598CC0D0}"/>
              </a:ext>
            </a:extLst>
          </p:cNvPr>
          <p:cNvSpPr txBox="1"/>
          <p:nvPr/>
        </p:nvSpPr>
        <p:spPr>
          <a:xfrm>
            <a:off x="2319337" y="5683785"/>
            <a:ext cx="755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ookman Old Style" panose="02050604050505020204" pitchFamily="18" charset="0"/>
              </a:rPr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114790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FD63E-3553-4C18-B3AE-EA654B57F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" t="23889" r="4219" b="14701"/>
          <a:stretch/>
        </p:blipFill>
        <p:spPr>
          <a:xfrm>
            <a:off x="704850" y="523875"/>
            <a:ext cx="11268076" cy="3819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EC86D-1314-43F9-B419-BAAF21D973D1}"/>
              </a:ext>
            </a:extLst>
          </p:cNvPr>
          <p:cNvSpPr txBox="1"/>
          <p:nvPr/>
        </p:nvSpPr>
        <p:spPr>
          <a:xfrm>
            <a:off x="5808758" y="5132139"/>
            <a:ext cx="721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ookman Old Style" panose="02050604050505020204" pitchFamily="18" charset="0"/>
              </a:rPr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27457800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10748</TotalTime>
  <Words>145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Rounded MT Bold</vt:lpstr>
      <vt:lpstr>Bookman Old Style</vt:lpstr>
      <vt:lpstr>Britannic Bold</vt:lpstr>
      <vt:lpstr>Century Gothic</vt:lpstr>
      <vt:lpstr>Comic Sans MS</vt:lpstr>
      <vt:lpstr>Wingdings 3</vt:lpstr>
      <vt:lpstr>Wisp</vt:lpstr>
      <vt:lpstr>DBMS Project Report  Phase 4 </vt:lpstr>
      <vt:lpstr> CropKart   An Online Auction System for Agricultural Products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KISAN MANAGEMENT SYSYTEM</dc:title>
  <dc:creator>ayushianand221@gmail.com</dc:creator>
  <cp:lastModifiedBy>Shreya Satija</cp:lastModifiedBy>
  <cp:revision>24</cp:revision>
  <dcterms:created xsi:type="dcterms:W3CDTF">2021-10-05T14:26:43Z</dcterms:created>
  <dcterms:modified xsi:type="dcterms:W3CDTF">2021-11-30T14:32:37Z</dcterms:modified>
</cp:coreProperties>
</file>