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082B11-D894-4966-96B2-EE065BBBA794}">
  <a:tblStyle styleId="{C6082B11-D894-4966-96B2-EE065BBBA7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9EA"/>
          </a:solidFill>
        </a:fill>
      </a:tcStyle>
    </a:wholeTbl>
    <a:band1H>
      <a:tcStyle>
        <a:fill>
          <a:solidFill>
            <a:srgbClr val="CED0D2"/>
          </a:solidFill>
        </a:fill>
      </a:tcStyle>
    </a:band1H>
    <a:band1V>
      <a:tcStyle>
        <a:fill>
          <a:solidFill>
            <a:srgbClr val="CED0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11217EC8-6DA8-4A7E-A590-4894E841B76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9EA"/>
          </a:solidFill>
        </a:fill>
      </a:tcStyle>
    </a:wholeTbl>
    <a:band1H>
      <a:tcStyle>
        <a:fill>
          <a:solidFill>
            <a:srgbClr val="CED0D2"/>
          </a:solidFill>
        </a:fill>
      </a:tcStyle>
    </a:band1H>
    <a:band1V>
      <a:tcStyle>
        <a:fill>
          <a:solidFill>
            <a:srgbClr val="CED0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C6E20B58-9DC5-4995-A888-4329C000390B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9EA"/>
          </a:solidFill>
        </a:fill>
      </a:tcStyle>
    </a:wholeTbl>
    <a:band1H>
      <a:tcStyle>
        <a:fill>
          <a:solidFill>
            <a:srgbClr val="CED0D2"/>
          </a:solidFill>
        </a:fill>
      </a:tcStyle>
    </a:band1H>
    <a:band1V>
      <a:tcStyle>
        <a:fill>
          <a:solidFill>
            <a:srgbClr val="CED0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1F1B809B-D021-431C-B3F3-22870827A10E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9EA"/>
          </a:solidFill>
        </a:fill>
      </a:tcStyle>
    </a:wholeTbl>
    <a:band1H>
      <a:tcStyle>
        <a:fill>
          <a:solidFill>
            <a:srgbClr val="CED0D2"/>
          </a:solidFill>
        </a:fill>
      </a:tcStyle>
    </a:band1H>
    <a:band1V>
      <a:tcStyle>
        <a:fill>
          <a:solidFill>
            <a:srgbClr val="CED0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DBAEB891-F76D-406C-9880-5D8AC90B589B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9EA"/>
          </a:solidFill>
        </a:fill>
      </a:tcStyle>
    </a:wholeTbl>
    <a:band1H>
      <a:tcStyle>
        <a:fill>
          <a:solidFill>
            <a:srgbClr val="CED0D2"/>
          </a:solidFill>
        </a:fill>
      </a:tcStyle>
    </a:band1H>
    <a:band1V>
      <a:tcStyle>
        <a:fill>
          <a:solidFill>
            <a:srgbClr val="CED0D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0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indent="0" marL="0" marR="0" rtl="0" algn="ctr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1pPr>
            <a:lvl2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2pPr>
            <a:lvl3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3pPr>
            <a:lvl4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4pPr>
            <a:lvl5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5pPr>
            <a:lvl6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6pPr>
            <a:lvl7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7pPr>
            <a:lvl8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8pPr>
            <a:lvl9pPr rtl="0" algn="ctr">
              <a:spcBef>
                <a:spcPts val="0"/>
              </a:spcBef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480550"/>
            <a:ext cx="8114398" cy="244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7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3800"/>
            </a:lvl1pPr>
            <a:lvl2pPr rtl="0" algn="ctr">
              <a:spcBef>
                <a:spcPts val="0"/>
              </a:spcBef>
              <a:defRPr sz="3800"/>
            </a:lvl2pPr>
            <a:lvl3pPr rtl="0" algn="ctr">
              <a:spcBef>
                <a:spcPts val="0"/>
              </a:spcBef>
              <a:defRPr sz="3800"/>
            </a:lvl3pPr>
            <a:lvl4pPr rtl="0" algn="ctr">
              <a:spcBef>
                <a:spcPts val="0"/>
              </a:spcBef>
              <a:defRPr sz="3800"/>
            </a:lvl4pPr>
            <a:lvl5pPr rtl="0" algn="ctr">
              <a:spcBef>
                <a:spcPts val="0"/>
              </a:spcBef>
              <a:defRPr sz="3800"/>
            </a:lvl5pPr>
            <a:lvl6pPr rtl="0" algn="ctr">
              <a:spcBef>
                <a:spcPts val="0"/>
              </a:spcBef>
              <a:defRPr sz="3800"/>
            </a:lvl6pPr>
            <a:lvl7pPr rtl="0" algn="ctr">
              <a:spcBef>
                <a:spcPts val="0"/>
              </a:spcBef>
              <a:defRPr sz="3800"/>
            </a:lvl7pPr>
            <a:lvl8pPr rtl="0" algn="ctr">
              <a:spcBef>
                <a:spcPts val="0"/>
              </a:spcBef>
              <a:defRPr sz="3800"/>
            </a:lvl8pPr>
            <a:lvl9pPr rtl="0" algn="ctr">
              <a:spcBef>
                <a:spcPts val="0"/>
              </a:spcBef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7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indent="0" marL="0" marR="0" rtl="0" algn="l">
              <a:spcBef>
                <a:spcPts val="0"/>
              </a:spcBef>
              <a:buClr>
                <a:schemeClr val="accent3"/>
              </a:buClr>
              <a:buFont typeface="Alfa Slab One"/>
              <a:buNone/>
              <a:defRPr b="0" baseline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  <a:defRPr b="0" baseline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fld id="{00000000-1234-1234-1234-123412341234}" type="slidenum">
              <a:rPr b="0" baseline="0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285750" y="882125"/>
            <a:ext cx="85205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4800" u="none" cap="none" strike="noStrike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Traffic Monitoring System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85750" y="2814675"/>
            <a:ext cx="8520599" cy="21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Kush Patel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Tejas Ravi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Jeffrey Gillen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Shreyas Bhandare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Kisholoy Vinayak Ghosh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Aaditya Shukla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962150"/>
            <a:ext cx="2743199" cy="266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Traffic Monitoring System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Timeline: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  <a:rtl val="0"/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457200" y="2952750"/>
            <a:ext cx="7924798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749558" y="2952750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1066800" y="2331875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 txBox="1"/>
          <p:nvPr/>
        </p:nvSpPr>
        <p:spPr>
          <a:xfrm>
            <a:off x="152400" y="3564816"/>
            <a:ext cx="126771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Assigned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62811" y="2091430"/>
            <a:ext cx="16079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 Case Definitions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2057400" y="2955216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Shape 155"/>
          <p:cNvSpPr txBox="1"/>
          <p:nvPr/>
        </p:nvSpPr>
        <p:spPr>
          <a:xfrm>
            <a:off x="1253411" y="3564816"/>
            <a:ext cx="160797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Collection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Traffic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785188" y="2323076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Shape 157"/>
          <p:cNvSpPr txBox="1"/>
          <p:nvPr/>
        </p:nvSpPr>
        <p:spPr>
          <a:xfrm>
            <a:off x="1981200" y="2061466"/>
            <a:ext cx="16079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Design Website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3429000" y="2955216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2625009" y="3564816"/>
            <a:ext cx="160797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Integrate </a:t>
            </a:r>
            <a:b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Database + Website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124200" y="2057089"/>
            <a:ext cx="16079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Navigation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903305" y="2323076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4495800" y="1417475"/>
            <a:ext cx="0" cy="3364074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4400937" y="1841643"/>
            <a:ext cx="160797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5029198" y="2331875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Shape 165"/>
          <p:cNvSpPr txBox="1"/>
          <p:nvPr/>
        </p:nvSpPr>
        <p:spPr>
          <a:xfrm>
            <a:off x="4732176" y="3562350"/>
            <a:ext cx="16079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Prediction Algorithm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5886450" y="2959149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/>
        </p:nvSpPr>
        <p:spPr>
          <a:xfrm>
            <a:off x="4167673" y="2074188"/>
            <a:ext cx="160797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 App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75648" y="3542671"/>
            <a:ext cx="2245560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Parking Lot </a:t>
            </a:r>
            <a:b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&amp;  Restaurants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7008281" y="2932675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x="7239000" y="1028395"/>
            <a:ext cx="224556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FINAL DEMO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578153" y="1809750"/>
            <a:ext cx="1523998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Traffic Trends based on prediction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6359201" y="2240635"/>
            <a:ext cx="0" cy="712112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4167673" y="1200150"/>
            <a:ext cx="86152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 1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8398381" y="1417475"/>
            <a:ext cx="0" cy="3364074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7732181" y="2349550"/>
            <a:ext cx="0" cy="60959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6938775" y="1926283"/>
            <a:ext cx="1607976" cy="42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Police Data &amp;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Alerts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Traffic Monitoring System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Who?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	The product is designed for anyone traveling in a vehicle, whether they are a daily commuter, or someone going out for lunch.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Why?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	This application will give them traffic information along a specific route so the user can plan accordingly.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How?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	Application stores live and historic traffic information to be displayed on the route.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Traffic Monitoring System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6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baseline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Current Features</a:t>
            </a:r>
            <a:r>
              <a:rPr b="0" baseline="0" i="0" lang="en" sz="16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:</a:t>
            </a:r>
          </a:p>
          <a:p>
            <a:pPr indent="-342900" lvl="0" marL="5715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are able to view live traffic for a certain area designated by a zip code or city name.</a:t>
            </a:r>
          </a:p>
          <a:p>
            <a:pPr indent="-3429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view incidents by traffic, construction, and other special events.</a:t>
            </a:r>
          </a:p>
          <a:p>
            <a:pPr indent="-3429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also obtain navigation by entering a starting location and destination.</a:t>
            </a:r>
          </a:p>
          <a:p>
            <a:pPr indent="-34290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view congestion, that is the traffic delays along the routes by severity levels 1,2,3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365249"/>
            <a:ext cx="8520599" cy="320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 startAt="5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also view these traffic incidents along this navigated route.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 startAt="5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will be able to view for cops on the route and slow down.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 startAt="5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view for traffic trends in a particular area, by selecting a particular day and hour.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 startAt="5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Users can download an android application to access all the features on the go.</a:t>
            </a:r>
          </a:p>
          <a:p>
            <a:pPr indent="-2286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Traffic Monitoring System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586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Data Collection Module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952749"/>
            <a:ext cx="8520599" cy="1616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Flow chart describes database</a:t>
            </a: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Webpage queries database and plots data points using Latitude and Longitude of the reported traffic incident or police and shows description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60874"/>
            <a:ext cx="1904999" cy="14306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954616" y="1124451"/>
            <a:ext cx="990598" cy="85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-Waze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-Yelp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-Parkwhiz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2133600" y="1590507"/>
            <a:ext cx="1066799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5" name="Shape 85"/>
          <p:cNvSpPr txBox="1"/>
          <p:nvPr/>
        </p:nvSpPr>
        <p:spPr>
          <a:xfrm>
            <a:off x="2133600" y="1005732"/>
            <a:ext cx="160019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JSON Traffic Data</a:t>
            </a:r>
          </a:p>
        </p:txBody>
      </p:sp>
      <p:sp>
        <p:nvSpPr>
          <p:cNvPr id="86" name="Shape 86"/>
          <p:cNvSpPr/>
          <p:nvPr/>
        </p:nvSpPr>
        <p:spPr>
          <a:xfrm>
            <a:off x="3200400" y="1332096"/>
            <a:ext cx="1219199" cy="533175"/>
          </a:xfrm>
          <a:prstGeom prst="rect">
            <a:avLst/>
          </a:prstGeom>
          <a:solidFill>
            <a:schemeClr val="accent1">
              <a:alpha val="7450"/>
            </a:schemeClr>
          </a:solidFill>
          <a:ln cap="flat" cmpd="sng" w="25400">
            <a:solidFill>
              <a:srgbClr val="3241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 Servlet 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2133600" y="1740865"/>
            <a:ext cx="1066799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8" name="Shape 88"/>
          <p:cNvSpPr txBox="1"/>
          <p:nvPr/>
        </p:nvSpPr>
        <p:spPr>
          <a:xfrm>
            <a:off x="2345871" y="1740865"/>
            <a:ext cx="6857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Request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304659" y="1330154"/>
            <a:ext cx="83819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Response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4438260" y="1609170"/>
            <a:ext cx="362338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1" name="Shape 91"/>
          <p:cNvSpPr/>
          <p:nvPr/>
        </p:nvSpPr>
        <p:spPr>
          <a:xfrm>
            <a:off x="4800600" y="1205595"/>
            <a:ext cx="1295400" cy="807155"/>
          </a:xfrm>
          <a:prstGeom prst="rect">
            <a:avLst/>
          </a:prstGeom>
          <a:solidFill>
            <a:schemeClr val="accent1">
              <a:alpha val="7450"/>
            </a:schemeClr>
          </a:solidFill>
          <a:ln cap="flat" cmpd="sng" w="25400">
            <a:solidFill>
              <a:srgbClr val="3241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Parse JSON &amp; Write to Database</a:t>
            </a:r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6096000" y="1609173"/>
            <a:ext cx="362338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339" y="1005732"/>
            <a:ext cx="964322" cy="121442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244167" y="685749"/>
            <a:ext cx="14795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 Database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5410199" y="2307166"/>
            <a:ext cx="1066799" cy="793749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6" name="Shape 96"/>
          <p:cNvSpPr/>
          <p:nvPr/>
        </p:nvSpPr>
        <p:spPr>
          <a:xfrm>
            <a:off x="4191000" y="3000281"/>
            <a:ext cx="1219199" cy="533175"/>
          </a:xfrm>
          <a:prstGeom prst="rect">
            <a:avLst/>
          </a:prstGeom>
          <a:solidFill>
            <a:schemeClr val="accent1">
              <a:alpha val="7450"/>
            </a:schemeClr>
          </a:solidFill>
          <a:ln cap="flat" cmpd="sng" w="25400">
            <a:solidFill>
              <a:srgbClr val="3241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Android app</a:t>
            </a:r>
          </a:p>
        </p:txBody>
      </p:sp>
      <p:cxnSp>
        <p:nvCxnSpPr>
          <p:cNvPr id="97" name="Shape 97"/>
          <p:cNvCxnSpPr/>
          <p:nvPr/>
        </p:nvCxnSpPr>
        <p:spPr>
          <a:xfrm flipH="1" rot="10800000">
            <a:off x="5410198" y="2177580"/>
            <a:ext cx="1066799" cy="775168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8" name="Shape 98"/>
          <p:cNvSpPr txBox="1"/>
          <p:nvPr/>
        </p:nvSpPr>
        <p:spPr>
          <a:xfrm rot="-2273467">
            <a:off x="5309038" y="2607219"/>
            <a:ext cx="1764423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PHP Script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Prediction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None/>
            </a:pPr>
            <a:r>
              <a:t/>
            </a:r>
            <a:endParaRPr b="0" baseline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311697" y="1291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{C6082B11-D894-4966-96B2-EE065BBBA794}</a:tableStyleId>
              </a:tblPr>
              <a:tblGrid>
                <a:gridCol w="754325"/>
                <a:gridCol w="754325"/>
              </a:tblGrid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Street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Delay</a:t>
                      </a: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311697" y="1291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{11217EC8-6DA8-4A7E-A590-4894E841B76D}</a:tableStyleId>
              </a:tblPr>
              <a:tblGrid>
                <a:gridCol w="947825"/>
                <a:gridCol w="708975"/>
              </a:tblGrid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Street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Delay</a:t>
                      </a: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6</a:t>
                      </a:r>
                      <a:r>
                        <a:rPr baseline="30000" lang="en" sz="1400" u="none" cap="none" strike="noStrike">
                          <a:rtl val="0"/>
                        </a:rPr>
                        <a:t>th</a:t>
                      </a:r>
                      <a:r>
                        <a:rPr baseline="0" lang="en" sz="1400" u="none" cap="none" strike="noStrike">
                          <a:rtl val="0"/>
                        </a:rPr>
                        <a:t> 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80</a:t>
                      </a: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Bennetts Ln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123</a:t>
                      </a: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6</a:t>
                      </a:r>
                      <a:r>
                        <a:rPr baseline="30000" lang="en" sz="1400" u="none" cap="none" strike="noStrike">
                          <a:rtl val="0"/>
                        </a:rPr>
                        <a:t>th</a:t>
                      </a:r>
                      <a:r>
                        <a:rPr baseline="0" lang="en" sz="1400" u="none" cap="none" strike="noStrike">
                          <a:rtl val="0"/>
                        </a:rPr>
                        <a:t> Ave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74</a:t>
                      </a:r>
                    </a:p>
                  </a:txBody>
                  <a:tcPr marT="45725" marB="45725" marR="91450" marL="91450"/>
                </a:tc>
              </a:tr>
              <a:tr h="5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Bennetts Ln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101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2836333" y="445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{C6E20B58-9DC5-4995-A888-4329C000390B}</a:tableStyleId>
              </a:tblPr>
              <a:tblGrid>
                <a:gridCol w="931325"/>
                <a:gridCol w="931325"/>
              </a:tblGrid>
              <a:tr h="41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Streets with same names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Delay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6</a:t>
                      </a:r>
                      <a:r>
                        <a:rPr baseline="30000" lang="en" sz="1400" u="none" cap="none" strike="noStrike">
                          <a:rtl val="0"/>
                        </a:rPr>
                        <a:t>th</a:t>
                      </a:r>
                      <a:r>
                        <a:rPr baseline="0" lang="en" sz="1400" u="none" cap="none" strike="noStrike">
                          <a:rtl val="0"/>
                        </a:rPr>
                        <a:t> Ave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80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6</a:t>
                      </a:r>
                      <a:r>
                        <a:rPr baseline="30000" lang="en" sz="1400" u="none" cap="none" strike="noStrike">
                          <a:rtl val="0"/>
                        </a:rPr>
                        <a:t>th</a:t>
                      </a:r>
                      <a:r>
                        <a:rPr baseline="0" lang="en" sz="1400" u="none" cap="none" strike="noStrike">
                          <a:rtl val="0"/>
                        </a:rPr>
                        <a:t> Ave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74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2952749" y="253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{1F1B809B-D021-431C-B3F3-22870827A10E}</a:tableStyleId>
              </a:tblPr>
              <a:tblGrid>
                <a:gridCol w="809625"/>
                <a:gridCol w="809625"/>
              </a:tblGrid>
              <a:tr h="20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Streets with same names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Delay</a:t>
                      </a:r>
                    </a:p>
                  </a:txBody>
                  <a:tcPr marT="45725" marB="45725" marR="91450" marL="91450"/>
                </a:tc>
              </a:tr>
              <a:tr h="20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Bennetts 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123</a:t>
                      </a:r>
                    </a:p>
                  </a:txBody>
                  <a:tcPr marT="45725" marB="45725" marR="91450" marL="91450"/>
                </a:tc>
              </a:tr>
              <a:tr h="20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Bennetts 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101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2855" y="783481"/>
            <a:ext cx="964322" cy="12144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1820332" y="1728090"/>
            <a:ext cx="1066799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1" name="Shape 111"/>
          <p:cNvCxnSpPr/>
          <p:nvPr/>
        </p:nvCxnSpPr>
        <p:spPr>
          <a:xfrm>
            <a:off x="1820332" y="3357923"/>
            <a:ext cx="1066799" cy="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2" name="Shape 112"/>
          <p:cNvCxnSpPr>
            <a:endCxn id="109" idx="1"/>
          </p:cNvCxnSpPr>
          <p:nvPr/>
        </p:nvCxnSpPr>
        <p:spPr>
          <a:xfrm>
            <a:off x="4176955" y="1368192"/>
            <a:ext cx="1515900" cy="2250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3" name="Shape 113"/>
          <p:cNvCxnSpPr/>
          <p:nvPr/>
        </p:nvCxnSpPr>
        <p:spPr>
          <a:xfrm>
            <a:off x="6175017" y="2205615"/>
            <a:ext cx="0" cy="744128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graphicFrame>
        <p:nvGraphicFramePr>
          <p:cNvPr id="114" name="Shape 114"/>
          <p:cNvGraphicFramePr/>
          <p:nvPr/>
        </p:nvGraphicFramePr>
        <p:xfrm>
          <a:off x="5109194" y="328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{DBAEB891-F76D-406C-9880-5D8AC90B589B}</a:tableStyleId>
              </a:tblPr>
              <a:tblGrid>
                <a:gridCol w="1653550"/>
                <a:gridCol w="984250"/>
              </a:tblGrid>
              <a:tr h="960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Streets with different names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Predicted delay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6</a:t>
                      </a:r>
                      <a:r>
                        <a:rPr baseline="30000" lang="en" sz="1400" u="none" cap="none" strike="noStrike">
                          <a:rtl val="0"/>
                        </a:rPr>
                        <a:t>th</a:t>
                      </a:r>
                      <a:r>
                        <a:rPr baseline="0" lang="en" sz="1400" u="none" cap="none" strike="noStrike">
                          <a:rtl val="0"/>
                        </a:rPr>
                        <a:t> 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79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Bennetts L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400" u="none" cap="none" strike="noStrike">
                        <a:rtl val="0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aseline="0" lang="en" sz="1400" u="none" cap="none" strike="noStrike">
                          <a:rtl val="0"/>
                        </a:rPr>
                        <a:t>115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5597605" y="2960367"/>
            <a:ext cx="14795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Predicted table :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435217" y="1950056"/>
            <a:ext cx="14795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MySQL Database</a:t>
            </a:r>
          </a:p>
        </p:txBody>
      </p:sp>
      <p:cxnSp>
        <p:nvCxnSpPr>
          <p:cNvPr id="117" name="Shape 117"/>
          <p:cNvCxnSpPr>
            <a:endCxn id="109" idx="1"/>
          </p:cNvCxnSpPr>
          <p:nvPr/>
        </p:nvCxnSpPr>
        <p:spPr>
          <a:xfrm flipH="1" rot="10800000">
            <a:off x="4050055" y="1390692"/>
            <a:ext cx="1642800" cy="1657200"/>
          </a:xfrm>
          <a:prstGeom prst="straightConnector1">
            <a:avLst/>
          </a:prstGeom>
          <a:noFill/>
          <a:ln cap="flat" cmpd="sng" w="9525">
            <a:solidFill>
              <a:srgbClr val="42576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8" name="Shape 118"/>
          <p:cNvSpPr txBox="1"/>
          <p:nvPr/>
        </p:nvSpPr>
        <p:spPr>
          <a:xfrm rot="-1449882">
            <a:off x="4559144" y="1659977"/>
            <a:ext cx="1479598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Bayesian Prediction</a:t>
            </a:r>
          </a:p>
        </p:txBody>
      </p:sp>
      <p:cxnSp>
        <p:nvCxnSpPr>
          <p:cNvPr id="119" name="Shape 119"/>
          <p:cNvCxnSpPr>
            <a:stCxn id="109" idx="0"/>
          </p:cNvCxnSpPr>
          <p:nvPr/>
        </p:nvCxnSpPr>
        <p:spPr>
          <a:xfrm rot="10800000">
            <a:off x="4572116" y="201181"/>
            <a:ext cx="1602900" cy="58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3132666" y="201082"/>
            <a:ext cx="143933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2042583" y="201083"/>
            <a:ext cx="1090083" cy="116717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2" name="Shape 122"/>
          <p:cNvSpPr txBox="1"/>
          <p:nvPr/>
        </p:nvSpPr>
        <p:spPr>
          <a:xfrm>
            <a:off x="1968500" y="1832383"/>
            <a:ext cx="918631" cy="1451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Check for the particular Day and time (ex. Thursday 11AM – 1PM)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57178" y="495774"/>
            <a:ext cx="24127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-The Bayesian Prediction is of order M=</a:t>
            </a:r>
            <a:r>
              <a:rPr lang="en">
                <a:rtl val="0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Website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36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Project is based on visual outputs and hence Website is equally important.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website is easy to navigate and use.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website is built using HTML, CSS, Javascript and PHP.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website links to the MySQL Database to plot the stored data.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lfa Slab One"/>
              <a:buNone/>
            </a:pPr>
            <a:r>
              <a:rPr b="0" baseline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  <a:rtl val="0"/>
              </a:rPr>
              <a:t>Android Application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8675"/>
            <a:ext cx="4949399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The app was built using Android Studio 4.0.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>
                <a:rtl val="0"/>
              </a:rPr>
              <a:t>The app is compatible with Android Version 5.0 and above.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>
                <a:rtl val="0"/>
              </a:rPr>
              <a:t>The app gives a user experience that is simple to understand and similar to the webpage.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175" y="66875"/>
            <a:ext cx="2751974" cy="49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of Android Application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app has the following features: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User can enter an address and the app will zoom to that address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User can plot and clear the following information on the app: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Construction work, Incidents &amp; Special Events.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Live alerts and user reported Police information.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Restaurant information around the area.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