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12/5/2020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9531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12/5/2020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84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12/5/2020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5993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12/5/2020</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1471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12/5/2020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5800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12/5/2020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3208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12/5/2020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5471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12/5/2020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487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12/5/2020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685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12/5/2020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547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12/5/2020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806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12/5/2020</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710813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ABC895F-5E9A-44C1-9522-65F2AE52BF1F}"/>
              </a:ext>
            </a:extLst>
          </p:cNvPr>
          <p:cNvPicPr>
            <a:picLocks noChangeAspect="1"/>
          </p:cNvPicPr>
          <p:nvPr/>
        </p:nvPicPr>
        <p:blipFill rotWithShape="1">
          <a:blip r:embed="rId3">
            <a:alphaModFix amt="70000"/>
          </a:blip>
          <a:srcRect t="4553" r="-1" b="5441"/>
          <a:stretch/>
        </p:blipFill>
        <p:spPr>
          <a:xfrm>
            <a:off x="20" y="10"/>
            <a:ext cx="12188932" cy="6856614"/>
          </a:xfrm>
          <a:prstGeom prst="rect">
            <a:avLst/>
          </a:prstGeom>
        </p:spPr>
      </p:pic>
      <p:sp>
        <p:nvSpPr>
          <p:cNvPr id="2" name="Title 1">
            <a:extLst>
              <a:ext uri="{FF2B5EF4-FFF2-40B4-BE49-F238E27FC236}">
                <a16:creationId xmlns:a16="http://schemas.microsoft.com/office/drawing/2014/main" id="{5BAB0D87-DE05-467E-AA2E-3100567578EC}"/>
              </a:ext>
            </a:extLst>
          </p:cNvPr>
          <p:cNvSpPr>
            <a:spLocks noGrp="1"/>
          </p:cNvSpPr>
          <p:nvPr>
            <p:ph type="ctrTitle"/>
          </p:nvPr>
        </p:nvSpPr>
        <p:spPr>
          <a:xfrm>
            <a:off x="996275" y="744909"/>
            <a:ext cx="10190071" cy="3145855"/>
          </a:xfrm>
        </p:spPr>
        <p:txBody>
          <a:bodyPr anchor="b">
            <a:normAutofit/>
          </a:bodyPr>
          <a:lstStyle/>
          <a:p>
            <a:pPr marL="252095">
              <a:lnSpc>
                <a:spcPct val="113000"/>
              </a:lnSpc>
            </a:pPr>
            <a:r>
              <a:rPr lang="en-US" sz="5400" b="1" dirty="0">
                <a:effectLst/>
                <a:latin typeface="Times New Roman" panose="02020603050405020304" pitchFamily="18" charset="0"/>
              </a:rPr>
              <a:t>Social Distancing Indicator and Alarming System</a:t>
            </a:r>
            <a:br>
              <a:rPr lang="en-IN" dirty="0">
                <a:latin typeface="Times New Roman" panose="02020603050405020304" pitchFamily="18" charset="0"/>
              </a:rPr>
            </a:br>
            <a:endParaRPr lang="en-IN" sz="5200" dirty="0">
              <a:solidFill>
                <a:srgbClr val="FFFFFF"/>
              </a:solidFill>
            </a:endParaRPr>
          </a:p>
        </p:txBody>
      </p:sp>
      <p:sp>
        <p:nvSpPr>
          <p:cNvPr id="3" name="Subtitle 2">
            <a:extLst>
              <a:ext uri="{FF2B5EF4-FFF2-40B4-BE49-F238E27FC236}">
                <a16:creationId xmlns:a16="http://schemas.microsoft.com/office/drawing/2014/main" id="{409B1363-30F2-48E2-BB9B-5AAAFFB9E7E1}"/>
              </a:ext>
            </a:extLst>
          </p:cNvPr>
          <p:cNvSpPr>
            <a:spLocks noGrp="1"/>
          </p:cNvSpPr>
          <p:nvPr>
            <p:ph type="subTitle" idx="1"/>
          </p:nvPr>
        </p:nvSpPr>
        <p:spPr>
          <a:xfrm>
            <a:off x="1218708" y="4069780"/>
            <a:ext cx="9781327" cy="2056617"/>
          </a:xfrm>
        </p:spPr>
        <p:txBody>
          <a:bodyPr anchor="t">
            <a:normAutofit fontScale="92500" lnSpcReduction="20000"/>
          </a:bodyPr>
          <a:lstStyle/>
          <a:p>
            <a:r>
              <a:rPr lang="en-IN" sz="2200" dirty="0">
                <a:solidFill>
                  <a:srgbClr val="FFFFFF"/>
                </a:solidFill>
              </a:rPr>
              <a:t>A Project Presentation by:</a:t>
            </a:r>
          </a:p>
          <a:p>
            <a:r>
              <a:rPr lang="en-IN" sz="2200" dirty="0">
                <a:solidFill>
                  <a:srgbClr val="FFFFFF"/>
                </a:solidFill>
              </a:rPr>
              <a:t>Shreyas Bhardwaj 20171CSE0652</a:t>
            </a:r>
          </a:p>
          <a:p>
            <a:r>
              <a:rPr lang="en-IN" sz="2200" dirty="0">
                <a:solidFill>
                  <a:srgbClr val="FFFFFF"/>
                </a:solidFill>
              </a:rPr>
              <a:t>Shradha N 20171CSE0645</a:t>
            </a:r>
          </a:p>
          <a:p>
            <a:r>
              <a:rPr lang="en-IN" sz="2200" dirty="0">
                <a:solidFill>
                  <a:srgbClr val="FFFFFF"/>
                </a:solidFill>
              </a:rPr>
              <a:t>Shreya G 20171CSE0649</a:t>
            </a:r>
          </a:p>
          <a:p>
            <a:r>
              <a:rPr lang="en-IN" sz="2200" dirty="0">
                <a:solidFill>
                  <a:srgbClr val="FFFFFF"/>
                </a:solidFill>
              </a:rPr>
              <a:t>Shubham Sharma 20171CSE0655</a:t>
            </a:r>
          </a:p>
        </p:txBody>
      </p:sp>
    </p:spTree>
    <p:extLst>
      <p:ext uri="{BB962C8B-B14F-4D97-AF65-F5344CB8AC3E}">
        <p14:creationId xmlns:p14="http://schemas.microsoft.com/office/powerpoint/2010/main" val="4294725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17CE3B-20BC-4295-8BBF-C7782652CA59}"/>
              </a:ext>
            </a:extLst>
          </p:cNvPr>
          <p:cNvSpPr>
            <a:spLocks noGrp="1"/>
          </p:cNvSpPr>
          <p:nvPr>
            <p:ph type="title"/>
          </p:nvPr>
        </p:nvSpPr>
        <p:spPr/>
        <p:txBody>
          <a:bodyPr/>
          <a:lstStyle/>
          <a:p>
            <a:r>
              <a:rPr lang="en-IN" dirty="0"/>
              <a:t>Testing</a:t>
            </a:r>
          </a:p>
        </p:txBody>
      </p:sp>
      <p:sp>
        <p:nvSpPr>
          <p:cNvPr id="4" name="Content Placeholder 3">
            <a:extLst>
              <a:ext uri="{FF2B5EF4-FFF2-40B4-BE49-F238E27FC236}">
                <a16:creationId xmlns:a16="http://schemas.microsoft.com/office/drawing/2014/main" id="{38097ED3-63D8-4FBD-9493-373BEB57BD7F}"/>
              </a:ext>
            </a:extLst>
          </p:cNvPr>
          <p:cNvSpPr>
            <a:spLocks noGrp="1"/>
          </p:cNvSpPr>
          <p:nvPr>
            <p:ph idx="1"/>
          </p:nvPr>
        </p:nvSpPr>
        <p:spPr/>
        <p:txBody>
          <a:bodyPr/>
          <a:lstStyle/>
          <a:p>
            <a:r>
              <a:rPr lang="en-US" dirty="0"/>
              <a:t>We will test the project in two stages: software and hardware. The software part is to be tested via the Arduino IDE, whereas the hardware part has to be tested physically. </a:t>
            </a:r>
          </a:p>
          <a:p>
            <a:r>
              <a:rPr lang="en-US" dirty="0"/>
              <a:t>It is necessary to check whether the system is working properly or not. To check whether the readings are accurate, we will check the distance pointed out by the sensor by a meter tape.</a:t>
            </a:r>
            <a:endParaRPr lang="en-IN" dirty="0"/>
          </a:p>
        </p:txBody>
      </p:sp>
    </p:spTree>
    <p:extLst>
      <p:ext uri="{BB962C8B-B14F-4D97-AF65-F5344CB8AC3E}">
        <p14:creationId xmlns:p14="http://schemas.microsoft.com/office/powerpoint/2010/main" val="404015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D2DE-4214-4252-90DC-C1F376220A99}"/>
              </a:ext>
            </a:extLst>
          </p:cNvPr>
          <p:cNvSpPr>
            <a:spLocks noGrp="1"/>
          </p:cNvSpPr>
          <p:nvPr>
            <p:ph type="title"/>
          </p:nvPr>
        </p:nvSpPr>
        <p:spPr/>
        <p:txBody>
          <a:bodyPr/>
          <a:lstStyle/>
          <a:p>
            <a:r>
              <a:rPr lang="en-IN" dirty="0"/>
              <a:t>Test Cases</a:t>
            </a:r>
          </a:p>
        </p:txBody>
      </p:sp>
      <p:sp>
        <p:nvSpPr>
          <p:cNvPr id="3" name="Content Placeholder 2">
            <a:extLst>
              <a:ext uri="{FF2B5EF4-FFF2-40B4-BE49-F238E27FC236}">
                <a16:creationId xmlns:a16="http://schemas.microsoft.com/office/drawing/2014/main" id="{F1428BBC-84C8-426E-8A8A-4EB6D9D35516}"/>
              </a:ext>
            </a:extLst>
          </p:cNvPr>
          <p:cNvSpPr>
            <a:spLocks noGrp="1"/>
          </p:cNvSpPr>
          <p:nvPr>
            <p:ph idx="1"/>
          </p:nvPr>
        </p:nvSpPr>
        <p:spPr/>
        <p:txBody>
          <a:bodyPr/>
          <a:lstStyle/>
          <a:p>
            <a:pPr marL="0" indent="0">
              <a:buNone/>
            </a:pPr>
            <a:r>
              <a:rPr lang="en-GB" sz="1800" b="1" dirty="0">
                <a:effectLst/>
                <a:latin typeface="Avenir Next LT Pro (Body)"/>
                <a:ea typeface="Times New Roman" panose="02020603050405020304" pitchFamily="18" charset="0"/>
              </a:rPr>
              <a:t>Features to be tested:</a:t>
            </a:r>
            <a:endParaRPr lang="en-IN" sz="1800" b="1" dirty="0">
              <a:effectLst/>
              <a:latin typeface="Avenir Next LT Pro (Body)"/>
              <a:ea typeface="Times New Roman" panose="02020603050405020304" pitchFamily="18" charset="0"/>
            </a:endParaRPr>
          </a:p>
          <a:p>
            <a:pPr marL="342900" lvl="0" indent="-342900">
              <a:buFont typeface="Symbol" panose="05050102010706020507" pitchFamily="18" charset="2"/>
              <a:buChar char=""/>
            </a:pPr>
            <a:r>
              <a:rPr lang="en-GB" sz="1800" dirty="0">
                <a:effectLst/>
                <a:latin typeface="Avenir Next LT Pro (Body)"/>
                <a:ea typeface="Times New Roman" panose="02020603050405020304" pitchFamily="18" charset="0"/>
              </a:rPr>
              <a:t>The ultrasonic sensor should give proper output. To check whether the output is accurate or not, the output of the sensor will be checked against a meter tape</a:t>
            </a:r>
            <a:endParaRPr lang="en-IN" sz="1800" dirty="0">
              <a:effectLst/>
              <a:latin typeface="Avenir Next LT Pro (Body)"/>
              <a:ea typeface="Times New Roman" panose="02020603050405020304" pitchFamily="18" charset="0"/>
            </a:endParaRPr>
          </a:p>
          <a:p>
            <a:pPr marL="342900" lvl="0" indent="-342900">
              <a:buFont typeface="Symbol" panose="05050102010706020507" pitchFamily="18" charset="2"/>
              <a:buChar char=""/>
            </a:pPr>
            <a:r>
              <a:rPr lang="en-GB" sz="1800" dirty="0">
                <a:effectLst/>
                <a:latin typeface="Avenir Next LT Pro (Body)"/>
                <a:ea typeface="Times New Roman" panose="02020603050405020304" pitchFamily="18" charset="0"/>
              </a:rPr>
              <a:t>The Buzzer should turn on only when the distance is less than 6 feet or else it should automatically be off.</a:t>
            </a:r>
            <a:endParaRPr lang="en-IN" sz="1800" dirty="0">
              <a:effectLst/>
              <a:latin typeface="Avenir Next LT Pro (Body)"/>
              <a:ea typeface="Times New Roman" panose="02020603050405020304" pitchFamily="18" charset="0"/>
            </a:endParaRPr>
          </a:p>
          <a:p>
            <a:pPr marL="342900" lvl="0" indent="-342900">
              <a:buFont typeface="Symbol" panose="05050102010706020507" pitchFamily="18" charset="2"/>
              <a:buChar char=""/>
            </a:pPr>
            <a:r>
              <a:rPr lang="en-GB" sz="1800" dirty="0">
                <a:effectLst/>
                <a:latin typeface="Avenir Next LT Pro (Body)"/>
                <a:ea typeface="Times New Roman" panose="02020603050405020304" pitchFamily="18" charset="0"/>
              </a:rPr>
              <a:t>Arduino should be powered on only when the switch connected to the battery is on.</a:t>
            </a:r>
          </a:p>
          <a:p>
            <a:pPr marL="0" lvl="0" indent="0">
              <a:buNone/>
            </a:pPr>
            <a:r>
              <a:rPr lang="en-US" sz="1800" b="1" dirty="0">
                <a:effectLst/>
                <a:latin typeface="Avenir Next LT Pro (Body)"/>
                <a:ea typeface="Times New Roman" panose="02020603050405020304" pitchFamily="18" charset="0"/>
              </a:rPr>
              <a:t>Expected output:</a:t>
            </a:r>
          </a:p>
          <a:p>
            <a:pPr marL="342900" lvl="0" indent="-342900">
              <a:buFont typeface="Symbol" panose="05050102010706020507" pitchFamily="18" charset="2"/>
              <a:buChar char=""/>
            </a:pPr>
            <a:r>
              <a:rPr lang="en-US" sz="1800" dirty="0">
                <a:effectLst/>
                <a:latin typeface="Avenir Next LT Pro (Body)"/>
                <a:ea typeface="Times New Roman" panose="02020603050405020304" pitchFamily="18" charset="0"/>
              </a:rPr>
              <a:t>The expected output of this project should be a buzzer sound according to the distance reading which is taken from the ultrasonic sensor i.e., if less or more than 6 feet the buzzer turns on and off respectively.</a:t>
            </a:r>
          </a:p>
          <a:p>
            <a:pPr marL="342900" lvl="0" indent="-342900">
              <a:buFont typeface="Symbol" panose="05050102010706020507" pitchFamily="18" charset="2"/>
              <a:buChar char=""/>
            </a:pPr>
            <a:endParaRPr lang="en-IN" sz="1800" dirty="0">
              <a:effectLst/>
              <a:latin typeface="Avenir Next LT Pro (Body)"/>
              <a:ea typeface="Times New Roman" panose="02020603050405020304" pitchFamily="18" charset="0"/>
            </a:endParaRPr>
          </a:p>
          <a:p>
            <a:endParaRPr lang="en-IN" dirty="0">
              <a:latin typeface="Avenir Next LT Pro (Body)"/>
            </a:endParaRPr>
          </a:p>
        </p:txBody>
      </p:sp>
    </p:spTree>
    <p:extLst>
      <p:ext uri="{BB962C8B-B14F-4D97-AF65-F5344CB8AC3E}">
        <p14:creationId xmlns:p14="http://schemas.microsoft.com/office/powerpoint/2010/main" val="341244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F15B-4A16-464C-A4DC-F2EDE3B14A15}"/>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9CAC0666-8113-4CB2-81AB-B92C72ACFAC8}"/>
              </a:ext>
            </a:extLst>
          </p:cNvPr>
          <p:cNvSpPr>
            <a:spLocks noGrp="1"/>
          </p:cNvSpPr>
          <p:nvPr>
            <p:ph sz="half" idx="1"/>
          </p:nvPr>
        </p:nvSpPr>
        <p:spPr/>
        <p:txBody>
          <a:bodyPr/>
          <a:lstStyle/>
          <a:p>
            <a:r>
              <a:rPr lang="en-IN" dirty="0"/>
              <a:t>As demonstrated, when a object/person comes close to the censor i.e. 6 feet, the buzzer gives an alarm indicating to the person that he/she is close to the object and is not maintaining social distance.</a:t>
            </a:r>
          </a:p>
        </p:txBody>
      </p:sp>
      <p:pic>
        <p:nvPicPr>
          <p:cNvPr id="6" name="Content Placeholder 5">
            <a:extLst>
              <a:ext uri="{FF2B5EF4-FFF2-40B4-BE49-F238E27FC236}">
                <a16:creationId xmlns:a16="http://schemas.microsoft.com/office/drawing/2014/main" id="{769A6A60-5EEC-4AFB-884B-14193DA5AADD}"/>
              </a:ext>
            </a:extLst>
          </p:cNvPr>
          <p:cNvPicPr>
            <a:picLocks noGrp="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610864" y="654908"/>
            <a:ext cx="4460789" cy="5837332"/>
          </a:xfrm>
          <a:prstGeom prst="rect">
            <a:avLst/>
          </a:prstGeom>
          <a:noFill/>
          <a:ln>
            <a:noFill/>
          </a:ln>
        </p:spPr>
      </p:pic>
    </p:spTree>
    <p:extLst>
      <p:ext uri="{BB962C8B-B14F-4D97-AF65-F5344CB8AC3E}">
        <p14:creationId xmlns:p14="http://schemas.microsoft.com/office/powerpoint/2010/main" val="2985231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0125-B7D3-4C04-999D-B82E3CE298B2}"/>
              </a:ext>
            </a:extLst>
          </p:cNvPr>
          <p:cNvSpPr>
            <a:spLocks noGrp="1"/>
          </p:cNvSpPr>
          <p:nvPr>
            <p:ph type="title"/>
          </p:nvPr>
        </p:nvSpPr>
        <p:spPr/>
        <p:txBody>
          <a:bodyPr/>
          <a:lstStyle/>
          <a:p>
            <a:r>
              <a:rPr lang="en-IN" dirty="0"/>
              <a:t>Enhancement</a:t>
            </a:r>
          </a:p>
        </p:txBody>
      </p:sp>
      <p:sp>
        <p:nvSpPr>
          <p:cNvPr id="5" name="Content Placeholder 4">
            <a:extLst>
              <a:ext uri="{FF2B5EF4-FFF2-40B4-BE49-F238E27FC236}">
                <a16:creationId xmlns:a16="http://schemas.microsoft.com/office/drawing/2014/main" id="{F9DABACD-4E8B-4237-881F-90B910E2DB29}"/>
              </a:ext>
            </a:extLst>
          </p:cNvPr>
          <p:cNvSpPr>
            <a:spLocks noGrp="1"/>
          </p:cNvSpPr>
          <p:nvPr>
            <p:ph idx="1"/>
          </p:nvPr>
        </p:nvSpPr>
        <p:spPr/>
        <p:txBody>
          <a:bodyPr>
            <a:normAutofit fontScale="92500" lnSpcReduction="10000"/>
          </a:bodyPr>
          <a:lstStyle/>
          <a:p>
            <a:pPr marL="0" indent="0">
              <a:buNone/>
            </a:pPr>
            <a:r>
              <a:rPr lang="en-US" dirty="0"/>
              <a:t>The device can be improved by:</a:t>
            </a:r>
          </a:p>
          <a:p>
            <a:r>
              <a:rPr lang="en-US" dirty="0"/>
              <a:t>Using Arduino Nano instead of Arduino Uno so that the device is even smaller and hence more portable.</a:t>
            </a:r>
          </a:p>
          <a:p>
            <a:r>
              <a:rPr lang="en-US" dirty="0"/>
              <a:t>Adding an RGB LED or a Vibration Sensor for loud environments where the buzzer sound might not be audible.</a:t>
            </a:r>
          </a:p>
          <a:p>
            <a:r>
              <a:rPr lang="en-US" dirty="0"/>
              <a:t>Product design could be made better which better cable management and overall design.</a:t>
            </a:r>
          </a:p>
          <a:p>
            <a:r>
              <a:rPr lang="en-US" dirty="0"/>
              <a:t>Charging Module can be added to charge the Battery for further long-time use.</a:t>
            </a:r>
          </a:p>
          <a:p>
            <a:pPr marL="0" indent="0">
              <a:buNone/>
            </a:pPr>
            <a:endParaRPr lang="en-IN" dirty="0"/>
          </a:p>
        </p:txBody>
      </p:sp>
    </p:spTree>
    <p:extLst>
      <p:ext uri="{BB962C8B-B14F-4D97-AF65-F5344CB8AC3E}">
        <p14:creationId xmlns:p14="http://schemas.microsoft.com/office/powerpoint/2010/main" val="342779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F0AAE1-B080-4390-8D9C-0A5EB5A94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5007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089A-70D6-4865-B34A-3BB6FD42A0CD}"/>
              </a:ext>
            </a:extLst>
          </p:cNvPr>
          <p:cNvSpPr>
            <a:spLocks noGrp="1"/>
          </p:cNvSpPr>
          <p:nvPr>
            <p:ph type="title"/>
          </p:nvPr>
        </p:nvSpPr>
        <p:spPr/>
        <p:txBody>
          <a:bodyPr/>
          <a:lstStyle/>
          <a:p>
            <a:r>
              <a:rPr lang="en-IN" dirty="0"/>
              <a:t>Guide Details</a:t>
            </a:r>
          </a:p>
        </p:txBody>
      </p:sp>
      <p:sp>
        <p:nvSpPr>
          <p:cNvPr id="3" name="Content Placeholder 2">
            <a:extLst>
              <a:ext uri="{FF2B5EF4-FFF2-40B4-BE49-F238E27FC236}">
                <a16:creationId xmlns:a16="http://schemas.microsoft.com/office/drawing/2014/main" id="{558CD50F-40A9-463A-B00B-D58F30475429}"/>
              </a:ext>
            </a:extLst>
          </p:cNvPr>
          <p:cNvSpPr>
            <a:spLocks noGrp="1"/>
          </p:cNvSpPr>
          <p:nvPr>
            <p:ph idx="1"/>
          </p:nvPr>
        </p:nvSpPr>
        <p:spPr/>
        <p:txBody>
          <a:bodyPr>
            <a:normAutofit/>
          </a:bodyPr>
          <a:lstStyle/>
          <a:p>
            <a:pPr marL="0" indent="0">
              <a:buNone/>
            </a:pPr>
            <a:r>
              <a:rPr lang="en-GB" sz="2400" dirty="0">
                <a:effectLst/>
                <a:latin typeface="Avenir Next LT Pro (Body)"/>
                <a:ea typeface="Times New Roman" panose="02020603050405020304" pitchFamily="18" charset="0"/>
              </a:rPr>
              <a:t>I hereby declare that the work, which is being presented in the project report entitled “</a:t>
            </a:r>
            <a:r>
              <a:rPr lang="en-GB" sz="2400" b="1" dirty="0">
                <a:effectLst/>
                <a:latin typeface="Avenir Next LT Pro (Body)"/>
                <a:ea typeface="Times New Roman" panose="02020603050405020304" pitchFamily="18" charset="0"/>
              </a:rPr>
              <a:t>Social Distancing Indicator And Alarming System”</a:t>
            </a:r>
            <a:r>
              <a:rPr lang="en-GB" sz="2400" dirty="0">
                <a:effectLst/>
                <a:latin typeface="Avenir Next LT Pro (Body)"/>
                <a:ea typeface="Times New Roman" panose="02020603050405020304" pitchFamily="18" charset="0"/>
              </a:rPr>
              <a:t> in partial fulfilment for the course </a:t>
            </a:r>
            <a:r>
              <a:rPr lang="en-GB" sz="2400" b="1" dirty="0">
                <a:effectLst/>
                <a:latin typeface="Avenir Next LT Pro (Body)"/>
                <a:ea typeface="Times New Roman" panose="02020603050405020304" pitchFamily="18" charset="0"/>
              </a:rPr>
              <a:t>“Internet of Things”</a:t>
            </a:r>
            <a:r>
              <a:rPr lang="en-GB" sz="2400" dirty="0">
                <a:effectLst/>
                <a:latin typeface="Avenir Next LT Pro (Body)"/>
                <a:ea typeface="Times New Roman" panose="02020603050405020304" pitchFamily="18" charset="0"/>
              </a:rPr>
              <a:t> is a record of our own investigations carried under the guidance of  </a:t>
            </a:r>
            <a:r>
              <a:rPr lang="en-GB" sz="2400" b="1" dirty="0">
                <a:effectLst/>
                <a:latin typeface="Avenir Next LT Pro (Body)"/>
                <a:ea typeface="Times New Roman" panose="02020603050405020304" pitchFamily="18" charset="0"/>
              </a:rPr>
              <a:t> Mr. Prakash B Metre and Ms. Manasa C M, Professor, Department of Computer Science and Engineering, School of Engineering, Presidency University, Bangalore.</a:t>
            </a:r>
            <a:endParaRPr lang="en-IN" sz="2400" dirty="0">
              <a:effectLst/>
              <a:latin typeface="Avenir Next LT Pro (Body)"/>
              <a:ea typeface="Times New Roman" panose="02020603050405020304" pitchFamily="18" charset="0"/>
            </a:endParaRPr>
          </a:p>
          <a:p>
            <a:pPr marL="0" indent="0">
              <a:buNone/>
            </a:pPr>
            <a:endParaRPr lang="en-GB" sz="2400" dirty="0">
              <a:effectLst/>
              <a:latin typeface="Avenir Next LT Pro (Body)"/>
              <a:ea typeface="Times New Roman" panose="02020603050405020304" pitchFamily="18" charset="0"/>
            </a:endParaRPr>
          </a:p>
          <a:p>
            <a:pPr marL="0" indent="0">
              <a:buNone/>
            </a:pPr>
            <a:endParaRPr lang="en-IN" sz="2400" dirty="0">
              <a:latin typeface="Avenir Next LT Pro (Body)"/>
            </a:endParaRPr>
          </a:p>
        </p:txBody>
      </p:sp>
    </p:spTree>
    <p:extLst>
      <p:ext uri="{BB962C8B-B14F-4D97-AF65-F5344CB8AC3E}">
        <p14:creationId xmlns:p14="http://schemas.microsoft.com/office/powerpoint/2010/main" val="141250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5835-2775-476D-9535-FA700C7AD6B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6B2D5BD-AC20-4AF4-BCDD-2AE7F0D0D4ED}"/>
              </a:ext>
            </a:extLst>
          </p:cNvPr>
          <p:cNvSpPr>
            <a:spLocks noGrp="1"/>
          </p:cNvSpPr>
          <p:nvPr>
            <p:ph idx="1"/>
          </p:nvPr>
        </p:nvSpPr>
        <p:spPr/>
        <p:txBody>
          <a:bodyPr>
            <a:normAutofit/>
          </a:bodyPr>
          <a:lstStyle/>
          <a:p>
            <a:r>
              <a:rPr lang="en-US" dirty="0"/>
              <a:t>The main objective of this mini project is to build an I0T based Social Distancing Indicator and Alarming System. </a:t>
            </a:r>
          </a:p>
          <a:p>
            <a:r>
              <a:rPr lang="en-US" dirty="0"/>
              <a:t>The function of this application is to indicate the distance between the sensor and the object and send a warning signal through a Buzzer. </a:t>
            </a:r>
          </a:p>
          <a:p>
            <a:r>
              <a:rPr lang="en-US" dirty="0"/>
              <a:t>It is developed with the intension of controlling the spread of COVID-19 by using IOT tools to practice social distancing in an organized and safe manner.</a:t>
            </a:r>
            <a:endParaRPr lang="en-IN" dirty="0"/>
          </a:p>
        </p:txBody>
      </p:sp>
    </p:spTree>
    <p:extLst>
      <p:ext uri="{BB962C8B-B14F-4D97-AF65-F5344CB8AC3E}">
        <p14:creationId xmlns:p14="http://schemas.microsoft.com/office/powerpoint/2010/main" val="367428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C2B6-FD38-4B5E-8B53-410034CF131D}"/>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3FF053AB-CAD9-41EA-903C-15E9CA8BEA1E}"/>
              </a:ext>
            </a:extLst>
          </p:cNvPr>
          <p:cNvSpPr>
            <a:spLocks noGrp="1"/>
          </p:cNvSpPr>
          <p:nvPr>
            <p:ph idx="1"/>
          </p:nvPr>
        </p:nvSpPr>
        <p:spPr/>
        <p:txBody>
          <a:bodyPr>
            <a:normAutofit/>
          </a:bodyPr>
          <a:lstStyle/>
          <a:p>
            <a:pPr marL="0" indent="0">
              <a:buNone/>
            </a:pPr>
            <a:r>
              <a:rPr lang="en-US" dirty="0"/>
              <a:t>Currently there is no official device such as this implemented anywhere by any organization even at this time which will make this device very important and crucial in this fight against COVID-19 and other such transmitted diseases. </a:t>
            </a:r>
          </a:p>
          <a:p>
            <a:r>
              <a:rPr lang="en-US" dirty="0"/>
              <a:t>No technology being used in real time by general public other than awareness. </a:t>
            </a:r>
          </a:p>
          <a:p>
            <a:r>
              <a:rPr lang="en-US" dirty="0"/>
              <a:t>It is difficult to maintain social distancing without such device and by using only our sub-consciousness.</a:t>
            </a:r>
          </a:p>
          <a:p>
            <a:endParaRPr lang="en-IN" dirty="0"/>
          </a:p>
        </p:txBody>
      </p:sp>
    </p:spTree>
    <p:extLst>
      <p:ext uri="{BB962C8B-B14F-4D97-AF65-F5344CB8AC3E}">
        <p14:creationId xmlns:p14="http://schemas.microsoft.com/office/powerpoint/2010/main" val="91554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6E5D-D630-4A8A-9C23-419CD7C540B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5D35CF7-81D1-45EC-B7AA-57595AAC4509}"/>
              </a:ext>
            </a:extLst>
          </p:cNvPr>
          <p:cNvSpPr>
            <a:spLocks noGrp="1"/>
          </p:cNvSpPr>
          <p:nvPr>
            <p:ph idx="1"/>
          </p:nvPr>
        </p:nvSpPr>
        <p:spPr/>
        <p:txBody>
          <a:bodyPr>
            <a:normAutofit/>
          </a:bodyPr>
          <a:lstStyle/>
          <a:p>
            <a:r>
              <a:rPr lang="en-IN" sz="2400" dirty="0"/>
              <a:t>The problem arises as an infectious disease which spreads when people come in close contact with each other.</a:t>
            </a:r>
          </a:p>
          <a:p>
            <a:r>
              <a:rPr lang="en-US" sz="2400" dirty="0"/>
              <a:t>It has been suggested that maintaining a distance of approximately 6 feet from another individual result in a marked reduction in transmission of most flu virus strains, including COVID-19.</a:t>
            </a:r>
          </a:p>
          <a:p>
            <a:r>
              <a:rPr lang="en-US" sz="2400" dirty="0"/>
              <a:t>In practice, this means that avoiding close proximity to other people will aid in slowing the spread of infectious diseases.</a:t>
            </a:r>
          </a:p>
          <a:p>
            <a:endParaRPr lang="en-US" sz="2400" dirty="0"/>
          </a:p>
          <a:p>
            <a:endParaRPr lang="en-IN" sz="2400" dirty="0"/>
          </a:p>
        </p:txBody>
      </p:sp>
    </p:spTree>
    <p:extLst>
      <p:ext uri="{BB962C8B-B14F-4D97-AF65-F5344CB8AC3E}">
        <p14:creationId xmlns:p14="http://schemas.microsoft.com/office/powerpoint/2010/main" val="299875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D03C-0B71-4C51-882D-D024C29C561D}"/>
              </a:ext>
            </a:extLst>
          </p:cNvPr>
          <p:cNvSpPr>
            <a:spLocks noGrp="1"/>
          </p:cNvSpPr>
          <p:nvPr>
            <p:ph type="title"/>
          </p:nvPr>
        </p:nvSpPr>
        <p:spPr/>
        <p:txBody>
          <a:bodyPr/>
          <a:lstStyle/>
          <a:p>
            <a:r>
              <a:rPr lang="en-IN" dirty="0"/>
              <a:t>Technology Identification</a:t>
            </a:r>
          </a:p>
        </p:txBody>
      </p:sp>
      <p:sp>
        <p:nvSpPr>
          <p:cNvPr id="3" name="Content Placeholder 2">
            <a:extLst>
              <a:ext uri="{FF2B5EF4-FFF2-40B4-BE49-F238E27FC236}">
                <a16:creationId xmlns:a16="http://schemas.microsoft.com/office/drawing/2014/main" id="{2770C54C-1193-4E8F-804E-4EED3724E3C9}"/>
              </a:ext>
            </a:extLst>
          </p:cNvPr>
          <p:cNvSpPr>
            <a:spLocks noGrp="1"/>
          </p:cNvSpPr>
          <p:nvPr>
            <p:ph idx="1"/>
          </p:nvPr>
        </p:nvSpPr>
        <p:spPr/>
        <p:txBody>
          <a:bodyPr>
            <a:normAutofit fontScale="85000" lnSpcReduction="20000"/>
          </a:bodyPr>
          <a:lstStyle/>
          <a:p>
            <a:pPr marL="0" indent="0">
              <a:buNone/>
            </a:pPr>
            <a:r>
              <a:rPr lang="en-IN" b="1" dirty="0"/>
              <a:t>Software Requirements:</a:t>
            </a:r>
          </a:p>
          <a:p>
            <a:pPr lvl="1"/>
            <a:r>
              <a:rPr lang="en-IN" dirty="0"/>
              <a:t>Arduino Tinkercad</a:t>
            </a:r>
          </a:p>
          <a:p>
            <a:pPr lvl="1"/>
            <a:r>
              <a:rPr lang="en-IN" dirty="0"/>
              <a:t>Arduino IDE         </a:t>
            </a:r>
          </a:p>
          <a:p>
            <a:pPr marL="0" indent="0">
              <a:buNone/>
            </a:pPr>
            <a:r>
              <a:rPr lang="en-IN" dirty="0"/>
              <a:t>  </a:t>
            </a:r>
          </a:p>
          <a:p>
            <a:pPr marL="0" indent="0">
              <a:buNone/>
            </a:pPr>
            <a:r>
              <a:rPr lang="en-IN" b="1" dirty="0"/>
              <a:t>Hardware Requirements:</a:t>
            </a:r>
          </a:p>
          <a:p>
            <a:pPr lvl="1"/>
            <a:r>
              <a:rPr lang="en-IN" dirty="0"/>
              <a:t>Arduino Uno Board</a:t>
            </a:r>
          </a:p>
          <a:p>
            <a:pPr lvl="1"/>
            <a:r>
              <a:rPr lang="en-IN" dirty="0"/>
              <a:t>Ultrasonic Distance Sensor</a:t>
            </a:r>
          </a:p>
          <a:p>
            <a:pPr lvl="1"/>
            <a:r>
              <a:rPr lang="en-IN" dirty="0"/>
              <a:t>9V Battery</a:t>
            </a:r>
          </a:p>
          <a:p>
            <a:pPr lvl="1"/>
            <a:r>
              <a:rPr lang="en-IN" dirty="0"/>
              <a:t>Switch</a:t>
            </a:r>
          </a:p>
          <a:p>
            <a:pPr lvl="1"/>
            <a:r>
              <a:rPr lang="en-IN" dirty="0"/>
              <a:t>Buzzer</a:t>
            </a:r>
          </a:p>
          <a:p>
            <a:pPr lvl="1"/>
            <a:r>
              <a:rPr lang="en-IN" dirty="0"/>
              <a:t>Jumper wires</a:t>
            </a:r>
          </a:p>
          <a:p>
            <a:endParaRPr lang="en-IN" dirty="0"/>
          </a:p>
        </p:txBody>
      </p:sp>
    </p:spTree>
    <p:extLst>
      <p:ext uri="{BB962C8B-B14F-4D97-AF65-F5344CB8AC3E}">
        <p14:creationId xmlns:p14="http://schemas.microsoft.com/office/powerpoint/2010/main" val="424842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EA08-6CF8-4041-B239-4C76A67664F1}"/>
              </a:ext>
            </a:extLst>
          </p:cNvPr>
          <p:cNvSpPr>
            <a:spLocks noGrp="1"/>
          </p:cNvSpPr>
          <p:nvPr>
            <p:ph type="title"/>
          </p:nvPr>
        </p:nvSpPr>
        <p:spPr/>
        <p:txBody>
          <a:bodyPr/>
          <a:lstStyle/>
          <a:p>
            <a:r>
              <a:rPr lang="en-IN" dirty="0"/>
              <a:t>Design</a:t>
            </a:r>
          </a:p>
        </p:txBody>
      </p:sp>
      <p:pic>
        <p:nvPicPr>
          <p:cNvPr id="4" name="Content Placeholder 3">
            <a:extLst>
              <a:ext uri="{FF2B5EF4-FFF2-40B4-BE49-F238E27FC236}">
                <a16:creationId xmlns:a16="http://schemas.microsoft.com/office/drawing/2014/main" id="{F766CA15-AB57-45F0-8744-392FA7A00D6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2915" y="1949450"/>
            <a:ext cx="10126170" cy="4195763"/>
          </a:xfrm>
          <a:prstGeom prst="rect">
            <a:avLst/>
          </a:prstGeom>
          <a:noFill/>
          <a:ln>
            <a:noFill/>
          </a:ln>
        </p:spPr>
      </p:pic>
    </p:spTree>
    <p:extLst>
      <p:ext uri="{BB962C8B-B14F-4D97-AF65-F5344CB8AC3E}">
        <p14:creationId xmlns:p14="http://schemas.microsoft.com/office/powerpoint/2010/main" val="351458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ED3B-A16C-42D3-BF67-162C788DA5C1}"/>
              </a:ext>
            </a:extLst>
          </p:cNvPr>
          <p:cNvSpPr>
            <a:spLocks noGrp="1"/>
          </p:cNvSpPr>
          <p:nvPr>
            <p:ph type="title"/>
          </p:nvPr>
        </p:nvSpPr>
        <p:spPr>
          <a:xfrm>
            <a:off x="762000" y="185350"/>
            <a:ext cx="10515600" cy="1067624"/>
          </a:xfrm>
        </p:spPr>
        <p:txBody>
          <a:bodyPr/>
          <a:lstStyle/>
          <a:p>
            <a:r>
              <a:rPr lang="en-IN" dirty="0"/>
              <a:t>Implementation</a:t>
            </a:r>
          </a:p>
        </p:txBody>
      </p:sp>
      <p:sp>
        <p:nvSpPr>
          <p:cNvPr id="4" name="Content Placeholder 3">
            <a:extLst>
              <a:ext uri="{FF2B5EF4-FFF2-40B4-BE49-F238E27FC236}">
                <a16:creationId xmlns:a16="http://schemas.microsoft.com/office/drawing/2014/main" id="{A7713F03-E6A7-4450-A52D-DC4B446E2D53}"/>
              </a:ext>
            </a:extLst>
          </p:cNvPr>
          <p:cNvSpPr>
            <a:spLocks noGrp="1"/>
          </p:cNvSpPr>
          <p:nvPr>
            <p:ph sz="half" idx="1"/>
          </p:nvPr>
        </p:nvSpPr>
        <p:spPr>
          <a:xfrm>
            <a:off x="838200" y="1433386"/>
            <a:ext cx="5181600" cy="5239264"/>
          </a:xfrm>
        </p:spPr>
        <p:txBody>
          <a:bodyPr>
            <a:normAutofit fontScale="47500" lnSpcReduction="20000"/>
          </a:bodyPr>
          <a:lstStyle/>
          <a:p>
            <a:pPr marL="0" indent="0">
              <a:buNone/>
            </a:pPr>
            <a:r>
              <a:rPr lang="en-IN" dirty="0"/>
              <a:t>#define </a:t>
            </a:r>
            <a:r>
              <a:rPr lang="en-IN" dirty="0" err="1"/>
              <a:t>trigPin</a:t>
            </a:r>
            <a:r>
              <a:rPr lang="en-IN" dirty="0"/>
              <a:t> 13</a:t>
            </a:r>
          </a:p>
          <a:p>
            <a:pPr marL="0" indent="0">
              <a:buNone/>
            </a:pPr>
            <a:r>
              <a:rPr lang="en-IN" dirty="0"/>
              <a:t>#define </a:t>
            </a:r>
            <a:r>
              <a:rPr lang="en-IN" dirty="0" err="1"/>
              <a:t>echoPin</a:t>
            </a:r>
            <a:r>
              <a:rPr lang="en-IN" dirty="0"/>
              <a:t> 12</a:t>
            </a:r>
          </a:p>
          <a:p>
            <a:pPr marL="0" indent="0">
              <a:buNone/>
            </a:pPr>
            <a:r>
              <a:rPr lang="en-IN" dirty="0"/>
              <a:t>#define motor 7</a:t>
            </a:r>
          </a:p>
          <a:p>
            <a:pPr marL="0" indent="0">
              <a:buNone/>
            </a:pPr>
            <a:r>
              <a:rPr lang="en-IN" dirty="0"/>
              <a:t>#define buzzer 6</a:t>
            </a:r>
          </a:p>
          <a:p>
            <a:pPr marL="0" indent="0">
              <a:buNone/>
            </a:pPr>
            <a:r>
              <a:rPr lang="en-IN" dirty="0"/>
              <a:t>void setup()</a:t>
            </a:r>
          </a:p>
          <a:p>
            <a:pPr marL="0" indent="0">
              <a:buNone/>
            </a:pPr>
            <a:r>
              <a:rPr lang="en-IN" dirty="0"/>
              <a:t>{</a:t>
            </a:r>
          </a:p>
          <a:p>
            <a:pPr marL="0" indent="0">
              <a:buNone/>
            </a:pPr>
            <a:r>
              <a:rPr lang="en-IN" dirty="0" err="1"/>
              <a:t>pinMode</a:t>
            </a:r>
            <a:r>
              <a:rPr lang="en-IN" dirty="0"/>
              <a:t>(</a:t>
            </a:r>
            <a:r>
              <a:rPr lang="en-IN" dirty="0" err="1"/>
              <a:t>trigPin</a:t>
            </a:r>
            <a:r>
              <a:rPr lang="en-IN" dirty="0"/>
              <a:t>, OUTPUT);</a:t>
            </a:r>
          </a:p>
          <a:p>
            <a:pPr marL="0" indent="0">
              <a:buNone/>
            </a:pPr>
            <a:r>
              <a:rPr lang="en-IN" dirty="0" err="1"/>
              <a:t>pinMode</a:t>
            </a:r>
            <a:r>
              <a:rPr lang="en-IN" dirty="0"/>
              <a:t>(</a:t>
            </a:r>
            <a:r>
              <a:rPr lang="en-IN" dirty="0" err="1"/>
              <a:t>echoPin</a:t>
            </a:r>
            <a:r>
              <a:rPr lang="en-IN" dirty="0"/>
              <a:t>, INPUT);</a:t>
            </a:r>
          </a:p>
          <a:p>
            <a:pPr marL="0" indent="0">
              <a:buNone/>
            </a:pPr>
            <a:r>
              <a:rPr lang="en-IN" dirty="0" err="1"/>
              <a:t>pinMode</a:t>
            </a:r>
            <a:r>
              <a:rPr lang="en-IN" dirty="0"/>
              <a:t>(motor, OUTPUT);</a:t>
            </a:r>
          </a:p>
          <a:p>
            <a:pPr marL="0" indent="0">
              <a:buNone/>
            </a:pPr>
            <a:r>
              <a:rPr lang="en-IN" dirty="0" err="1"/>
              <a:t>pinMode</a:t>
            </a:r>
            <a:r>
              <a:rPr lang="en-IN" dirty="0"/>
              <a:t>(</a:t>
            </a:r>
            <a:r>
              <a:rPr lang="en-IN" dirty="0" err="1"/>
              <a:t>buzzer,OUTPUT</a:t>
            </a:r>
            <a:r>
              <a:rPr lang="en-IN" dirty="0"/>
              <a:t>);</a:t>
            </a:r>
          </a:p>
          <a:p>
            <a:pPr marL="0" indent="0">
              <a:buNone/>
            </a:pPr>
            <a:r>
              <a:rPr lang="en-IN" dirty="0"/>
              <a:t>}</a:t>
            </a:r>
          </a:p>
          <a:p>
            <a:pPr marL="0" indent="0">
              <a:buNone/>
            </a:pPr>
            <a:r>
              <a:rPr lang="en-IN" dirty="0"/>
              <a:t>void loop()</a:t>
            </a:r>
          </a:p>
          <a:p>
            <a:pPr marL="0" indent="0">
              <a:buNone/>
            </a:pPr>
            <a:r>
              <a:rPr lang="en-IN" dirty="0"/>
              <a:t>{</a:t>
            </a:r>
          </a:p>
          <a:p>
            <a:pPr marL="0" indent="0">
              <a:buNone/>
            </a:pPr>
            <a:r>
              <a:rPr lang="en-IN" dirty="0"/>
              <a:t>long duration, distance;</a:t>
            </a:r>
          </a:p>
          <a:p>
            <a:pPr marL="0" indent="0">
              <a:buNone/>
            </a:pPr>
            <a:r>
              <a:rPr lang="en-IN" dirty="0" err="1"/>
              <a:t>digitalWrite</a:t>
            </a:r>
            <a:r>
              <a:rPr lang="en-IN" dirty="0"/>
              <a:t>(</a:t>
            </a:r>
            <a:r>
              <a:rPr lang="en-IN" dirty="0" err="1"/>
              <a:t>trigPin</a:t>
            </a:r>
            <a:r>
              <a:rPr lang="en-IN" dirty="0"/>
              <a:t>, LOW);</a:t>
            </a:r>
          </a:p>
          <a:p>
            <a:pPr marL="0" indent="0">
              <a:buNone/>
            </a:pPr>
            <a:r>
              <a:rPr lang="en-IN" dirty="0" err="1"/>
              <a:t>delayMicroseconds</a:t>
            </a:r>
            <a:r>
              <a:rPr lang="en-IN" dirty="0"/>
              <a:t>(2);</a:t>
            </a:r>
          </a:p>
          <a:p>
            <a:pPr marL="0" indent="0">
              <a:buNone/>
            </a:pPr>
            <a:endParaRPr lang="en-IN" dirty="0"/>
          </a:p>
        </p:txBody>
      </p:sp>
      <p:sp>
        <p:nvSpPr>
          <p:cNvPr id="5" name="Content Placeholder 4">
            <a:extLst>
              <a:ext uri="{FF2B5EF4-FFF2-40B4-BE49-F238E27FC236}">
                <a16:creationId xmlns:a16="http://schemas.microsoft.com/office/drawing/2014/main" id="{0B681A3D-B955-4525-AB4C-F320C759059C}"/>
              </a:ext>
            </a:extLst>
          </p:cNvPr>
          <p:cNvSpPr>
            <a:spLocks noGrp="1"/>
          </p:cNvSpPr>
          <p:nvPr>
            <p:ph sz="half" idx="2"/>
          </p:nvPr>
        </p:nvSpPr>
        <p:spPr>
          <a:xfrm>
            <a:off x="6172200" y="1433385"/>
            <a:ext cx="5181600" cy="5239264"/>
          </a:xfrm>
        </p:spPr>
        <p:txBody>
          <a:bodyPr>
            <a:normAutofit fontScale="47500" lnSpcReduction="20000"/>
          </a:bodyPr>
          <a:lstStyle/>
          <a:p>
            <a:pPr marL="0" indent="0">
              <a:buNone/>
            </a:pPr>
            <a:r>
              <a:rPr lang="en-IN" dirty="0" err="1"/>
              <a:t>digitalWrite</a:t>
            </a:r>
            <a:r>
              <a:rPr lang="en-IN" dirty="0"/>
              <a:t>(</a:t>
            </a:r>
            <a:r>
              <a:rPr lang="en-IN" dirty="0" err="1"/>
              <a:t>trigPin</a:t>
            </a:r>
            <a:r>
              <a:rPr lang="en-IN" dirty="0"/>
              <a:t>, HIGH);</a:t>
            </a:r>
          </a:p>
          <a:p>
            <a:pPr marL="0" indent="0">
              <a:buNone/>
            </a:pPr>
            <a:r>
              <a:rPr lang="en-IN" dirty="0" err="1"/>
              <a:t>delayMicroseconds</a:t>
            </a:r>
            <a:r>
              <a:rPr lang="en-IN" dirty="0"/>
              <a:t>(10);</a:t>
            </a:r>
          </a:p>
          <a:p>
            <a:pPr marL="0" indent="0">
              <a:buNone/>
            </a:pPr>
            <a:r>
              <a:rPr lang="en-IN" dirty="0" err="1"/>
              <a:t>digitalWrite</a:t>
            </a:r>
            <a:r>
              <a:rPr lang="en-IN" dirty="0"/>
              <a:t>(</a:t>
            </a:r>
            <a:r>
              <a:rPr lang="en-IN" dirty="0" err="1"/>
              <a:t>trigPin</a:t>
            </a:r>
            <a:r>
              <a:rPr lang="en-IN" dirty="0"/>
              <a:t>, LOW);</a:t>
            </a:r>
          </a:p>
          <a:p>
            <a:pPr marL="0" indent="0">
              <a:buNone/>
            </a:pPr>
            <a:r>
              <a:rPr lang="en-IN" dirty="0"/>
              <a:t>duration = </a:t>
            </a:r>
            <a:r>
              <a:rPr lang="en-IN" dirty="0" err="1"/>
              <a:t>pulseIn</a:t>
            </a:r>
            <a:r>
              <a:rPr lang="en-IN" dirty="0"/>
              <a:t>(</a:t>
            </a:r>
            <a:r>
              <a:rPr lang="en-IN" dirty="0" err="1"/>
              <a:t>echoPin</a:t>
            </a:r>
            <a:r>
              <a:rPr lang="en-IN" dirty="0"/>
              <a:t>, HIGH);</a:t>
            </a:r>
          </a:p>
          <a:p>
            <a:pPr marL="0" indent="0">
              <a:buNone/>
            </a:pPr>
            <a:r>
              <a:rPr lang="en-IN" dirty="0"/>
              <a:t>distance = (duration/2) / 29.1;</a:t>
            </a:r>
          </a:p>
          <a:p>
            <a:pPr marL="0" indent="0">
              <a:buNone/>
            </a:pPr>
            <a:r>
              <a:rPr lang="en-IN" dirty="0"/>
              <a:t>if (distance &lt; 183)     // This is where checking the distance you can change the value</a:t>
            </a:r>
          </a:p>
          <a:p>
            <a:pPr marL="0" indent="0">
              <a:buNone/>
            </a:pPr>
            <a:r>
              <a:rPr lang="en-IN" dirty="0"/>
              <a:t>{</a:t>
            </a:r>
          </a:p>
          <a:p>
            <a:pPr marL="0" indent="0">
              <a:buNone/>
            </a:pPr>
            <a:r>
              <a:rPr lang="en-IN" dirty="0" err="1"/>
              <a:t>digitalWrite</a:t>
            </a:r>
            <a:r>
              <a:rPr lang="en-IN" dirty="0"/>
              <a:t>(</a:t>
            </a:r>
            <a:r>
              <a:rPr lang="en-IN" dirty="0" err="1"/>
              <a:t>motor,HIGH</a:t>
            </a:r>
            <a:r>
              <a:rPr lang="en-IN" dirty="0"/>
              <a:t>); // When the </a:t>
            </a:r>
            <a:r>
              <a:rPr lang="en-IN" dirty="0" err="1"/>
              <a:t>the</a:t>
            </a:r>
            <a:r>
              <a:rPr lang="en-IN" dirty="0"/>
              <a:t> distance below 6 feet</a:t>
            </a:r>
          </a:p>
          <a:p>
            <a:pPr marL="0" indent="0">
              <a:buNone/>
            </a:pPr>
            <a:r>
              <a:rPr lang="en-IN" dirty="0" err="1"/>
              <a:t>digitalWrite</a:t>
            </a:r>
            <a:r>
              <a:rPr lang="en-IN" dirty="0"/>
              <a:t>(</a:t>
            </a:r>
            <a:r>
              <a:rPr lang="en-IN" dirty="0" err="1"/>
              <a:t>buzzer,HIGH</a:t>
            </a:r>
            <a:r>
              <a:rPr lang="en-IN" dirty="0"/>
              <a:t>);</a:t>
            </a:r>
          </a:p>
          <a:p>
            <a:pPr marL="0" indent="0">
              <a:buNone/>
            </a:pPr>
            <a:r>
              <a:rPr lang="en-IN" dirty="0"/>
              <a:t>} else</a:t>
            </a:r>
          </a:p>
          <a:p>
            <a:pPr marL="0" indent="0">
              <a:buNone/>
            </a:pPr>
            <a:r>
              <a:rPr lang="en-IN" dirty="0"/>
              <a:t>{</a:t>
            </a:r>
          </a:p>
          <a:p>
            <a:pPr marL="0" indent="0">
              <a:buNone/>
            </a:pPr>
            <a:r>
              <a:rPr lang="en-IN" dirty="0" err="1"/>
              <a:t>digitalWrite</a:t>
            </a:r>
            <a:r>
              <a:rPr lang="en-IN" dirty="0"/>
              <a:t>(</a:t>
            </a:r>
            <a:r>
              <a:rPr lang="en-IN" dirty="0" err="1"/>
              <a:t>motor,LOW</a:t>
            </a:r>
            <a:r>
              <a:rPr lang="en-IN" dirty="0"/>
              <a:t>);     // when greater than 6 feet</a:t>
            </a:r>
          </a:p>
          <a:p>
            <a:pPr marL="0" indent="0">
              <a:buNone/>
            </a:pPr>
            <a:r>
              <a:rPr lang="en-IN" dirty="0" err="1"/>
              <a:t>digitalWrite</a:t>
            </a:r>
            <a:r>
              <a:rPr lang="en-IN" dirty="0"/>
              <a:t>(</a:t>
            </a:r>
            <a:r>
              <a:rPr lang="en-IN" dirty="0" err="1"/>
              <a:t>buzzer,LOW</a:t>
            </a:r>
            <a:r>
              <a:rPr lang="en-IN" dirty="0"/>
              <a:t>);</a:t>
            </a:r>
          </a:p>
          <a:p>
            <a:pPr marL="0" indent="0">
              <a:buNone/>
            </a:pPr>
            <a:r>
              <a:rPr lang="en-IN" dirty="0"/>
              <a:t>} </a:t>
            </a:r>
          </a:p>
          <a:p>
            <a:pPr marL="0" indent="0">
              <a:buNone/>
            </a:pPr>
            <a:r>
              <a:rPr lang="en-IN" dirty="0"/>
              <a:t>delay(500);</a:t>
            </a:r>
          </a:p>
          <a:p>
            <a:pPr marL="0" indent="0">
              <a:buNone/>
            </a:pPr>
            <a:r>
              <a:rPr lang="en-IN" dirty="0"/>
              <a:t>}</a:t>
            </a:r>
          </a:p>
        </p:txBody>
      </p:sp>
    </p:spTree>
    <p:extLst>
      <p:ext uri="{BB962C8B-B14F-4D97-AF65-F5344CB8AC3E}">
        <p14:creationId xmlns:p14="http://schemas.microsoft.com/office/powerpoint/2010/main" val="140401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D32CE0-B11C-4B03-97F3-3EF16D298E65}"/>
              </a:ext>
            </a:extLst>
          </p:cNvPr>
          <p:cNvSpPr>
            <a:spLocks noGrp="1"/>
          </p:cNvSpPr>
          <p:nvPr>
            <p:ph type="title"/>
          </p:nvPr>
        </p:nvSpPr>
        <p:spPr>
          <a:xfrm>
            <a:off x="647699" y="248371"/>
            <a:ext cx="10515600" cy="1325563"/>
          </a:xfrm>
        </p:spPr>
        <p:txBody>
          <a:bodyPr/>
          <a:lstStyle/>
          <a:p>
            <a:r>
              <a:rPr lang="en-IN" dirty="0"/>
              <a:t>Implementation</a:t>
            </a:r>
          </a:p>
        </p:txBody>
      </p:sp>
      <p:pic>
        <p:nvPicPr>
          <p:cNvPr id="6" name="Picture 5">
            <a:extLst>
              <a:ext uri="{FF2B5EF4-FFF2-40B4-BE49-F238E27FC236}">
                <a16:creationId xmlns:a16="http://schemas.microsoft.com/office/drawing/2014/main" id="{195737FE-9A38-4CEA-A08C-90E9CF6DEAD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2728" y="1436774"/>
            <a:ext cx="7465541" cy="5172855"/>
          </a:xfrm>
          <a:prstGeom prst="rect">
            <a:avLst/>
          </a:prstGeom>
          <a:noFill/>
          <a:ln>
            <a:noFill/>
          </a:ln>
        </p:spPr>
      </p:pic>
    </p:spTree>
    <p:extLst>
      <p:ext uri="{BB962C8B-B14F-4D97-AF65-F5344CB8AC3E}">
        <p14:creationId xmlns:p14="http://schemas.microsoft.com/office/powerpoint/2010/main" val="3659098732"/>
      </p:ext>
    </p:extLst>
  </p:cSld>
  <p:clrMapOvr>
    <a:masterClrMapping/>
  </p:clrMapOvr>
</p:sld>
</file>

<file path=ppt/theme/theme1.xml><?xml version="1.0" encoding="utf-8"?>
<a:theme xmlns:a="http://schemas.openxmlformats.org/drawingml/2006/main" name="BlockprintVTI">
  <a:themeElements>
    <a:clrScheme name="AnalogousFromRegularSeedLeftStep">
      <a:dk1>
        <a:srgbClr val="000000"/>
      </a:dk1>
      <a:lt1>
        <a:srgbClr val="FFFFFF"/>
      </a:lt1>
      <a:dk2>
        <a:srgbClr val="311C22"/>
      </a:dk2>
      <a:lt2>
        <a:srgbClr val="F0F0F3"/>
      </a:lt2>
      <a:accent1>
        <a:srgbClr val="A0A641"/>
      </a:accent1>
      <a:accent2>
        <a:srgbClr val="B1873B"/>
      </a:accent2>
      <a:accent3>
        <a:srgbClr val="C3684D"/>
      </a:accent3>
      <a:accent4>
        <a:srgbClr val="B13B51"/>
      </a:accent4>
      <a:accent5>
        <a:srgbClr val="C34D94"/>
      </a:accent5>
      <a:accent6>
        <a:srgbClr val="AF3BB1"/>
      </a:accent6>
      <a:hlink>
        <a:srgbClr val="665FC9"/>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72</TotalTime>
  <Words>827</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Avenir Next LT Pro (Body)</vt:lpstr>
      <vt:lpstr>AvenirNext LT Pro Medium</vt:lpstr>
      <vt:lpstr>Symbol</vt:lpstr>
      <vt:lpstr>Times New Roman</vt:lpstr>
      <vt:lpstr>BlockprintVTI</vt:lpstr>
      <vt:lpstr>Social Distancing Indicator and Alarming System </vt:lpstr>
      <vt:lpstr>Guide Details</vt:lpstr>
      <vt:lpstr>Introduction</vt:lpstr>
      <vt:lpstr>Literature Survey</vt:lpstr>
      <vt:lpstr>Problem Statement</vt:lpstr>
      <vt:lpstr>Technology Identification</vt:lpstr>
      <vt:lpstr>Design</vt:lpstr>
      <vt:lpstr>Implementation</vt:lpstr>
      <vt:lpstr>Implementation</vt:lpstr>
      <vt:lpstr>Testing</vt:lpstr>
      <vt:lpstr>Test Cases</vt:lpstr>
      <vt:lpstr>Results</vt:lpstr>
      <vt:lpstr>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Distancing Indicator and Alarming System</dc:title>
  <dc:creator>shreyas gaur</dc:creator>
  <cp:lastModifiedBy>shreyas gaur</cp:lastModifiedBy>
  <cp:revision>8</cp:revision>
  <dcterms:created xsi:type="dcterms:W3CDTF">2020-12-05T10:45:35Z</dcterms:created>
  <dcterms:modified xsi:type="dcterms:W3CDTF">2020-12-05T11:59:29Z</dcterms:modified>
</cp:coreProperties>
</file>