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71" r:id="rId2"/>
    <p:sldId id="265" r:id="rId3"/>
    <p:sldId id="270" r:id="rId4"/>
    <p:sldId id="266" r:id="rId5"/>
    <p:sldId id="267" r:id="rId6"/>
    <p:sldId id="268"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60C4F-9D81-4951-8ED3-DEFE0E3FF1FB}" type="datetimeFigureOut">
              <a:rPr lang="en-IN" smtClean="0"/>
              <a:t>11-10-2019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E7C7A-BC3E-42D0-ABED-B1418C281513}" type="slidenum">
              <a:rPr lang="en-IN" smtClean="0"/>
              <a:t>‹#›</a:t>
            </a:fld>
            <a:endParaRPr lang="en-IN"/>
          </a:p>
        </p:txBody>
      </p:sp>
    </p:spTree>
    <p:extLst>
      <p:ext uri="{BB962C8B-B14F-4D97-AF65-F5344CB8AC3E}">
        <p14:creationId xmlns:p14="http://schemas.microsoft.com/office/powerpoint/2010/main" val="338099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3.1  Register student and teacher: </a:t>
            </a:r>
            <a:r>
              <a:rPr lang="en-GB" sz="1200" kern="1200" dirty="0">
                <a:solidFill>
                  <a:schemeClr val="tx1"/>
                </a:solidFill>
                <a:effectLst/>
                <a:latin typeface="+mn-lt"/>
                <a:ea typeface="+mn-ea"/>
                <a:cs typeface="+mn-cs"/>
              </a:rPr>
              <a:t>Admin adds student’s and teacher’s </a:t>
            </a:r>
            <a:r>
              <a:rPr lang="en-GB" sz="1200" kern="1200" dirty="0" err="1">
                <a:solidFill>
                  <a:schemeClr val="tx1"/>
                </a:solidFill>
                <a:effectLst/>
                <a:latin typeface="+mn-lt"/>
                <a:ea typeface="+mn-ea"/>
                <a:cs typeface="+mn-cs"/>
              </a:rPr>
              <a:t>information.Such</a:t>
            </a:r>
            <a:r>
              <a:rPr lang="en-GB" sz="1200" kern="1200" dirty="0">
                <a:solidFill>
                  <a:schemeClr val="tx1"/>
                </a:solidFill>
                <a:effectLst/>
                <a:latin typeface="+mn-lt"/>
                <a:ea typeface="+mn-ea"/>
                <a:cs typeface="+mn-cs"/>
              </a:rPr>
              <a:t> as first </a:t>
            </a:r>
            <a:r>
              <a:rPr lang="en-GB" sz="1200" kern="1200" dirty="0" err="1">
                <a:solidFill>
                  <a:schemeClr val="tx1"/>
                </a:solidFill>
                <a:effectLst/>
                <a:latin typeface="+mn-lt"/>
                <a:ea typeface="+mn-ea"/>
                <a:cs typeface="+mn-cs"/>
              </a:rPr>
              <a:t>name,last</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name,address,sex,department,unique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userid</a:t>
            </a:r>
            <a:r>
              <a:rPr lang="en-GB" sz="1200" kern="1200" dirty="0">
                <a:solidFill>
                  <a:schemeClr val="tx1"/>
                </a:solidFill>
                <a:effectLst/>
                <a:latin typeface="+mn-lt"/>
                <a:ea typeface="+mn-ea"/>
                <a:cs typeface="+mn-cs"/>
              </a:rPr>
              <a:t> and password ,</a:t>
            </a:r>
            <a:r>
              <a:rPr lang="en-GB" sz="1200" kern="1200" dirty="0" err="1">
                <a:solidFill>
                  <a:schemeClr val="tx1"/>
                </a:solidFill>
                <a:effectLst/>
                <a:latin typeface="+mn-lt"/>
                <a:ea typeface="+mn-ea"/>
                <a:cs typeface="+mn-cs"/>
              </a:rPr>
              <a:t>salary,phone</a:t>
            </a:r>
            <a:r>
              <a:rPr lang="en-GB" sz="1200" kern="1200" dirty="0">
                <a:solidFill>
                  <a:schemeClr val="tx1"/>
                </a:solidFill>
                <a:effectLst/>
                <a:latin typeface="+mn-lt"/>
                <a:ea typeface="+mn-ea"/>
                <a:cs typeface="+mn-cs"/>
              </a:rPr>
              <a:t> number etc.</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3.2 View students and </a:t>
            </a:r>
            <a:r>
              <a:rPr lang="en-GB" sz="1200" b="1" kern="1200" dirty="0" err="1">
                <a:solidFill>
                  <a:schemeClr val="tx1"/>
                </a:solidFill>
                <a:effectLst/>
                <a:latin typeface="+mn-lt"/>
                <a:ea typeface="+mn-ea"/>
                <a:cs typeface="+mn-cs"/>
              </a:rPr>
              <a:t>teachers:</a:t>
            </a:r>
            <a:r>
              <a:rPr lang="en-GB" sz="1200" kern="1200" dirty="0" err="1">
                <a:solidFill>
                  <a:schemeClr val="tx1"/>
                </a:solidFill>
                <a:effectLst/>
                <a:latin typeface="+mn-lt"/>
                <a:ea typeface="+mn-ea"/>
                <a:cs typeface="+mn-cs"/>
              </a:rPr>
              <a:t>Admin</a:t>
            </a:r>
            <a:r>
              <a:rPr lang="en-GB" sz="1200" kern="1200" dirty="0">
                <a:solidFill>
                  <a:schemeClr val="tx1"/>
                </a:solidFill>
                <a:effectLst/>
                <a:latin typeface="+mn-lt"/>
                <a:ea typeface="+mn-ea"/>
                <a:cs typeface="+mn-cs"/>
              </a:rPr>
              <a:t> can view all the registered students by </a:t>
            </a:r>
            <a:r>
              <a:rPr lang="en-GB" sz="1200" kern="1200" dirty="0" err="1">
                <a:solidFill>
                  <a:schemeClr val="tx1"/>
                </a:solidFill>
                <a:effectLst/>
                <a:latin typeface="+mn-lt"/>
                <a:ea typeface="+mn-ea"/>
                <a:cs typeface="+mn-cs"/>
              </a:rPr>
              <a:t>him.her</a:t>
            </a:r>
            <a:r>
              <a:rPr lang="en-GB"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3.3Modify or  delete  student teacher </a:t>
            </a:r>
            <a:r>
              <a:rPr lang="en-GB" sz="1200" b="1" kern="1200" dirty="0" err="1">
                <a:solidFill>
                  <a:schemeClr val="tx1"/>
                </a:solidFill>
                <a:effectLst/>
                <a:latin typeface="+mn-lt"/>
                <a:ea typeface="+mn-ea"/>
                <a:cs typeface="+mn-cs"/>
              </a:rPr>
              <a:t>information:</a:t>
            </a:r>
            <a:r>
              <a:rPr lang="en-GB" sz="1200" kern="1200" dirty="0" err="1">
                <a:solidFill>
                  <a:schemeClr val="tx1"/>
                </a:solidFill>
                <a:effectLst/>
                <a:latin typeface="+mn-lt"/>
                <a:ea typeface="+mn-ea"/>
                <a:cs typeface="+mn-cs"/>
              </a:rPr>
              <a:t>Admin</a:t>
            </a:r>
            <a:r>
              <a:rPr lang="en-GB" sz="1200" kern="1200" dirty="0">
                <a:solidFill>
                  <a:schemeClr val="tx1"/>
                </a:solidFill>
                <a:effectLst/>
                <a:latin typeface="+mn-lt"/>
                <a:ea typeface="+mn-ea"/>
                <a:cs typeface="+mn-cs"/>
              </a:rPr>
              <a:t> can modify or delete particular student or teacher.</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3.4 Assign </a:t>
            </a:r>
            <a:r>
              <a:rPr lang="en-GB" sz="1200" b="1" kern="1200" dirty="0" err="1">
                <a:solidFill>
                  <a:schemeClr val="tx1"/>
                </a:solidFill>
                <a:effectLst/>
                <a:latin typeface="+mn-lt"/>
                <a:ea typeface="+mn-ea"/>
                <a:cs typeface="+mn-cs"/>
              </a:rPr>
              <a:t>Students:</a:t>
            </a:r>
            <a:r>
              <a:rPr lang="en-GB" sz="1200" kern="1200" dirty="0" err="1">
                <a:solidFill>
                  <a:schemeClr val="tx1"/>
                </a:solidFill>
                <a:effectLst/>
                <a:latin typeface="+mn-lt"/>
                <a:ea typeface="+mn-ea"/>
                <a:cs typeface="+mn-cs"/>
              </a:rPr>
              <a:t>Admin</a:t>
            </a:r>
            <a:r>
              <a:rPr lang="en-GB" sz="1200" kern="1200" dirty="0">
                <a:solidFill>
                  <a:schemeClr val="tx1"/>
                </a:solidFill>
                <a:effectLst/>
                <a:latin typeface="+mn-lt"/>
                <a:ea typeface="+mn-ea"/>
                <a:cs typeface="+mn-cs"/>
              </a:rPr>
              <a:t> assigns students under teacher of the same department as their project guide.</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en-IN" sz="1200" b="1"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3.5 Add task </a:t>
            </a:r>
            <a:r>
              <a:rPr lang="en-GB" sz="1200" b="1" kern="1200" dirty="0" err="1">
                <a:solidFill>
                  <a:schemeClr val="tx1"/>
                </a:solidFill>
                <a:effectLst/>
                <a:latin typeface="+mn-lt"/>
                <a:ea typeface="+mn-ea"/>
                <a:cs typeface="+mn-cs"/>
              </a:rPr>
              <a:t>list:</a:t>
            </a:r>
            <a:r>
              <a:rPr lang="en-GB" sz="1200" b="0" kern="1200" dirty="0" err="1">
                <a:solidFill>
                  <a:schemeClr val="tx1"/>
                </a:solidFill>
                <a:effectLst/>
                <a:latin typeface="+mn-lt"/>
                <a:ea typeface="+mn-ea"/>
                <a:cs typeface="+mn-cs"/>
              </a:rPr>
              <a:t>Teacher</a:t>
            </a:r>
            <a:r>
              <a:rPr lang="en-GB" sz="1200" b="0" kern="1200" dirty="0">
                <a:solidFill>
                  <a:schemeClr val="tx1"/>
                </a:solidFill>
                <a:effectLst/>
                <a:latin typeface="+mn-lt"/>
                <a:ea typeface="+mn-ea"/>
                <a:cs typeface="+mn-cs"/>
              </a:rPr>
              <a:t> can add tasks by giving </a:t>
            </a:r>
            <a:r>
              <a:rPr lang="en-GB" sz="1200" b="0" kern="1200" dirty="0" err="1">
                <a:solidFill>
                  <a:schemeClr val="tx1"/>
                </a:solidFill>
                <a:effectLst/>
                <a:latin typeface="+mn-lt"/>
                <a:ea typeface="+mn-ea"/>
                <a:cs typeface="+mn-cs"/>
              </a:rPr>
              <a:t>description,last</a:t>
            </a:r>
            <a:r>
              <a:rPr lang="en-GB" sz="1200" b="0" kern="1200" dirty="0">
                <a:solidFill>
                  <a:schemeClr val="tx1"/>
                </a:solidFill>
                <a:effectLst/>
                <a:latin typeface="+mn-lt"/>
                <a:ea typeface="+mn-ea"/>
                <a:cs typeface="+mn-cs"/>
              </a:rPr>
              <a:t> date of submission and percentage of weightage of that particular task.</a:t>
            </a:r>
            <a:endParaRPr lang="en-IN" sz="1200" b="1"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3.6 File </a:t>
            </a:r>
            <a:r>
              <a:rPr lang="en-GB" sz="1200" b="1" kern="1200" dirty="0" err="1">
                <a:solidFill>
                  <a:schemeClr val="tx1"/>
                </a:solidFill>
                <a:effectLst/>
                <a:latin typeface="+mn-lt"/>
                <a:ea typeface="+mn-ea"/>
                <a:cs typeface="+mn-cs"/>
              </a:rPr>
              <a:t>uploads:</a:t>
            </a:r>
            <a:r>
              <a:rPr lang="en-GB" sz="1200" kern="1200" dirty="0" err="1">
                <a:solidFill>
                  <a:schemeClr val="tx1"/>
                </a:solidFill>
                <a:effectLst/>
                <a:latin typeface="+mn-lt"/>
                <a:ea typeface="+mn-ea"/>
                <a:cs typeface="+mn-cs"/>
              </a:rPr>
              <a:t>Student</a:t>
            </a:r>
            <a:r>
              <a:rPr lang="en-GB" sz="1200" kern="1200" dirty="0">
                <a:solidFill>
                  <a:schemeClr val="tx1"/>
                </a:solidFill>
                <a:effectLst/>
                <a:latin typeface="+mn-lt"/>
                <a:ea typeface="+mn-ea"/>
                <a:cs typeface="+mn-cs"/>
              </a:rPr>
              <a:t> can complete his task by uploading files and teacher can view those files uploaded.</a:t>
            </a:r>
            <a:endParaRPr lang="en-IN"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3.7 Status </a:t>
            </a:r>
            <a:r>
              <a:rPr lang="en-GB" sz="1200" b="1" kern="1200" dirty="0" err="1">
                <a:solidFill>
                  <a:schemeClr val="tx1"/>
                </a:solidFill>
                <a:effectLst/>
                <a:latin typeface="+mn-lt"/>
                <a:ea typeface="+mn-ea"/>
                <a:cs typeface="+mn-cs"/>
              </a:rPr>
              <a:t>bar:</a:t>
            </a:r>
            <a:r>
              <a:rPr lang="en-GB" sz="1200" kern="1200" dirty="0" err="1">
                <a:solidFill>
                  <a:schemeClr val="tx1"/>
                </a:solidFill>
                <a:effectLst/>
                <a:latin typeface="+mn-lt"/>
                <a:ea typeface="+mn-ea"/>
                <a:cs typeface="+mn-cs"/>
              </a:rPr>
              <a:t>If</a:t>
            </a:r>
            <a:r>
              <a:rPr lang="en-GB" sz="1200" kern="1200" dirty="0">
                <a:solidFill>
                  <a:schemeClr val="tx1"/>
                </a:solidFill>
                <a:effectLst/>
                <a:latin typeface="+mn-lt"/>
                <a:ea typeface="+mn-ea"/>
                <a:cs typeface="+mn-cs"/>
              </a:rPr>
              <a:t> student uploads his files for a particular task on or before the last </a:t>
            </a:r>
            <a:r>
              <a:rPr lang="en-GB" sz="1200" kern="1200" dirty="0" err="1">
                <a:solidFill>
                  <a:schemeClr val="tx1"/>
                </a:solidFill>
                <a:effectLst/>
                <a:latin typeface="+mn-lt"/>
                <a:ea typeface="+mn-ea"/>
                <a:cs typeface="+mn-cs"/>
              </a:rPr>
              <a:t>date,the</a:t>
            </a:r>
            <a:r>
              <a:rPr lang="en-GB" sz="1200" kern="1200" dirty="0">
                <a:solidFill>
                  <a:schemeClr val="tx1"/>
                </a:solidFill>
                <a:effectLst/>
                <a:latin typeface="+mn-lt"/>
                <a:ea typeface="+mn-ea"/>
                <a:cs typeface="+mn-cs"/>
              </a:rPr>
              <a:t> progress is increased in green </a:t>
            </a:r>
            <a:r>
              <a:rPr lang="en-GB" sz="1200" kern="1200" dirty="0" err="1">
                <a:solidFill>
                  <a:schemeClr val="tx1"/>
                </a:solidFill>
                <a:effectLst/>
                <a:latin typeface="+mn-lt"/>
                <a:ea typeface="+mn-ea"/>
                <a:cs typeface="+mn-cs"/>
              </a:rPr>
              <a:t>colour,if</a:t>
            </a:r>
            <a:r>
              <a:rPr lang="en-GB" sz="1200" kern="1200" dirty="0">
                <a:solidFill>
                  <a:schemeClr val="tx1"/>
                </a:solidFill>
                <a:effectLst/>
                <a:latin typeface="+mn-lt"/>
                <a:ea typeface="+mn-ea"/>
                <a:cs typeface="+mn-cs"/>
              </a:rPr>
              <a:t> the tasks are </a:t>
            </a:r>
            <a:r>
              <a:rPr lang="en-GB" sz="1200" kern="1200" dirty="0" err="1">
                <a:solidFill>
                  <a:schemeClr val="tx1"/>
                </a:solidFill>
                <a:effectLst/>
                <a:latin typeface="+mn-lt"/>
                <a:ea typeface="+mn-ea"/>
                <a:cs typeface="+mn-cs"/>
              </a:rPr>
              <a:t>pending,it</a:t>
            </a:r>
            <a:r>
              <a:rPr lang="en-GB" sz="1200" kern="1200" dirty="0">
                <a:solidFill>
                  <a:schemeClr val="tx1"/>
                </a:solidFill>
                <a:effectLst/>
                <a:latin typeface="+mn-lt"/>
                <a:ea typeface="+mn-ea"/>
                <a:cs typeface="+mn-cs"/>
              </a:rPr>
              <a:t> shows in yellow colour and if submitted after the due </a:t>
            </a:r>
            <a:r>
              <a:rPr lang="en-GB" sz="1200" kern="1200" dirty="0" err="1">
                <a:solidFill>
                  <a:schemeClr val="tx1"/>
                </a:solidFill>
                <a:effectLst/>
                <a:latin typeface="+mn-lt"/>
                <a:ea typeface="+mn-ea"/>
                <a:cs typeface="+mn-cs"/>
              </a:rPr>
              <a:t>date,it</a:t>
            </a:r>
            <a:r>
              <a:rPr lang="en-GB" sz="1200" kern="1200" dirty="0">
                <a:solidFill>
                  <a:schemeClr val="tx1"/>
                </a:solidFill>
                <a:effectLst/>
                <a:latin typeface="+mn-lt"/>
                <a:ea typeface="+mn-ea"/>
                <a:cs typeface="+mn-cs"/>
              </a:rPr>
              <a:t> shows in red.</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A01E7C7A-BC3E-42D0-ABED-B1418C281513}" type="slidenum">
              <a:rPr lang="en-IN" smtClean="0"/>
              <a:t>6</a:t>
            </a:fld>
            <a:endParaRPr lang="en-IN"/>
          </a:p>
        </p:txBody>
      </p:sp>
    </p:spTree>
    <p:extLst>
      <p:ext uri="{BB962C8B-B14F-4D97-AF65-F5344CB8AC3E}">
        <p14:creationId xmlns:p14="http://schemas.microsoft.com/office/powerpoint/2010/main" val="136636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FE6590-02F2-4B8E-94A5-633BE87B9CC6}"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191033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FE6590-02F2-4B8E-94A5-633BE87B9CC6}"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293469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FE6590-02F2-4B8E-94A5-633BE87B9CC6}"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95042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FE6590-02F2-4B8E-94A5-633BE87B9CC6}"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8E526-1B5A-49AB-BF70-D7DE407E7B9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4400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FE6590-02F2-4B8E-94A5-633BE87B9CC6}"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779741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FE6590-02F2-4B8E-94A5-633BE87B9CC6}"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1881881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FE6590-02F2-4B8E-94A5-633BE87B9CC6}"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2203752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E6590-02F2-4B8E-94A5-633BE87B9CC6}"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1935881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E6590-02F2-4B8E-94A5-633BE87B9CC6}"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169822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E6590-02F2-4B8E-94A5-633BE87B9CC6}"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18284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E6590-02F2-4B8E-94A5-633BE87B9CC6}"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3698491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FE6590-02F2-4B8E-94A5-633BE87B9CC6}"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306244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FE6590-02F2-4B8E-94A5-633BE87B9CC6}"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177385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FE6590-02F2-4B8E-94A5-633BE87B9CC6}"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35533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E6590-02F2-4B8E-94A5-633BE87B9CC6}" type="datetimeFigureOut">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338481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FE6590-02F2-4B8E-94A5-633BE87B9CC6}"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119489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FE6590-02F2-4B8E-94A5-633BE87B9CC6}"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8E526-1B5A-49AB-BF70-D7DE407E7B90}" type="slidenum">
              <a:rPr lang="en-US" smtClean="0"/>
              <a:t>‹#›</a:t>
            </a:fld>
            <a:endParaRPr lang="en-US"/>
          </a:p>
        </p:txBody>
      </p:sp>
    </p:spTree>
    <p:extLst>
      <p:ext uri="{BB962C8B-B14F-4D97-AF65-F5344CB8AC3E}">
        <p14:creationId xmlns:p14="http://schemas.microsoft.com/office/powerpoint/2010/main" val="57363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BFE6590-02F2-4B8E-94A5-633BE87B9CC6}" type="datetimeFigureOut">
              <a:rPr lang="en-US" smtClean="0"/>
              <a:t>10/11/2019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A78E526-1B5A-49AB-BF70-D7DE407E7B90}" type="slidenum">
              <a:rPr lang="en-US" smtClean="0"/>
              <a:t>‹#›</a:t>
            </a:fld>
            <a:endParaRPr lang="en-US"/>
          </a:p>
        </p:txBody>
      </p:sp>
    </p:spTree>
    <p:extLst>
      <p:ext uri="{BB962C8B-B14F-4D97-AF65-F5344CB8AC3E}">
        <p14:creationId xmlns:p14="http://schemas.microsoft.com/office/powerpoint/2010/main" val="29260064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7368-CF7A-4EEB-BE4F-E936D7E03513}"/>
              </a:ext>
            </a:extLst>
          </p:cNvPr>
          <p:cNvSpPr>
            <a:spLocks noGrp="1"/>
          </p:cNvSpPr>
          <p:nvPr>
            <p:ph type="ctrTitle"/>
          </p:nvPr>
        </p:nvSpPr>
        <p:spPr/>
        <p:txBody>
          <a:bodyPr/>
          <a:lstStyle/>
          <a:p>
            <a:r>
              <a:rPr lang="en-IN" dirty="0">
                <a:latin typeface="Arial Black" panose="020B0A04020102020204" pitchFamily="34" charset="0"/>
              </a:rPr>
              <a:t>ONLINE PROJECT MANAGEMENT SYSTEM</a:t>
            </a:r>
          </a:p>
        </p:txBody>
      </p:sp>
      <p:sp>
        <p:nvSpPr>
          <p:cNvPr id="3" name="Subtitle 2">
            <a:extLst>
              <a:ext uri="{FF2B5EF4-FFF2-40B4-BE49-F238E27FC236}">
                <a16:creationId xmlns:a16="http://schemas.microsoft.com/office/drawing/2014/main" id="{113BACD6-D816-425F-B03A-101277EB867D}"/>
              </a:ext>
            </a:extLst>
          </p:cNvPr>
          <p:cNvSpPr>
            <a:spLocks noGrp="1"/>
          </p:cNvSpPr>
          <p:nvPr>
            <p:ph type="subTitle" idx="1"/>
          </p:nvPr>
        </p:nvSpPr>
        <p:spPr>
          <a:xfrm>
            <a:off x="1370693" y="3598339"/>
            <a:ext cx="9440034" cy="2390337"/>
          </a:xfrm>
        </p:spPr>
        <p:txBody>
          <a:bodyPr>
            <a:normAutofit/>
          </a:bodyPr>
          <a:lstStyle/>
          <a:p>
            <a:r>
              <a:rPr lang="en-IN" dirty="0"/>
              <a:t>PRESENTED BY GROUP NO. 55</a:t>
            </a:r>
          </a:p>
          <a:p>
            <a:pPr marL="4000500" lvl="8" indent="-342900" algn="just">
              <a:buFont typeface="Wingdings" panose="05000000000000000000" pitchFamily="2" charset="2"/>
              <a:buChar char="Ø"/>
            </a:pPr>
            <a:r>
              <a:rPr lang="en-IN" dirty="0"/>
              <a:t>SHREYAS BHARDWAJ 20171CSE0652</a:t>
            </a:r>
          </a:p>
          <a:p>
            <a:pPr marL="4000500" lvl="8" indent="-342900" algn="just">
              <a:buFont typeface="Wingdings" panose="05000000000000000000" pitchFamily="2" charset="2"/>
              <a:buChar char="Ø"/>
            </a:pPr>
            <a:r>
              <a:rPr lang="en-IN" dirty="0"/>
              <a:t>SIDDHANT OJHA 20171CSE0659</a:t>
            </a:r>
          </a:p>
          <a:p>
            <a:pPr marL="4000500" lvl="8" indent="-342900" algn="just">
              <a:buFont typeface="Wingdings" panose="05000000000000000000" pitchFamily="2" charset="2"/>
              <a:buChar char="Ø"/>
            </a:pPr>
            <a:r>
              <a:rPr lang="en-IN" dirty="0"/>
              <a:t>SIDHI M KATARIA 20171CSE0661</a:t>
            </a:r>
          </a:p>
          <a:p>
            <a:pPr marL="4000500" lvl="8" indent="-342900" algn="just">
              <a:buFont typeface="Wingdings" panose="05000000000000000000" pitchFamily="2" charset="2"/>
              <a:buChar char="Ø"/>
            </a:pPr>
            <a:r>
              <a:rPr lang="en-IN" dirty="0"/>
              <a:t>PAVAN J S 20171CSE0256</a:t>
            </a:r>
          </a:p>
        </p:txBody>
      </p:sp>
    </p:spTree>
    <p:extLst>
      <p:ext uri="{BB962C8B-B14F-4D97-AF65-F5344CB8AC3E}">
        <p14:creationId xmlns:p14="http://schemas.microsoft.com/office/powerpoint/2010/main" val="323791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032B-A91D-4B0A-A4E4-A23EF725BCF9}"/>
              </a:ext>
            </a:extLst>
          </p:cNvPr>
          <p:cNvSpPr>
            <a:spLocks noGrp="1"/>
          </p:cNvSpPr>
          <p:nvPr>
            <p:ph type="title"/>
          </p:nvPr>
        </p:nvSpPr>
        <p:spPr/>
        <p:txBody>
          <a:bodyPr/>
          <a:lstStyle/>
          <a:p>
            <a:r>
              <a:rPr lang="en-IN" dirty="0">
                <a:latin typeface="Arial Black" panose="020B0A04020102020204" pitchFamily="34" charset="0"/>
                <a:ea typeface="Adobe Gothic Std B" panose="020B0800000000000000" pitchFamily="34" charset="-128"/>
              </a:rPr>
              <a:t>PROBLEM STATEMENT</a:t>
            </a:r>
          </a:p>
        </p:txBody>
      </p:sp>
      <p:sp>
        <p:nvSpPr>
          <p:cNvPr id="3" name="Content Placeholder 2">
            <a:extLst>
              <a:ext uri="{FF2B5EF4-FFF2-40B4-BE49-F238E27FC236}">
                <a16:creationId xmlns:a16="http://schemas.microsoft.com/office/drawing/2014/main" id="{15417194-F11A-48D1-9C19-9AEA40E0E087}"/>
              </a:ext>
            </a:extLst>
          </p:cNvPr>
          <p:cNvSpPr>
            <a:spLocks noGrp="1"/>
          </p:cNvSpPr>
          <p:nvPr>
            <p:ph idx="1"/>
          </p:nvPr>
        </p:nvSpPr>
        <p:spPr/>
        <p:txBody>
          <a:bodyPr>
            <a:normAutofit/>
          </a:bodyPr>
          <a:lstStyle/>
          <a:p>
            <a:pPr>
              <a:buFont typeface="Wingdings" panose="05000000000000000000" pitchFamily="2" charset="2"/>
              <a:buChar char="Ø"/>
            </a:pPr>
            <a:r>
              <a:rPr lang="en-US" dirty="0">
                <a:latin typeface="Franklin Gothic Book" panose="020B0503020102020204" pitchFamily="34" charset="0"/>
                <a:ea typeface="Adobe Gothic Std B" panose="020B0800000000000000" pitchFamily="34" charset="-128"/>
                <a:cs typeface="Adobe Arabic" panose="02040503050201020203" pitchFamily="18" charset="-78"/>
              </a:rPr>
              <a:t>The problems arises from the manual system used at the university that is it</a:t>
            </a:r>
          </a:p>
          <a:p>
            <a:pPr marL="0" indent="0">
              <a:buNone/>
            </a:pPr>
            <a:r>
              <a:rPr lang="en-US" dirty="0">
                <a:latin typeface="Franklin Gothic Book" panose="020B0503020102020204" pitchFamily="34" charset="0"/>
                <a:ea typeface="Adobe Gothic Std B" panose="020B0800000000000000" pitchFamily="34" charset="-128"/>
                <a:cs typeface="Adobe Arabic" panose="02040503050201020203" pitchFamily="18" charset="-78"/>
              </a:rPr>
              <a:t>	has no record about the time  the student handed over their project. </a:t>
            </a:r>
          </a:p>
          <a:p>
            <a:pPr marL="0" indent="0">
              <a:buNone/>
            </a:pPr>
            <a:endParaRPr lang="en-US" dirty="0">
              <a:latin typeface="Franklin Gothic Book" panose="020B0503020102020204" pitchFamily="34" charset="0"/>
              <a:ea typeface="Adobe Gothic Std B" panose="020B0800000000000000" pitchFamily="34" charset="-128"/>
              <a:cs typeface="Adobe Arabic" panose="02040503050201020203" pitchFamily="18" charset="-78"/>
            </a:endParaRPr>
          </a:p>
          <a:p>
            <a:pPr>
              <a:buFont typeface="Wingdings" panose="05000000000000000000" pitchFamily="2" charset="2"/>
              <a:buChar char="Ø"/>
            </a:pPr>
            <a:r>
              <a:rPr lang="en-US" dirty="0">
                <a:latin typeface="Franklin Gothic Book" panose="020B0503020102020204" pitchFamily="34" charset="0"/>
                <a:ea typeface="Adobe Gothic Std B" panose="020B0800000000000000" pitchFamily="34" charset="-128"/>
                <a:cs typeface="Adobe Arabic" panose="02040503050201020203" pitchFamily="18" charset="-78"/>
              </a:rPr>
              <a:t> Some of the project elements such as synopsis/reports are lost after the 	submission.</a:t>
            </a:r>
          </a:p>
          <a:p>
            <a:pPr>
              <a:buFont typeface="Wingdings" panose="05000000000000000000" pitchFamily="2" charset="2"/>
              <a:buChar char="Ø"/>
            </a:pPr>
            <a:endParaRPr lang="en-US" dirty="0">
              <a:latin typeface="Franklin Gothic Book" panose="020B0503020102020204" pitchFamily="34" charset="0"/>
              <a:ea typeface="Adobe Gothic Std B" panose="020B0800000000000000" pitchFamily="34" charset="-128"/>
              <a:cs typeface="Adobe Arabic" panose="02040503050201020203" pitchFamily="18" charset="-78"/>
            </a:endParaRPr>
          </a:p>
          <a:p>
            <a:pPr>
              <a:buFont typeface="Wingdings" panose="05000000000000000000" pitchFamily="2" charset="2"/>
              <a:buChar char="Ø"/>
            </a:pPr>
            <a:r>
              <a:rPr lang="en-US" dirty="0">
                <a:latin typeface="Franklin Gothic Book" panose="020B0503020102020204" pitchFamily="34" charset="0"/>
                <a:ea typeface="Adobe Gothic Std B" panose="020B0800000000000000" pitchFamily="34" charset="-128"/>
                <a:cs typeface="Adobe Arabic" panose="02040503050201020203" pitchFamily="18" charset="-78"/>
              </a:rPr>
              <a:t>It is difficult to maintain and review the status of a project manually.</a:t>
            </a:r>
          </a:p>
          <a:p>
            <a:pPr>
              <a:buFont typeface="Wingdings" panose="05000000000000000000" pitchFamily="2" charset="2"/>
              <a:buChar char="Ø"/>
            </a:pPr>
            <a:endParaRPr lang="en-US" dirty="0">
              <a:latin typeface="Franklin Gothic Book" panose="020B0503020102020204" pitchFamily="34" charset="0"/>
              <a:ea typeface="Adobe Gothic Std B" panose="020B0800000000000000" pitchFamily="34" charset="-128"/>
              <a:cs typeface="Adobe Arabic" panose="02040503050201020203" pitchFamily="18" charset="-78"/>
            </a:endParaRPr>
          </a:p>
          <a:p>
            <a:pPr>
              <a:buFont typeface="Wingdings" panose="05000000000000000000" pitchFamily="2" charset="2"/>
              <a:buChar char="Ø"/>
            </a:pPr>
            <a:r>
              <a:rPr lang="en-US" dirty="0">
                <a:latin typeface="Franklin Gothic Book" panose="020B0503020102020204" pitchFamily="34" charset="0"/>
                <a:ea typeface="Adobe Gothic Std B" panose="020B0800000000000000" pitchFamily="34" charset="-128"/>
                <a:cs typeface="Adobe Arabic" panose="02040503050201020203" pitchFamily="18" charset="-78"/>
              </a:rPr>
              <a:t>The lecturer does not know whether all of his or her student have submitted their </a:t>
            </a:r>
          </a:p>
          <a:p>
            <a:pPr marL="0" indent="0">
              <a:buNone/>
            </a:pPr>
            <a:r>
              <a:rPr lang="en-US" dirty="0">
                <a:latin typeface="Franklin Gothic Book" panose="020B0503020102020204" pitchFamily="34" charset="0"/>
                <a:ea typeface="Adobe Gothic Std B" panose="020B0800000000000000" pitchFamily="34" charset="-128"/>
                <a:cs typeface="Adobe Arabic" panose="02040503050201020203" pitchFamily="18" charset="-78"/>
              </a:rPr>
              <a:t> 	project because there are lots of projects to be collected. </a:t>
            </a:r>
          </a:p>
          <a:p>
            <a:pPr marL="0" indent="0">
              <a:buNone/>
            </a:pP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10852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3718-870F-4421-A92D-5DC2837402A6}"/>
              </a:ext>
            </a:extLst>
          </p:cNvPr>
          <p:cNvSpPr>
            <a:spLocks noGrp="1"/>
          </p:cNvSpPr>
          <p:nvPr>
            <p:ph type="title"/>
          </p:nvPr>
        </p:nvSpPr>
        <p:spPr/>
        <p:txBody>
          <a:bodyPr/>
          <a:lstStyle/>
          <a:p>
            <a:r>
              <a:rPr lang="en-IN" dirty="0">
                <a:latin typeface="Arial Black" panose="020B0A04020102020204" pitchFamily="34" charset="0"/>
                <a:ea typeface="Adobe Gothic Std B" panose="020B0800000000000000" pitchFamily="34" charset="-128"/>
              </a:rPr>
              <a:t>LITERATURE SURVEY</a:t>
            </a:r>
          </a:p>
        </p:txBody>
      </p:sp>
      <p:sp>
        <p:nvSpPr>
          <p:cNvPr id="3" name="Content Placeholder 2">
            <a:extLst>
              <a:ext uri="{FF2B5EF4-FFF2-40B4-BE49-F238E27FC236}">
                <a16:creationId xmlns:a16="http://schemas.microsoft.com/office/drawing/2014/main" id="{00B3D7BB-7ACD-4E6C-ACA8-43A14661971A}"/>
              </a:ext>
            </a:extLst>
          </p:cNvPr>
          <p:cNvSpPr>
            <a:spLocks noGrp="1"/>
          </p:cNvSpPr>
          <p:nvPr>
            <p:ph idx="1"/>
          </p:nvPr>
        </p:nvSpPr>
        <p:spPr/>
        <p:txBody>
          <a:bodyPr/>
          <a:lstStyle/>
          <a:p>
            <a:r>
              <a:rPr lang="en-IN" dirty="0">
                <a:latin typeface="Franklin Gothic Book" panose="020B0503020102020204" pitchFamily="34" charset="0"/>
              </a:rPr>
              <a:t>Currently as of now there are not many colleges which are using these systems for project management and most of the companies and offices we know use such systems to manage all the documentation of project, reports etc.</a:t>
            </a:r>
          </a:p>
          <a:p>
            <a:pPr marL="36900" indent="0">
              <a:buNone/>
            </a:pPr>
            <a:endParaRPr lang="en-IN" dirty="0">
              <a:latin typeface="Franklin Gothic Book" panose="020B0503020102020204" pitchFamily="34" charset="0"/>
            </a:endParaRPr>
          </a:p>
          <a:p>
            <a:r>
              <a:rPr lang="en-IN" dirty="0">
                <a:latin typeface="Franklin Gothic Book" panose="020B0503020102020204" pitchFamily="34" charset="0"/>
              </a:rPr>
              <a:t>Similarly we are making this system specifically for universities and colleges so that it could help both the faculty and student if this system turns automated.</a:t>
            </a:r>
          </a:p>
        </p:txBody>
      </p:sp>
    </p:spTree>
    <p:extLst>
      <p:ext uri="{BB962C8B-B14F-4D97-AF65-F5344CB8AC3E}">
        <p14:creationId xmlns:p14="http://schemas.microsoft.com/office/powerpoint/2010/main" val="419584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BF39-6E55-4461-8B61-25F2FA2EFFF9}"/>
              </a:ext>
            </a:extLst>
          </p:cNvPr>
          <p:cNvSpPr>
            <a:spLocks noGrp="1"/>
          </p:cNvSpPr>
          <p:nvPr>
            <p:ph type="title"/>
          </p:nvPr>
        </p:nvSpPr>
        <p:spPr/>
        <p:txBody>
          <a:bodyPr/>
          <a:lstStyle/>
          <a:p>
            <a:r>
              <a:rPr lang="en-IN" dirty="0">
                <a:latin typeface="Arial Black" panose="020B0A04020102020204" pitchFamily="34" charset="0"/>
              </a:rPr>
              <a:t>OBJECTIVES AND SCOPE</a:t>
            </a:r>
            <a:endParaRPr lang="en-IN" dirty="0"/>
          </a:p>
        </p:txBody>
      </p:sp>
      <p:sp>
        <p:nvSpPr>
          <p:cNvPr id="3" name="Content Placeholder 2">
            <a:extLst>
              <a:ext uri="{FF2B5EF4-FFF2-40B4-BE49-F238E27FC236}">
                <a16:creationId xmlns:a16="http://schemas.microsoft.com/office/drawing/2014/main" id="{0AC16DEC-D13E-4200-8D7E-6FB467881298}"/>
              </a:ext>
            </a:extLst>
          </p:cNvPr>
          <p:cNvSpPr>
            <a:spLocks noGrp="1"/>
          </p:cNvSpPr>
          <p:nvPr>
            <p:ph idx="1"/>
          </p:nvPr>
        </p:nvSpPr>
        <p:spPr/>
        <p:txBody>
          <a:bodyPr>
            <a:normAutofit/>
          </a:bodyPr>
          <a:lstStyle/>
          <a:p>
            <a:r>
              <a:rPr lang="en-US" dirty="0">
                <a:effectLst/>
                <a:latin typeface="Franklin Gothic Book" panose="020B0503020102020204" pitchFamily="34" charset="0"/>
              </a:rPr>
              <a:t>The main purpose of this project is to reduce the paper work and document the progress of the student while he/she is completing the task assigned by the teacher .Students will have a deadline to complete their tasks hence reducing last minute project work and being uniform throughout the course of completing the project on time.</a:t>
            </a:r>
            <a:endParaRPr lang="en-IN" dirty="0">
              <a:effectLst/>
              <a:latin typeface="Franklin Gothic Book" panose="020B0503020102020204" pitchFamily="34" charset="0"/>
            </a:endParaRPr>
          </a:p>
          <a:p>
            <a:r>
              <a:rPr lang="en-US" b="1" dirty="0">
                <a:effectLst/>
                <a:latin typeface="Franklin Gothic Book" panose="020B0503020102020204" pitchFamily="34" charset="0"/>
              </a:rPr>
              <a:t>Product Functions</a:t>
            </a:r>
            <a:r>
              <a:rPr lang="en-US" dirty="0">
                <a:effectLst/>
                <a:latin typeface="Franklin Gothic Book" panose="020B0503020102020204" pitchFamily="34" charset="0"/>
              </a:rPr>
              <a:t> </a:t>
            </a:r>
            <a:endParaRPr lang="en-IN" dirty="0">
              <a:effectLst/>
              <a:latin typeface="Franklin Gothic Book" panose="020B0503020102020204" pitchFamily="34" charset="0"/>
            </a:endParaRPr>
          </a:p>
          <a:p>
            <a:pPr marL="36900" indent="0">
              <a:buNone/>
            </a:pPr>
            <a:r>
              <a:rPr lang="en-GB" dirty="0">
                <a:effectLst/>
                <a:latin typeface="Franklin Gothic Book" panose="020B0503020102020204" pitchFamily="34" charset="0"/>
              </a:rPr>
              <a:t>     &gt;Creating project milestones/tasks.</a:t>
            </a:r>
            <a:endParaRPr lang="en-IN" dirty="0">
              <a:effectLst/>
              <a:latin typeface="Franklin Gothic Book" panose="020B0503020102020204" pitchFamily="34" charset="0"/>
            </a:endParaRPr>
          </a:p>
          <a:p>
            <a:pPr marL="36900" indent="0">
              <a:buNone/>
            </a:pPr>
            <a:r>
              <a:rPr lang="en-GB" dirty="0">
                <a:effectLst/>
                <a:latin typeface="Franklin Gothic Book" panose="020B0503020102020204" pitchFamily="34" charset="0"/>
              </a:rPr>
              <a:t>     &gt;Document everything.</a:t>
            </a:r>
            <a:endParaRPr lang="en-IN" dirty="0">
              <a:effectLst/>
              <a:latin typeface="Franklin Gothic Book" panose="020B0503020102020204" pitchFamily="34" charset="0"/>
            </a:endParaRPr>
          </a:p>
          <a:p>
            <a:pPr marL="36900" indent="0">
              <a:buNone/>
            </a:pPr>
            <a:r>
              <a:rPr lang="en-US" dirty="0">
                <a:effectLst/>
                <a:latin typeface="Franklin Gothic Book" panose="020B0503020102020204" pitchFamily="34" charset="0"/>
              </a:rPr>
              <a:t>     &gt;Keep track of all the student’s progress in project.</a:t>
            </a:r>
            <a:endParaRPr lang="en-IN" dirty="0">
              <a:effectLst/>
              <a:latin typeface="Franklin Gothic Book" panose="020B0503020102020204" pitchFamily="34" charset="0"/>
            </a:endParaRPr>
          </a:p>
          <a:p>
            <a:pPr marL="36900" indent="0">
              <a:buNone/>
            </a:pPr>
            <a:r>
              <a:rPr lang="en-US" dirty="0">
                <a:effectLst/>
                <a:latin typeface="Franklin Gothic Book" panose="020B0503020102020204" pitchFamily="34" charset="0"/>
              </a:rPr>
              <a:t>     &gt;Uploading more than one file for a single task.</a:t>
            </a:r>
            <a:endParaRPr lang="en-IN" dirty="0">
              <a:effectLst/>
              <a:latin typeface="Franklin Gothic Book" panose="020B0503020102020204" pitchFamily="34" charset="0"/>
            </a:endParaRPr>
          </a:p>
          <a:p>
            <a:pPr marL="36900" indent="0">
              <a:buNone/>
            </a:pPr>
            <a:r>
              <a:rPr lang="en-US" dirty="0">
                <a:effectLst/>
                <a:latin typeface="Franklin Gothic Book" panose="020B0503020102020204" pitchFamily="34" charset="0"/>
              </a:rPr>
              <a:t>     &gt;Calculation of status with different colors.</a:t>
            </a:r>
            <a:r>
              <a:rPr lang="en-US" b="1" dirty="0">
                <a:effectLst/>
                <a:latin typeface="Franklin Gothic Book" panose="020B0503020102020204" pitchFamily="34" charset="0"/>
              </a:rPr>
              <a:t> </a:t>
            </a:r>
            <a:endParaRPr lang="en-IN" dirty="0">
              <a:effectLst/>
              <a:latin typeface="Franklin Gothic Book" panose="020B0503020102020204" pitchFamily="34" charset="0"/>
            </a:endParaRPr>
          </a:p>
          <a:p>
            <a:endParaRPr lang="en-IN" dirty="0">
              <a:latin typeface="Franklin Gothic Book" panose="020B0503020102020204" pitchFamily="34" charset="0"/>
            </a:endParaRPr>
          </a:p>
        </p:txBody>
      </p:sp>
    </p:spTree>
    <p:extLst>
      <p:ext uri="{BB962C8B-B14F-4D97-AF65-F5344CB8AC3E}">
        <p14:creationId xmlns:p14="http://schemas.microsoft.com/office/powerpoint/2010/main" val="120379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BF39-6E55-4461-8B61-25F2FA2EFFF9}"/>
              </a:ext>
            </a:extLst>
          </p:cNvPr>
          <p:cNvSpPr>
            <a:spLocks noGrp="1"/>
          </p:cNvSpPr>
          <p:nvPr>
            <p:ph type="title"/>
          </p:nvPr>
        </p:nvSpPr>
        <p:spPr/>
        <p:txBody>
          <a:bodyPr/>
          <a:lstStyle/>
          <a:p>
            <a:r>
              <a:rPr lang="en-IN" dirty="0">
                <a:latin typeface="Arial Black" panose="020B0A04020102020204" pitchFamily="34" charset="0"/>
              </a:rPr>
              <a:t>OBJECTIVES AND SCOPE</a:t>
            </a:r>
            <a:endParaRPr lang="en-IN" dirty="0"/>
          </a:p>
        </p:txBody>
      </p:sp>
      <p:sp>
        <p:nvSpPr>
          <p:cNvPr id="3" name="Content Placeholder 2">
            <a:extLst>
              <a:ext uri="{FF2B5EF4-FFF2-40B4-BE49-F238E27FC236}">
                <a16:creationId xmlns:a16="http://schemas.microsoft.com/office/drawing/2014/main" id="{0AC16DEC-D13E-4200-8D7E-6FB467881298}"/>
              </a:ext>
            </a:extLst>
          </p:cNvPr>
          <p:cNvSpPr>
            <a:spLocks noGrp="1"/>
          </p:cNvSpPr>
          <p:nvPr>
            <p:ph idx="1"/>
          </p:nvPr>
        </p:nvSpPr>
        <p:spPr/>
        <p:txBody>
          <a:bodyPr>
            <a:normAutofit/>
          </a:bodyPr>
          <a:lstStyle/>
          <a:p>
            <a:r>
              <a:rPr lang="en-US" b="1" dirty="0">
                <a:effectLst/>
                <a:latin typeface="Franklin Gothic Book" panose="020B0503020102020204" pitchFamily="34" charset="0"/>
              </a:rPr>
              <a:t>User Classes and Characteristics</a:t>
            </a:r>
            <a:endParaRPr lang="en-IN" dirty="0">
              <a:effectLst/>
              <a:latin typeface="Franklin Gothic Book" panose="020B0503020102020204" pitchFamily="34" charset="0"/>
            </a:endParaRPr>
          </a:p>
          <a:p>
            <a:pPr marL="414000" lvl="1" indent="0">
              <a:buNone/>
            </a:pPr>
            <a:r>
              <a:rPr lang="en-US" sz="2000" dirty="0">
                <a:effectLst/>
                <a:latin typeface="Franklin Gothic Book" panose="020B0503020102020204" pitchFamily="34" charset="0"/>
              </a:rPr>
              <a:t>Following are the users of the system:</a:t>
            </a:r>
            <a:endParaRPr lang="en-IN" sz="2000" dirty="0">
              <a:effectLst/>
              <a:latin typeface="Franklin Gothic Book" panose="020B0503020102020204" pitchFamily="34" charset="0"/>
            </a:endParaRPr>
          </a:p>
          <a:p>
            <a:pPr marL="414000" lvl="1" indent="0">
              <a:buNone/>
            </a:pPr>
            <a:r>
              <a:rPr lang="en-US" sz="2000" dirty="0">
                <a:effectLst/>
                <a:latin typeface="Franklin Gothic Book" panose="020B0503020102020204" pitchFamily="34" charset="0"/>
              </a:rPr>
              <a:t>Admin :Admin is responsible registering student and teacher details by providing them with unique username and password and then assign students under a teacher of the same department.</a:t>
            </a:r>
            <a:endParaRPr lang="en-IN" sz="2000" dirty="0">
              <a:effectLst/>
              <a:latin typeface="Franklin Gothic Book" panose="020B0503020102020204" pitchFamily="34" charset="0"/>
            </a:endParaRPr>
          </a:p>
          <a:p>
            <a:pPr marL="414000" lvl="1" indent="0">
              <a:buNone/>
            </a:pPr>
            <a:r>
              <a:rPr lang="en-US" sz="2000" dirty="0">
                <a:effectLst/>
                <a:latin typeface="Franklin Gothic Book" panose="020B0503020102020204" pitchFamily="34" charset="0"/>
              </a:rPr>
              <a:t>Teacher: He/she will login with the unique user id and password provided by the admin and add task list for students under him/her. Teacher can view the files uploaded by the students in order to complete the task assigned and can also see student’s status.  </a:t>
            </a:r>
            <a:endParaRPr lang="en-IN" sz="2000" dirty="0">
              <a:effectLst/>
              <a:latin typeface="Franklin Gothic Book" panose="020B0503020102020204" pitchFamily="34" charset="0"/>
            </a:endParaRPr>
          </a:p>
          <a:p>
            <a:pPr marL="414000" lvl="1" indent="0">
              <a:buNone/>
            </a:pPr>
            <a:r>
              <a:rPr lang="en-GB" sz="2000" dirty="0">
                <a:effectLst/>
                <a:latin typeface="Franklin Gothic Book" panose="020B0503020102020204" pitchFamily="34" charset="0"/>
              </a:rPr>
              <a:t>Student: Student can view the task list assigned to him and upload files according to the tasks and also view his/her status of project completion</a:t>
            </a:r>
            <a:endParaRPr lang="en-IN" sz="2000" dirty="0">
              <a:latin typeface="Franklin Gothic Book" panose="020B0503020102020204" pitchFamily="34" charset="0"/>
            </a:endParaRPr>
          </a:p>
        </p:txBody>
      </p:sp>
    </p:spTree>
    <p:extLst>
      <p:ext uri="{BB962C8B-B14F-4D97-AF65-F5344CB8AC3E}">
        <p14:creationId xmlns:p14="http://schemas.microsoft.com/office/powerpoint/2010/main" val="395445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48F94C-BDCA-4909-B9D4-CD0DC76CC0F0}"/>
              </a:ext>
            </a:extLst>
          </p:cNvPr>
          <p:cNvSpPr>
            <a:spLocks noGrp="1"/>
          </p:cNvSpPr>
          <p:nvPr>
            <p:ph type="title"/>
          </p:nvPr>
        </p:nvSpPr>
        <p:spPr>
          <a:xfrm>
            <a:off x="913795" y="304800"/>
            <a:ext cx="3706889" cy="1113183"/>
          </a:xfrm>
        </p:spPr>
        <p:txBody>
          <a:bodyPr>
            <a:normAutofit/>
          </a:bodyPr>
          <a:lstStyle/>
          <a:p>
            <a:r>
              <a:rPr lang="en-IN" sz="3200" dirty="0">
                <a:latin typeface="Arial Black" panose="020B0A04020102020204" pitchFamily="34" charset="0"/>
              </a:rPr>
              <a:t>USE CASE DIAGRAM</a:t>
            </a:r>
            <a:endParaRPr lang="en-IN" sz="3200" dirty="0"/>
          </a:p>
        </p:txBody>
      </p:sp>
      <p:sp>
        <p:nvSpPr>
          <p:cNvPr id="5" name="Content Placeholder 4">
            <a:extLst>
              <a:ext uri="{FF2B5EF4-FFF2-40B4-BE49-F238E27FC236}">
                <a16:creationId xmlns:a16="http://schemas.microsoft.com/office/drawing/2014/main" id="{12EF28B0-CA44-47E0-9369-66CBA432996C}"/>
              </a:ext>
            </a:extLst>
          </p:cNvPr>
          <p:cNvSpPr>
            <a:spLocks noGrp="1"/>
          </p:cNvSpPr>
          <p:nvPr>
            <p:ph idx="1"/>
          </p:nvPr>
        </p:nvSpPr>
        <p:spPr/>
        <p:txBody>
          <a:bodyPr/>
          <a:lstStyle/>
          <a:p>
            <a:endParaRPr lang="en-IN"/>
          </a:p>
        </p:txBody>
      </p:sp>
      <p:sp>
        <p:nvSpPr>
          <p:cNvPr id="6" name="Text Placeholder 5">
            <a:extLst>
              <a:ext uri="{FF2B5EF4-FFF2-40B4-BE49-F238E27FC236}">
                <a16:creationId xmlns:a16="http://schemas.microsoft.com/office/drawing/2014/main" id="{7F975FF5-E9CF-49A9-B087-F41DC6A712E5}"/>
              </a:ext>
            </a:extLst>
          </p:cNvPr>
          <p:cNvSpPr>
            <a:spLocks noGrp="1"/>
          </p:cNvSpPr>
          <p:nvPr>
            <p:ph type="body" sz="half" idx="2"/>
          </p:nvPr>
        </p:nvSpPr>
        <p:spPr>
          <a:xfrm>
            <a:off x="913795" y="1868558"/>
            <a:ext cx="3706889" cy="3922642"/>
          </a:xfrm>
        </p:spPr>
        <p:txBody>
          <a:bodyPr/>
          <a:lstStyle/>
          <a:p>
            <a:r>
              <a:rPr lang="en-US" sz="2000" dirty="0">
                <a:effectLst/>
                <a:latin typeface="Franklin Gothic Book" panose="020B0503020102020204" pitchFamily="34" charset="0"/>
              </a:rPr>
              <a:t>The use case diagram of Online Project management system is representation of user interaction with the system. It represents user's interaction with the system that shows the relationship between the user and the different use cases in which the user is involved.</a:t>
            </a:r>
            <a:endParaRPr lang="en-IN" sz="2000" dirty="0">
              <a:effectLst/>
              <a:latin typeface="Franklin Gothic Book" panose="020B0503020102020204" pitchFamily="34" charset="0"/>
            </a:endParaRPr>
          </a:p>
          <a:p>
            <a:endParaRPr lang="en-IN" dirty="0"/>
          </a:p>
        </p:txBody>
      </p:sp>
      <p:pic>
        <p:nvPicPr>
          <p:cNvPr id="3" name="Picture 2">
            <a:extLst>
              <a:ext uri="{FF2B5EF4-FFF2-40B4-BE49-F238E27FC236}">
                <a16:creationId xmlns:a16="http://schemas.microsoft.com/office/drawing/2014/main" id="{790C0DFF-14EB-4641-82E1-8AB1923B0CE3}"/>
              </a:ext>
            </a:extLst>
          </p:cNvPr>
          <p:cNvPicPr>
            <a:picLocks noChangeAspect="1"/>
          </p:cNvPicPr>
          <p:nvPr/>
        </p:nvPicPr>
        <p:blipFill>
          <a:blip r:embed="rId3"/>
          <a:stretch>
            <a:fillRect/>
          </a:stretch>
        </p:blipFill>
        <p:spPr>
          <a:xfrm>
            <a:off x="5479090" y="410817"/>
            <a:ext cx="6196680" cy="6042992"/>
          </a:xfrm>
          <a:prstGeom prst="rect">
            <a:avLst/>
          </a:prstGeom>
        </p:spPr>
      </p:pic>
    </p:spTree>
    <p:extLst>
      <p:ext uri="{BB962C8B-B14F-4D97-AF65-F5344CB8AC3E}">
        <p14:creationId xmlns:p14="http://schemas.microsoft.com/office/powerpoint/2010/main" val="234439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BF39-6E55-4461-8B61-25F2FA2EFFF9}"/>
              </a:ext>
            </a:extLst>
          </p:cNvPr>
          <p:cNvSpPr>
            <a:spLocks noGrp="1"/>
          </p:cNvSpPr>
          <p:nvPr>
            <p:ph type="title"/>
          </p:nvPr>
        </p:nvSpPr>
        <p:spPr/>
        <p:txBody>
          <a:bodyPr/>
          <a:lstStyle/>
          <a:p>
            <a:r>
              <a:rPr lang="en-US" dirty="0">
                <a:latin typeface="Arial Black" panose="020B0A04020102020204" pitchFamily="34" charset="0"/>
              </a:rPr>
              <a:t> TECHNOLOGY IDENTIFICATION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AC16DEC-D13E-4200-8D7E-6FB467881298}"/>
              </a:ext>
            </a:extLst>
          </p:cNvPr>
          <p:cNvSpPr>
            <a:spLocks noGrp="1"/>
          </p:cNvSpPr>
          <p:nvPr>
            <p:ph idx="1"/>
          </p:nvPr>
        </p:nvSpPr>
        <p:spPr/>
        <p:txBody>
          <a:bodyPr>
            <a:normAutofit/>
          </a:bodyPr>
          <a:lstStyle/>
          <a:p>
            <a:r>
              <a:rPr lang="en-GB" b="1" dirty="0">
                <a:effectLst/>
                <a:latin typeface="Franklin Gothic Book" panose="020B0503020102020204" pitchFamily="34" charset="0"/>
              </a:rPr>
              <a:t> Software Requirements</a:t>
            </a:r>
          </a:p>
          <a:p>
            <a:pPr marL="36900" lvl="0" indent="0">
              <a:buNone/>
            </a:pPr>
            <a:r>
              <a:rPr lang="en-GB" dirty="0">
                <a:effectLst/>
                <a:latin typeface="Franklin Gothic Book" panose="020B0503020102020204" pitchFamily="34" charset="0"/>
              </a:rPr>
              <a:t>	&gt; WAMP Server</a:t>
            </a:r>
            <a:endParaRPr lang="en-IN" dirty="0">
              <a:effectLst/>
              <a:latin typeface="Franklin Gothic Book" panose="020B0503020102020204" pitchFamily="34" charset="0"/>
            </a:endParaRPr>
          </a:p>
          <a:p>
            <a:pPr marL="36900" lvl="0" indent="0">
              <a:buNone/>
            </a:pPr>
            <a:r>
              <a:rPr lang="en-GB" dirty="0">
                <a:effectLst/>
                <a:latin typeface="Franklin Gothic Book" panose="020B0503020102020204" pitchFamily="34" charset="0"/>
              </a:rPr>
              <a:t>	&gt; Text editor: Sublime text.</a:t>
            </a:r>
            <a:endParaRPr lang="en-IN" dirty="0">
              <a:effectLst/>
              <a:latin typeface="Franklin Gothic Book" panose="020B0503020102020204" pitchFamily="34" charset="0"/>
            </a:endParaRPr>
          </a:p>
          <a:p>
            <a:pPr marL="36900" lvl="0" indent="0">
              <a:buNone/>
            </a:pPr>
            <a:r>
              <a:rPr lang="en-GB" dirty="0">
                <a:effectLst/>
                <a:latin typeface="Franklin Gothic Book" panose="020B0503020102020204" pitchFamily="34" charset="0"/>
              </a:rPr>
              <a:t>	&gt; Web browser: chrome.</a:t>
            </a:r>
            <a:endParaRPr lang="en-GB" b="1" dirty="0">
              <a:effectLst/>
              <a:latin typeface="Franklin Gothic Book" panose="020B0503020102020204" pitchFamily="34" charset="0"/>
            </a:endParaRPr>
          </a:p>
          <a:p>
            <a:r>
              <a:rPr lang="en-GB" b="1" dirty="0">
                <a:effectLst/>
                <a:latin typeface="Franklin Gothic Book" panose="020B0503020102020204" pitchFamily="34" charset="0"/>
              </a:rPr>
              <a:t> Hardware Requirements:</a:t>
            </a:r>
            <a:endParaRPr lang="en-IN" dirty="0">
              <a:effectLst/>
              <a:latin typeface="Franklin Gothic Book" panose="020B0503020102020204" pitchFamily="34" charset="0"/>
            </a:endParaRPr>
          </a:p>
          <a:p>
            <a:pPr marL="36900" lvl="0" indent="0">
              <a:buNone/>
            </a:pPr>
            <a:r>
              <a:rPr lang="en-GB" dirty="0">
                <a:effectLst/>
                <a:latin typeface="Franklin Gothic Book" panose="020B0503020102020204" pitchFamily="34" charset="0"/>
              </a:rPr>
              <a:t>	RAM :250 MB or above</a:t>
            </a:r>
            <a:endParaRPr lang="en-IN" dirty="0">
              <a:effectLst/>
              <a:latin typeface="Franklin Gothic Book" panose="020B0503020102020204" pitchFamily="34" charset="0"/>
            </a:endParaRPr>
          </a:p>
          <a:p>
            <a:pPr marL="36900" lvl="0" indent="0">
              <a:buNone/>
            </a:pPr>
            <a:r>
              <a:rPr lang="en-GB" dirty="0">
                <a:effectLst/>
                <a:latin typeface="Franklin Gothic Book" panose="020B0503020102020204" pitchFamily="34" charset="0"/>
              </a:rPr>
              <a:t>	Hard disk :40 GB or above</a:t>
            </a:r>
            <a:endParaRPr lang="en-IN" dirty="0">
              <a:effectLst/>
              <a:latin typeface="Franklin Gothic Book" panose="020B0503020102020204" pitchFamily="34" charset="0"/>
            </a:endParaRPr>
          </a:p>
          <a:p>
            <a:pPr marL="36900" indent="0">
              <a:buNone/>
            </a:pPr>
            <a:endParaRPr lang="en-IN" dirty="0">
              <a:effectLst/>
            </a:endParaRPr>
          </a:p>
          <a:p>
            <a:pPr marL="36900" lvl="0" indent="0">
              <a:buNone/>
            </a:pPr>
            <a:endParaRPr lang="en-IN" dirty="0"/>
          </a:p>
        </p:txBody>
      </p:sp>
    </p:spTree>
    <p:extLst>
      <p:ext uri="{BB962C8B-B14F-4D97-AF65-F5344CB8AC3E}">
        <p14:creationId xmlns:p14="http://schemas.microsoft.com/office/powerpoint/2010/main" val="2154641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419</TotalTime>
  <Words>327</Words>
  <Application>Microsoft Office PowerPoint</Application>
  <PresentationFormat>Widescreen</PresentationFormat>
  <Paragraphs>65</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Adobe Gothic Std B</vt:lpstr>
      <vt:lpstr>Arial Black</vt:lpstr>
      <vt:lpstr>Calibri</vt:lpstr>
      <vt:lpstr>Calisto MT</vt:lpstr>
      <vt:lpstr>Franklin Gothic Book</vt:lpstr>
      <vt:lpstr>Wingdings</vt:lpstr>
      <vt:lpstr>Wingdings 2</vt:lpstr>
      <vt:lpstr>Slate</vt:lpstr>
      <vt:lpstr>ONLINE PROJECT MANAGEMENT SYSTEM</vt:lpstr>
      <vt:lpstr>PROBLEM STATEMENT</vt:lpstr>
      <vt:lpstr>LITERATURE SURVEY</vt:lpstr>
      <vt:lpstr>OBJECTIVES AND SCOPE</vt:lpstr>
      <vt:lpstr>OBJECTIVES AND SCOPE</vt:lpstr>
      <vt:lpstr>USE CASE DIAGRAM</vt:lpstr>
      <vt:lpstr> TECHNOLOGY IDENTIFICATION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shreyas gaur</dc:creator>
  <cp:lastModifiedBy>shreyas gaur</cp:lastModifiedBy>
  <cp:revision>33</cp:revision>
  <dcterms:created xsi:type="dcterms:W3CDTF">2019-10-10T13:02:03Z</dcterms:created>
  <dcterms:modified xsi:type="dcterms:W3CDTF">2019-10-12T06:55:30Z</dcterms:modified>
</cp:coreProperties>
</file>