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8" r:id="rId32"/>
    <p:sldId id="287" r:id="rId33"/>
    <p:sldId id="289" r:id="rId34"/>
    <p:sldId id="290" r:id="rId35"/>
    <p:sldId id="291" r:id="rId36"/>
    <p:sldId id="285" r:id="rId3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BA7EFD-B992-442E-9CC1-A00F8DED0038}">
  <a:tblStyle styleId="{E9BA7EFD-B992-442E-9CC1-A00F8DED00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3e3bd4483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3e3bd4483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3e3bd4483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3e3bd4483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3e3bd4483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3e3bd4483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3e3bd4483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3e3bd4483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3e3bd4483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3e3bd4483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3e3bd4483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3e3bd4483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3e3bd4483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3e3bd4483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3e3bd4483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3e3bd4483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3e3bd4483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3e3bd4483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3e3bd4483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3e3bd4483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3e3bd4483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3e3bd4483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3e3bd4483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3e3bd4483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e3bd4483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3e3bd4483_0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3e3bd4483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3e3bd4483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3e3bd4483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3e3bd4483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3e3bd4483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3e3bd4483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3e3bd4483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3e3bd4483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3e3bd4483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3e3bd4483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3e3bd4483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3e3bd4483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3e3bd4483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3e3bd4483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3e3bd4483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3e3bd4483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456feb65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456feb65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3e3bd4483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3e3bd4483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3e3bd4483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3e3bd4483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3e3bd4483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3e3bd4483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3e3bd4483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3e3bd4483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3e3bd4483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3e3bd4483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3e3bd44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3e3bd44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E72FA87-A5A9-ECAB-9227-E7682D4A0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232" y="209550"/>
            <a:ext cx="1367419" cy="1383506"/>
          </a:xfrm>
          <a:prstGeom prst="rect">
            <a:avLst/>
          </a:prstGeom>
        </p:spPr>
      </p:pic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AIRPORT OPERATIONAL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MANAGEMENT SYSTEM</a:t>
            </a:r>
            <a:endParaRPr/>
          </a:p>
        </p:txBody>
      </p:sp>
      <p:graphicFrame>
        <p:nvGraphicFramePr>
          <p:cNvPr id="86" name="Google Shape;86;p13"/>
          <p:cNvGraphicFramePr/>
          <p:nvPr/>
        </p:nvGraphicFramePr>
        <p:xfrm>
          <a:off x="952500" y="3259875"/>
          <a:ext cx="7239000" cy="1188630"/>
        </p:xfrm>
        <a:graphic>
          <a:graphicData uri="http://schemas.openxmlformats.org/drawingml/2006/table">
            <a:tbl>
              <a:tblPr>
                <a:noFill/>
                <a:tableStyleId>{E9BA7EFD-B992-442E-9CC1-A00F8DED0038}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ROLL NUMBER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Marella Venkata Sai Rohith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21CSB0F28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Shreyas Chirasseril Sivan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21CSB0F32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138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412100" y="306150"/>
            <a:ext cx="8520000" cy="4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INSERTION</a:t>
            </a: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 TERMINAL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TERMINAL VALUES(1,1200,12);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TERMINAL VALUES(2,1300,16);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TERMINAL VALUES(3,1500,15);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 FLIGHT_TYPE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VALUES(1,'BOEING 737',220,94770,78130,7040);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VALUES(2,'BOEING 767',180,90700,80100,10400);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VALUES(3,'AIRBUS A220',160,21500,54400,6290);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VALUES(4,'AIRBUS A320',170,27200,58900,6200);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VALUES(5,'AIRBUS A330',405,139100,158700,11720);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VALUES(6,'BOEING 777',380,181300,134800,15000);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VALUES(7,'BOEING 787 DREAMLINER',300,126200,119900,13500);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138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412100" y="306150"/>
            <a:ext cx="8520000" cy="4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INSERTION</a:t>
            </a: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VALUES(8,'DOUGLAS DC8',270,88500,54300,4800);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VALUES(9,'AIRBUS A300',230,68000,127000,7500);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FLIGHT_TYPE VALUES(10,'AIRBUS A310',200,61000,127000,8000);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3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HANGAR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HANGAR VALUES(1,25,'SECTOR 1');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HANGAR VALUES(2,27,'SECTOR 1');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HANGAR VALUES(3,31,'SECTOR 2');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HANGAR VALUES(4,18,'SECTOR 3');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HANGAR VALUES(5,15,'SECTOR 3');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4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FLIGHT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VALUES(101,1,1,3);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VALUES(102,2,2,3);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138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412100" y="306150"/>
            <a:ext cx="8520000" cy="4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INSERTION</a:t>
            </a:r>
            <a:endParaRPr sz="2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VALUES(103,1,3,2);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VALUES(104,7,4,3);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VALUES(105,9,5,1);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VALUES(106,4,2,2);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VALUES(107,6,4,3);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VALUES(108,6,5,2);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VALUES(109,5,3,1);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FLIGHT VALUES(110,8,1,1);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5"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BAGGAGE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VALUES(101,1);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VALUES(102,2);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VALUES(103,3);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VALUES(104,4);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VALUES(105,5);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138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412100" y="306150"/>
            <a:ext cx="8520000" cy="4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INSERTION</a:t>
            </a:r>
            <a:endParaRPr sz="2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VALUES(106,6);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VALUES(107,7);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VALUES(108,8);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VALUES(109,9);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BAGGAGE VALUES(110,10);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6"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MANAGEMENT_STAFF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VALUES(10101,'SHREYAS',1,10000,'M','12-JAN-2022',1,101);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VALUES(10102,'ROHITH',3,10000,'M','12-JAN-2020',2,102);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VALUES(10103,'SHRAVAN',18,50000,'M','22-JUL-2005',3,103);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VALUES(10104,'KUMAR',18,50000,'M','30-MAR-2005',4,104);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138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412100" y="306150"/>
            <a:ext cx="8520000" cy="52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INSERTION</a:t>
            </a: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VALUES(10105,'RAM',21,155000,'M','02-APR-2002',5,105);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VALUES(10106,'SITA',5,30000,'F','24-JAN-2018',6,106);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VALUES(10107,'DIVYA',2,10000,'F','28-FEB-2021',7,107);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VALUES(10108,'ANAND',3,20000,'M','30-MAY-2020',8,108);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VALUES(10109,'AMAN',3,20000,'M','22-JUN-2020',9,109);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MANAGEMENT_STAFF VALUES(10110,'ROHAN',2,10000,'M','11-JAN-2021',10,110);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7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RUNWAY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RUNWAY VALUES(1,45,4000);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RUNWAY VALUES(2,45,3500);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RUNWAY VALUES(3,60,3700);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138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/>
        </p:nvSpPr>
        <p:spPr>
          <a:xfrm>
            <a:off x="412100" y="306150"/>
            <a:ext cx="8520000" cy="4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INSERTION</a:t>
            </a:r>
            <a:endParaRPr sz="2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8"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AIRPORT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AIRPORT VALUES('MCT','MUSCAT INTERNATIONAL AIRPORT','OMAN','MUSCAT','GST',15,23.6017,58.2900);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AIRPORT VALUES('DXB','DUBAI INTERNATIONAL AIRPORT','UAE','DUBAI','GST',19,25.2531,55.3656);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AIRPORT VALUES('HYD','RAJIV GANDHI INTERNATIONAL AIRPORT','INDIA','HYDERABAD','IST',617,17.2403,78.4294);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AIRPORT VALUES('MAA','CHENNAI INTERNATIONAL AIRPORT','INDIA','CHENNAI','IST',16,12.9941,80.1709);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AIRPORT VALUES('COK','COCHIN INTERNATIONAL AIRPORT','INDIA','COCHI','IST',9,10.1518,76.3930);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AIRPORT VALUES('TRV','THIRUVANANTHAPURAM INTERNATIONAL AIRPORT','INDIA','THIRUVANANTHAPURAM','IST',3,8.4834,76.9198);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AIRPORT VALUES('BOM','CHHATRAPATI SHIVAJI MAHARAJ INTERNATIONAL AIRPORT','INDIA','MUMBAI','IST',11,19.0902,72.8628);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138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412100" y="306150"/>
            <a:ext cx="8520000" cy="47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INSERTION</a:t>
            </a:r>
            <a:endParaRPr sz="2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AIRPORT VALUES('SIN','SINGAPORE CHANGI AIRPORT','SINGAPORE','CHANGI','SGT',6,1.3545,101.9886);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9"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SCHEDULE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VALUES(101,'HYD','DXB','15:00','19:00',3);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VALUES(102,'HYD','MCT','05:00','09:00',3);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VALUES(103,'DXB','HYD','10:00','14:00',2);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VALUES(104,'BOM','HYD','21:00','22:30',1);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VALUES(105,'MAA','HYD','01:00','02:30',2);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VALUES(106,'HYD','SIN','13:00','17:40',2);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VALUES(107,'COK','HYD','11:00','12:25',1);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VALUES(108,'HYD','TRV','10:20','11:50',2);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VALUES(109,'HYD','BOM','12:00','13:20',1);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SCHEDULE VALUES(110,'SIN','HYD','18:00','22:40',3);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138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/>
        </p:nvSpPr>
        <p:spPr>
          <a:xfrm>
            <a:off x="412100" y="306150"/>
            <a:ext cx="8520000" cy="47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INSERTION</a:t>
            </a:r>
            <a:endParaRPr sz="2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10"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VALUES(10201,'SHREYAS',1,10000,'M','12-JAN-2022','HEAD SECURITY',1);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VALUES(10202,'ROHITH',3,10000,'M','12-JAN-2020','ASSISTANT SECURITY',1);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VALUES(10203,'MARUTI',18,50000,'M','22-JUL-2005','OFFICER',3);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VALUES(10204,'SHIVA',18,50000,'M','30-MAR-2005','OFFICER',2);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VALUES(10205,'RAMN',21,155000,'M','02-APR-2002','ASSISTANT SECURITY',3);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VALUES(10206,'LAKSHMI',5,30000,'F','24-JAN-2018','OFFICER',2);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VALUES(10207,'DEVI',2,10000,'F','28-FEB-2021','OFFICER',1);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VALUES(10208,'LAXMAN',3,20000,'M','30-MAY-2020','OFFICER',3);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VALUES(10209,'ARON',3,20000,'M','22-JUN-2020','OFFICER',3);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SECURITY VALUES(10210,'RAHUL',2,10000,'M','11-JAN-2021','OFFICER',2);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138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412100" y="306150"/>
            <a:ext cx="8520000" cy="4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VALUES INSERTION</a:t>
            </a:r>
            <a:endParaRPr sz="2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11"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ATC_STAFF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VALUES(10301,'SHREYAS',1,10000,'M','12-JAN-2022',120,1);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VALUES(10302,'ROHITH',3,10000,'M','12-JAN-2020',130,1);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VALUES(10303,'RUDRA',18,50000,'M','22-JUL-2005',122,3);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VALUES(10304,'RAJAT',18,50000,'M','30-MAR-2005',134,2);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VALUES(10305,'KRISHNA',21,155000,'M','02-APR-2002',128,3);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VALUES(10306,'DEEPTI',5,30000,'F','24-JAN-2018',131,2);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VALUES(10307,'DHRITI',2,10000,'F','28-FEB-2021',132,1);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VALUES(10308,'BALRAM',3,20000,'M','30-MAY-2020',133,3);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VALUES(10309,'BHARAT',3,20000,'M','22-JUN-2020',125,3);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 INTO ATC_STAFF VALUES(10310,'ARJUN',2,10000,'M','11-JAN-2021',124,2);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/>
        </p:nvSpPr>
        <p:spPr>
          <a:xfrm>
            <a:off x="412100" y="306150"/>
            <a:ext cx="8520000" cy="541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{TERMINAL_ID}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{TERMINAL_ID}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{FLOOR AREA, AIRPLANE_CAPACITY}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 b="1" i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superkey/candidate key, hence it is in BCNF.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algn="l" rtl="0">
              <a:spcBef>
                <a:spcPts val="0"/>
              </a:spcBef>
              <a:spcAft>
                <a:spcPts val="0"/>
              </a:spcAft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779500" y="762975"/>
            <a:ext cx="75927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2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create a </a:t>
            </a:r>
            <a:r>
              <a:rPr lang="en" sz="1600" b="1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Database Management System </a:t>
            </a: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facilitate the smooth running of an </a:t>
            </a:r>
            <a:r>
              <a:rPr lang="en" sz="1600" b="1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airport. </a:t>
            </a: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sample database management system supports </a:t>
            </a:r>
            <a:r>
              <a:rPr lang="en" sz="1600" b="1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CRUD </a:t>
            </a: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operations.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system is designed to manage and streamline various operational aspects within an airport, including flight scheduling, resource allocation, and communication between different stakeholders. The primary objective is to create a centralized platform that enables efficient coordination and decision-making to enhance the overall operational efficiency of the airport. 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AODB system should integrate with existing airport systems and provide real-time data updates to ensure accurate and up-to-date information for all relevant parties.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/>
        </p:nvSpPr>
        <p:spPr>
          <a:xfrm>
            <a:off x="412100" y="306150"/>
            <a:ext cx="8520000" cy="541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2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FLIGHT_TYPE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{TYPE_ID}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{TYPE_ID}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{TYPE_NAME, MAX_SEAT, FUEL_CAPACITY,WEIGHT, MAX_RANGE}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</a:t>
            </a:r>
            <a:r>
              <a:rPr lang="en-US" sz="1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superkey</a:t>
            </a: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/candidate key, hence it is in BCNF.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/>
        </p:nvSpPr>
        <p:spPr>
          <a:xfrm>
            <a:off x="412100" y="306150"/>
            <a:ext cx="8520000" cy="517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3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HANGAR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{HANGAR_NUMBER}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{HANGAR_NUMBER}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{CAPACITY, LOCATION}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</a:t>
            </a:r>
            <a:r>
              <a:rPr lang="en-US" sz="1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superkey</a:t>
            </a: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/candidate key, hence it is in BCNF.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/>
        </p:nvSpPr>
        <p:spPr>
          <a:xfrm>
            <a:off x="412100" y="306150"/>
            <a:ext cx="8520000" cy="517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4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FLIGHT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{FLIGHT_NUMBER}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{FLIGHT_NUMBER}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{FLIGHT_TYPE_ID, HANGAR_NUMBER, TERMINAL_ID}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endParaRPr lang="en-US" sz="1600" b="1" i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</a:t>
            </a:r>
            <a:r>
              <a:rPr lang="en-US" sz="1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superkey</a:t>
            </a: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/candidate key, hence it is in BCNF.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/>
        </p:nvSpPr>
        <p:spPr>
          <a:xfrm>
            <a:off x="412100" y="306150"/>
            <a:ext cx="8520000" cy="517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5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BAGGAGE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{FLIGHT_NUMBER BELT_NO}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{FLIGHT_NUMBER, BELT_NO}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NONE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</a:t>
            </a:r>
            <a:r>
              <a:rPr lang="en-US" sz="1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superkey</a:t>
            </a: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/candidate key, hence it is in BCNF.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/>
        </p:nvSpPr>
        <p:spPr>
          <a:xfrm>
            <a:off x="412100" y="306150"/>
            <a:ext cx="8520000" cy="541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6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MANAGEMENT_STAFF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{EMPLOYEE_NO}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{EMPLOYEE_NO}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{EXPERIENCE, SALARY, GENDER ,DOJ, BELT_NO ,FLIGHT_NO}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</a:t>
            </a:r>
            <a:r>
              <a:rPr lang="en-US" sz="1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superkey</a:t>
            </a: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/candidate key, hence it is in BCNF.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/>
        </p:nvSpPr>
        <p:spPr>
          <a:xfrm>
            <a:off x="412100" y="306150"/>
            <a:ext cx="8520000" cy="517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7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RUNWAY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{RUNWAY_ID}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{RUNWAY_ID}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{WIDTH, LENGTH}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</a:t>
            </a:r>
            <a:r>
              <a:rPr lang="en-US" sz="1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superkey</a:t>
            </a: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/candidate key, hence it is in BCNF.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/>
        </p:nvSpPr>
        <p:spPr>
          <a:xfrm>
            <a:off x="412100" y="306150"/>
            <a:ext cx="8520000" cy="541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8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AIRPORT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{IATA_AIRPORT_CODE}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{IATA_AIRPORT_CODE}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{AIRPORT_NAME , COUNTRY , CITY, TIMEZONE ,ALTITUDE , LATITUDE , LONGITUDE}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</a:t>
            </a:r>
            <a:r>
              <a:rPr lang="en-US" sz="1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superkey</a:t>
            </a: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/candidate key, hence it is in BCNF.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/>
        </p:nvSpPr>
        <p:spPr>
          <a:xfrm>
            <a:off x="412100" y="306150"/>
            <a:ext cx="8520000" cy="541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9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SCHEDULE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{FLIGHT_NUMBER}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{FLIGHT_NUMBER}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{SOURCE , DESTINATION , BOARDING_TIME , ARRIVAL_TIME ,RUNWAY_ID}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</a:t>
            </a:r>
            <a:r>
              <a:rPr lang="en-US" sz="1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superkey</a:t>
            </a: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/candidate key, hence it is in BCNF.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/>
        </p:nvSpPr>
        <p:spPr>
          <a:xfrm>
            <a:off x="412100" y="306150"/>
            <a:ext cx="8520000" cy="541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10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{EMPLOYEE_NO}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{EMPLOYEE_NO}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{NAME , EXPERIENCE , SALARY,GENDER , DOJ, DESIGNATION, TERMINAL_ID}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</a:t>
            </a:r>
            <a:r>
              <a:rPr lang="en-US" sz="1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superkey</a:t>
            </a: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/candidate key, hence it is in BCNF.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/>
        </p:nvSpPr>
        <p:spPr>
          <a:xfrm>
            <a:off x="412100" y="306150"/>
            <a:ext cx="8520000" cy="541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NORMALIZATION</a:t>
            </a: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 startAt="11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ATC_STAFF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CANDIDATE KEY SET= {EMPLOYEE_NO}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 ATTRIBUTES= {EMPLOYEE_NO}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PRIME ATTRIBUTES= {NAME ,EXPERIENCE,SALARY, GENDER ,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DOJ , COMMUNICATION_FREQ ,RUNWAY_ID}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are no multivalued attributes, hence already in 1NF.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partial dependency, hence already in 2 NF.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There is no transitive dependency between prime attributes and non-prime 	attributes, hence already in 3 NF. </a:t>
            </a:r>
          </a:p>
          <a:p>
            <a:pPr marL="869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BCNF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All FD’s have determinant as </a:t>
            </a:r>
            <a:r>
              <a:rPr lang="en-US" sz="1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superkey</a:t>
            </a:r>
            <a:r>
              <a:rPr lang="en-US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/candidate key, hence it is in BCNF.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429575" y="701750"/>
            <a:ext cx="8520000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ENTITIES</a:t>
            </a: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Terminal:  The </a:t>
            </a:r>
            <a:r>
              <a:rPr lang="en" sz="1600" b="1" i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terminal </a:t>
            </a: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 provides the relevant details regarding the terminals at an airport.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Flight Type:  This entity describes the type and build of various  types of aircrafts.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Hangar:  Gives information of the location and capacity of a particular </a:t>
            </a:r>
            <a:r>
              <a:rPr lang="en" sz="1600" b="1" i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hangar </a:t>
            </a: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handle aircrafts.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Flight:  This entity gives details regarding the flight numbers of various flights and the terminals each flight belongs to as well as it’s hangar number.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Baggage:  Provides details of the baggage that has arrived for collection in an airport upon arrival. (Assuming that one flight will have only one baggage counter associated with it).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A0C9-4EB3-CE4A-5BB3-A0CBF384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87" y="149291"/>
            <a:ext cx="4927725" cy="758890"/>
          </a:xfrm>
        </p:spPr>
        <p:txBody>
          <a:bodyPr>
            <a:normAutofit/>
          </a:bodyPr>
          <a:lstStyle/>
          <a:p>
            <a:r>
              <a:rPr lang="en-US" sz="3200" dirty="0"/>
              <a:t>RELATIONS (TABLES)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AF0A7-CF06-C9BB-08BD-080B8FEF9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9" y="1219201"/>
            <a:ext cx="3596239" cy="90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5D612A-B673-F339-6273-D04391029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452" y="2756106"/>
            <a:ext cx="5981700" cy="2194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FDEB0-DF5F-4609-8660-6E1390A2C480}"/>
              </a:ext>
            </a:extLst>
          </p:cNvPr>
          <p:cNvSpPr txBox="1"/>
          <p:nvPr/>
        </p:nvSpPr>
        <p:spPr>
          <a:xfrm>
            <a:off x="4335625" y="144313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TERMINAL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081E3-92F5-9020-B767-1999784C082C}"/>
              </a:ext>
            </a:extLst>
          </p:cNvPr>
          <p:cNvSpPr txBox="1"/>
          <p:nvPr/>
        </p:nvSpPr>
        <p:spPr>
          <a:xfrm>
            <a:off x="943251" y="3545609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FLIGHT TYPE</a:t>
            </a:r>
          </a:p>
        </p:txBody>
      </p:sp>
    </p:spTree>
    <p:extLst>
      <p:ext uri="{BB962C8B-B14F-4D97-AF65-F5344CB8AC3E}">
        <p14:creationId xmlns:p14="http://schemas.microsoft.com/office/powerpoint/2010/main" val="2376363513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0CDE6A-5CB9-C50C-78A9-60995201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09" y="786493"/>
            <a:ext cx="284226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6182BA-66D3-8676-1B9F-43FFA81F6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69" y="2571750"/>
            <a:ext cx="4244340" cy="2141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AD3AC6-32D3-E5A7-CC78-8556A1D15735}"/>
              </a:ext>
            </a:extLst>
          </p:cNvPr>
          <p:cNvSpPr txBox="1"/>
          <p:nvPr/>
        </p:nvSpPr>
        <p:spPr>
          <a:xfrm>
            <a:off x="4134320" y="1088316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HANGAR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89B1-DEA1-6E9D-A9D2-1374365DDF2B}"/>
              </a:ext>
            </a:extLst>
          </p:cNvPr>
          <p:cNvSpPr txBox="1"/>
          <p:nvPr/>
        </p:nvSpPr>
        <p:spPr>
          <a:xfrm>
            <a:off x="2090915" y="3488471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FLIGHT</a:t>
            </a:r>
          </a:p>
        </p:txBody>
      </p:sp>
    </p:spTree>
    <p:extLst>
      <p:ext uri="{BB962C8B-B14F-4D97-AF65-F5344CB8AC3E}">
        <p14:creationId xmlns:p14="http://schemas.microsoft.com/office/powerpoint/2010/main" val="981330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D78CAA-0A0B-AD1B-FA24-3942D5B2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55" y="564891"/>
            <a:ext cx="1973580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943F6C-F147-206A-923B-B077AAA43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070" y="2571750"/>
            <a:ext cx="5669280" cy="2186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0CDDAE-74DB-CA6E-4E56-B6FEA7FC6F68}"/>
              </a:ext>
            </a:extLst>
          </p:cNvPr>
          <p:cNvSpPr txBox="1"/>
          <p:nvPr/>
        </p:nvSpPr>
        <p:spPr>
          <a:xfrm>
            <a:off x="3272793" y="126778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BAGGAGE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4381D-3F91-37B8-D198-32E7DB0994BA}"/>
              </a:ext>
            </a:extLst>
          </p:cNvPr>
          <p:cNvSpPr txBox="1"/>
          <p:nvPr/>
        </p:nvSpPr>
        <p:spPr>
          <a:xfrm>
            <a:off x="809510" y="3357443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MANAGEMENT STAFF</a:t>
            </a:r>
          </a:p>
        </p:txBody>
      </p:sp>
    </p:spTree>
    <p:extLst>
      <p:ext uri="{BB962C8B-B14F-4D97-AF65-F5344CB8AC3E}">
        <p14:creationId xmlns:p14="http://schemas.microsoft.com/office/powerpoint/2010/main" val="4202530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BFB8D1-6803-BD2E-3525-F48D18CF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02" y="1141532"/>
            <a:ext cx="2293620" cy="853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76432D-AD8C-E695-EA2E-3AF01A01C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2839227"/>
            <a:ext cx="8665028" cy="1654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CBEF4-3130-BFA4-6340-B30403078F47}"/>
              </a:ext>
            </a:extLst>
          </p:cNvPr>
          <p:cNvSpPr txBox="1"/>
          <p:nvPr/>
        </p:nvSpPr>
        <p:spPr>
          <a:xfrm>
            <a:off x="562198" y="776960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RUNWAY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19418-B2E7-4F01-FBE3-4EE26E9584AA}"/>
              </a:ext>
            </a:extLst>
          </p:cNvPr>
          <p:cNvSpPr txBox="1"/>
          <p:nvPr/>
        </p:nvSpPr>
        <p:spPr>
          <a:xfrm>
            <a:off x="563802" y="2417861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AIRPORT</a:t>
            </a:r>
          </a:p>
        </p:txBody>
      </p:sp>
    </p:spTree>
    <p:extLst>
      <p:ext uri="{BB962C8B-B14F-4D97-AF65-F5344CB8AC3E}">
        <p14:creationId xmlns:p14="http://schemas.microsoft.com/office/powerpoint/2010/main" val="399748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28808E-0529-1172-A231-D01C0A035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8" y="562572"/>
            <a:ext cx="5098557" cy="2009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7F1FBC-9BC0-493F-5FC4-92B0A1E05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897" y="2942449"/>
            <a:ext cx="5954875" cy="2021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19791F-ED8C-5679-F396-CDF46FA2590C}"/>
              </a:ext>
            </a:extLst>
          </p:cNvPr>
          <p:cNvSpPr txBox="1"/>
          <p:nvPr/>
        </p:nvSpPr>
        <p:spPr>
          <a:xfrm>
            <a:off x="5711192" y="1099434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SCHEDULE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36F36-458F-4276-2CF5-259AA06A66D1}"/>
              </a:ext>
            </a:extLst>
          </p:cNvPr>
          <p:cNvSpPr txBox="1"/>
          <p:nvPr/>
        </p:nvSpPr>
        <p:spPr>
          <a:xfrm>
            <a:off x="809510" y="33574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SECURITY STAFF</a:t>
            </a:r>
          </a:p>
        </p:txBody>
      </p:sp>
    </p:spTree>
    <p:extLst>
      <p:ext uri="{BB962C8B-B14F-4D97-AF65-F5344CB8AC3E}">
        <p14:creationId xmlns:p14="http://schemas.microsoft.com/office/powerpoint/2010/main" val="347800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886C24-72F5-DA9F-F3BE-F26DD0E5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8" y="1059491"/>
            <a:ext cx="6332220" cy="2141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D2A547-3B23-94E1-E240-E101F8F08343}"/>
              </a:ext>
            </a:extLst>
          </p:cNvPr>
          <p:cNvSpPr txBox="1"/>
          <p:nvPr/>
        </p:nvSpPr>
        <p:spPr>
          <a:xfrm>
            <a:off x="436285" y="620463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AIR TRAFFIC CONTROL STAFF</a:t>
            </a:r>
          </a:p>
        </p:txBody>
      </p:sp>
    </p:spTree>
    <p:extLst>
      <p:ext uri="{BB962C8B-B14F-4D97-AF65-F5344CB8AC3E}">
        <p14:creationId xmlns:p14="http://schemas.microsoft.com/office/powerpoint/2010/main" val="328173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429575" y="701750"/>
            <a:ext cx="85200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ENTITIES</a:t>
            </a:r>
            <a:endParaRPr sz="2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Management Staff:  This entity contains information regarding all the staff responsible for managing baggage and other important groundwork.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Runway:  Provides details of dimension of the runway.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Airport:  Contains data regarding several other destination airports.  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Schedule:  This entity contains details regarding the schedule of several flights such as their source and destinations, arrival and departure time etc.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Security:  Provides details about the security staff in and around the airport.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ATC Staff:  Contains details of all the air traffic control staff, managing the runway and air traffic.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46825" y="1177325"/>
            <a:ext cx="35319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00000"/>
                </a:solidFill>
              </a:rPr>
              <a:t>ENTITY RELATIONSHIP</a:t>
            </a:r>
            <a:endParaRPr sz="3000" b="1" dirty="0">
              <a:solidFill>
                <a:srgbClr val="000000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575900" y="-6800"/>
            <a:ext cx="449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9D9E8-6BF0-2B85-08A8-F657647DD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-6800"/>
            <a:ext cx="5772150" cy="51503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230525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</a:rPr>
              <a:t>TABLE SCHEMA</a:t>
            </a:r>
            <a:endParaRPr sz="3000" b="1">
              <a:solidFill>
                <a:srgbClr val="000000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575900" y="-6800"/>
            <a:ext cx="449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Diagram">
            <a:extLst>
              <a:ext uri="{FF2B5EF4-FFF2-40B4-BE49-F238E27FC236}">
                <a16:creationId xmlns:a16="http://schemas.microsoft.com/office/drawing/2014/main" id="{61CA6941-CE4D-8752-2249-C1F94C1CA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25" y="-6800"/>
            <a:ext cx="574357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138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429575" y="474300"/>
            <a:ext cx="85200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TABLE CREATION</a:t>
            </a: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TERMINAL(TERMINAL_ID NUMBER PRIMARY KEY, FLOOR_AREA NUMBER,AIRPLANE_CAPACITY NUMBER);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FLIGHT_TYPE(TYPE_ID NUMBER PRIMARY KEY, TYPE_NAME VARCHAR2(30), MAX_SEAT_CAPACITY NUMBER, FUEL_CAPACITY NUMBER, WEIGHT NUMBER, MAX_RANGE NUMBER);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HANGAR(HANGAR_NUMBER NUMBER PRIMARY KEY, CAPACITY NUMBER NOT NULL, LOCATION VARCHAR2(25));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FLIGHT(FLIGHT_NUMBER NUMBER PRIMARY KEY, FLIGHT_TYPE_ID NUMBER, HANGAR_NUMBER NUMBER, TERMINAL_ID NUMBER , FOREIGN KEY(FLIGHT_TYPE_ID) REFERENCES FLIGHT_TYPE(TYPE_ID),FOREIGN KEY(HANGAR_NUMBER) REFERENCES HANGAR(HANGAR_NUMBER),FOREIGN KEY(TERMINAL_ID) REFERENCES TERMINAL(TERMINAL_ID));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138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429575" y="474300"/>
            <a:ext cx="8520000" cy="49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TABLE CREATION</a:t>
            </a: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+mj-lt"/>
              <a:buAutoNum type="arabicPeriod" startAt="5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BAGGAGE(FLIGHT_NUMBER NUMBER NOT NULL,BELT_NO NUMBER NOT NULL,PRIMARY KEY(FLIGHT_NUMBER, BELT_NO), FOREIGN KEY(FLIGHT_NUMBER) REFERENCES FLIGHT(FLIGHT_NUMBER));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+mj-lt"/>
              <a:buAutoNum type="arabicPeriod" startAt="5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MANAGEMENT_STAFF(EMPLOYEE_NO NUMBER PRIMARY KEY,NAME VARCHAR2(50),EXPERIENCE NUMBER,SALARY NUMBER,GENDER VARCHAR2(2),DOJ DATE,BELT_NO NUMBER NOT NULL,FLIGHT_NO NUMBER,FOREIGN KEY (BELT_NO,FLIGHT_NO) REFERENCES BAGGAGE(BELT_NO,FLIGHT_NUMBER));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+mj-lt"/>
              <a:buAutoNum type="arabicPeriod" startAt="5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RUNWAY(RUNWAY_ID NUMBER PRIMARY KEY, WIDTH NUMBER, LENGTH NUMBER);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+mj-lt"/>
              <a:buAutoNum type="arabicPeriod" startAt="5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AIRPORT(IATA_AIRPORT_CODE VARCHAR2(25) PRIMARY KEY,AIRPORT_NAME VARCHAR2(50),COUNTRY VARCHAR2(20),CITY VARCHAR2(20),TIMEZONE VARCHAR2(50),ALTITUDE NUMBER,LATITUDE NUMBER(10,4),LONGITUDE NUMBER(10,4));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138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412100" y="306150"/>
            <a:ext cx="8520000" cy="52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TABLE CREATION</a:t>
            </a: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+mj-lt"/>
              <a:buAutoNum type="arabicPeriod" startAt="9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SCHEDULE(FLIGHT_NUMBER NUMBER PRIMARY KEY, SOURCE VARCHAR2(25), DESTINATION VARCHAR2(25), BOARDING_TIME VARCHAR2(6), ARRIVAL_TIME VARCHAR2(6),RUNWAY_ID NUMBER, FOREIGN KEY(RUNWAY_ID) REFERENCES RUNWAY(RUNWAY_ID), FOREIGN KEY(FLIGHT_NUMBER) REFERENCES FLIGHT(FLIGHT_NUMBER),FOREIGN KEY(SOURCE) REFERENCES AIRPORT(IATA_AIRPORT_CODE),FOREIGN KEY(DESTINATION) REFERENCES AIRPORT(IATA_AIRPORT_CODE));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+mj-lt"/>
              <a:buAutoNum type="arabicPeriod" startAt="9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SECURITY(EMPLOYEE_NO NUMBER PRIMARY KEY,NAME VARCHAR2(30),EXPERIENCE NUMBER,SALARY NUMBER,GENDER VARCHAR2(2),DOJ DATE,DESIGNATION VARCHAR2(30),TERMINAL_ID NUMBER,FOREIGN KEY(TERMINAL_ID) REFERENCES TERMINAL(TERMINAL_ID));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+mj-lt"/>
              <a:buAutoNum type="arabicPeriod" startAt="9"/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TABLE ATC_STAFF(EMPLOYEE_NO NUMBER PRIMARY KEY,NAME VARCHAR2(30),EXPERIENCE NUMBER,SALARY NUMBER,GENDER VARCHAR2(2),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DOJ DATE,COMMUNICATION_FREQ  NUMBER,RUNWAY_ID NUMBER,FOREIGN KEY(RUNWAY_ID) REFERENCES RUNWAY(RUNWAY_ID));</a:t>
            </a: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3347</Words>
  <Application>Microsoft Office PowerPoint</Application>
  <PresentationFormat>On-screen Show (16:9)</PresentationFormat>
  <Paragraphs>405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Roboto</vt:lpstr>
      <vt:lpstr>Geometric</vt:lpstr>
      <vt:lpstr>AIRPORT OPERATIONAL DATABASE MANAGEMENT SYSTEM</vt:lpstr>
      <vt:lpstr>PowerPoint Presentation</vt:lpstr>
      <vt:lpstr>PowerPoint Presentation</vt:lpstr>
      <vt:lpstr>PowerPoint Presentation</vt:lpstr>
      <vt:lpstr>ENTITY RELATIONSHIP</vt:lpstr>
      <vt:lpstr>TABLE 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 (TABLES)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OPERATIONAL DATABASE MANAGEMENT SYSTEM</dc:title>
  <cp:lastModifiedBy>Shreyas</cp:lastModifiedBy>
  <cp:revision>4</cp:revision>
  <dcterms:modified xsi:type="dcterms:W3CDTF">2023-05-16T07:33:21Z</dcterms:modified>
</cp:coreProperties>
</file>