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30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94" r:id="rId21"/>
    <p:sldId id="295" r:id="rId22"/>
    <p:sldId id="302" r:id="rId23"/>
    <p:sldId id="296" r:id="rId24"/>
    <p:sldId id="30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00" autoAdjust="0"/>
    <p:restoredTop sz="94343" autoAdjust="0"/>
  </p:normalViewPr>
  <p:slideViewPr>
    <p:cSldViewPr snapToGrid="0">
      <p:cViewPr varScale="1">
        <p:scale>
          <a:sx n="66" d="100"/>
          <a:sy n="66" d="100"/>
        </p:scale>
        <p:origin x="4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7" Type="http://schemas.openxmlformats.org/officeDocument/2006/relationships/slide" Target="../slides/slide3.xml"/><Relationship Id="rId2" Type="http://schemas.openxmlformats.org/officeDocument/2006/relationships/slide" Target="../slides/slide21.xml"/><Relationship Id="rId1" Type="http://schemas.openxmlformats.org/officeDocument/2006/relationships/slide" Target="../slides/slide23.xml"/><Relationship Id="rId6" Type="http://schemas.openxmlformats.org/officeDocument/2006/relationships/slide" Target="../slides/slide4.xml"/><Relationship Id="rId5" Type="http://schemas.openxmlformats.org/officeDocument/2006/relationships/slide" Target="../slides/slide13.xml"/><Relationship Id="rId4" Type="http://schemas.openxmlformats.org/officeDocument/2006/relationships/slide" Target="../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36781-5A23-4265-9CE5-6CF3D132A0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6FFDC88-1C37-4FC8-94DF-DC792FE77258}">
      <dgm:prSet phldrT="[Text]" custT="1"/>
      <dgm:spPr/>
      <dgm:t>
        <a:bodyPr/>
        <a:lstStyle/>
        <a:p>
          <a:r>
            <a:rPr lang="en-US" sz="1500" b="1" dirty="0" smtClean="0"/>
            <a:t>Literature Survey</a:t>
          </a:r>
          <a:endParaRPr lang="en-IN" sz="1500" b="1" dirty="0"/>
        </a:p>
      </dgm:t>
    </dgm:pt>
    <dgm:pt modelId="{353B25C9-EFF9-49FF-B854-CF4EAF64E838}" type="parTrans" cxnId="{C1C5882E-2085-4B5B-AB03-3EF4A7721E32}">
      <dgm:prSet/>
      <dgm:spPr/>
      <dgm:t>
        <a:bodyPr/>
        <a:lstStyle/>
        <a:p>
          <a:endParaRPr lang="en-IN" b="1"/>
        </a:p>
      </dgm:t>
    </dgm:pt>
    <dgm:pt modelId="{269D4E3F-3E6C-44B0-A78F-6902406F7EDF}" type="sibTrans" cxnId="{C1C5882E-2085-4B5B-AB03-3EF4A7721E32}">
      <dgm:prSet/>
      <dgm:spPr/>
      <dgm:t>
        <a:bodyPr/>
        <a:lstStyle/>
        <a:p>
          <a:endParaRPr lang="en-IN" b="1"/>
        </a:p>
      </dgm:t>
    </dgm:pt>
    <dgm:pt modelId="{CFD36F5B-2BEA-4C93-8CFA-52674E1600F5}">
      <dgm:prSet phldrT="[Text]" custT="1"/>
      <dgm:spPr/>
      <dgm:t>
        <a:bodyPr/>
        <a:lstStyle/>
        <a:p>
          <a:r>
            <a:rPr lang="en-US" sz="1500" b="1" dirty="0" smtClean="0"/>
            <a:t>Threshold Type </a:t>
          </a:r>
          <a:r>
            <a:rPr lang="en-US" sz="1500" b="1" dirty="0" err="1" smtClean="0">
              <a:hlinkClick xmlns:r="http://schemas.openxmlformats.org/officeDocument/2006/relationships" r:id="rId1" action="ppaction://hlinksldjump"/>
            </a:rPr>
            <a:t>Memristor</a:t>
          </a:r>
          <a:r>
            <a:rPr lang="en-US" sz="1500" b="1" dirty="0" smtClean="0"/>
            <a:t> Model </a:t>
          </a:r>
          <a:endParaRPr lang="en-IN" sz="1500" b="1" dirty="0"/>
        </a:p>
      </dgm:t>
    </dgm:pt>
    <dgm:pt modelId="{97C17853-B41C-47FB-8CE4-59735E13A4EF}" type="parTrans" cxnId="{7D1FE052-46FA-495F-90F7-FB47159A9ABB}">
      <dgm:prSet/>
      <dgm:spPr/>
      <dgm:t>
        <a:bodyPr/>
        <a:lstStyle/>
        <a:p>
          <a:endParaRPr lang="en-IN" b="1"/>
        </a:p>
      </dgm:t>
    </dgm:pt>
    <dgm:pt modelId="{9BFE93A5-F60A-4CB2-95C3-2E98E29F9DC3}" type="sibTrans" cxnId="{7D1FE052-46FA-495F-90F7-FB47159A9ABB}">
      <dgm:prSet/>
      <dgm:spPr/>
      <dgm:t>
        <a:bodyPr/>
        <a:lstStyle/>
        <a:p>
          <a:endParaRPr lang="en-IN" b="1"/>
        </a:p>
      </dgm:t>
    </dgm:pt>
    <dgm:pt modelId="{670C3215-31C0-499A-A556-4950CC786E6F}">
      <dgm:prSet phldrT="[Text]" custT="1"/>
      <dgm:spPr/>
      <dgm:t>
        <a:bodyPr/>
        <a:lstStyle/>
        <a:p>
          <a:r>
            <a:rPr lang="en-US" sz="1500" b="1" smtClean="0">
              <a:hlinkClick xmlns:r="http://schemas.openxmlformats.org/officeDocument/2006/relationships" r:id="rId2" action="ppaction://hlinksldjump"/>
            </a:rPr>
            <a:t>Memristor</a:t>
          </a:r>
          <a:r>
            <a:rPr lang="en-US" sz="1500" b="1" smtClean="0"/>
            <a:t> </a:t>
          </a:r>
          <a:r>
            <a:rPr lang="en-US" sz="1500" b="1" dirty="0" smtClean="0"/>
            <a:t>Radix-4 </a:t>
          </a:r>
          <a:r>
            <a:rPr lang="en-US" sz="1500" b="1" dirty="0" err="1" smtClean="0"/>
            <a:t>MultiStateSwitch</a:t>
          </a:r>
          <a:endParaRPr lang="en-US" sz="1500" b="1" dirty="0" smtClean="0"/>
        </a:p>
        <a:p>
          <a:r>
            <a:rPr lang="en-US" sz="1500" b="1" dirty="0" smtClean="0"/>
            <a:t>(MSS)</a:t>
          </a:r>
          <a:endParaRPr lang="en-IN" sz="1500" b="1" dirty="0"/>
        </a:p>
      </dgm:t>
    </dgm:pt>
    <dgm:pt modelId="{3FEDD03C-4372-4B83-B01B-5EA135EA8EF8}" type="parTrans" cxnId="{B39E64F1-1330-4DDD-AA5B-435B13D68A1D}">
      <dgm:prSet/>
      <dgm:spPr/>
      <dgm:t>
        <a:bodyPr/>
        <a:lstStyle/>
        <a:p>
          <a:endParaRPr lang="en-IN" b="1"/>
        </a:p>
      </dgm:t>
    </dgm:pt>
    <dgm:pt modelId="{59CCA392-BCDB-4B79-BEE0-DBB5CB8A95E3}" type="sibTrans" cxnId="{B39E64F1-1330-4DDD-AA5B-435B13D68A1D}">
      <dgm:prSet/>
      <dgm:spPr/>
      <dgm:t>
        <a:bodyPr/>
        <a:lstStyle/>
        <a:p>
          <a:endParaRPr lang="en-IN" b="1"/>
        </a:p>
      </dgm:t>
    </dgm:pt>
    <dgm:pt modelId="{74A81545-A23D-4C08-A76A-A167B41160B0}">
      <dgm:prSet phldrT="[Text]" custT="1"/>
      <dgm:spPr/>
      <dgm:t>
        <a:bodyPr/>
        <a:lstStyle/>
        <a:p>
          <a:r>
            <a:rPr lang="en-US" sz="1500" b="1" dirty="0" smtClean="0"/>
            <a:t>Modified Crossbar </a:t>
          </a:r>
          <a:r>
            <a:rPr lang="en-US" sz="1500" b="1" dirty="0" smtClean="0">
              <a:hlinkClick xmlns:r="http://schemas.openxmlformats.org/officeDocument/2006/relationships" r:id="rId3" action="ppaction://hlinksldjump"/>
            </a:rPr>
            <a:t>Structure</a:t>
          </a:r>
          <a:endParaRPr lang="en-IN" sz="15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936DDA9-F134-4E7F-A81B-C77E3C70009C}" type="parTrans" cxnId="{EC3AEDE5-C46A-4814-9074-3841F32EFD38}">
      <dgm:prSet/>
      <dgm:spPr/>
      <dgm:t>
        <a:bodyPr/>
        <a:lstStyle/>
        <a:p>
          <a:endParaRPr lang="en-IN" b="1"/>
        </a:p>
      </dgm:t>
    </dgm:pt>
    <dgm:pt modelId="{18707909-B585-441D-9933-A9B0BD3498C1}" type="sibTrans" cxnId="{EC3AEDE5-C46A-4814-9074-3841F32EFD38}">
      <dgm:prSet/>
      <dgm:spPr/>
      <dgm:t>
        <a:bodyPr/>
        <a:lstStyle/>
        <a:p>
          <a:endParaRPr lang="en-IN" b="1"/>
        </a:p>
      </dgm:t>
    </dgm:pt>
    <dgm:pt modelId="{861683B0-4696-46BD-BF07-BA9DC5B3C5B3}">
      <dgm:prSet phldrT="[Text]" custT="1"/>
      <dgm:spPr/>
      <dgm:t>
        <a:bodyPr/>
        <a:lstStyle/>
        <a:p>
          <a:r>
            <a:rPr lang="en-US" sz="1500" b="1" dirty="0" smtClean="0"/>
            <a:t>High Radix to Binary </a:t>
          </a:r>
          <a:r>
            <a:rPr lang="en-US" sz="1500" b="1" dirty="0" smtClean="0">
              <a:hlinkClick xmlns:r="http://schemas.openxmlformats.org/officeDocument/2006/relationships" r:id="rId4" action="ppaction://hlinksldjump"/>
            </a:rPr>
            <a:t>Converter</a:t>
          </a:r>
          <a:endParaRPr lang="en-IN" sz="15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B1E729C-5EDC-43BD-8D5A-5AEF3E7AEBF5}" type="parTrans" cxnId="{F7D86335-96E3-465A-A08F-F07EBFAF96E3}">
      <dgm:prSet/>
      <dgm:spPr/>
      <dgm:t>
        <a:bodyPr/>
        <a:lstStyle/>
        <a:p>
          <a:endParaRPr lang="en-IN" b="1"/>
        </a:p>
      </dgm:t>
    </dgm:pt>
    <dgm:pt modelId="{F7642044-5F94-47A2-A1B7-7162284C6F39}" type="sibTrans" cxnId="{F7D86335-96E3-465A-A08F-F07EBFAF96E3}">
      <dgm:prSet/>
      <dgm:spPr/>
      <dgm:t>
        <a:bodyPr/>
        <a:lstStyle/>
        <a:p>
          <a:endParaRPr lang="en-IN" b="1"/>
        </a:p>
      </dgm:t>
    </dgm:pt>
    <dgm:pt modelId="{3BD59965-7CDA-45A6-8E37-F7BDFD24F78C}">
      <dgm:prSet phldrT="[Text]" custT="1"/>
      <dgm:spPr/>
      <dgm:t>
        <a:bodyPr/>
        <a:lstStyle/>
        <a:p>
          <a:r>
            <a:rPr lang="en-US" sz="1500" b="1" dirty="0" smtClean="0"/>
            <a:t>Basic Crossbar </a:t>
          </a:r>
          <a:r>
            <a:rPr lang="en-US" sz="1500" b="1" dirty="0" smtClean="0">
              <a:hlinkClick xmlns:r="http://schemas.openxmlformats.org/officeDocument/2006/relationships" r:id="rId5" action="ppaction://hlinksldjump"/>
            </a:rPr>
            <a:t>Memory</a:t>
          </a:r>
          <a:endParaRPr lang="en-IN" sz="15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0FFFB38-9703-4728-8A56-B89178677CB0}" type="parTrans" cxnId="{83030C1C-9D67-46AA-9C0D-C52BE0546578}">
      <dgm:prSet/>
      <dgm:spPr/>
      <dgm:t>
        <a:bodyPr/>
        <a:lstStyle/>
        <a:p>
          <a:endParaRPr lang="en-IN" b="1"/>
        </a:p>
      </dgm:t>
    </dgm:pt>
    <dgm:pt modelId="{9070C4C0-26CA-4108-818E-6805BEDB2DF4}" type="sibTrans" cxnId="{83030C1C-9D67-46AA-9C0D-C52BE0546578}">
      <dgm:prSet/>
      <dgm:spPr/>
      <dgm:t>
        <a:bodyPr/>
        <a:lstStyle/>
        <a:p>
          <a:endParaRPr lang="en-IN" b="1"/>
        </a:p>
      </dgm:t>
    </dgm:pt>
    <dgm:pt modelId="{7A4FC8C6-676C-4901-8743-A4362EDE3CB8}">
      <dgm:prSet phldrT="[Text]" custT="1"/>
      <dgm:spPr/>
      <dgm:t>
        <a:bodyPr/>
        <a:lstStyle/>
        <a:p>
          <a:r>
            <a:rPr lang="en-US" sz="1500" b="1" dirty="0" smtClean="0"/>
            <a:t>Proposed </a:t>
          </a:r>
          <a:r>
            <a:rPr lang="en-US" sz="1500" b="1" dirty="0" smtClean="0">
              <a:hlinkClick xmlns:r="http://schemas.openxmlformats.org/officeDocument/2006/relationships" r:id="rId6" action="ppaction://hlinksldjump"/>
            </a:rPr>
            <a:t>ALU</a:t>
          </a:r>
          <a:r>
            <a:rPr lang="en-US" sz="1500" b="1" dirty="0" smtClean="0"/>
            <a:t> Structure</a:t>
          </a:r>
          <a:endParaRPr lang="en-IN" sz="15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4538FE3B-982A-4ECC-95FB-5B986CC1EA67}" type="parTrans" cxnId="{AD188086-CAE4-46E9-8049-8358D7E16536}">
      <dgm:prSet/>
      <dgm:spPr/>
      <dgm:t>
        <a:bodyPr/>
        <a:lstStyle/>
        <a:p>
          <a:endParaRPr lang="en-IN" b="1"/>
        </a:p>
      </dgm:t>
    </dgm:pt>
    <dgm:pt modelId="{A4F2D835-DAE6-4C8D-98C5-6BF02D2A194F}" type="sibTrans" cxnId="{AD188086-CAE4-46E9-8049-8358D7E16536}">
      <dgm:prSet/>
      <dgm:spPr/>
      <dgm:t>
        <a:bodyPr/>
        <a:lstStyle/>
        <a:p>
          <a:endParaRPr lang="en-IN" b="1"/>
        </a:p>
      </dgm:t>
    </dgm:pt>
    <dgm:pt modelId="{E6B5942C-6B59-444D-9B7A-4F1412F64B65}" type="pres">
      <dgm:prSet presAssocID="{9A836781-5A23-4265-9CE5-6CF3D132A0AF}" presName="CompostProcess" presStyleCnt="0">
        <dgm:presLayoutVars>
          <dgm:dir/>
          <dgm:resizeHandles val="exact"/>
        </dgm:presLayoutVars>
      </dgm:prSet>
      <dgm:spPr/>
    </dgm:pt>
    <dgm:pt modelId="{E8C06CDB-6EF8-4E73-90FD-C871F1DB7659}" type="pres">
      <dgm:prSet presAssocID="{9A836781-5A23-4265-9CE5-6CF3D132A0AF}" presName="arrow" presStyleLbl="bgShp" presStyleIdx="0" presStyleCnt="1" custLinFactNeighborY="6102"/>
      <dgm:spPr/>
    </dgm:pt>
    <dgm:pt modelId="{88A38D7E-ECFA-493E-8884-B61F9F905BA2}" type="pres">
      <dgm:prSet presAssocID="{9A836781-5A23-4265-9CE5-6CF3D132A0AF}" presName="linearProcess" presStyleCnt="0"/>
      <dgm:spPr/>
    </dgm:pt>
    <dgm:pt modelId="{2D176622-D343-4250-BB15-AD24EA6ABBC4}" type="pres">
      <dgm:prSet presAssocID="{D6FFDC88-1C37-4FC8-94DF-DC792FE77258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C55F5-9FD3-4170-B819-A24A324EF73B}" type="pres">
      <dgm:prSet presAssocID="{269D4E3F-3E6C-44B0-A78F-6902406F7EDF}" presName="sibTrans" presStyleCnt="0"/>
      <dgm:spPr/>
    </dgm:pt>
    <dgm:pt modelId="{8AD51A04-8D24-4069-A881-1FE12259629C}" type="pres">
      <dgm:prSet presAssocID="{CFD36F5B-2BEA-4C93-8CFA-52674E1600F5}" presName="textNode" presStyleLbl="node1" presStyleIdx="1" presStyleCnt="7" custScaleX="1141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025DDC-B23B-4506-A44B-BF597F96EF0F}" type="pres">
      <dgm:prSet presAssocID="{9BFE93A5-F60A-4CB2-95C3-2E98E29F9DC3}" presName="sibTrans" presStyleCnt="0"/>
      <dgm:spPr/>
    </dgm:pt>
    <dgm:pt modelId="{E89FC930-AB4C-4860-A05D-63B6AF54917B}" type="pres">
      <dgm:prSet presAssocID="{670C3215-31C0-499A-A556-4950CC786E6F}" presName="textNode" presStyleLbl="node1" presStyleIdx="2" presStyleCnt="7" custScaleX="1088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3004EA-27BC-48B1-88F4-845B53E68EC0}" type="pres">
      <dgm:prSet presAssocID="{59CCA392-BCDB-4B79-BEE0-DBB5CB8A95E3}" presName="sibTrans" presStyleCnt="0"/>
      <dgm:spPr/>
    </dgm:pt>
    <dgm:pt modelId="{2F723D76-0A46-4080-AD59-A7C9B13B275D}" type="pres">
      <dgm:prSet presAssocID="{861683B0-4696-46BD-BF07-BA9DC5B3C5B3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B4DF6-0814-49C8-BC14-7E8E21BFB0F2}" type="pres">
      <dgm:prSet presAssocID="{F7642044-5F94-47A2-A1B7-7162284C6F39}" presName="sibTrans" presStyleCnt="0"/>
      <dgm:spPr/>
    </dgm:pt>
    <dgm:pt modelId="{70C78A66-D778-4A45-B45C-895A7D32A2D5}" type="pres">
      <dgm:prSet presAssocID="{3BD59965-7CDA-45A6-8E37-F7BDFD24F78C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4C9D9-7717-40D2-8C30-4A3B849FA094}" type="pres">
      <dgm:prSet presAssocID="{9070C4C0-26CA-4108-818E-6805BEDB2DF4}" presName="sibTrans" presStyleCnt="0"/>
      <dgm:spPr/>
    </dgm:pt>
    <dgm:pt modelId="{7D8FF198-0A94-43E1-AA3F-7D7DBA367F44}" type="pres">
      <dgm:prSet presAssocID="{74A81545-A23D-4C08-A76A-A167B41160B0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5F4BDB-1B3C-499F-980E-3E4902B308B5}" type="pres">
      <dgm:prSet presAssocID="{18707909-B585-441D-9933-A9B0BD3498C1}" presName="sibTrans" presStyleCnt="0"/>
      <dgm:spPr/>
    </dgm:pt>
    <dgm:pt modelId="{E1E57535-D8AA-4B86-96B6-C3954A147494}" type="pres">
      <dgm:prSet presAssocID="{7A4FC8C6-676C-4901-8743-A4362EDE3CB8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30C1C-9D67-46AA-9C0D-C52BE0546578}" srcId="{9A836781-5A23-4265-9CE5-6CF3D132A0AF}" destId="{3BD59965-7CDA-45A6-8E37-F7BDFD24F78C}" srcOrd="4" destOrd="0" parTransId="{60FFFB38-9703-4728-8A56-B89178677CB0}" sibTransId="{9070C4C0-26CA-4108-818E-6805BEDB2DF4}"/>
    <dgm:cxn modelId="{7D1FE052-46FA-495F-90F7-FB47159A9ABB}" srcId="{9A836781-5A23-4265-9CE5-6CF3D132A0AF}" destId="{CFD36F5B-2BEA-4C93-8CFA-52674E1600F5}" srcOrd="1" destOrd="0" parTransId="{97C17853-B41C-47FB-8CE4-59735E13A4EF}" sibTransId="{9BFE93A5-F60A-4CB2-95C3-2E98E29F9DC3}"/>
    <dgm:cxn modelId="{417B144A-C095-486A-AAE4-5B0AFC985947}" type="presOf" srcId="{3BD59965-7CDA-45A6-8E37-F7BDFD24F78C}" destId="{70C78A66-D778-4A45-B45C-895A7D32A2D5}" srcOrd="0" destOrd="0" presId="urn:microsoft.com/office/officeart/2005/8/layout/hProcess9"/>
    <dgm:cxn modelId="{C1C5882E-2085-4B5B-AB03-3EF4A7721E32}" srcId="{9A836781-5A23-4265-9CE5-6CF3D132A0AF}" destId="{D6FFDC88-1C37-4FC8-94DF-DC792FE77258}" srcOrd="0" destOrd="0" parTransId="{353B25C9-EFF9-49FF-B854-CF4EAF64E838}" sibTransId="{269D4E3F-3E6C-44B0-A78F-6902406F7EDF}"/>
    <dgm:cxn modelId="{AD188086-CAE4-46E9-8049-8358D7E16536}" srcId="{9A836781-5A23-4265-9CE5-6CF3D132A0AF}" destId="{7A4FC8C6-676C-4901-8743-A4362EDE3CB8}" srcOrd="6" destOrd="0" parTransId="{4538FE3B-982A-4ECC-95FB-5B986CC1EA67}" sibTransId="{A4F2D835-DAE6-4C8D-98C5-6BF02D2A194F}"/>
    <dgm:cxn modelId="{5581F819-30F7-46CA-937D-5F9AEB5F4142}" type="presOf" srcId="{74A81545-A23D-4C08-A76A-A167B41160B0}" destId="{7D8FF198-0A94-43E1-AA3F-7D7DBA367F44}" srcOrd="0" destOrd="0" presId="urn:microsoft.com/office/officeart/2005/8/layout/hProcess9"/>
    <dgm:cxn modelId="{9185554E-7B60-4B4E-903D-A3F747B6A9CC}" type="presOf" srcId="{7A4FC8C6-676C-4901-8743-A4362EDE3CB8}" destId="{E1E57535-D8AA-4B86-96B6-C3954A147494}" srcOrd="0" destOrd="0" presId="urn:microsoft.com/office/officeart/2005/8/layout/hProcess9"/>
    <dgm:cxn modelId="{B39E64F1-1330-4DDD-AA5B-435B13D68A1D}" srcId="{9A836781-5A23-4265-9CE5-6CF3D132A0AF}" destId="{670C3215-31C0-499A-A556-4950CC786E6F}" srcOrd="2" destOrd="0" parTransId="{3FEDD03C-4372-4B83-B01B-5EA135EA8EF8}" sibTransId="{59CCA392-BCDB-4B79-BEE0-DBB5CB8A95E3}"/>
    <dgm:cxn modelId="{798A3CAB-96B0-4DA9-82FA-C0126ECA33FB}" type="presOf" srcId="{CFD36F5B-2BEA-4C93-8CFA-52674E1600F5}" destId="{8AD51A04-8D24-4069-A881-1FE12259629C}" srcOrd="0" destOrd="0" presId="urn:microsoft.com/office/officeart/2005/8/layout/hProcess9"/>
    <dgm:cxn modelId="{F7D86335-96E3-465A-A08F-F07EBFAF96E3}" srcId="{9A836781-5A23-4265-9CE5-6CF3D132A0AF}" destId="{861683B0-4696-46BD-BF07-BA9DC5B3C5B3}" srcOrd="3" destOrd="0" parTransId="{2B1E729C-5EDC-43BD-8D5A-5AEF3E7AEBF5}" sibTransId="{F7642044-5F94-47A2-A1B7-7162284C6F39}"/>
    <dgm:cxn modelId="{435F7754-9DFE-4043-BB60-8BD6BDA8B95A}" type="presOf" srcId="{9A836781-5A23-4265-9CE5-6CF3D132A0AF}" destId="{E6B5942C-6B59-444D-9B7A-4F1412F64B65}" srcOrd="0" destOrd="0" presId="urn:microsoft.com/office/officeart/2005/8/layout/hProcess9"/>
    <dgm:cxn modelId="{EC3AEDE5-C46A-4814-9074-3841F32EFD38}" srcId="{9A836781-5A23-4265-9CE5-6CF3D132A0AF}" destId="{74A81545-A23D-4C08-A76A-A167B41160B0}" srcOrd="5" destOrd="0" parTransId="{6936DDA9-F134-4E7F-A81B-C77E3C70009C}" sibTransId="{18707909-B585-441D-9933-A9B0BD3498C1}"/>
    <dgm:cxn modelId="{CC15F2DA-F4B1-4AFC-8D90-5C8FB4E0E566}" type="presOf" srcId="{861683B0-4696-46BD-BF07-BA9DC5B3C5B3}" destId="{2F723D76-0A46-4080-AD59-A7C9B13B275D}" srcOrd="0" destOrd="0" presId="urn:microsoft.com/office/officeart/2005/8/layout/hProcess9"/>
    <dgm:cxn modelId="{10D6DD8C-C5E7-4B29-A9E7-F0FA3A0C9882}" type="presOf" srcId="{670C3215-31C0-499A-A556-4950CC786E6F}" destId="{E89FC930-AB4C-4860-A05D-63B6AF54917B}" srcOrd="0" destOrd="0" presId="urn:microsoft.com/office/officeart/2005/8/layout/hProcess9"/>
    <dgm:cxn modelId="{269815A4-A914-4F8C-AF14-D2E2CB50ACBD}" type="presOf" srcId="{D6FFDC88-1C37-4FC8-94DF-DC792FE77258}" destId="{2D176622-D343-4250-BB15-AD24EA6ABBC4}" srcOrd="0" destOrd="0" presId="urn:microsoft.com/office/officeart/2005/8/layout/hProcess9"/>
    <dgm:cxn modelId="{2CFA341A-E6C5-444A-847C-4381D2C585E5}" type="presParOf" srcId="{E6B5942C-6B59-444D-9B7A-4F1412F64B65}" destId="{E8C06CDB-6EF8-4E73-90FD-C871F1DB7659}" srcOrd="0" destOrd="0" presId="urn:microsoft.com/office/officeart/2005/8/layout/hProcess9"/>
    <dgm:cxn modelId="{24BF4CBE-3D1E-4E3B-8E71-5F921EADF8E2}" type="presParOf" srcId="{E6B5942C-6B59-444D-9B7A-4F1412F64B65}" destId="{88A38D7E-ECFA-493E-8884-B61F9F905BA2}" srcOrd="1" destOrd="0" presId="urn:microsoft.com/office/officeart/2005/8/layout/hProcess9"/>
    <dgm:cxn modelId="{F7723316-69DE-43A5-BFFB-F9A914BC34C9}" type="presParOf" srcId="{88A38D7E-ECFA-493E-8884-B61F9F905BA2}" destId="{2D176622-D343-4250-BB15-AD24EA6ABBC4}" srcOrd="0" destOrd="0" presId="urn:microsoft.com/office/officeart/2005/8/layout/hProcess9"/>
    <dgm:cxn modelId="{90D087BC-6738-4F6A-82D6-EE82E64B0932}" type="presParOf" srcId="{88A38D7E-ECFA-493E-8884-B61F9F905BA2}" destId="{C1BC55F5-9FD3-4170-B819-A24A324EF73B}" srcOrd="1" destOrd="0" presId="urn:microsoft.com/office/officeart/2005/8/layout/hProcess9"/>
    <dgm:cxn modelId="{7223F8EC-82F1-4D39-B290-8EA49E49A7EB}" type="presParOf" srcId="{88A38D7E-ECFA-493E-8884-B61F9F905BA2}" destId="{8AD51A04-8D24-4069-A881-1FE12259629C}" srcOrd="2" destOrd="0" presId="urn:microsoft.com/office/officeart/2005/8/layout/hProcess9"/>
    <dgm:cxn modelId="{FE4C0200-BD08-4CE9-8551-753206B27638}" type="presParOf" srcId="{88A38D7E-ECFA-493E-8884-B61F9F905BA2}" destId="{75025DDC-B23B-4506-A44B-BF597F96EF0F}" srcOrd="3" destOrd="0" presId="urn:microsoft.com/office/officeart/2005/8/layout/hProcess9"/>
    <dgm:cxn modelId="{37B1A307-F597-4A5E-A22F-338CB8A0D6E5}" type="presParOf" srcId="{88A38D7E-ECFA-493E-8884-B61F9F905BA2}" destId="{E89FC930-AB4C-4860-A05D-63B6AF54917B}" srcOrd="4" destOrd="0" presId="urn:microsoft.com/office/officeart/2005/8/layout/hProcess9"/>
    <dgm:cxn modelId="{443ABB14-57A7-4788-B42E-B52EC1742743}" type="presParOf" srcId="{88A38D7E-ECFA-493E-8884-B61F9F905BA2}" destId="{073004EA-27BC-48B1-88F4-845B53E68EC0}" srcOrd="5" destOrd="0" presId="urn:microsoft.com/office/officeart/2005/8/layout/hProcess9"/>
    <dgm:cxn modelId="{012D2B96-066F-4C8E-8FA5-E42AA8EB9515}" type="presParOf" srcId="{88A38D7E-ECFA-493E-8884-B61F9F905BA2}" destId="{2F723D76-0A46-4080-AD59-A7C9B13B275D}" srcOrd="6" destOrd="0" presId="urn:microsoft.com/office/officeart/2005/8/layout/hProcess9"/>
    <dgm:cxn modelId="{16AB27E0-37C3-4694-ACFB-82CDE15CFB9C}" type="presParOf" srcId="{88A38D7E-ECFA-493E-8884-B61F9F905BA2}" destId="{FD2B4DF6-0814-49C8-BC14-7E8E21BFB0F2}" srcOrd="7" destOrd="0" presId="urn:microsoft.com/office/officeart/2005/8/layout/hProcess9"/>
    <dgm:cxn modelId="{86963786-D4CB-4EC2-8BA0-282516514AB7}" type="presParOf" srcId="{88A38D7E-ECFA-493E-8884-B61F9F905BA2}" destId="{70C78A66-D778-4A45-B45C-895A7D32A2D5}" srcOrd="8" destOrd="0" presId="urn:microsoft.com/office/officeart/2005/8/layout/hProcess9"/>
    <dgm:cxn modelId="{6BB6FADE-040B-49BC-82C2-AED711465F3D}" type="presParOf" srcId="{88A38D7E-ECFA-493E-8884-B61F9F905BA2}" destId="{8044C9D9-7717-40D2-8C30-4A3B849FA094}" srcOrd="9" destOrd="0" presId="urn:microsoft.com/office/officeart/2005/8/layout/hProcess9"/>
    <dgm:cxn modelId="{0F938E1A-22D5-46D2-B11C-DA7819EB7757}" type="presParOf" srcId="{88A38D7E-ECFA-493E-8884-B61F9F905BA2}" destId="{7D8FF198-0A94-43E1-AA3F-7D7DBA367F44}" srcOrd="10" destOrd="0" presId="urn:microsoft.com/office/officeart/2005/8/layout/hProcess9"/>
    <dgm:cxn modelId="{C32CEDF9-F64C-4BA6-AB24-A81B8B01508B}" type="presParOf" srcId="{88A38D7E-ECFA-493E-8884-B61F9F905BA2}" destId="{4D5F4BDB-1B3C-499F-980E-3E4902B308B5}" srcOrd="11" destOrd="0" presId="urn:microsoft.com/office/officeart/2005/8/layout/hProcess9"/>
    <dgm:cxn modelId="{7FB05C5D-9631-4B7B-9145-50C9558D8BBD}" type="presParOf" srcId="{88A38D7E-ECFA-493E-8884-B61F9F905BA2}" destId="{E1E57535-D8AA-4B86-96B6-C3954A14749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06CDB-6EF8-4E73-90FD-C871F1DB7659}">
      <dsp:nvSpPr>
        <dsp:cNvPr id="0" name=""/>
        <dsp:cNvSpPr/>
      </dsp:nvSpPr>
      <dsp:spPr>
        <a:xfrm>
          <a:off x="636332" y="0"/>
          <a:ext cx="7211767" cy="54284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76622-D343-4250-BB15-AD24EA6ABBC4}">
      <dsp:nvSpPr>
        <dsp:cNvPr id="0" name=""/>
        <dsp:cNvSpPr/>
      </dsp:nvSpPr>
      <dsp:spPr>
        <a:xfrm>
          <a:off x="2432" y="1628528"/>
          <a:ext cx="1030311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Literature Survey</a:t>
          </a:r>
          <a:endParaRPr lang="en-IN" sz="1500" b="1" kern="1200" dirty="0"/>
        </a:p>
      </dsp:txBody>
      <dsp:txXfrm>
        <a:off x="52728" y="1678824"/>
        <a:ext cx="929719" cy="2070778"/>
      </dsp:txXfrm>
    </dsp:sp>
    <dsp:sp modelId="{8AD51A04-8D24-4069-A881-1FE12259629C}">
      <dsp:nvSpPr>
        <dsp:cNvPr id="0" name=""/>
        <dsp:cNvSpPr/>
      </dsp:nvSpPr>
      <dsp:spPr>
        <a:xfrm>
          <a:off x="1204462" y="1628528"/>
          <a:ext cx="1175915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Threshold Type </a:t>
          </a:r>
          <a:r>
            <a:rPr lang="en-US" sz="1500" b="1" kern="1200" dirty="0" err="1" smtClean="0">
              <a:hlinkClick xmlns:r="http://schemas.openxmlformats.org/officeDocument/2006/relationships" r:id="" action="ppaction://hlinksldjump"/>
            </a:rPr>
            <a:t>Memristor</a:t>
          </a:r>
          <a:r>
            <a:rPr lang="en-US" sz="1500" b="1" kern="1200" dirty="0" smtClean="0"/>
            <a:t> Model </a:t>
          </a:r>
          <a:endParaRPr lang="en-IN" sz="1500" b="1" kern="1200" dirty="0"/>
        </a:p>
      </dsp:txBody>
      <dsp:txXfrm>
        <a:off x="1261865" y="1685931"/>
        <a:ext cx="1061109" cy="2056564"/>
      </dsp:txXfrm>
    </dsp:sp>
    <dsp:sp modelId="{E89FC930-AB4C-4860-A05D-63B6AF54917B}">
      <dsp:nvSpPr>
        <dsp:cNvPr id="0" name=""/>
        <dsp:cNvSpPr/>
      </dsp:nvSpPr>
      <dsp:spPr>
        <a:xfrm>
          <a:off x="2552096" y="1628528"/>
          <a:ext cx="1121782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hlinkClick xmlns:r="http://schemas.openxmlformats.org/officeDocument/2006/relationships" r:id="" action="ppaction://hlinksldjump"/>
            </a:rPr>
            <a:t>Memristor</a:t>
          </a:r>
          <a:r>
            <a:rPr lang="en-US" sz="1500" b="1" kern="1200" smtClean="0"/>
            <a:t> </a:t>
          </a:r>
          <a:r>
            <a:rPr lang="en-US" sz="1500" b="1" kern="1200" dirty="0" smtClean="0"/>
            <a:t>Radix-4 </a:t>
          </a:r>
          <a:r>
            <a:rPr lang="en-US" sz="1500" b="1" kern="1200" dirty="0" err="1" smtClean="0"/>
            <a:t>MultiStateSwitch</a:t>
          </a:r>
          <a:endParaRPr lang="en-US" sz="1500" b="1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(MSS)</a:t>
          </a:r>
          <a:endParaRPr lang="en-IN" sz="1500" b="1" kern="1200" dirty="0"/>
        </a:p>
      </dsp:txBody>
      <dsp:txXfrm>
        <a:off x="2606857" y="1683289"/>
        <a:ext cx="1012260" cy="2061848"/>
      </dsp:txXfrm>
    </dsp:sp>
    <dsp:sp modelId="{2F723D76-0A46-4080-AD59-A7C9B13B275D}">
      <dsp:nvSpPr>
        <dsp:cNvPr id="0" name=""/>
        <dsp:cNvSpPr/>
      </dsp:nvSpPr>
      <dsp:spPr>
        <a:xfrm>
          <a:off x="3845597" y="1628528"/>
          <a:ext cx="1030311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High Radix to Binary </a:t>
          </a:r>
          <a:r>
            <a:rPr lang="en-US" sz="1500" b="1" kern="1200" dirty="0" smtClean="0">
              <a:hlinkClick xmlns:r="http://schemas.openxmlformats.org/officeDocument/2006/relationships" r:id="" action="ppaction://hlinksldjump"/>
            </a:rPr>
            <a:t>Converter</a:t>
          </a:r>
          <a:endParaRPr lang="en-IN" sz="1500" b="1" kern="1200" dirty="0"/>
        </a:p>
      </dsp:txBody>
      <dsp:txXfrm>
        <a:off x="3895893" y="1678824"/>
        <a:ext cx="929719" cy="2070778"/>
      </dsp:txXfrm>
    </dsp:sp>
    <dsp:sp modelId="{70C78A66-D778-4A45-B45C-895A7D32A2D5}">
      <dsp:nvSpPr>
        <dsp:cNvPr id="0" name=""/>
        <dsp:cNvSpPr/>
      </dsp:nvSpPr>
      <dsp:spPr>
        <a:xfrm>
          <a:off x="5047627" y="1628528"/>
          <a:ext cx="1030311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Basic Crossbar </a:t>
          </a:r>
          <a:r>
            <a:rPr lang="en-US" sz="1500" b="1" kern="1200" dirty="0" smtClean="0">
              <a:hlinkClick xmlns:r="http://schemas.openxmlformats.org/officeDocument/2006/relationships" r:id="" action="ppaction://hlinksldjump"/>
            </a:rPr>
            <a:t>Memory</a:t>
          </a:r>
          <a:endParaRPr lang="en-IN" sz="1500" b="1" kern="1200" dirty="0"/>
        </a:p>
      </dsp:txBody>
      <dsp:txXfrm>
        <a:off x="5097923" y="1678824"/>
        <a:ext cx="929719" cy="2070778"/>
      </dsp:txXfrm>
    </dsp:sp>
    <dsp:sp modelId="{7D8FF198-0A94-43E1-AA3F-7D7DBA367F44}">
      <dsp:nvSpPr>
        <dsp:cNvPr id="0" name=""/>
        <dsp:cNvSpPr/>
      </dsp:nvSpPr>
      <dsp:spPr>
        <a:xfrm>
          <a:off x="6249658" y="1628528"/>
          <a:ext cx="1030311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Modified Crossbar </a:t>
          </a:r>
          <a:r>
            <a:rPr lang="en-US" sz="1500" b="1" kern="1200" dirty="0" smtClean="0">
              <a:hlinkClick xmlns:r="http://schemas.openxmlformats.org/officeDocument/2006/relationships" r:id="" action="ppaction://hlinksldjump"/>
            </a:rPr>
            <a:t>Structure</a:t>
          </a:r>
          <a:endParaRPr lang="en-IN" sz="1500" b="1" kern="1200" dirty="0"/>
        </a:p>
      </dsp:txBody>
      <dsp:txXfrm>
        <a:off x="6299954" y="1678824"/>
        <a:ext cx="929719" cy="2070778"/>
      </dsp:txXfrm>
    </dsp:sp>
    <dsp:sp modelId="{E1E57535-D8AA-4B86-96B6-C3954A147494}">
      <dsp:nvSpPr>
        <dsp:cNvPr id="0" name=""/>
        <dsp:cNvSpPr/>
      </dsp:nvSpPr>
      <dsp:spPr>
        <a:xfrm>
          <a:off x="7451688" y="1628528"/>
          <a:ext cx="1030311" cy="217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Proposed </a:t>
          </a:r>
          <a:r>
            <a:rPr lang="en-US" sz="1500" b="1" kern="1200" dirty="0" smtClean="0">
              <a:hlinkClick xmlns:r="http://schemas.openxmlformats.org/officeDocument/2006/relationships" r:id="" action="ppaction://hlinksldjump"/>
            </a:rPr>
            <a:t>ALU</a:t>
          </a:r>
          <a:r>
            <a:rPr lang="en-US" sz="1500" b="1" kern="1200" dirty="0" smtClean="0"/>
            <a:t> Structure</a:t>
          </a:r>
          <a:endParaRPr lang="en-IN" sz="1500" b="1" kern="1200" dirty="0"/>
        </a:p>
      </dsp:txBody>
      <dsp:txXfrm>
        <a:off x="7501984" y="1678824"/>
        <a:ext cx="929719" cy="2070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3C8-6C66-4661-A503-02BADE25F95D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EEB-1951-45B7-9373-6381BE4D0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76EEB-1951-45B7-9373-6381BE4D0C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FDA2-04B6-4112-85EE-BB6CD2533B5C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39B6-0BDE-4F8F-9C16-E29643786D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404949"/>
            <a:ext cx="10737668" cy="3004457"/>
          </a:xfrm>
        </p:spPr>
        <p:txBody>
          <a:bodyPr>
            <a:normAutofit fontScale="90000"/>
          </a:bodyPr>
          <a:lstStyle/>
          <a:p>
            <a:r>
              <a:rPr lang="en-IN" sz="7200" b="1" dirty="0" smtClean="0">
                <a:solidFill>
                  <a:srgbClr val="002060"/>
                </a:solidFill>
              </a:rPr>
              <a:t>High-Radix Arithmetic-Logic Unit (ALU) based on composite memristor systems</a:t>
            </a:r>
            <a:endParaRPr lang="en-IN" sz="72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184" y="3775774"/>
            <a:ext cx="9144000" cy="2165716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Shivam Rishi (157EC15)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Shreya Seth (160EC15)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Sourav Bhattacharjee (171EC15)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Tushar Kumar (187EC15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</a:rPr>
              <a:t>Guide: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Dr. Kunwar Singh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814" y="130628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Modified Crossbar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Structure (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" y="678552"/>
            <a:ext cx="11755150" cy="53676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6241" y="6257108"/>
            <a:ext cx="78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Modified Memristor Crossbar Schematic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06241" y="6286805"/>
            <a:ext cx="3958046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814" y="130628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Modified Crossbar Structure(SPICE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241" y="6257108"/>
            <a:ext cx="78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Signals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06241" y="6286805"/>
            <a:ext cx="1463039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" y="806656"/>
            <a:ext cx="12002763" cy="5328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2445" y="1770611"/>
            <a:ext cx="162929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SIGNAL</a:t>
            </a:r>
          </a:p>
          <a:p>
            <a:r>
              <a:rPr lang="en-US" dirty="0" smtClean="0"/>
              <a:t>(0023)</a:t>
            </a:r>
            <a:r>
              <a:rPr lang="en-US" baseline="-25000" dirty="0" smtClean="0"/>
              <a:t>4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814" y="130628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Modified Crossbar Structure(SPICE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242" y="6257108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Shifted Partial Products(Output Levels)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06241" y="6286805"/>
            <a:ext cx="3788229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" y="749959"/>
            <a:ext cx="11625944" cy="5178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0509" y="1163782"/>
            <a:ext cx="18382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SIGNAL</a:t>
            </a:r>
          </a:p>
          <a:p>
            <a:r>
              <a:rPr lang="en-US" dirty="0" smtClean="0"/>
              <a:t>(0023)</a:t>
            </a:r>
            <a:r>
              <a:rPr lang="en-US" baseline="-25000" dirty="0" smtClean="0"/>
              <a:t>4</a:t>
            </a:r>
            <a:endParaRPr lang="en-IN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6047" y="3662344"/>
            <a:ext cx="18382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SIGNAL</a:t>
            </a:r>
          </a:p>
          <a:p>
            <a:r>
              <a:rPr lang="en-US" dirty="0" smtClean="0"/>
              <a:t>(0230)</a:t>
            </a:r>
            <a:r>
              <a:rPr lang="en-US" baseline="-25000" dirty="0" smtClean="0"/>
              <a:t>4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Crossbar Memory(SPICE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502" y="6412634"/>
            <a:ext cx="7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Basic Memristor Crossbar Schematic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95502" y="6476803"/>
            <a:ext cx="3531762" cy="234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07" y="621434"/>
            <a:ext cx="8115300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1558" y="6412634"/>
            <a:ext cx="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[2,3]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Crossbar Memory(SPICE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317" y="6330138"/>
            <a:ext cx="27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Programming Voltages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929317" y="6330138"/>
            <a:ext cx="2457995" cy="319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084217"/>
            <a:ext cx="11408763" cy="5035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5076" y="1670859"/>
            <a:ext cx="162929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SIGNAL</a:t>
            </a:r>
          </a:p>
          <a:p>
            <a:r>
              <a:rPr lang="en-US" dirty="0" smtClean="0"/>
              <a:t>(3120)</a:t>
            </a:r>
            <a:r>
              <a:rPr lang="en-US" baseline="-25000" dirty="0" smtClean="0"/>
              <a:t>4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Crossbar Memory(SPICE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114" y="5990660"/>
            <a:ext cx="78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Signals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54879" y="6002661"/>
            <a:ext cx="2024743" cy="357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789019"/>
            <a:ext cx="11395166" cy="5058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2114" y="3324747"/>
            <a:ext cx="174448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SIGNAL</a:t>
            </a:r>
          </a:p>
          <a:p>
            <a:r>
              <a:rPr lang="en-US" dirty="0" smtClean="0"/>
              <a:t>(3120)</a:t>
            </a:r>
            <a:r>
              <a:rPr lang="en-US" baseline="-25000" dirty="0" smtClean="0"/>
              <a:t>4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Crossbar Memory(SPICE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2114" y="5990660"/>
            <a:ext cx="78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 Signals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54879" y="6002661"/>
            <a:ext cx="2024743" cy="357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0" y="658332"/>
            <a:ext cx="11279237" cy="5024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Basic Crossbar Memory(SPICE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4879" y="5984407"/>
            <a:ext cx="787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Row Select Signals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54879" y="6002661"/>
            <a:ext cx="2024743" cy="357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a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801132"/>
            <a:ext cx="10677135" cy="476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High Radix To Binary Converter(SPICE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9237" y="6211669"/>
            <a:ext cx="1773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Converter Usage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42" y="942628"/>
            <a:ext cx="7278116" cy="4972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High Radix To Binary Converter(SPICE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288" y="6075506"/>
            <a:ext cx="3324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High Radix to Binary Converter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796835"/>
            <a:ext cx="9353006" cy="4976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914" y="245237"/>
            <a:ext cx="6276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800" b="1" dirty="0" smtClean="0">
                <a:solidFill>
                  <a:schemeClr val="accent1">
                    <a:lumMod val="75000"/>
                  </a:schemeClr>
                </a:solidFill>
              </a:rPr>
              <a:t>Timeline of the Project</a:t>
            </a:r>
            <a:endParaRPr lang="en-US" alt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054684"/>
              </p:ext>
            </p:extLst>
          </p:nvPr>
        </p:nvGraphicFramePr>
        <p:xfrm>
          <a:off x="1948872" y="935797"/>
          <a:ext cx="8484432" cy="542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9374263" y="2270097"/>
            <a:ext cx="1130530" cy="275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High Radix To Binary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Converter (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27" y="4793708"/>
            <a:ext cx="2906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Output level at Input voltages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1" y="536299"/>
            <a:ext cx="6635935" cy="3225804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3853544"/>
            <a:ext cx="6975564" cy="2908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Memristive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Radix-4 Multistate Switch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:\Users\shreya\Desktop\btp\radix4M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7" y="958214"/>
            <a:ext cx="4441375" cy="349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75" y="1264988"/>
            <a:ext cx="4508682" cy="2921045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79714" y="4732078"/>
            <a:ext cx="9705703" cy="15440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It is capable of storing data in radix-4 format and can have four states: (0)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 (1)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 (2)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and (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3)</a:t>
            </a:r>
            <a:r>
              <a:rPr lang="en-US" baseline="-25000" dirty="0" smtClean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4 </a:t>
            </a:r>
            <a:endParaRPr lang="en-US" dirty="0" smtClean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range of composite </a:t>
            </a:r>
            <a:r>
              <a:rPr lang="en-US" dirty="0" err="1"/>
              <a:t>memristance</a:t>
            </a:r>
            <a:r>
              <a:rPr lang="en-US" dirty="0"/>
              <a:t> is [Ron/3, </a:t>
            </a:r>
            <a:r>
              <a:rPr lang="en-US" dirty="0" err="1"/>
              <a:t>Roff</a:t>
            </a:r>
            <a:r>
              <a:rPr lang="en-US" dirty="0"/>
              <a:t>/3</a:t>
            </a:r>
            <a:r>
              <a:rPr lang="en-US" dirty="0" smtClean="0"/>
              <a:t>]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The threshold voltage for the first branch is </a:t>
            </a:r>
            <a:r>
              <a:rPr lang="en-US" dirty="0" smtClean="0"/>
              <a:t>VSET, second </a:t>
            </a:r>
            <a:r>
              <a:rPr lang="en-US" dirty="0"/>
              <a:t>branch is 2VSET </a:t>
            </a:r>
            <a:r>
              <a:rPr lang="en-US" dirty="0" smtClean="0"/>
              <a:t>and third </a:t>
            </a:r>
            <a:r>
              <a:rPr lang="en-US" dirty="0"/>
              <a:t>branch is 3VSET</a:t>
            </a:r>
            <a:endParaRPr lang="en-IN" sz="1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22960" y="822960"/>
            <a:ext cx="4323806" cy="3762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6766" y="2913017"/>
            <a:ext cx="1121409" cy="65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75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Radix-4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Multistate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Switch (SPICE SIMULATION)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7" y="832104"/>
            <a:ext cx="11546717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6056" y="9144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Threshold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ype Adaptive Memristor Circuit Model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8" y="1053295"/>
            <a:ext cx="5270897" cy="39222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814635" y="499368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Pinched Hysteresis [5]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" y="5291070"/>
            <a:ext cx="4372201" cy="106045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2" y="1358325"/>
            <a:ext cx="4500583" cy="269163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96834" y="4347351"/>
            <a:ext cx="43722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Equivalent </a:t>
            </a:r>
            <a:r>
              <a:rPr lang="en-US" i="1" dirty="0"/>
              <a:t>circuit of the coupled ohmic-tunneling variable-resistor circuit </a:t>
            </a:r>
            <a:r>
              <a:rPr lang="en-US" i="1" dirty="0" smtClean="0"/>
              <a:t>model [1,4]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7496" y="301752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7496" y="1031206"/>
            <a:ext cx="108182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1] </a:t>
            </a:r>
            <a:r>
              <a:rPr lang="en-US" sz="1600" b="1" dirty="0" err="1">
                <a:solidFill>
                  <a:srgbClr val="000000"/>
                </a:solidFill>
              </a:rPr>
              <a:t>Vourkas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Ioannis</a:t>
            </a:r>
            <a:r>
              <a:rPr lang="en-US" sz="1600" b="1" dirty="0">
                <a:solidFill>
                  <a:srgbClr val="000000"/>
                </a:solidFill>
              </a:rPr>
              <a:t>, and Georgios </a:t>
            </a:r>
            <a:r>
              <a:rPr lang="en-US" sz="1600" b="1" dirty="0" err="1">
                <a:solidFill>
                  <a:srgbClr val="000000"/>
                </a:solidFill>
              </a:rPr>
              <a:t>Ch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Sirakoulis</a:t>
            </a:r>
            <a:r>
              <a:rPr lang="en-US" sz="1600" b="1" dirty="0">
                <a:solidFill>
                  <a:srgbClr val="000000"/>
                </a:solidFill>
              </a:rPr>
              <a:t>. </a:t>
            </a:r>
            <a:r>
              <a:rPr lang="en-US" sz="1600" b="1" i="1" dirty="0">
                <a:solidFill>
                  <a:srgbClr val="000000"/>
                </a:solidFill>
              </a:rPr>
              <a:t>Memristor-based </a:t>
            </a:r>
            <a:r>
              <a:rPr lang="en-US" sz="1600" b="1" i="1" dirty="0" err="1">
                <a:solidFill>
                  <a:srgbClr val="000000"/>
                </a:solidFill>
              </a:rPr>
              <a:t>nanoelectronic</a:t>
            </a:r>
            <a:r>
              <a:rPr lang="en-US" sz="1600" b="1" i="1" dirty="0">
                <a:solidFill>
                  <a:srgbClr val="000000"/>
                </a:solidFill>
              </a:rPr>
              <a:t> computing circuits and architectures</a:t>
            </a:r>
            <a:r>
              <a:rPr lang="en-US" sz="1600" b="1" dirty="0">
                <a:solidFill>
                  <a:srgbClr val="000000"/>
                </a:solidFill>
              </a:rPr>
              <a:t>. Vol. 19. Cham: Springer International Publishing, 2016.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</a:rPr>
              <a:t>[2] </a:t>
            </a:r>
            <a:r>
              <a:rPr lang="en-US" sz="1600" b="1" dirty="0" err="1">
                <a:solidFill>
                  <a:srgbClr val="000000"/>
                </a:solidFill>
              </a:rPr>
              <a:t>Hamdioui</a:t>
            </a:r>
            <a:r>
              <a:rPr lang="en-US" sz="1600" b="1" dirty="0">
                <a:solidFill>
                  <a:srgbClr val="000000"/>
                </a:solidFill>
              </a:rPr>
              <a:t>, Said, et al. "Memristor based computation-in-memory architecture for data-intensive applications." </a:t>
            </a:r>
            <a:r>
              <a:rPr lang="en-US" sz="1600" b="1" i="1" dirty="0">
                <a:solidFill>
                  <a:srgbClr val="000000"/>
                </a:solidFill>
              </a:rPr>
              <a:t>Proceedings of the 2015 design, automation &amp; test in Europe conference &amp; exhibition</a:t>
            </a:r>
            <a:r>
              <a:rPr lang="en-US" sz="1600" b="1" dirty="0">
                <a:solidFill>
                  <a:srgbClr val="000000"/>
                </a:solidFill>
              </a:rPr>
              <a:t>. EDA Consortium, 2015. </a:t>
            </a:r>
          </a:p>
          <a:p>
            <a:pPr algn="just"/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r>
              <a:rPr lang="en-US" sz="1600" b="1" dirty="0">
                <a:solidFill>
                  <a:srgbClr val="000000"/>
                </a:solidFill>
              </a:rPr>
              <a:t>[3] Zhang, Yang, et al. "A novel design for memristor-based logic switch and crossbar circuits." </a:t>
            </a:r>
            <a:r>
              <a:rPr lang="en-US" sz="1600" b="1" i="1" dirty="0">
                <a:solidFill>
                  <a:srgbClr val="000000"/>
                </a:solidFill>
              </a:rPr>
              <a:t>IEEE Transactions on Circuits and Systems I: Regular Papers </a:t>
            </a:r>
            <a:r>
              <a:rPr lang="en-US" sz="1600" b="1" dirty="0">
                <a:solidFill>
                  <a:srgbClr val="000000"/>
                </a:solidFill>
              </a:rPr>
              <a:t>62.5 (2015): 1402-1411. </a:t>
            </a:r>
          </a:p>
          <a:p>
            <a:pPr algn="just"/>
            <a:endParaRPr lang="en-IN" sz="1600" b="1" dirty="0" smtClean="0">
              <a:solidFill>
                <a:srgbClr val="0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[4] </a:t>
            </a:r>
            <a:r>
              <a:rPr lang="en-US" sz="1600" b="1" dirty="0" err="1">
                <a:solidFill>
                  <a:srgbClr val="000000"/>
                </a:solidFill>
              </a:rPr>
              <a:t>Kvatinsky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Shahar</a:t>
            </a:r>
            <a:r>
              <a:rPr lang="en-US" sz="1600" b="1" dirty="0">
                <a:solidFill>
                  <a:srgbClr val="000000"/>
                </a:solidFill>
              </a:rPr>
              <a:t>, et al. "TEAM: Threshold adaptive memristor model." </a:t>
            </a:r>
            <a:r>
              <a:rPr lang="en-US" sz="1600" b="1" i="1" dirty="0">
                <a:solidFill>
                  <a:srgbClr val="000000"/>
                </a:solidFill>
              </a:rPr>
              <a:t>IEEE transactions on circuits and systems I: regular papers </a:t>
            </a:r>
            <a:r>
              <a:rPr lang="en-US" sz="1600" b="1" dirty="0">
                <a:solidFill>
                  <a:srgbClr val="000000"/>
                </a:solidFill>
              </a:rPr>
              <a:t>60.1 (2012): 211-221. </a:t>
            </a: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[5] </a:t>
            </a:r>
            <a:r>
              <a:rPr lang="en-US" sz="1600" b="1" dirty="0">
                <a:solidFill>
                  <a:srgbClr val="000000"/>
                </a:solidFill>
              </a:rPr>
              <a:t>Chua, Leon. "Memristor-the missing circuit element." </a:t>
            </a:r>
            <a:r>
              <a:rPr lang="en-US" sz="1600" b="1" i="1" dirty="0">
                <a:solidFill>
                  <a:srgbClr val="000000"/>
                </a:solidFill>
              </a:rPr>
              <a:t>IEEE Transactions on circuit theory </a:t>
            </a:r>
            <a:r>
              <a:rPr lang="en-US" sz="1600" b="1" dirty="0">
                <a:solidFill>
                  <a:srgbClr val="000000"/>
                </a:solidFill>
              </a:rPr>
              <a:t>18.5 (1971): 507-519.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[6] </a:t>
            </a:r>
            <a:r>
              <a:rPr lang="en-US" sz="1600" b="1" dirty="0">
                <a:solidFill>
                  <a:srgbClr val="000000"/>
                </a:solidFill>
              </a:rPr>
              <a:t>Ho, </a:t>
            </a:r>
            <a:r>
              <a:rPr lang="en-US" sz="1600" b="1" dirty="0" err="1">
                <a:solidFill>
                  <a:srgbClr val="000000"/>
                </a:solidFill>
              </a:rPr>
              <a:t>Yenpo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Garng</a:t>
            </a:r>
            <a:r>
              <a:rPr lang="en-US" sz="1600" b="1" dirty="0">
                <a:solidFill>
                  <a:srgbClr val="000000"/>
                </a:solidFill>
              </a:rPr>
              <a:t> M. Huang, and Peng Li. "Dynamical properties and design analysis for nonvolatile memristor memories." </a:t>
            </a:r>
            <a:r>
              <a:rPr lang="en-US" sz="1600" b="1" i="1" dirty="0">
                <a:solidFill>
                  <a:srgbClr val="000000"/>
                </a:solidFill>
              </a:rPr>
              <a:t>IEEE Transactions on Circuits and Systems I: Regular Papers </a:t>
            </a:r>
            <a:r>
              <a:rPr lang="en-US" sz="1600" b="1" dirty="0">
                <a:solidFill>
                  <a:srgbClr val="000000"/>
                </a:solidFill>
              </a:rPr>
              <a:t>58.4 (2010): 724-736.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7</a:t>
            </a:r>
            <a:r>
              <a:rPr lang="en-US" sz="1600" b="1" dirty="0" smtClean="0">
                <a:solidFill>
                  <a:srgbClr val="000000"/>
                </a:solidFill>
              </a:rPr>
              <a:t>] </a:t>
            </a:r>
            <a:r>
              <a:rPr lang="en-US" sz="1600" b="1" dirty="0" err="1">
                <a:solidFill>
                  <a:srgbClr val="000000"/>
                </a:solidFill>
              </a:rPr>
              <a:t>Kvatinsky</a:t>
            </a:r>
            <a:r>
              <a:rPr lang="en-US" sz="1600" b="1" dirty="0">
                <a:solidFill>
                  <a:srgbClr val="000000"/>
                </a:solidFill>
              </a:rPr>
              <a:t>, </a:t>
            </a:r>
            <a:r>
              <a:rPr lang="en-US" sz="1600" b="1" dirty="0" err="1">
                <a:solidFill>
                  <a:srgbClr val="000000"/>
                </a:solidFill>
              </a:rPr>
              <a:t>Shahar</a:t>
            </a:r>
            <a:r>
              <a:rPr lang="en-US" sz="1600" b="1" dirty="0">
                <a:solidFill>
                  <a:srgbClr val="000000"/>
                </a:solidFill>
              </a:rPr>
              <a:t>, et al. "VTEAM: A general model for voltage-controlled memristors." </a:t>
            </a:r>
            <a:r>
              <a:rPr lang="en-US" sz="1600" b="1" i="1" dirty="0">
                <a:solidFill>
                  <a:srgbClr val="000000"/>
                </a:solidFill>
              </a:rPr>
              <a:t>IEEE Transactions on Circuits and Systems II: Express Briefs </a:t>
            </a:r>
            <a:r>
              <a:rPr lang="en-US" sz="1600" b="1" dirty="0">
                <a:solidFill>
                  <a:srgbClr val="000000"/>
                </a:solidFill>
              </a:rPr>
              <a:t>62.8 (2015): 786-790.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algn="just"/>
            <a:endParaRPr lang="en-US" sz="1600" b="1" dirty="0">
              <a:solidFill>
                <a:srgbClr val="000000"/>
              </a:solidFill>
            </a:endParaRPr>
          </a:p>
          <a:p>
            <a:pPr algn="just"/>
            <a:r>
              <a:rPr lang="en-US" sz="1600" b="1" dirty="0" smtClean="0"/>
              <a:t>[8] </a:t>
            </a:r>
            <a:r>
              <a:rPr lang="en-US" sz="1600" b="1" dirty="0" err="1"/>
              <a:t>Radwan</a:t>
            </a:r>
            <a:r>
              <a:rPr lang="en-US" sz="1600" b="1" dirty="0"/>
              <a:t>, Ahmed G., and Mohammed E. </a:t>
            </a:r>
            <a:r>
              <a:rPr lang="en-US" sz="1600" b="1" dirty="0" err="1"/>
              <a:t>Fouda</a:t>
            </a:r>
            <a:r>
              <a:rPr lang="en-US" sz="1600" b="1" dirty="0"/>
              <a:t>. </a:t>
            </a:r>
            <a:r>
              <a:rPr lang="en-US" sz="1600" b="1" i="1" dirty="0"/>
              <a:t>On the mathematical modeling of memristor, </a:t>
            </a:r>
            <a:r>
              <a:rPr lang="en-US" sz="1600" b="1" i="1" dirty="0" err="1"/>
              <a:t>memcapacitor</a:t>
            </a:r>
            <a:r>
              <a:rPr lang="en-US" sz="1600" b="1" i="1" dirty="0"/>
              <a:t>, and </a:t>
            </a:r>
            <a:r>
              <a:rPr lang="en-US" sz="1600" b="1" i="1" dirty="0" err="1"/>
              <a:t>meminductor</a:t>
            </a:r>
            <a:r>
              <a:rPr lang="en-US" sz="1600" b="1" dirty="0"/>
              <a:t>. Vol. 26. New York: Springer, 2015. </a:t>
            </a:r>
          </a:p>
        </p:txBody>
      </p:sp>
    </p:spTree>
    <p:extLst>
      <p:ext uri="{BB962C8B-B14F-4D97-AF65-F5344CB8AC3E}">
        <p14:creationId xmlns:p14="http://schemas.microsoft.com/office/powerpoint/2010/main" val="19050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91" y="2770632"/>
            <a:ext cx="3499941" cy="942384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  <a:t>Thank You.</a:t>
            </a:r>
            <a:b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N" sz="6000" b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IN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845" y="2625633"/>
            <a:ext cx="8281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IN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19" y="195943"/>
            <a:ext cx="828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Conventional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ALUs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1730407"/>
            <a:ext cx="4336870" cy="36106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74474" y="2830338"/>
            <a:ext cx="1280160" cy="7053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746812"/>
            <a:ext cx="5577840" cy="557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9" y="195943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Possible </a:t>
            </a:r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Improvements on top of Conventional ALU design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617560"/>
            <a:ext cx="5355772" cy="447234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60720" y="3138988"/>
            <a:ext cx="1606732" cy="9013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60720" y="2492657"/>
            <a:ext cx="129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Made Possible by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8081" y="1743067"/>
            <a:ext cx="45328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Proposed ALU Architecture consisting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Memristor based High Radix Switches used in development of storage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Memory-Aided </a:t>
            </a:r>
            <a:r>
              <a:rPr lang="en-IN" dirty="0" smtClean="0"/>
              <a:t>Computing for fast and efficient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Dedicated operation blocks leading to scalable architecture with lesser footprint due to utilization of </a:t>
            </a:r>
            <a:r>
              <a:rPr lang="en-IN" dirty="0"/>
              <a:t>M</a:t>
            </a:r>
            <a:r>
              <a:rPr lang="en-IN" dirty="0" smtClean="0"/>
              <a:t>emristors.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Local Memristor ‘Cache’ in dedicated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98081" y="1617560"/>
            <a:ext cx="4402182" cy="4221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6469" y="2625633"/>
            <a:ext cx="10646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solidFill>
                  <a:schemeClr val="accent1">
                    <a:lumMod val="75000"/>
                  </a:schemeClr>
                </a:solidFill>
              </a:rPr>
              <a:t>Proposed ALU Architecture</a:t>
            </a:r>
            <a:endParaRPr lang="en-IN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" y="209006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Block Diagram- General Structure of ALU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109" y="1024464"/>
            <a:ext cx="3526427" cy="438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Features of Proposed Architecture: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High-Radix </a:t>
            </a:r>
            <a:r>
              <a:rPr lang="en-IN" dirty="0" smtClean="0"/>
              <a:t>internal representation and 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Scalable to Greater number of operations just by inserting new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Memory-Aided </a:t>
            </a:r>
            <a:r>
              <a:rPr lang="en-IN" dirty="0" smtClean="0"/>
              <a:t>Computing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Exploiting benefits of Memristor such as less area and </a:t>
            </a:r>
            <a:r>
              <a:rPr lang="en-IN" dirty="0" smtClean="0"/>
              <a:t>lower power </a:t>
            </a:r>
            <a:r>
              <a:rPr lang="en-IN" dirty="0" smtClean="0"/>
              <a:t>consumption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543109" y="855337"/>
            <a:ext cx="3567248" cy="53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4" y="1102286"/>
            <a:ext cx="7752533" cy="48686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6644" y="1102286"/>
            <a:ext cx="7752533" cy="4868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Input Processing Block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5" y="829210"/>
            <a:ext cx="3171825" cy="524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6" y="1541417"/>
            <a:ext cx="2667000" cy="4180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523706" y="829214"/>
            <a:ext cx="1404393" cy="2802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523706" y="3631474"/>
            <a:ext cx="1404393" cy="2446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0796" y="829211"/>
            <a:ext cx="3171825" cy="524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654742" y="1249029"/>
            <a:ext cx="162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Detailed Block</a:t>
            </a:r>
          </a:p>
          <a:p>
            <a:r>
              <a:rPr lang="en-IN" sz="1600" b="1" dirty="0" smtClean="0"/>
              <a:t>Implementation</a:t>
            </a:r>
            <a:endParaRPr lang="en-IN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805316" y="2200313"/>
            <a:ext cx="3055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Functions</a:t>
            </a:r>
            <a:r>
              <a:rPr lang="en-IN" dirty="0" smtClean="0"/>
              <a:t>: </a:t>
            </a:r>
          </a:p>
          <a:p>
            <a:endParaRPr lang="en-IN" dirty="0"/>
          </a:p>
          <a:p>
            <a:r>
              <a:rPr lang="en-IN" dirty="0" smtClean="0"/>
              <a:t>Converts Binary operand into radix-4 signal.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161313" y="2293640"/>
            <a:ext cx="14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… N/2 DACs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246074" y="3631474"/>
          <a:ext cx="2174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20"/>
                <a:gridCol w="1087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Binary </a:t>
                      </a:r>
                    </a:p>
                    <a:p>
                      <a:pPr algn="ctr"/>
                      <a:r>
                        <a:rPr lang="en-IN" dirty="0" smtClean="0"/>
                        <a:t>Operand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Analog Signal (V)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</a:t>
                      </a:r>
                    </a:p>
                    <a:p>
                      <a:pPr algn="ctr"/>
                      <a:r>
                        <a:rPr lang="en-IN" dirty="0" smtClean="0"/>
                        <a:t>01</a:t>
                      </a:r>
                    </a:p>
                    <a:p>
                      <a:pPr algn="ctr"/>
                      <a:r>
                        <a:rPr lang="en-IN" dirty="0" smtClean="0"/>
                        <a:t>10</a:t>
                      </a:r>
                    </a:p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</a:p>
                    <a:p>
                      <a:pPr algn="ctr"/>
                      <a:r>
                        <a:rPr lang="en-IN" dirty="0" smtClean="0"/>
                        <a:t>2.5</a:t>
                      </a:r>
                    </a:p>
                    <a:p>
                      <a:pPr algn="ctr"/>
                      <a:r>
                        <a:rPr lang="en-IN" dirty="0" smtClean="0"/>
                        <a:t>4.5</a:t>
                      </a:r>
                    </a:p>
                    <a:p>
                      <a:pPr algn="ctr"/>
                      <a:r>
                        <a:rPr lang="en-IN" dirty="0" smtClean="0"/>
                        <a:t>6.5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580606" y="1946366"/>
            <a:ext cx="169817" cy="283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1580606" y="2204716"/>
            <a:ext cx="169817" cy="283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805316" y="1833804"/>
            <a:ext cx="3147198" cy="41359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856706" y="1541417"/>
            <a:ext cx="2667000" cy="4180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35129" y="0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Input Processing Block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1276" y="-136523"/>
            <a:ext cx="1162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Multiplication Block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90604" y="1334801"/>
            <a:ext cx="6649979" cy="4396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21823" y="3984735"/>
            <a:ext cx="1976718" cy="36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521823" y="398245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Modified Crossbar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56647" y="683366"/>
            <a:ext cx="3293128" cy="494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56647" y="2804817"/>
            <a:ext cx="3293128" cy="793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1048" y="7745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Detailed Block</a:t>
            </a:r>
          </a:p>
          <a:p>
            <a:r>
              <a:rPr lang="en-IN" b="1" dirty="0"/>
              <a:t>Implementation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94192" y="891152"/>
            <a:ext cx="1446942" cy="962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706233" y="930544"/>
            <a:ext cx="143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Radix-4 Multistate Switch(MSS)</a:t>
            </a:r>
            <a:endParaRPr lang="en-IN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75" y="521625"/>
            <a:ext cx="4326872" cy="3369599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8901954" y="891152"/>
            <a:ext cx="457200" cy="5297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359154" y="1177723"/>
            <a:ext cx="12588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2129" y="4443014"/>
            <a:ext cx="5752584" cy="23083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 crossbar-based </a:t>
            </a:r>
            <a:r>
              <a:rPr lang="en-US" dirty="0"/>
              <a:t>memory </a:t>
            </a:r>
            <a:r>
              <a:rPr lang="en-US" dirty="0" smtClean="0"/>
              <a:t>provides [1]: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read/write of </a:t>
            </a:r>
            <a:r>
              <a:rPr lang="en-US" dirty="0" smtClean="0"/>
              <a:t>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 partial </a:t>
            </a:r>
            <a:r>
              <a:rPr lang="en-US" dirty="0"/>
              <a:t>product creation for </a:t>
            </a:r>
            <a:r>
              <a:rPr lang="en-US" dirty="0" smtClean="0"/>
              <a:t>multiplication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of </a:t>
            </a:r>
            <a:r>
              <a:rPr lang="en-US" dirty="0"/>
              <a:t>information in a compact, high-radix </a:t>
            </a:r>
            <a:r>
              <a:rPr lang="en-US" dirty="0" smtClean="0"/>
              <a:t>form</a:t>
            </a:r>
          </a:p>
          <a:p>
            <a:endParaRPr lang="en-US" dirty="0" smtClean="0"/>
          </a:p>
          <a:p>
            <a:r>
              <a:rPr lang="en-US" dirty="0" smtClean="0"/>
              <a:t>Binary Arithmetic Circuits performed using CMOS peripheral circuits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</TotalTime>
  <Words>768</Words>
  <Application>Microsoft Office PowerPoint</Application>
  <PresentationFormat>Widescreen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High-Radix Arithmetic-Logic Unit (ALU) based on composite memristor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Multimodal Biometric System based on Diffused Graphs and Optimal Score Fusion</dc:title>
  <dc:creator>shivam rishi</dc:creator>
  <cp:lastModifiedBy>shreya seth</cp:lastModifiedBy>
  <cp:revision>174</cp:revision>
  <dcterms:created xsi:type="dcterms:W3CDTF">2019-01-05T00:33:00Z</dcterms:created>
  <dcterms:modified xsi:type="dcterms:W3CDTF">2019-05-22T19:59:18Z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