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268" r:id="rId2"/>
    <p:sldId id="299" r:id="rId3"/>
    <p:sldId id="301" r:id="rId4"/>
    <p:sldId id="279" r:id="rId5"/>
    <p:sldId id="293" r:id="rId6"/>
    <p:sldId id="306" r:id="rId7"/>
    <p:sldId id="280" r:id="rId8"/>
    <p:sldId id="298" r:id="rId9"/>
    <p:sldId id="308" r:id="rId10"/>
    <p:sldId id="307" r:id="rId11"/>
    <p:sldId id="309" r:id="rId12"/>
    <p:sldId id="29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CCFF9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60"/>
  </p:normalViewPr>
  <p:slideViewPr>
    <p:cSldViewPr>
      <p:cViewPr varScale="1">
        <p:scale>
          <a:sx n="82" d="100"/>
          <a:sy n="82" d="100"/>
        </p:scale>
        <p:origin x="60" y="48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AE424-4FE1-4376-8E76-425DE9B3CD9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1A2ED43-D06B-4834-9CB7-5C9E7D138AB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Launcher</a:t>
          </a:r>
          <a:endParaRPr lang="en-US" dirty="0"/>
        </a:p>
      </dgm:t>
    </dgm:pt>
    <dgm:pt modelId="{6029D874-5970-45D1-A30D-B787F08EB648}" type="parTrans" cxnId="{18AC3D6F-2355-42F1-BA7F-F5FB13E0F80D}">
      <dgm:prSet/>
      <dgm:spPr/>
      <dgm:t>
        <a:bodyPr/>
        <a:lstStyle/>
        <a:p>
          <a:endParaRPr lang="en-US"/>
        </a:p>
      </dgm:t>
    </dgm:pt>
    <dgm:pt modelId="{FBCB3AF2-D4E2-41D5-9480-63939B056F8F}" type="sibTrans" cxnId="{18AC3D6F-2355-42F1-BA7F-F5FB13E0F80D}">
      <dgm:prSet/>
      <dgm:spPr/>
      <dgm:t>
        <a:bodyPr/>
        <a:lstStyle/>
        <a:p>
          <a:endParaRPr lang="en-US"/>
        </a:p>
      </dgm:t>
    </dgm:pt>
    <dgm:pt modelId="{61032481-45F5-4CFD-AE74-71E3FB546DB2}">
      <dgm:prSet phldrT="[Text]"/>
      <dgm:spPr/>
      <dgm:t>
        <a:bodyPr/>
        <a:lstStyle/>
        <a:p>
          <a:r>
            <a:rPr lang="en-US" dirty="0" smtClean="0"/>
            <a:t>Analyzer</a:t>
          </a:r>
          <a:endParaRPr lang="en-US" dirty="0"/>
        </a:p>
      </dgm:t>
    </dgm:pt>
    <dgm:pt modelId="{BC997519-AF28-4259-8A9D-C3B5BB3057A2}" type="parTrans" cxnId="{2E60D5FD-E9E1-4328-AC34-8A8D517155AB}">
      <dgm:prSet/>
      <dgm:spPr/>
      <dgm:t>
        <a:bodyPr/>
        <a:lstStyle/>
        <a:p>
          <a:endParaRPr lang="en-US"/>
        </a:p>
      </dgm:t>
    </dgm:pt>
    <dgm:pt modelId="{C746ED7A-907A-403E-8184-C4D85576E8DE}" type="sibTrans" cxnId="{2E60D5FD-E9E1-4328-AC34-8A8D517155AB}">
      <dgm:prSet/>
      <dgm:spPr/>
      <dgm:t>
        <a:bodyPr/>
        <a:lstStyle/>
        <a:p>
          <a:endParaRPr lang="en-US"/>
        </a:p>
      </dgm:t>
    </dgm:pt>
    <dgm:pt modelId="{666729C1-EA81-4810-BE4F-9782F2DB265B}">
      <dgm:prSet phldrT="[Text]"/>
      <dgm:spPr/>
      <dgm:t>
        <a:bodyPr/>
        <a:lstStyle/>
        <a:p>
          <a:r>
            <a:rPr lang="en-US" dirty="0" smtClean="0"/>
            <a:t>DV Kit</a:t>
          </a:r>
          <a:endParaRPr lang="en-US" dirty="0"/>
        </a:p>
      </dgm:t>
    </dgm:pt>
    <dgm:pt modelId="{7E8926EB-6A88-4B59-8FE4-46048D40A044}" type="parTrans" cxnId="{78297C6A-F567-4AED-BC6B-1340090F0E18}">
      <dgm:prSet/>
      <dgm:spPr/>
      <dgm:t>
        <a:bodyPr/>
        <a:lstStyle/>
        <a:p>
          <a:endParaRPr lang="en-US"/>
        </a:p>
      </dgm:t>
    </dgm:pt>
    <dgm:pt modelId="{C04BED64-C543-470F-B6EF-98A8E2F4A736}" type="sibTrans" cxnId="{78297C6A-F567-4AED-BC6B-1340090F0E18}">
      <dgm:prSet/>
      <dgm:spPr/>
      <dgm:t>
        <a:bodyPr/>
        <a:lstStyle/>
        <a:p>
          <a:endParaRPr lang="en-US"/>
        </a:p>
      </dgm:t>
    </dgm:pt>
    <dgm:pt modelId="{C20EC3E0-53D2-48A5-9683-5C31C69D91A8}" type="pres">
      <dgm:prSet presAssocID="{539AE424-4FE1-4376-8E76-425DE9B3CD9A}" presName="CompostProcess" presStyleCnt="0">
        <dgm:presLayoutVars>
          <dgm:dir/>
          <dgm:resizeHandles val="exact"/>
        </dgm:presLayoutVars>
      </dgm:prSet>
      <dgm:spPr/>
    </dgm:pt>
    <dgm:pt modelId="{355B3CF7-22C3-40ED-8AD9-E81BC2D994B0}" type="pres">
      <dgm:prSet presAssocID="{539AE424-4FE1-4376-8E76-425DE9B3CD9A}" presName="arrow" presStyleLbl="bgShp" presStyleIdx="0" presStyleCnt="1"/>
      <dgm:spPr/>
    </dgm:pt>
    <dgm:pt modelId="{B504B894-2C3B-496E-9024-D286AF7E063F}" type="pres">
      <dgm:prSet presAssocID="{539AE424-4FE1-4376-8E76-425DE9B3CD9A}" presName="linearProcess" presStyleCnt="0"/>
      <dgm:spPr/>
    </dgm:pt>
    <dgm:pt modelId="{4C8D14E8-368F-4CF7-9EFF-0E753070AAAF}" type="pres">
      <dgm:prSet presAssocID="{E1A2ED43-D06B-4834-9CB7-5C9E7D138AB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B6553-0D3C-4242-A9B1-C2DC90CDBCE0}" type="pres">
      <dgm:prSet presAssocID="{FBCB3AF2-D4E2-41D5-9480-63939B056F8F}" presName="sibTrans" presStyleCnt="0"/>
      <dgm:spPr/>
    </dgm:pt>
    <dgm:pt modelId="{F5813783-E4D5-419D-9D03-1264882F076A}" type="pres">
      <dgm:prSet presAssocID="{61032481-45F5-4CFD-AE74-71E3FB546DB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F6D95-D0E3-47A5-9974-4508F3B05175}" type="pres">
      <dgm:prSet presAssocID="{C746ED7A-907A-403E-8184-C4D85576E8DE}" presName="sibTrans" presStyleCnt="0"/>
      <dgm:spPr/>
    </dgm:pt>
    <dgm:pt modelId="{52B3B347-1ABA-4A65-8FAE-A92214BA1E57}" type="pres">
      <dgm:prSet presAssocID="{666729C1-EA81-4810-BE4F-9782F2DB265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C3D6F-2355-42F1-BA7F-F5FB13E0F80D}" srcId="{539AE424-4FE1-4376-8E76-425DE9B3CD9A}" destId="{E1A2ED43-D06B-4834-9CB7-5C9E7D138AB5}" srcOrd="0" destOrd="0" parTransId="{6029D874-5970-45D1-A30D-B787F08EB648}" sibTransId="{FBCB3AF2-D4E2-41D5-9480-63939B056F8F}"/>
    <dgm:cxn modelId="{AF27DCC6-414B-4719-9996-712A31FD2C1C}" type="presOf" srcId="{E1A2ED43-D06B-4834-9CB7-5C9E7D138AB5}" destId="{4C8D14E8-368F-4CF7-9EFF-0E753070AAAF}" srcOrd="0" destOrd="0" presId="urn:microsoft.com/office/officeart/2005/8/layout/hProcess9"/>
    <dgm:cxn modelId="{78297C6A-F567-4AED-BC6B-1340090F0E18}" srcId="{539AE424-4FE1-4376-8E76-425DE9B3CD9A}" destId="{666729C1-EA81-4810-BE4F-9782F2DB265B}" srcOrd="2" destOrd="0" parTransId="{7E8926EB-6A88-4B59-8FE4-46048D40A044}" sibTransId="{C04BED64-C543-470F-B6EF-98A8E2F4A736}"/>
    <dgm:cxn modelId="{2E60D5FD-E9E1-4328-AC34-8A8D517155AB}" srcId="{539AE424-4FE1-4376-8E76-425DE9B3CD9A}" destId="{61032481-45F5-4CFD-AE74-71E3FB546DB2}" srcOrd="1" destOrd="0" parTransId="{BC997519-AF28-4259-8A9D-C3B5BB3057A2}" sibTransId="{C746ED7A-907A-403E-8184-C4D85576E8DE}"/>
    <dgm:cxn modelId="{2237E186-2208-4AB8-AA32-F59C2BABCBBF}" type="presOf" srcId="{666729C1-EA81-4810-BE4F-9782F2DB265B}" destId="{52B3B347-1ABA-4A65-8FAE-A92214BA1E57}" srcOrd="0" destOrd="0" presId="urn:microsoft.com/office/officeart/2005/8/layout/hProcess9"/>
    <dgm:cxn modelId="{2E031E2F-BF6F-4B29-9F1F-7FB6237CA3C0}" type="presOf" srcId="{61032481-45F5-4CFD-AE74-71E3FB546DB2}" destId="{F5813783-E4D5-419D-9D03-1264882F076A}" srcOrd="0" destOrd="0" presId="urn:microsoft.com/office/officeart/2005/8/layout/hProcess9"/>
    <dgm:cxn modelId="{05E39E1C-9C15-4800-A5B2-E57F264CA68A}" type="presOf" srcId="{539AE424-4FE1-4376-8E76-425DE9B3CD9A}" destId="{C20EC3E0-53D2-48A5-9683-5C31C69D91A8}" srcOrd="0" destOrd="0" presId="urn:microsoft.com/office/officeart/2005/8/layout/hProcess9"/>
    <dgm:cxn modelId="{AEF3EC77-EC86-43D2-B46E-6815674E6D95}" type="presParOf" srcId="{C20EC3E0-53D2-48A5-9683-5C31C69D91A8}" destId="{355B3CF7-22C3-40ED-8AD9-E81BC2D994B0}" srcOrd="0" destOrd="0" presId="urn:microsoft.com/office/officeart/2005/8/layout/hProcess9"/>
    <dgm:cxn modelId="{06644F48-B037-4CAA-9198-00432DC72AF3}" type="presParOf" srcId="{C20EC3E0-53D2-48A5-9683-5C31C69D91A8}" destId="{B504B894-2C3B-496E-9024-D286AF7E063F}" srcOrd="1" destOrd="0" presId="urn:microsoft.com/office/officeart/2005/8/layout/hProcess9"/>
    <dgm:cxn modelId="{16E79E62-9A8F-44A6-85D7-82A84A4D77C8}" type="presParOf" srcId="{B504B894-2C3B-496E-9024-D286AF7E063F}" destId="{4C8D14E8-368F-4CF7-9EFF-0E753070AAAF}" srcOrd="0" destOrd="0" presId="urn:microsoft.com/office/officeart/2005/8/layout/hProcess9"/>
    <dgm:cxn modelId="{18CFDCBC-8A00-4909-B23D-D5194B57EB44}" type="presParOf" srcId="{B504B894-2C3B-496E-9024-D286AF7E063F}" destId="{C2DB6553-0D3C-4242-A9B1-C2DC90CDBCE0}" srcOrd="1" destOrd="0" presId="urn:microsoft.com/office/officeart/2005/8/layout/hProcess9"/>
    <dgm:cxn modelId="{E991998C-91BC-46FB-9FAA-A9C51C92857C}" type="presParOf" srcId="{B504B894-2C3B-496E-9024-D286AF7E063F}" destId="{F5813783-E4D5-419D-9D03-1264882F076A}" srcOrd="2" destOrd="0" presId="urn:microsoft.com/office/officeart/2005/8/layout/hProcess9"/>
    <dgm:cxn modelId="{0A50BCE7-77F2-4509-9733-30959B42F61E}" type="presParOf" srcId="{B504B894-2C3B-496E-9024-D286AF7E063F}" destId="{38EF6D95-D0E3-47A5-9974-4508F3B05175}" srcOrd="3" destOrd="0" presId="urn:microsoft.com/office/officeart/2005/8/layout/hProcess9"/>
    <dgm:cxn modelId="{3DF39B4E-8E0B-46D8-9C6F-81DE5A8623A8}" type="presParOf" srcId="{B504B894-2C3B-496E-9024-D286AF7E063F}" destId="{52B3B347-1ABA-4A65-8FAE-A92214BA1E5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AE424-4FE1-4376-8E76-425DE9B3CD9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1A2ED43-D06B-4834-9CB7-5C9E7D138AB5}">
      <dgm:prSet phldrT="[Text]"/>
      <dgm:spPr/>
      <dgm:t>
        <a:bodyPr/>
        <a:lstStyle/>
        <a:p>
          <a:r>
            <a:rPr lang="en-US" dirty="0" smtClean="0"/>
            <a:t>Launcher</a:t>
          </a:r>
          <a:endParaRPr lang="en-US" dirty="0"/>
        </a:p>
      </dgm:t>
    </dgm:pt>
    <dgm:pt modelId="{6029D874-5970-45D1-A30D-B787F08EB648}" type="parTrans" cxnId="{18AC3D6F-2355-42F1-BA7F-F5FB13E0F80D}">
      <dgm:prSet/>
      <dgm:spPr/>
      <dgm:t>
        <a:bodyPr/>
        <a:lstStyle/>
        <a:p>
          <a:endParaRPr lang="en-US"/>
        </a:p>
      </dgm:t>
    </dgm:pt>
    <dgm:pt modelId="{FBCB3AF2-D4E2-41D5-9480-63939B056F8F}" type="sibTrans" cxnId="{18AC3D6F-2355-42F1-BA7F-F5FB13E0F80D}">
      <dgm:prSet/>
      <dgm:spPr/>
      <dgm:t>
        <a:bodyPr/>
        <a:lstStyle/>
        <a:p>
          <a:endParaRPr lang="en-US"/>
        </a:p>
      </dgm:t>
    </dgm:pt>
    <dgm:pt modelId="{61032481-45F5-4CFD-AE74-71E3FB546DB2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Analyzer</a:t>
          </a:r>
          <a:endParaRPr lang="en-US" dirty="0"/>
        </a:p>
      </dgm:t>
    </dgm:pt>
    <dgm:pt modelId="{BC997519-AF28-4259-8A9D-C3B5BB3057A2}" type="parTrans" cxnId="{2E60D5FD-E9E1-4328-AC34-8A8D517155AB}">
      <dgm:prSet/>
      <dgm:spPr/>
      <dgm:t>
        <a:bodyPr/>
        <a:lstStyle/>
        <a:p>
          <a:endParaRPr lang="en-US"/>
        </a:p>
      </dgm:t>
    </dgm:pt>
    <dgm:pt modelId="{C746ED7A-907A-403E-8184-C4D85576E8DE}" type="sibTrans" cxnId="{2E60D5FD-E9E1-4328-AC34-8A8D517155AB}">
      <dgm:prSet/>
      <dgm:spPr/>
      <dgm:t>
        <a:bodyPr/>
        <a:lstStyle/>
        <a:p>
          <a:endParaRPr lang="en-US"/>
        </a:p>
      </dgm:t>
    </dgm:pt>
    <dgm:pt modelId="{666729C1-EA81-4810-BE4F-9782F2DB265B}">
      <dgm:prSet phldrT="[Text]"/>
      <dgm:spPr/>
      <dgm:t>
        <a:bodyPr/>
        <a:lstStyle/>
        <a:p>
          <a:r>
            <a:rPr lang="en-US" dirty="0" smtClean="0"/>
            <a:t>DV Kit</a:t>
          </a:r>
          <a:endParaRPr lang="en-US" dirty="0"/>
        </a:p>
      </dgm:t>
    </dgm:pt>
    <dgm:pt modelId="{7E8926EB-6A88-4B59-8FE4-46048D40A044}" type="parTrans" cxnId="{78297C6A-F567-4AED-BC6B-1340090F0E18}">
      <dgm:prSet/>
      <dgm:spPr/>
      <dgm:t>
        <a:bodyPr/>
        <a:lstStyle/>
        <a:p>
          <a:endParaRPr lang="en-US"/>
        </a:p>
      </dgm:t>
    </dgm:pt>
    <dgm:pt modelId="{C04BED64-C543-470F-B6EF-98A8E2F4A736}" type="sibTrans" cxnId="{78297C6A-F567-4AED-BC6B-1340090F0E18}">
      <dgm:prSet/>
      <dgm:spPr/>
      <dgm:t>
        <a:bodyPr/>
        <a:lstStyle/>
        <a:p>
          <a:endParaRPr lang="en-US"/>
        </a:p>
      </dgm:t>
    </dgm:pt>
    <dgm:pt modelId="{C20EC3E0-53D2-48A5-9683-5C31C69D91A8}" type="pres">
      <dgm:prSet presAssocID="{539AE424-4FE1-4376-8E76-425DE9B3CD9A}" presName="CompostProcess" presStyleCnt="0">
        <dgm:presLayoutVars>
          <dgm:dir/>
          <dgm:resizeHandles val="exact"/>
        </dgm:presLayoutVars>
      </dgm:prSet>
      <dgm:spPr/>
    </dgm:pt>
    <dgm:pt modelId="{355B3CF7-22C3-40ED-8AD9-E81BC2D994B0}" type="pres">
      <dgm:prSet presAssocID="{539AE424-4FE1-4376-8E76-425DE9B3CD9A}" presName="arrow" presStyleLbl="bgShp" presStyleIdx="0" presStyleCnt="1"/>
      <dgm:spPr/>
    </dgm:pt>
    <dgm:pt modelId="{B504B894-2C3B-496E-9024-D286AF7E063F}" type="pres">
      <dgm:prSet presAssocID="{539AE424-4FE1-4376-8E76-425DE9B3CD9A}" presName="linearProcess" presStyleCnt="0"/>
      <dgm:spPr/>
    </dgm:pt>
    <dgm:pt modelId="{4C8D14E8-368F-4CF7-9EFF-0E753070AAAF}" type="pres">
      <dgm:prSet presAssocID="{E1A2ED43-D06B-4834-9CB7-5C9E7D138AB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B6553-0D3C-4242-A9B1-C2DC90CDBCE0}" type="pres">
      <dgm:prSet presAssocID="{FBCB3AF2-D4E2-41D5-9480-63939B056F8F}" presName="sibTrans" presStyleCnt="0"/>
      <dgm:spPr/>
    </dgm:pt>
    <dgm:pt modelId="{F5813783-E4D5-419D-9D03-1264882F076A}" type="pres">
      <dgm:prSet presAssocID="{61032481-45F5-4CFD-AE74-71E3FB546DB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F6D95-D0E3-47A5-9974-4508F3B05175}" type="pres">
      <dgm:prSet presAssocID="{C746ED7A-907A-403E-8184-C4D85576E8DE}" presName="sibTrans" presStyleCnt="0"/>
      <dgm:spPr/>
    </dgm:pt>
    <dgm:pt modelId="{52B3B347-1ABA-4A65-8FAE-A92214BA1E57}" type="pres">
      <dgm:prSet presAssocID="{666729C1-EA81-4810-BE4F-9782F2DB265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C3D6F-2355-42F1-BA7F-F5FB13E0F80D}" srcId="{539AE424-4FE1-4376-8E76-425DE9B3CD9A}" destId="{E1A2ED43-D06B-4834-9CB7-5C9E7D138AB5}" srcOrd="0" destOrd="0" parTransId="{6029D874-5970-45D1-A30D-B787F08EB648}" sibTransId="{FBCB3AF2-D4E2-41D5-9480-63939B056F8F}"/>
    <dgm:cxn modelId="{AF27DCC6-414B-4719-9996-712A31FD2C1C}" type="presOf" srcId="{E1A2ED43-D06B-4834-9CB7-5C9E7D138AB5}" destId="{4C8D14E8-368F-4CF7-9EFF-0E753070AAAF}" srcOrd="0" destOrd="0" presId="urn:microsoft.com/office/officeart/2005/8/layout/hProcess9"/>
    <dgm:cxn modelId="{78297C6A-F567-4AED-BC6B-1340090F0E18}" srcId="{539AE424-4FE1-4376-8E76-425DE9B3CD9A}" destId="{666729C1-EA81-4810-BE4F-9782F2DB265B}" srcOrd="2" destOrd="0" parTransId="{7E8926EB-6A88-4B59-8FE4-46048D40A044}" sibTransId="{C04BED64-C543-470F-B6EF-98A8E2F4A736}"/>
    <dgm:cxn modelId="{2E60D5FD-E9E1-4328-AC34-8A8D517155AB}" srcId="{539AE424-4FE1-4376-8E76-425DE9B3CD9A}" destId="{61032481-45F5-4CFD-AE74-71E3FB546DB2}" srcOrd="1" destOrd="0" parTransId="{BC997519-AF28-4259-8A9D-C3B5BB3057A2}" sibTransId="{C746ED7A-907A-403E-8184-C4D85576E8DE}"/>
    <dgm:cxn modelId="{2237E186-2208-4AB8-AA32-F59C2BABCBBF}" type="presOf" srcId="{666729C1-EA81-4810-BE4F-9782F2DB265B}" destId="{52B3B347-1ABA-4A65-8FAE-A92214BA1E57}" srcOrd="0" destOrd="0" presId="urn:microsoft.com/office/officeart/2005/8/layout/hProcess9"/>
    <dgm:cxn modelId="{2E031E2F-BF6F-4B29-9F1F-7FB6237CA3C0}" type="presOf" srcId="{61032481-45F5-4CFD-AE74-71E3FB546DB2}" destId="{F5813783-E4D5-419D-9D03-1264882F076A}" srcOrd="0" destOrd="0" presId="urn:microsoft.com/office/officeart/2005/8/layout/hProcess9"/>
    <dgm:cxn modelId="{05E39E1C-9C15-4800-A5B2-E57F264CA68A}" type="presOf" srcId="{539AE424-4FE1-4376-8E76-425DE9B3CD9A}" destId="{C20EC3E0-53D2-48A5-9683-5C31C69D91A8}" srcOrd="0" destOrd="0" presId="urn:microsoft.com/office/officeart/2005/8/layout/hProcess9"/>
    <dgm:cxn modelId="{AEF3EC77-EC86-43D2-B46E-6815674E6D95}" type="presParOf" srcId="{C20EC3E0-53D2-48A5-9683-5C31C69D91A8}" destId="{355B3CF7-22C3-40ED-8AD9-E81BC2D994B0}" srcOrd="0" destOrd="0" presId="urn:microsoft.com/office/officeart/2005/8/layout/hProcess9"/>
    <dgm:cxn modelId="{06644F48-B037-4CAA-9198-00432DC72AF3}" type="presParOf" srcId="{C20EC3E0-53D2-48A5-9683-5C31C69D91A8}" destId="{B504B894-2C3B-496E-9024-D286AF7E063F}" srcOrd="1" destOrd="0" presId="urn:microsoft.com/office/officeart/2005/8/layout/hProcess9"/>
    <dgm:cxn modelId="{16E79E62-9A8F-44A6-85D7-82A84A4D77C8}" type="presParOf" srcId="{B504B894-2C3B-496E-9024-D286AF7E063F}" destId="{4C8D14E8-368F-4CF7-9EFF-0E753070AAAF}" srcOrd="0" destOrd="0" presId="urn:microsoft.com/office/officeart/2005/8/layout/hProcess9"/>
    <dgm:cxn modelId="{18CFDCBC-8A00-4909-B23D-D5194B57EB44}" type="presParOf" srcId="{B504B894-2C3B-496E-9024-D286AF7E063F}" destId="{C2DB6553-0D3C-4242-A9B1-C2DC90CDBCE0}" srcOrd="1" destOrd="0" presId="urn:microsoft.com/office/officeart/2005/8/layout/hProcess9"/>
    <dgm:cxn modelId="{E991998C-91BC-46FB-9FAA-A9C51C92857C}" type="presParOf" srcId="{B504B894-2C3B-496E-9024-D286AF7E063F}" destId="{F5813783-E4D5-419D-9D03-1264882F076A}" srcOrd="2" destOrd="0" presId="urn:microsoft.com/office/officeart/2005/8/layout/hProcess9"/>
    <dgm:cxn modelId="{0A50BCE7-77F2-4509-9733-30959B42F61E}" type="presParOf" srcId="{B504B894-2C3B-496E-9024-D286AF7E063F}" destId="{38EF6D95-D0E3-47A5-9974-4508F3B05175}" srcOrd="3" destOrd="0" presId="urn:microsoft.com/office/officeart/2005/8/layout/hProcess9"/>
    <dgm:cxn modelId="{3DF39B4E-8E0B-46D8-9C6F-81DE5A8623A8}" type="presParOf" srcId="{B504B894-2C3B-496E-9024-D286AF7E063F}" destId="{52B3B347-1ABA-4A65-8FAE-A92214BA1E5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9AE424-4FE1-4376-8E76-425DE9B3CD9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1A2ED43-D06B-4834-9CB7-5C9E7D138AB5}">
      <dgm:prSet phldrT="[Text]"/>
      <dgm:spPr/>
      <dgm:t>
        <a:bodyPr/>
        <a:lstStyle/>
        <a:p>
          <a:r>
            <a:rPr lang="en-US" dirty="0" smtClean="0"/>
            <a:t>Launcher</a:t>
          </a:r>
          <a:endParaRPr lang="en-US" dirty="0"/>
        </a:p>
      </dgm:t>
    </dgm:pt>
    <dgm:pt modelId="{6029D874-5970-45D1-A30D-B787F08EB648}" type="parTrans" cxnId="{18AC3D6F-2355-42F1-BA7F-F5FB13E0F80D}">
      <dgm:prSet/>
      <dgm:spPr/>
      <dgm:t>
        <a:bodyPr/>
        <a:lstStyle/>
        <a:p>
          <a:endParaRPr lang="en-US"/>
        </a:p>
      </dgm:t>
    </dgm:pt>
    <dgm:pt modelId="{FBCB3AF2-D4E2-41D5-9480-63939B056F8F}" type="sibTrans" cxnId="{18AC3D6F-2355-42F1-BA7F-F5FB13E0F80D}">
      <dgm:prSet/>
      <dgm:spPr/>
      <dgm:t>
        <a:bodyPr/>
        <a:lstStyle/>
        <a:p>
          <a:endParaRPr lang="en-US"/>
        </a:p>
      </dgm:t>
    </dgm:pt>
    <dgm:pt modelId="{61032481-45F5-4CFD-AE74-71E3FB546DB2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Analyzer</a:t>
          </a:r>
          <a:endParaRPr lang="en-US" dirty="0"/>
        </a:p>
      </dgm:t>
    </dgm:pt>
    <dgm:pt modelId="{BC997519-AF28-4259-8A9D-C3B5BB3057A2}" type="parTrans" cxnId="{2E60D5FD-E9E1-4328-AC34-8A8D517155AB}">
      <dgm:prSet/>
      <dgm:spPr/>
      <dgm:t>
        <a:bodyPr/>
        <a:lstStyle/>
        <a:p>
          <a:endParaRPr lang="en-US"/>
        </a:p>
      </dgm:t>
    </dgm:pt>
    <dgm:pt modelId="{C746ED7A-907A-403E-8184-C4D85576E8DE}" type="sibTrans" cxnId="{2E60D5FD-E9E1-4328-AC34-8A8D517155AB}">
      <dgm:prSet/>
      <dgm:spPr/>
      <dgm:t>
        <a:bodyPr/>
        <a:lstStyle/>
        <a:p>
          <a:endParaRPr lang="en-US"/>
        </a:p>
      </dgm:t>
    </dgm:pt>
    <dgm:pt modelId="{666729C1-EA81-4810-BE4F-9782F2DB265B}">
      <dgm:prSet phldrT="[Text]"/>
      <dgm:spPr/>
      <dgm:t>
        <a:bodyPr/>
        <a:lstStyle/>
        <a:p>
          <a:r>
            <a:rPr lang="en-US" dirty="0" smtClean="0"/>
            <a:t>DV Kit</a:t>
          </a:r>
          <a:endParaRPr lang="en-US" dirty="0"/>
        </a:p>
      </dgm:t>
    </dgm:pt>
    <dgm:pt modelId="{7E8926EB-6A88-4B59-8FE4-46048D40A044}" type="parTrans" cxnId="{78297C6A-F567-4AED-BC6B-1340090F0E18}">
      <dgm:prSet/>
      <dgm:spPr/>
      <dgm:t>
        <a:bodyPr/>
        <a:lstStyle/>
        <a:p>
          <a:endParaRPr lang="en-US"/>
        </a:p>
      </dgm:t>
    </dgm:pt>
    <dgm:pt modelId="{C04BED64-C543-470F-B6EF-98A8E2F4A736}" type="sibTrans" cxnId="{78297C6A-F567-4AED-BC6B-1340090F0E18}">
      <dgm:prSet/>
      <dgm:spPr/>
      <dgm:t>
        <a:bodyPr/>
        <a:lstStyle/>
        <a:p>
          <a:endParaRPr lang="en-US"/>
        </a:p>
      </dgm:t>
    </dgm:pt>
    <dgm:pt modelId="{C20EC3E0-53D2-48A5-9683-5C31C69D91A8}" type="pres">
      <dgm:prSet presAssocID="{539AE424-4FE1-4376-8E76-425DE9B3CD9A}" presName="CompostProcess" presStyleCnt="0">
        <dgm:presLayoutVars>
          <dgm:dir/>
          <dgm:resizeHandles val="exact"/>
        </dgm:presLayoutVars>
      </dgm:prSet>
      <dgm:spPr/>
    </dgm:pt>
    <dgm:pt modelId="{355B3CF7-22C3-40ED-8AD9-E81BC2D994B0}" type="pres">
      <dgm:prSet presAssocID="{539AE424-4FE1-4376-8E76-425DE9B3CD9A}" presName="arrow" presStyleLbl="bgShp" presStyleIdx="0" presStyleCnt="1"/>
      <dgm:spPr/>
    </dgm:pt>
    <dgm:pt modelId="{B504B894-2C3B-496E-9024-D286AF7E063F}" type="pres">
      <dgm:prSet presAssocID="{539AE424-4FE1-4376-8E76-425DE9B3CD9A}" presName="linearProcess" presStyleCnt="0"/>
      <dgm:spPr/>
    </dgm:pt>
    <dgm:pt modelId="{4C8D14E8-368F-4CF7-9EFF-0E753070AAAF}" type="pres">
      <dgm:prSet presAssocID="{E1A2ED43-D06B-4834-9CB7-5C9E7D138AB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B6553-0D3C-4242-A9B1-C2DC90CDBCE0}" type="pres">
      <dgm:prSet presAssocID="{FBCB3AF2-D4E2-41D5-9480-63939B056F8F}" presName="sibTrans" presStyleCnt="0"/>
      <dgm:spPr/>
    </dgm:pt>
    <dgm:pt modelId="{F5813783-E4D5-419D-9D03-1264882F076A}" type="pres">
      <dgm:prSet presAssocID="{61032481-45F5-4CFD-AE74-71E3FB546DB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F6D95-D0E3-47A5-9974-4508F3B05175}" type="pres">
      <dgm:prSet presAssocID="{C746ED7A-907A-403E-8184-C4D85576E8DE}" presName="sibTrans" presStyleCnt="0"/>
      <dgm:spPr/>
    </dgm:pt>
    <dgm:pt modelId="{52B3B347-1ABA-4A65-8FAE-A92214BA1E57}" type="pres">
      <dgm:prSet presAssocID="{666729C1-EA81-4810-BE4F-9782F2DB265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C3D6F-2355-42F1-BA7F-F5FB13E0F80D}" srcId="{539AE424-4FE1-4376-8E76-425DE9B3CD9A}" destId="{E1A2ED43-D06B-4834-9CB7-5C9E7D138AB5}" srcOrd="0" destOrd="0" parTransId="{6029D874-5970-45D1-A30D-B787F08EB648}" sibTransId="{FBCB3AF2-D4E2-41D5-9480-63939B056F8F}"/>
    <dgm:cxn modelId="{AF27DCC6-414B-4719-9996-712A31FD2C1C}" type="presOf" srcId="{E1A2ED43-D06B-4834-9CB7-5C9E7D138AB5}" destId="{4C8D14E8-368F-4CF7-9EFF-0E753070AAAF}" srcOrd="0" destOrd="0" presId="urn:microsoft.com/office/officeart/2005/8/layout/hProcess9"/>
    <dgm:cxn modelId="{78297C6A-F567-4AED-BC6B-1340090F0E18}" srcId="{539AE424-4FE1-4376-8E76-425DE9B3CD9A}" destId="{666729C1-EA81-4810-BE4F-9782F2DB265B}" srcOrd="2" destOrd="0" parTransId="{7E8926EB-6A88-4B59-8FE4-46048D40A044}" sibTransId="{C04BED64-C543-470F-B6EF-98A8E2F4A736}"/>
    <dgm:cxn modelId="{2E60D5FD-E9E1-4328-AC34-8A8D517155AB}" srcId="{539AE424-4FE1-4376-8E76-425DE9B3CD9A}" destId="{61032481-45F5-4CFD-AE74-71E3FB546DB2}" srcOrd="1" destOrd="0" parTransId="{BC997519-AF28-4259-8A9D-C3B5BB3057A2}" sibTransId="{C746ED7A-907A-403E-8184-C4D85576E8DE}"/>
    <dgm:cxn modelId="{2237E186-2208-4AB8-AA32-F59C2BABCBBF}" type="presOf" srcId="{666729C1-EA81-4810-BE4F-9782F2DB265B}" destId="{52B3B347-1ABA-4A65-8FAE-A92214BA1E57}" srcOrd="0" destOrd="0" presId="urn:microsoft.com/office/officeart/2005/8/layout/hProcess9"/>
    <dgm:cxn modelId="{2E031E2F-BF6F-4B29-9F1F-7FB6237CA3C0}" type="presOf" srcId="{61032481-45F5-4CFD-AE74-71E3FB546DB2}" destId="{F5813783-E4D5-419D-9D03-1264882F076A}" srcOrd="0" destOrd="0" presId="urn:microsoft.com/office/officeart/2005/8/layout/hProcess9"/>
    <dgm:cxn modelId="{05E39E1C-9C15-4800-A5B2-E57F264CA68A}" type="presOf" srcId="{539AE424-4FE1-4376-8E76-425DE9B3CD9A}" destId="{C20EC3E0-53D2-48A5-9683-5C31C69D91A8}" srcOrd="0" destOrd="0" presId="urn:microsoft.com/office/officeart/2005/8/layout/hProcess9"/>
    <dgm:cxn modelId="{AEF3EC77-EC86-43D2-B46E-6815674E6D95}" type="presParOf" srcId="{C20EC3E0-53D2-48A5-9683-5C31C69D91A8}" destId="{355B3CF7-22C3-40ED-8AD9-E81BC2D994B0}" srcOrd="0" destOrd="0" presId="urn:microsoft.com/office/officeart/2005/8/layout/hProcess9"/>
    <dgm:cxn modelId="{06644F48-B037-4CAA-9198-00432DC72AF3}" type="presParOf" srcId="{C20EC3E0-53D2-48A5-9683-5C31C69D91A8}" destId="{B504B894-2C3B-496E-9024-D286AF7E063F}" srcOrd="1" destOrd="0" presId="urn:microsoft.com/office/officeart/2005/8/layout/hProcess9"/>
    <dgm:cxn modelId="{16E79E62-9A8F-44A6-85D7-82A84A4D77C8}" type="presParOf" srcId="{B504B894-2C3B-496E-9024-D286AF7E063F}" destId="{4C8D14E8-368F-4CF7-9EFF-0E753070AAAF}" srcOrd="0" destOrd="0" presId="urn:microsoft.com/office/officeart/2005/8/layout/hProcess9"/>
    <dgm:cxn modelId="{18CFDCBC-8A00-4909-B23D-D5194B57EB44}" type="presParOf" srcId="{B504B894-2C3B-496E-9024-D286AF7E063F}" destId="{C2DB6553-0D3C-4242-A9B1-C2DC90CDBCE0}" srcOrd="1" destOrd="0" presId="urn:microsoft.com/office/officeart/2005/8/layout/hProcess9"/>
    <dgm:cxn modelId="{E991998C-91BC-46FB-9FAA-A9C51C92857C}" type="presParOf" srcId="{B504B894-2C3B-496E-9024-D286AF7E063F}" destId="{F5813783-E4D5-419D-9D03-1264882F076A}" srcOrd="2" destOrd="0" presId="urn:microsoft.com/office/officeart/2005/8/layout/hProcess9"/>
    <dgm:cxn modelId="{0A50BCE7-77F2-4509-9733-30959B42F61E}" type="presParOf" srcId="{B504B894-2C3B-496E-9024-D286AF7E063F}" destId="{38EF6D95-D0E3-47A5-9974-4508F3B05175}" srcOrd="3" destOrd="0" presId="urn:microsoft.com/office/officeart/2005/8/layout/hProcess9"/>
    <dgm:cxn modelId="{3DF39B4E-8E0B-46D8-9C6F-81DE5A8623A8}" type="presParOf" srcId="{B504B894-2C3B-496E-9024-D286AF7E063F}" destId="{52B3B347-1ABA-4A65-8FAE-A92214BA1E5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B3CF7-22C3-40ED-8AD9-E81BC2D994B0}">
      <dsp:nvSpPr>
        <dsp:cNvPr id="0" name=""/>
        <dsp:cNvSpPr/>
      </dsp:nvSpPr>
      <dsp:spPr>
        <a:xfrm>
          <a:off x="230425" y="0"/>
          <a:ext cx="2611490" cy="2133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D14E8-368F-4CF7-9EFF-0E753070AAAF}">
      <dsp:nvSpPr>
        <dsp:cNvPr id="0" name=""/>
        <dsp:cNvSpPr/>
      </dsp:nvSpPr>
      <dsp:spPr>
        <a:xfrm>
          <a:off x="3300" y="640080"/>
          <a:ext cx="988910" cy="8534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Launcher</a:t>
          </a:r>
          <a:endParaRPr lang="en-US" sz="1600" kern="1200" dirty="0"/>
        </a:p>
      </dsp:txBody>
      <dsp:txXfrm>
        <a:off x="44962" y="681742"/>
        <a:ext cx="905586" cy="770116"/>
      </dsp:txXfrm>
    </dsp:sp>
    <dsp:sp modelId="{F5813783-E4D5-419D-9D03-1264882F076A}">
      <dsp:nvSpPr>
        <dsp:cNvPr id="0" name=""/>
        <dsp:cNvSpPr/>
      </dsp:nvSpPr>
      <dsp:spPr>
        <a:xfrm>
          <a:off x="1041715" y="640080"/>
          <a:ext cx="988910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Analyzer</a:t>
          </a:r>
          <a:endParaRPr lang="en-US" sz="1600" kern="1200" dirty="0"/>
        </a:p>
      </dsp:txBody>
      <dsp:txXfrm>
        <a:off x="1083377" y="681742"/>
        <a:ext cx="905586" cy="770116"/>
      </dsp:txXfrm>
    </dsp:sp>
    <dsp:sp modelId="{52B3B347-1ABA-4A65-8FAE-A92214BA1E57}">
      <dsp:nvSpPr>
        <dsp:cNvPr id="0" name=""/>
        <dsp:cNvSpPr/>
      </dsp:nvSpPr>
      <dsp:spPr>
        <a:xfrm>
          <a:off x="2080131" y="640080"/>
          <a:ext cx="988910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DV Kit</a:t>
          </a:r>
          <a:endParaRPr lang="en-US" sz="1600" kern="1200" dirty="0"/>
        </a:p>
      </dsp:txBody>
      <dsp:txXfrm>
        <a:off x="2121793" y="681742"/>
        <a:ext cx="905586" cy="7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B3CF7-22C3-40ED-8AD9-E81BC2D994B0}">
      <dsp:nvSpPr>
        <dsp:cNvPr id="0" name=""/>
        <dsp:cNvSpPr/>
      </dsp:nvSpPr>
      <dsp:spPr>
        <a:xfrm>
          <a:off x="230425" y="0"/>
          <a:ext cx="2611490" cy="2133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D14E8-368F-4CF7-9EFF-0E753070AAAF}">
      <dsp:nvSpPr>
        <dsp:cNvPr id="0" name=""/>
        <dsp:cNvSpPr/>
      </dsp:nvSpPr>
      <dsp:spPr>
        <a:xfrm>
          <a:off x="3300" y="640080"/>
          <a:ext cx="988910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Launcher</a:t>
          </a:r>
          <a:endParaRPr lang="en-US" sz="1600" kern="1200" dirty="0"/>
        </a:p>
      </dsp:txBody>
      <dsp:txXfrm>
        <a:off x="44962" y="681742"/>
        <a:ext cx="905586" cy="770116"/>
      </dsp:txXfrm>
    </dsp:sp>
    <dsp:sp modelId="{F5813783-E4D5-419D-9D03-1264882F076A}">
      <dsp:nvSpPr>
        <dsp:cNvPr id="0" name=""/>
        <dsp:cNvSpPr/>
      </dsp:nvSpPr>
      <dsp:spPr>
        <a:xfrm>
          <a:off x="1041715" y="640080"/>
          <a:ext cx="988910" cy="8534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Analyzer</a:t>
          </a:r>
          <a:endParaRPr lang="en-US" sz="1600" kern="1200" dirty="0"/>
        </a:p>
      </dsp:txBody>
      <dsp:txXfrm>
        <a:off x="1083377" y="681742"/>
        <a:ext cx="905586" cy="770116"/>
      </dsp:txXfrm>
    </dsp:sp>
    <dsp:sp modelId="{52B3B347-1ABA-4A65-8FAE-A92214BA1E57}">
      <dsp:nvSpPr>
        <dsp:cNvPr id="0" name=""/>
        <dsp:cNvSpPr/>
      </dsp:nvSpPr>
      <dsp:spPr>
        <a:xfrm>
          <a:off x="2080131" y="640080"/>
          <a:ext cx="988910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DV Kit</a:t>
          </a:r>
          <a:endParaRPr lang="en-US" sz="1600" kern="1200" dirty="0"/>
        </a:p>
      </dsp:txBody>
      <dsp:txXfrm>
        <a:off x="2121793" y="681742"/>
        <a:ext cx="905586" cy="7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B3CF7-22C3-40ED-8AD9-E81BC2D994B0}">
      <dsp:nvSpPr>
        <dsp:cNvPr id="0" name=""/>
        <dsp:cNvSpPr/>
      </dsp:nvSpPr>
      <dsp:spPr>
        <a:xfrm>
          <a:off x="230425" y="0"/>
          <a:ext cx="2611490" cy="2133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D14E8-368F-4CF7-9EFF-0E753070AAAF}">
      <dsp:nvSpPr>
        <dsp:cNvPr id="0" name=""/>
        <dsp:cNvSpPr/>
      </dsp:nvSpPr>
      <dsp:spPr>
        <a:xfrm>
          <a:off x="3300" y="640080"/>
          <a:ext cx="988910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Launcher</a:t>
          </a:r>
          <a:endParaRPr lang="en-US" sz="1600" kern="1200" dirty="0"/>
        </a:p>
      </dsp:txBody>
      <dsp:txXfrm>
        <a:off x="44962" y="681742"/>
        <a:ext cx="905586" cy="770116"/>
      </dsp:txXfrm>
    </dsp:sp>
    <dsp:sp modelId="{F5813783-E4D5-419D-9D03-1264882F076A}">
      <dsp:nvSpPr>
        <dsp:cNvPr id="0" name=""/>
        <dsp:cNvSpPr/>
      </dsp:nvSpPr>
      <dsp:spPr>
        <a:xfrm>
          <a:off x="1041715" y="640080"/>
          <a:ext cx="988910" cy="8534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Analyzer</a:t>
          </a:r>
          <a:endParaRPr lang="en-US" sz="1600" kern="1200" dirty="0"/>
        </a:p>
      </dsp:txBody>
      <dsp:txXfrm>
        <a:off x="1083377" y="681742"/>
        <a:ext cx="905586" cy="770116"/>
      </dsp:txXfrm>
    </dsp:sp>
    <dsp:sp modelId="{52B3B347-1ABA-4A65-8FAE-A92214BA1E57}">
      <dsp:nvSpPr>
        <dsp:cNvPr id="0" name=""/>
        <dsp:cNvSpPr/>
      </dsp:nvSpPr>
      <dsp:spPr>
        <a:xfrm>
          <a:off x="2080131" y="640080"/>
          <a:ext cx="988910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DV Kit</a:t>
          </a:r>
          <a:endParaRPr lang="en-US" sz="1600" kern="1200" dirty="0"/>
        </a:p>
      </dsp:txBody>
      <dsp:txXfrm>
        <a:off x="2121793" y="681742"/>
        <a:ext cx="905586" cy="7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7/19/2018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Coverage merge, UNR, Ranking</a:t>
            </a:r>
          </a:p>
          <a:p>
            <a:r>
              <a:rPr lang="en-US" dirty="0" smtClean="0"/>
              <a:t>Profiling – Regression or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5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Hyperlink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0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LUT Functionality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9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LUT Functionality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6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Coverage merge, UNR, Ranking</a:t>
            </a:r>
          </a:p>
          <a:p>
            <a:r>
              <a:rPr lang="en-US" dirty="0" smtClean="0"/>
              <a:t>Profiling – Regression or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5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7/19/2018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1828800"/>
            <a:ext cx="4800600" cy="2667000"/>
          </a:xfrm>
        </p:spPr>
        <p:txBody>
          <a:bodyPr/>
          <a:lstStyle/>
          <a:p>
            <a:r>
              <a:rPr lang="en-US" dirty="0" smtClean="0"/>
              <a:t>Regression Management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07978" y="4914900"/>
            <a:ext cx="8229598" cy="838200"/>
          </a:xfrm>
        </p:spPr>
        <p:txBody>
          <a:bodyPr/>
          <a:lstStyle/>
          <a:p>
            <a:r>
              <a:rPr lang="en-US" b="1" dirty="0" smtClean="0"/>
              <a:t>Final Intern Presentation </a:t>
            </a:r>
          </a:p>
          <a:p>
            <a:r>
              <a:rPr lang="en-US" b="1" dirty="0" smtClean="0"/>
              <a:t>20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smtClean="0"/>
              <a:t>July, 2018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08734" y="4914900"/>
            <a:ext cx="6124551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 smtClean="0"/>
              <a:t>Mentors: </a:t>
            </a:r>
            <a:r>
              <a:rPr lang="en-US" sz="2000" dirty="0" smtClean="0"/>
              <a:t>Sriram Kazhiyur Sounderrajan, Arnab Ghosh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/>
              <a:t>Interns: </a:t>
            </a:r>
            <a:r>
              <a:rPr lang="en-US" sz="2000" dirty="0" smtClean="0"/>
              <a:t>Aditi Chandak, Aditya S. Kumar, Noel Nebu              Panicker, Shreya Seth, Sourav Bhattacharjee</a:t>
            </a:r>
            <a:endParaRPr lang="en-US" sz="2000" b="1" dirty="0" smtClean="0"/>
          </a:p>
          <a:p>
            <a:r>
              <a:rPr lang="en-US" sz="2000" dirty="0" smtClean="0"/>
              <a:t>		  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111329" y="1902620"/>
            <a:ext cx="2519359" cy="2519359"/>
            <a:chOff x="8111329" y="1902620"/>
            <a:chExt cx="2519359" cy="2519359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1329" y="1902620"/>
              <a:ext cx="2519359" cy="25193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970956" y="3733800"/>
              <a:ext cx="8001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2400" b="1" dirty="0" smtClean="0"/>
                <a:t>RMT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533400"/>
            <a:ext cx="1828336" cy="533400"/>
          </a:xfrm>
        </p:spPr>
        <p:txBody>
          <a:bodyPr>
            <a:normAutofit/>
          </a:bodyPr>
          <a:lstStyle/>
          <a:p>
            <a:r>
              <a:rPr lang="en-US" sz="2900" b="1" dirty="0"/>
              <a:t>Challenges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412" y="1551843"/>
            <a:ext cx="7162800" cy="396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Extraction of description and time stamp from error line</a:t>
            </a:r>
            <a:r>
              <a:rPr lang="en-US" sz="2000" dirty="0"/>
              <a:t> 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Used </a:t>
            </a:r>
            <a:r>
              <a:rPr lang="en-US" sz="2000" dirty="0"/>
              <a:t>stronger and complex </a:t>
            </a:r>
            <a:r>
              <a:rPr lang="en-US" sz="2000" dirty="0"/>
              <a:t>regexes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Making sure all the subtypes of *E are caught, with no repetition</a:t>
            </a:r>
            <a:r>
              <a:rPr lang="en-US" sz="2000" dirty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/>
              <a:t>Sorted the error types in reverse – alphabetical order, so that *E,&lt;sub type&gt; matches before *E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Designing the analyzer such that multiple instances of it are supported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Implemented file locking on the shared </a:t>
            </a:r>
            <a:r>
              <a:rPr lang="en-US" sz="2000" dirty="0"/>
              <a:t>files.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Creation of an exhaustive master look up table </a:t>
            </a:r>
            <a:r>
              <a:rPr lang="en-US" sz="2000" dirty="0">
                <a:sym typeface="Wingdings" panose="05000000000000000000" pitchFamily="2" charset="2"/>
              </a:rPr>
              <a:t> Used multiple databases to collate different kinds of failure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1794364"/>
            <a:ext cx="3267810" cy="3477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08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uto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31" y="1752600"/>
            <a:ext cx="2893316" cy="29696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674812" y="1143000"/>
            <a:ext cx="7635173" cy="3791386"/>
            <a:chOff x="3316068" y="2337421"/>
            <a:chExt cx="7635173" cy="3791386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427176" y="5240814"/>
              <a:ext cx="2179203" cy="5534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dirty="0" smtClean="0"/>
                <a:t>Firing regression jobs to LSF </a:t>
              </a:r>
              <a:endParaRPr lang="en-US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587678" y="5240814"/>
              <a:ext cx="1091952" cy="319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dirty="0" smtClean="0"/>
                <a:t>Analysis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316068" y="2337421"/>
              <a:ext cx="7635173" cy="3791386"/>
              <a:chOff x="3316068" y="2337421"/>
              <a:chExt cx="7635173" cy="3791386"/>
            </a:xfrm>
          </p:grpSpPr>
          <p:sp>
            <p:nvSpPr>
              <p:cNvPr id="12" name="Right Arrow 11"/>
              <p:cNvSpPr/>
              <p:nvPr/>
            </p:nvSpPr>
            <p:spPr>
              <a:xfrm>
                <a:off x="3884809" y="2337421"/>
                <a:ext cx="6497690" cy="3791386"/>
              </a:xfrm>
              <a:prstGeom prst="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 12"/>
              <p:cNvSpPr/>
              <p:nvPr/>
            </p:nvSpPr>
            <p:spPr>
              <a:xfrm>
                <a:off x="3316068" y="3474836"/>
                <a:ext cx="2385054" cy="1516554"/>
              </a:xfrm>
              <a:custGeom>
                <a:avLst/>
                <a:gdLst>
                  <a:gd name="connsiteX0" fmla="*/ 0 w 2385054"/>
                  <a:gd name="connsiteY0" fmla="*/ 252764 h 1516554"/>
                  <a:gd name="connsiteX1" fmla="*/ 252764 w 2385054"/>
                  <a:gd name="connsiteY1" fmla="*/ 0 h 1516554"/>
                  <a:gd name="connsiteX2" fmla="*/ 2132290 w 2385054"/>
                  <a:gd name="connsiteY2" fmla="*/ 0 h 1516554"/>
                  <a:gd name="connsiteX3" fmla="*/ 2385054 w 2385054"/>
                  <a:gd name="connsiteY3" fmla="*/ 252764 h 1516554"/>
                  <a:gd name="connsiteX4" fmla="*/ 2385054 w 2385054"/>
                  <a:gd name="connsiteY4" fmla="*/ 1263790 h 1516554"/>
                  <a:gd name="connsiteX5" fmla="*/ 2132290 w 2385054"/>
                  <a:gd name="connsiteY5" fmla="*/ 1516554 h 1516554"/>
                  <a:gd name="connsiteX6" fmla="*/ 252764 w 2385054"/>
                  <a:gd name="connsiteY6" fmla="*/ 1516554 h 1516554"/>
                  <a:gd name="connsiteX7" fmla="*/ 0 w 2385054"/>
                  <a:gd name="connsiteY7" fmla="*/ 1263790 h 1516554"/>
                  <a:gd name="connsiteX8" fmla="*/ 0 w 2385054"/>
                  <a:gd name="connsiteY8" fmla="*/ 252764 h 151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5054" h="1516554">
                    <a:moveTo>
                      <a:pt x="0" y="252764"/>
                    </a:moveTo>
                    <a:cubicBezTo>
                      <a:pt x="0" y="113166"/>
                      <a:pt x="113166" y="0"/>
                      <a:pt x="252764" y="0"/>
                    </a:cubicBezTo>
                    <a:lnTo>
                      <a:pt x="2132290" y="0"/>
                    </a:lnTo>
                    <a:cubicBezTo>
                      <a:pt x="2271888" y="0"/>
                      <a:pt x="2385054" y="113166"/>
                      <a:pt x="2385054" y="252764"/>
                    </a:cubicBezTo>
                    <a:lnTo>
                      <a:pt x="2385054" y="1263790"/>
                    </a:lnTo>
                    <a:cubicBezTo>
                      <a:pt x="2385054" y="1403388"/>
                      <a:pt x="2271888" y="1516554"/>
                      <a:pt x="2132290" y="1516554"/>
                    </a:cubicBezTo>
                    <a:lnTo>
                      <a:pt x="252764" y="1516554"/>
                    </a:lnTo>
                    <a:cubicBezTo>
                      <a:pt x="113166" y="1516554"/>
                      <a:pt x="0" y="1403388"/>
                      <a:pt x="0" y="1263790"/>
                    </a:cubicBezTo>
                    <a:lnTo>
                      <a:pt x="0" y="25276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6432" tIns="226432" rIns="226432" bIns="226432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000" kern="1200" dirty="0" smtClean="0"/>
                  <a:t>Launcher</a:t>
                </a:r>
                <a:endParaRPr lang="en-US" sz="40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941127" y="3474836"/>
                <a:ext cx="2385054" cy="1516554"/>
              </a:xfrm>
              <a:custGeom>
                <a:avLst/>
                <a:gdLst>
                  <a:gd name="connsiteX0" fmla="*/ 0 w 2385054"/>
                  <a:gd name="connsiteY0" fmla="*/ 252764 h 1516554"/>
                  <a:gd name="connsiteX1" fmla="*/ 252764 w 2385054"/>
                  <a:gd name="connsiteY1" fmla="*/ 0 h 1516554"/>
                  <a:gd name="connsiteX2" fmla="*/ 2132290 w 2385054"/>
                  <a:gd name="connsiteY2" fmla="*/ 0 h 1516554"/>
                  <a:gd name="connsiteX3" fmla="*/ 2385054 w 2385054"/>
                  <a:gd name="connsiteY3" fmla="*/ 252764 h 1516554"/>
                  <a:gd name="connsiteX4" fmla="*/ 2385054 w 2385054"/>
                  <a:gd name="connsiteY4" fmla="*/ 1263790 h 1516554"/>
                  <a:gd name="connsiteX5" fmla="*/ 2132290 w 2385054"/>
                  <a:gd name="connsiteY5" fmla="*/ 1516554 h 1516554"/>
                  <a:gd name="connsiteX6" fmla="*/ 252764 w 2385054"/>
                  <a:gd name="connsiteY6" fmla="*/ 1516554 h 1516554"/>
                  <a:gd name="connsiteX7" fmla="*/ 0 w 2385054"/>
                  <a:gd name="connsiteY7" fmla="*/ 1263790 h 1516554"/>
                  <a:gd name="connsiteX8" fmla="*/ 0 w 2385054"/>
                  <a:gd name="connsiteY8" fmla="*/ 252764 h 151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5054" h="1516554">
                    <a:moveTo>
                      <a:pt x="0" y="252764"/>
                    </a:moveTo>
                    <a:cubicBezTo>
                      <a:pt x="0" y="113166"/>
                      <a:pt x="113166" y="0"/>
                      <a:pt x="252764" y="0"/>
                    </a:cubicBezTo>
                    <a:lnTo>
                      <a:pt x="2132290" y="0"/>
                    </a:lnTo>
                    <a:cubicBezTo>
                      <a:pt x="2271888" y="0"/>
                      <a:pt x="2385054" y="113166"/>
                      <a:pt x="2385054" y="252764"/>
                    </a:cubicBezTo>
                    <a:lnTo>
                      <a:pt x="2385054" y="1263790"/>
                    </a:lnTo>
                    <a:cubicBezTo>
                      <a:pt x="2385054" y="1403388"/>
                      <a:pt x="2271888" y="1516554"/>
                      <a:pt x="2132290" y="1516554"/>
                    </a:cubicBezTo>
                    <a:lnTo>
                      <a:pt x="252764" y="1516554"/>
                    </a:lnTo>
                    <a:cubicBezTo>
                      <a:pt x="113166" y="1516554"/>
                      <a:pt x="0" y="1403388"/>
                      <a:pt x="0" y="1263790"/>
                    </a:cubicBezTo>
                    <a:lnTo>
                      <a:pt x="0" y="25276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6432" tIns="226432" rIns="226432" bIns="226432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000" kern="1200" dirty="0" smtClean="0"/>
                  <a:t>Analyzer</a:t>
                </a:r>
                <a:endParaRPr lang="en-US" sz="4000" kern="1200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8566187" y="3474836"/>
                <a:ext cx="2385054" cy="1516554"/>
              </a:xfrm>
              <a:custGeom>
                <a:avLst/>
                <a:gdLst>
                  <a:gd name="connsiteX0" fmla="*/ 0 w 2385054"/>
                  <a:gd name="connsiteY0" fmla="*/ 252764 h 1516554"/>
                  <a:gd name="connsiteX1" fmla="*/ 252764 w 2385054"/>
                  <a:gd name="connsiteY1" fmla="*/ 0 h 1516554"/>
                  <a:gd name="connsiteX2" fmla="*/ 2132290 w 2385054"/>
                  <a:gd name="connsiteY2" fmla="*/ 0 h 1516554"/>
                  <a:gd name="connsiteX3" fmla="*/ 2385054 w 2385054"/>
                  <a:gd name="connsiteY3" fmla="*/ 252764 h 1516554"/>
                  <a:gd name="connsiteX4" fmla="*/ 2385054 w 2385054"/>
                  <a:gd name="connsiteY4" fmla="*/ 1263790 h 1516554"/>
                  <a:gd name="connsiteX5" fmla="*/ 2132290 w 2385054"/>
                  <a:gd name="connsiteY5" fmla="*/ 1516554 h 1516554"/>
                  <a:gd name="connsiteX6" fmla="*/ 252764 w 2385054"/>
                  <a:gd name="connsiteY6" fmla="*/ 1516554 h 1516554"/>
                  <a:gd name="connsiteX7" fmla="*/ 0 w 2385054"/>
                  <a:gd name="connsiteY7" fmla="*/ 1263790 h 1516554"/>
                  <a:gd name="connsiteX8" fmla="*/ 0 w 2385054"/>
                  <a:gd name="connsiteY8" fmla="*/ 252764 h 151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5054" h="1516554">
                    <a:moveTo>
                      <a:pt x="0" y="252764"/>
                    </a:moveTo>
                    <a:cubicBezTo>
                      <a:pt x="0" y="113166"/>
                      <a:pt x="113166" y="0"/>
                      <a:pt x="252764" y="0"/>
                    </a:cubicBezTo>
                    <a:lnTo>
                      <a:pt x="2132290" y="0"/>
                    </a:lnTo>
                    <a:cubicBezTo>
                      <a:pt x="2271888" y="0"/>
                      <a:pt x="2385054" y="113166"/>
                      <a:pt x="2385054" y="252764"/>
                    </a:cubicBezTo>
                    <a:lnTo>
                      <a:pt x="2385054" y="1263790"/>
                    </a:lnTo>
                    <a:cubicBezTo>
                      <a:pt x="2385054" y="1403388"/>
                      <a:pt x="2271888" y="1516554"/>
                      <a:pt x="2132290" y="1516554"/>
                    </a:cubicBezTo>
                    <a:lnTo>
                      <a:pt x="252764" y="1516554"/>
                    </a:lnTo>
                    <a:cubicBezTo>
                      <a:pt x="113166" y="1516554"/>
                      <a:pt x="0" y="1403388"/>
                      <a:pt x="0" y="1263790"/>
                    </a:cubicBezTo>
                    <a:lnTo>
                      <a:pt x="0" y="25276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6432" tIns="226432" rIns="226432" bIns="226432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000" kern="1200" dirty="0" smtClean="0"/>
                  <a:t>DV Kit</a:t>
                </a:r>
                <a:endParaRPr lang="en-US" sz="4000" kern="1200" dirty="0"/>
              </a:p>
            </p:txBody>
          </p:sp>
        </p:grp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6253411" y="2390844"/>
              <a:ext cx="1760487" cy="319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b="1" dirty="0" smtClean="0"/>
                <a:t>Project Scope</a:t>
              </a:r>
              <a:endParaRPr lang="en-US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25909" y="2804075"/>
              <a:ext cx="2638478" cy="287983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149894" y="5245682"/>
              <a:ext cx="1522829" cy="548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dirty="0" smtClean="0"/>
                <a:t>Coverage &amp; Profiling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41812" y="2514600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2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453736"/>
            <a:ext cx="11125200" cy="1631395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RMT Objective/Need</a:t>
            </a:r>
            <a:endParaRPr lang="en-US" sz="29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000" dirty="0"/>
              <a:t>Develop a tool </a:t>
            </a:r>
            <a:r>
              <a:rPr lang="en-US" sz="2000" dirty="0" smtClean="0"/>
              <a:t>(Batch/GUI) for </a:t>
            </a:r>
            <a:r>
              <a:rPr lang="en-US" sz="2000" dirty="0"/>
              <a:t>handling the regression </a:t>
            </a:r>
            <a:r>
              <a:rPr lang="en-US" sz="2000" dirty="0" smtClean="0"/>
              <a:t>firing, failure analysis/bucketing and DV Tool Kit.</a:t>
            </a:r>
          </a:p>
          <a:p>
            <a:pPr marL="0" indent="0">
              <a:buNone/>
            </a:pPr>
            <a:r>
              <a:rPr lang="en-US" sz="2000" b="1" u="sng" dirty="0" smtClean="0">
                <a:solidFill>
                  <a:srgbClr val="FF0000"/>
                </a:solidFill>
              </a:rPr>
              <a:t>Drawbacks of Current EDA Tool :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Bugs </a:t>
            </a:r>
            <a:r>
              <a:rPr lang="en-US" sz="2000" dirty="0"/>
              <a:t>in the </a:t>
            </a:r>
            <a:r>
              <a:rPr lang="en-US" sz="2000" dirty="0" smtClean="0"/>
              <a:t>tool, High </a:t>
            </a:r>
            <a:r>
              <a:rPr lang="en-US" sz="2000" dirty="0"/>
              <a:t>licensing </a:t>
            </a:r>
            <a:r>
              <a:rPr lang="en-US" sz="2000" dirty="0" smtClean="0"/>
              <a:t>cost, Not customized </a:t>
            </a:r>
            <a:r>
              <a:rPr lang="en-US" sz="2000" dirty="0"/>
              <a:t>to Samsung’s needs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4199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4199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799" dirty="0"/>
          </a:p>
        </p:txBody>
      </p:sp>
      <p:pic>
        <p:nvPicPr>
          <p:cNvPr id="5122" name="Picture 2" descr="Image result for auto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560" y="3200400"/>
            <a:ext cx="2893316" cy="29696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065212" y="2286000"/>
            <a:ext cx="7635173" cy="3791386"/>
            <a:chOff x="3316068" y="2337421"/>
            <a:chExt cx="7635173" cy="3791386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427176" y="5240814"/>
              <a:ext cx="2179203" cy="5534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dirty="0" smtClean="0"/>
                <a:t>Firing regression jobs to LSF </a:t>
              </a:r>
              <a:endParaRPr lang="en-US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587678" y="5240814"/>
              <a:ext cx="1091952" cy="319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dirty="0" smtClean="0"/>
                <a:t>Analysis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316068" y="2337421"/>
              <a:ext cx="7635173" cy="3791386"/>
              <a:chOff x="3316068" y="2337421"/>
              <a:chExt cx="7635173" cy="3791386"/>
            </a:xfrm>
          </p:grpSpPr>
          <p:sp>
            <p:nvSpPr>
              <p:cNvPr id="12" name="Right Arrow 11"/>
              <p:cNvSpPr/>
              <p:nvPr/>
            </p:nvSpPr>
            <p:spPr>
              <a:xfrm>
                <a:off x="3884809" y="2337421"/>
                <a:ext cx="6497690" cy="3791386"/>
              </a:xfrm>
              <a:prstGeom prst="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 12"/>
              <p:cNvSpPr/>
              <p:nvPr/>
            </p:nvSpPr>
            <p:spPr>
              <a:xfrm>
                <a:off x="3316068" y="3474836"/>
                <a:ext cx="2385054" cy="1516554"/>
              </a:xfrm>
              <a:custGeom>
                <a:avLst/>
                <a:gdLst>
                  <a:gd name="connsiteX0" fmla="*/ 0 w 2385054"/>
                  <a:gd name="connsiteY0" fmla="*/ 252764 h 1516554"/>
                  <a:gd name="connsiteX1" fmla="*/ 252764 w 2385054"/>
                  <a:gd name="connsiteY1" fmla="*/ 0 h 1516554"/>
                  <a:gd name="connsiteX2" fmla="*/ 2132290 w 2385054"/>
                  <a:gd name="connsiteY2" fmla="*/ 0 h 1516554"/>
                  <a:gd name="connsiteX3" fmla="*/ 2385054 w 2385054"/>
                  <a:gd name="connsiteY3" fmla="*/ 252764 h 1516554"/>
                  <a:gd name="connsiteX4" fmla="*/ 2385054 w 2385054"/>
                  <a:gd name="connsiteY4" fmla="*/ 1263790 h 1516554"/>
                  <a:gd name="connsiteX5" fmla="*/ 2132290 w 2385054"/>
                  <a:gd name="connsiteY5" fmla="*/ 1516554 h 1516554"/>
                  <a:gd name="connsiteX6" fmla="*/ 252764 w 2385054"/>
                  <a:gd name="connsiteY6" fmla="*/ 1516554 h 1516554"/>
                  <a:gd name="connsiteX7" fmla="*/ 0 w 2385054"/>
                  <a:gd name="connsiteY7" fmla="*/ 1263790 h 1516554"/>
                  <a:gd name="connsiteX8" fmla="*/ 0 w 2385054"/>
                  <a:gd name="connsiteY8" fmla="*/ 252764 h 151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5054" h="1516554">
                    <a:moveTo>
                      <a:pt x="0" y="252764"/>
                    </a:moveTo>
                    <a:cubicBezTo>
                      <a:pt x="0" y="113166"/>
                      <a:pt x="113166" y="0"/>
                      <a:pt x="252764" y="0"/>
                    </a:cubicBezTo>
                    <a:lnTo>
                      <a:pt x="2132290" y="0"/>
                    </a:lnTo>
                    <a:cubicBezTo>
                      <a:pt x="2271888" y="0"/>
                      <a:pt x="2385054" y="113166"/>
                      <a:pt x="2385054" y="252764"/>
                    </a:cubicBezTo>
                    <a:lnTo>
                      <a:pt x="2385054" y="1263790"/>
                    </a:lnTo>
                    <a:cubicBezTo>
                      <a:pt x="2385054" y="1403388"/>
                      <a:pt x="2271888" y="1516554"/>
                      <a:pt x="2132290" y="1516554"/>
                    </a:cubicBezTo>
                    <a:lnTo>
                      <a:pt x="252764" y="1516554"/>
                    </a:lnTo>
                    <a:cubicBezTo>
                      <a:pt x="113166" y="1516554"/>
                      <a:pt x="0" y="1403388"/>
                      <a:pt x="0" y="1263790"/>
                    </a:cubicBezTo>
                    <a:lnTo>
                      <a:pt x="0" y="25276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6432" tIns="226432" rIns="226432" bIns="226432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000" kern="1200" dirty="0" smtClean="0"/>
                  <a:t>Launcher</a:t>
                </a:r>
                <a:endParaRPr lang="en-US" sz="40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941127" y="3474836"/>
                <a:ext cx="2385054" cy="1516554"/>
              </a:xfrm>
              <a:custGeom>
                <a:avLst/>
                <a:gdLst>
                  <a:gd name="connsiteX0" fmla="*/ 0 w 2385054"/>
                  <a:gd name="connsiteY0" fmla="*/ 252764 h 1516554"/>
                  <a:gd name="connsiteX1" fmla="*/ 252764 w 2385054"/>
                  <a:gd name="connsiteY1" fmla="*/ 0 h 1516554"/>
                  <a:gd name="connsiteX2" fmla="*/ 2132290 w 2385054"/>
                  <a:gd name="connsiteY2" fmla="*/ 0 h 1516554"/>
                  <a:gd name="connsiteX3" fmla="*/ 2385054 w 2385054"/>
                  <a:gd name="connsiteY3" fmla="*/ 252764 h 1516554"/>
                  <a:gd name="connsiteX4" fmla="*/ 2385054 w 2385054"/>
                  <a:gd name="connsiteY4" fmla="*/ 1263790 h 1516554"/>
                  <a:gd name="connsiteX5" fmla="*/ 2132290 w 2385054"/>
                  <a:gd name="connsiteY5" fmla="*/ 1516554 h 1516554"/>
                  <a:gd name="connsiteX6" fmla="*/ 252764 w 2385054"/>
                  <a:gd name="connsiteY6" fmla="*/ 1516554 h 1516554"/>
                  <a:gd name="connsiteX7" fmla="*/ 0 w 2385054"/>
                  <a:gd name="connsiteY7" fmla="*/ 1263790 h 1516554"/>
                  <a:gd name="connsiteX8" fmla="*/ 0 w 2385054"/>
                  <a:gd name="connsiteY8" fmla="*/ 252764 h 151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5054" h="1516554">
                    <a:moveTo>
                      <a:pt x="0" y="252764"/>
                    </a:moveTo>
                    <a:cubicBezTo>
                      <a:pt x="0" y="113166"/>
                      <a:pt x="113166" y="0"/>
                      <a:pt x="252764" y="0"/>
                    </a:cubicBezTo>
                    <a:lnTo>
                      <a:pt x="2132290" y="0"/>
                    </a:lnTo>
                    <a:cubicBezTo>
                      <a:pt x="2271888" y="0"/>
                      <a:pt x="2385054" y="113166"/>
                      <a:pt x="2385054" y="252764"/>
                    </a:cubicBezTo>
                    <a:lnTo>
                      <a:pt x="2385054" y="1263790"/>
                    </a:lnTo>
                    <a:cubicBezTo>
                      <a:pt x="2385054" y="1403388"/>
                      <a:pt x="2271888" y="1516554"/>
                      <a:pt x="2132290" y="1516554"/>
                    </a:cubicBezTo>
                    <a:lnTo>
                      <a:pt x="252764" y="1516554"/>
                    </a:lnTo>
                    <a:cubicBezTo>
                      <a:pt x="113166" y="1516554"/>
                      <a:pt x="0" y="1403388"/>
                      <a:pt x="0" y="1263790"/>
                    </a:cubicBezTo>
                    <a:lnTo>
                      <a:pt x="0" y="25276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6432" tIns="226432" rIns="226432" bIns="226432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000" kern="1200" dirty="0" smtClean="0"/>
                  <a:t>Analyzer</a:t>
                </a:r>
                <a:endParaRPr lang="en-US" sz="4000" kern="1200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8566187" y="3474836"/>
                <a:ext cx="2385054" cy="1516554"/>
              </a:xfrm>
              <a:custGeom>
                <a:avLst/>
                <a:gdLst>
                  <a:gd name="connsiteX0" fmla="*/ 0 w 2385054"/>
                  <a:gd name="connsiteY0" fmla="*/ 252764 h 1516554"/>
                  <a:gd name="connsiteX1" fmla="*/ 252764 w 2385054"/>
                  <a:gd name="connsiteY1" fmla="*/ 0 h 1516554"/>
                  <a:gd name="connsiteX2" fmla="*/ 2132290 w 2385054"/>
                  <a:gd name="connsiteY2" fmla="*/ 0 h 1516554"/>
                  <a:gd name="connsiteX3" fmla="*/ 2385054 w 2385054"/>
                  <a:gd name="connsiteY3" fmla="*/ 252764 h 1516554"/>
                  <a:gd name="connsiteX4" fmla="*/ 2385054 w 2385054"/>
                  <a:gd name="connsiteY4" fmla="*/ 1263790 h 1516554"/>
                  <a:gd name="connsiteX5" fmla="*/ 2132290 w 2385054"/>
                  <a:gd name="connsiteY5" fmla="*/ 1516554 h 1516554"/>
                  <a:gd name="connsiteX6" fmla="*/ 252764 w 2385054"/>
                  <a:gd name="connsiteY6" fmla="*/ 1516554 h 1516554"/>
                  <a:gd name="connsiteX7" fmla="*/ 0 w 2385054"/>
                  <a:gd name="connsiteY7" fmla="*/ 1263790 h 1516554"/>
                  <a:gd name="connsiteX8" fmla="*/ 0 w 2385054"/>
                  <a:gd name="connsiteY8" fmla="*/ 252764 h 151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5054" h="1516554">
                    <a:moveTo>
                      <a:pt x="0" y="252764"/>
                    </a:moveTo>
                    <a:cubicBezTo>
                      <a:pt x="0" y="113166"/>
                      <a:pt x="113166" y="0"/>
                      <a:pt x="252764" y="0"/>
                    </a:cubicBezTo>
                    <a:lnTo>
                      <a:pt x="2132290" y="0"/>
                    </a:lnTo>
                    <a:cubicBezTo>
                      <a:pt x="2271888" y="0"/>
                      <a:pt x="2385054" y="113166"/>
                      <a:pt x="2385054" y="252764"/>
                    </a:cubicBezTo>
                    <a:lnTo>
                      <a:pt x="2385054" y="1263790"/>
                    </a:lnTo>
                    <a:cubicBezTo>
                      <a:pt x="2385054" y="1403388"/>
                      <a:pt x="2271888" y="1516554"/>
                      <a:pt x="2132290" y="1516554"/>
                    </a:cubicBezTo>
                    <a:lnTo>
                      <a:pt x="252764" y="1516554"/>
                    </a:lnTo>
                    <a:cubicBezTo>
                      <a:pt x="113166" y="1516554"/>
                      <a:pt x="0" y="1403388"/>
                      <a:pt x="0" y="1263790"/>
                    </a:cubicBezTo>
                    <a:lnTo>
                      <a:pt x="0" y="25276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6432" tIns="226432" rIns="226432" bIns="226432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000" kern="1200" dirty="0" smtClean="0"/>
                  <a:t>DV Kit</a:t>
                </a:r>
                <a:endParaRPr lang="en-US" sz="4000" kern="1200" dirty="0"/>
              </a:p>
            </p:txBody>
          </p:sp>
        </p:grp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6253411" y="2390844"/>
              <a:ext cx="1760487" cy="319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b="1" dirty="0" smtClean="0"/>
                <a:t>Project Scope</a:t>
              </a:r>
              <a:endParaRPr lang="en-US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25909" y="2804075"/>
              <a:ext cx="2638478" cy="287983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149894" y="5245682"/>
              <a:ext cx="1522829" cy="548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dirty="0" smtClean="0"/>
                <a:t>Coverage &amp; Profiling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212" y="464718"/>
            <a:ext cx="34290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</a:rPr>
              <a:t>Perl Scripts</a:t>
            </a:r>
            <a:endParaRPr lang="en-US" sz="2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03612" y="0"/>
            <a:ext cx="0" cy="63246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40951" y="1373357"/>
            <a:ext cx="3202322" cy="3732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</a:t>
            </a:r>
            <a:r>
              <a:rPr lang="en-US" sz="2000" b="1" dirty="0" smtClean="0"/>
              <a:t>auncher.pl</a:t>
            </a:r>
          </a:p>
          <a:p>
            <a:r>
              <a:rPr lang="en-US" sz="2000" b="1" dirty="0" smtClean="0"/>
              <a:t>vsif_to_tl_converter.pl</a:t>
            </a:r>
          </a:p>
          <a:p>
            <a:r>
              <a:rPr lang="en-US" sz="2000" b="1" dirty="0" smtClean="0"/>
              <a:t>tl_to_tlm_converter.pl</a:t>
            </a:r>
          </a:p>
          <a:p>
            <a:r>
              <a:rPr lang="en-US" sz="2000" b="1" dirty="0" smtClean="0"/>
              <a:t>tlm_launcher.pl</a:t>
            </a:r>
          </a:p>
          <a:p>
            <a:r>
              <a:rPr lang="en-US" sz="2000" b="1" dirty="0" smtClean="0"/>
              <a:t>run_analyzer.pl</a:t>
            </a:r>
          </a:p>
          <a:p>
            <a:r>
              <a:rPr lang="en-US" sz="2000" b="1" dirty="0" smtClean="0"/>
              <a:t>analyzer.pl</a:t>
            </a:r>
          </a:p>
          <a:p>
            <a:r>
              <a:rPr lang="en-US" sz="2000" b="1" dirty="0" smtClean="0"/>
              <a:t>gen_ff_af.pl</a:t>
            </a:r>
          </a:p>
          <a:p>
            <a:pPr marL="0" indent="0">
              <a:buNone/>
            </a:pPr>
            <a:endParaRPr lang="en-US" sz="20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3732212" y="152400"/>
            <a:ext cx="8491667" cy="5750813"/>
            <a:chOff x="3317645" y="-23745"/>
            <a:chExt cx="8491667" cy="5750813"/>
          </a:xfrm>
        </p:grpSpPr>
        <p:grpSp>
          <p:nvGrpSpPr>
            <p:cNvPr id="36" name="Group 35"/>
            <p:cNvGrpSpPr/>
            <p:nvPr/>
          </p:nvGrpSpPr>
          <p:grpSpPr>
            <a:xfrm>
              <a:off x="3317645" y="5140570"/>
              <a:ext cx="8339367" cy="195481"/>
              <a:chOff x="4126537" y="5714998"/>
              <a:chExt cx="8339367" cy="195481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126537" y="5715000"/>
                <a:ext cx="8339367" cy="0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26537" y="5910479"/>
                <a:ext cx="8339367" cy="0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4418013" y="5720861"/>
                <a:ext cx="228600" cy="17056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400490" y="5726284"/>
                <a:ext cx="228600" cy="17056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39138" y="5726284"/>
                <a:ext cx="228600" cy="17056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424486" y="5714998"/>
                <a:ext cx="228600" cy="17056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588325" y="5726283"/>
                <a:ext cx="228600" cy="17056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741993" y="5714998"/>
                <a:ext cx="228600" cy="17056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317645" y="-23745"/>
              <a:ext cx="8491667" cy="5750813"/>
              <a:chOff x="3317645" y="-23745"/>
              <a:chExt cx="8491667" cy="575081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88075" y="288572"/>
                <a:ext cx="3429000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9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Project Phases</a:t>
                </a:r>
                <a:endParaRPr lang="en-US" sz="29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492009" y="4431323"/>
                <a:ext cx="517887" cy="69166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458135" y="3921369"/>
                <a:ext cx="525262" cy="1213339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60345" y="3305908"/>
                <a:ext cx="547109" cy="1828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458629" y="2425272"/>
                <a:ext cx="578042" cy="272116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610419" y="2156316"/>
                <a:ext cx="566629" cy="29717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746063" y="1659064"/>
                <a:ext cx="586718" cy="34905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17645" y="5357736"/>
                <a:ext cx="12185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Week 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439631" y="3828175"/>
                <a:ext cx="91406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Study Phase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207760" y="5357736"/>
                <a:ext cx="12185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Week 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46762" y="5339274"/>
                <a:ext cx="12185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Week 3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36419" y="3179790"/>
                <a:ext cx="116264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Launcher</a:t>
                </a:r>
              </a:p>
              <a:p>
                <a:r>
                  <a:rPr lang="en-US" b="1" dirty="0" smtClean="0"/>
                  <a:t>Additions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46762" y="2347849"/>
                <a:ext cx="117427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b="1" dirty="0" smtClean="0"/>
                  <a:t>Launcher Beta Testing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50278" y="5346864"/>
                <a:ext cx="13274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Week 4 &amp; 5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99755" y="1754027"/>
                <a:ext cx="149242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b="1" dirty="0" smtClean="0"/>
                  <a:t>Analyzer Development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306596" y="1242662"/>
                <a:ext cx="117427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b="1" dirty="0" smtClean="0"/>
                  <a:t>Analyzer Beta Testing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469554" y="-23745"/>
                <a:ext cx="1174273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b="1" dirty="0" smtClean="0"/>
                  <a:t>Launcher +</a:t>
                </a:r>
              </a:p>
              <a:p>
                <a:pPr algn="ctr"/>
                <a:r>
                  <a:rPr lang="en-US" b="1" dirty="0" smtClean="0"/>
                  <a:t>Analyzer Beta Testing &amp; changes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316105" y="5328868"/>
                <a:ext cx="13274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Week 6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392977" y="5346864"/>
                <a:ext cx="13274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Week 7 &amp; 8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32440" y="5151855"/>
                <a:ext cx="228600" cy="17056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226822" y="5338299"/>
                <a:ext cx="15824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dirty="0" smtClean="0"/>
                  <a:t>Future Scope</a:t>
                </a: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9904412" y="3305908"/>
                <a:ext cx="0" cy="1799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9314659" y="2620594"/>
                <a:ext cx="117427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We are here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180106" y="3521154"/>
                <a:ext cx="1333268" cy="1200329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b="1" dirty="0" smtClean="0"/>
                  <a:t>DV Kit (Coverage and Profiling)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9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66" y="378419"/>
            <a:ext cx="2590336" cy="906061"/>
          </a:xfrm>
        </p:spPr>
        <p:txBody>
          <a:bodyPr>
            <a:noAutofit/>
          </a:bodyPr>
          <a:lstStyle/>
          <a:p>
            <a:r>
              <a:rPr lang="en-US" sz="2900" b="1" dirty="0" smtClean="0"/>
              <a:t>Launcher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2400" b="1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309210403"/>
              </p:ext>
            </p:extLst>
          </p:nvPr>
        </p:nvGraphicFramePr>
        <p:xfrm>
          <a:off x="8913812" y="457200"/>
          <a:ext cx="3072342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4" name="Group 103"/>
          <p:cNvGrpSpPr/>
          <p:nvPr/>
        </p:nvGrpSpPr>
        <p:grpSpPr>
          <a:xfrm>
            <a:off x="5381531" y="2200393"/>
            <a:ext cx="5018382" cy="2667000"/>
            <a:chOff x="4870494" y="2366660"/>
            <a:chExt cx="5018382" cy="2667000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8933264" y="2990364"/>
              <a:ext cx="659650" cy="6965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 sz="2000"/>
              </a:lvl1pPr>
              <a:lvl2pPr marL="548640" indent="-228600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/>
              </a:lvl2pPr>
              <a:lvl3pPr marL="82296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</a:lvl3pPr>
              <a:lvl4pPr marL="10972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/>
              </a:lvl4pPr>
              <a:lvl5pPr marL="13258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/>
              </a:lvl5pPr>
              <a:lvl6pPr marL="15544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/>
              </a:lvl6pPr>
              <a:lvl7pPr marL="17830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/>
              </a:lvl7pPr>
              <a:lvl8pPr marL="20116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/>
              </a:lvl8pPr>
              <a:lvl9pPr marL="22402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/>
              </a:lvl9pPr>
            </a:lstStyle>
            <a:p>
              <a:r>
                <a:rPr lang="en-US" dirty="0"/>
                <a:t>.tls file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6292868" y="3826199"/>
              <a:ext cx="894792" cy="22529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4996408" y="3408124"/>
              <a:ext cx="1233340" cy="948209"/>
            </a:xfrm>
            <a:custGeom>
              <a:avLst/>
              <a:gdLst>
                <a:gd name="connsiteX0" fmla="*/ 0 w 2545757"/>
                <a:gd name="connsiteY0" fmla="*/ 63644 h 636439"/>
                <a:gd name="connsiteX1" fmla="*/ 63644 w 2545757"/>
                <a:gd name="connsiteY1" fmla="*/ 0 h 636439"/>
                <a:gd name="connsiteX2" fmla="*/ 2482113 w 2545757"/>
                <a:gd name="connsiteY2" fmla="*/ 0 h 636439"/>
                <a:gd name="connsiteX3" fmla="*/ 2545757 w 2545757"/>
                <a:gd name="connsiteY3" fmla="*/ 63644 h 636439"/>
                <a:gd name="connsiteX4" fmla="*/ 2545757 w 2545757"/>
                <a:gd name="connsiteY4" fmla="*/ 572795 h 636439"/>
                <a:gd name="connsiteX5" fmla="*/ 2482113 w 2545757"/>
                <a:gd name="connsiteY5" fmla="*/ 636439 h 636439"/>
                <a:gd name="connsiteX6" fmla="*/ 63644 w 2545757"/>
                <a:gd name="connsiteY6" fmla="*/ 636439 h 636439"/>
                <a:gd name="connsiteX7" fmla="*/ 0 w 2545757"/>
                <a:gd name="connsiteY7" fmla="*/ 572795 h 636439"/>
                <a:gd name="connsiteX8" fmla="*/ 0 w 2545757"/>
                <a:gd name="connsiteY8" fmla="*/ 63644 h 63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5757" h="636439">
                  <a:moveTo>
                    <a:pt x="0" y="63644"/>
                  </a:moveTo>
                  <a:cubicBezTo>
                    <a:pt x="0" y="28494"/>
                    <a:pt x="28494" y="0"/>
                    <a:pt x="63644" y="0"/>
                  </a:cubicBezTo>
                  <a:lnTo>
                    <a:pt x="2482113" y="0"/>
                  </a:lnTo>
                  <a:cubicBezTo>
                    <a:pt x="2517263" y="0"/>
                    <a:pt x="2545757" y="28494"/>
                    <a:pt x="2545757" y="63644"/>
                  </a:cubicBezTo>
                  <a:lnTo>
                    <a:pt x="2545757" y="572795"/>
                  </a:lnTo>
                  <a:cubicBezTo>
                    <a:pt x="2545757" y="607945"/>
                    <a:pt x="2517263" y="636439"/>
                    <a:pt x="2482113" y="636439"/>
                  </a:cubicBezTo>
                  <a:lnTo>
                    <a:pt x="63644" y="636439"/>
                  </a:lnTo>
                  <a:cubicBezTo>
                    <a:pt x="28494" y="636439"/>
                    <a:pt x="0" y="607945"/>
                    <a:pt x="0" y="572795"/>
                  </a:cubicBezTo>
                  <a:lnTo>
                    <a:pt x="0" y="6364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041" tIns="44041" rIns="44041" bIns="440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tl to tlm converter</a:t>
              </a:r>
              <a:endParaRPr lang="en-US" sz="2000" b="1" kern="1200" dirty="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7267931" y="3311801"/>
              <a:ext cx="1530499" cy="1051911"/>
            </a:xfrm>
            <a:custGeom>
              <a:avLst/>
              <a:gdLst>
                <a:gd name="connsiteX0" fmla="*/ 0 w 2545757"/>
                <a:gd name="connsiteY0" fmla="*/ 63644 h 636439"/>
                <a:gd name="connsiteX1" fmla="*/ 63644 w 2545757"/>
                <a:gd name="connsiteY1" fmla="*/ 0 h 636439"/>
                <a:gd name="connsiteX2" fmla="*/ 2482113 w 2545757"/>
                <a:gd name="connsiteY2" fmla="*/ 0 h 636439"/>
                <a:gd name="connsiteX3" fmla="*/ 2545757 w 2545757"/>
                <a:gd name="connsiteY3" fmla="*/ 63644 h 636439"/>
                <a:gd name="connsiteX4" fmla="*/ 2545757 w 2545757"/>
                <a:gd name="connsiteY4" fmla="*/ 572795 h 636439"/>
                <a:gd name="connsiteX5" fmla="*/ 2482113 w 2545757"/>
                <a:gd name="connsiteY5" fmla="*/ 636439 h 636439"/>
                <a:gd name="connsiteX6" fmla="*/ 63644 w 2545757"/>
                <a:gd name="connsiteY6" fmla="*/ 636439 h 636439"/>
                <a:gd name="connsiteX7" fmla="*/ 0 w 2545757"/>
                <a:gd name="connsiteY7" fmla="*/ 572795 h 636439"/>
                <a:gd name="connsiteX8" fmla="*/ 0 w 2545757"/>
                <a:gd name="connsiteY8" fmla="*/ 63644 h 63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5757" h="636439">
                  <a:moveTo>
                    <a:pt x="0" y="63644"/>
                  </a:moveTo>
                  <a:cubicBezTo>
                    <a:pt x="0" y="28494"/>
                    <a:pt x="28494" y="0"/>
                    <a:pt x="63644" y="0"/>
                  </a:cubicBezTo>
                  <a:lnTo>
                    <a:pt x="2482113" y="0"/>
                  </a:lnTo>
                  <a:cubicBezTo>
                    <a:pt x="2517263" y="0"/>
                    <a:pt x="2545757" y="28494"/>
                    <a:pt x="2545757" y="63644"/>
                  </a:cubicBezTo>
                  <a:lnTo>
                    <a:pt x="2545757" y="572795"/>
                  </a:lnTo>
                  <a:cubicBezTo>
                    <a:pt x="2545757" y="607945"/>
                    <a:pt x="2517263" y="636439"/>
                    <a:pt x="2482113" y="636439"/>
                  </a:cubicBezTo>
                  <a:lnTo>
                    <a:pt x="63644" y="636439"/>
                  </a:lnTo>
                  <a:cubicBezTo>
                    <a:pt x="28494" y="636439"/>
                    <a:pt x="0" y="607945"/>
                    <a:pt x="0" y="572795"/>
                  </a:cubicBezTo>
                  <a:lnTo>
                    <a:pt x="0" y="6364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041" tIns="44041" rIns="44041" bIns="440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/>
                <a:t>t</a:t>
              </a:r>
              <a:r>
                <a:rPr lang="en-US" sz="2000" b="1" dirty="0" smtClean="0"/>
                <a:t>lm </a:t>
              </a:r>
              <a:r>
                <a:rPr lang="en-US" sz="2000" b="1" kern="1200" dirty="0" smtClean="0"/>
                <a:t>launcher</a:t>
              </a:r>
              <a:endParaRPr lang="en-US" sz="2000" b="1" kern="12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870494" y="2366660"/>
              <a:ext cx="5018382" cy="2667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79" name="Content Placeholder 2"/>
            <p:cNvSpPr txBox="1">
              <a:spLocks/>
            </p:cNvSpPr>
            <p:nvPr/>
          </p:nvSpPr>
          <p:spPr>
            <a:xfrm>
              <a:off x="6330385" y="3092433"/>
              <a:ext cx="679538" cy="660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000" dirty="0" smtClean="0"/>
                <a:t>.tlm file</a:t>
              </a:r>
              <a:endParaRPr lang="en-US" sz="2000" dirty="0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8878701" y="3775603"/>
              <a:ext cx="894792" cy="22529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653465" y="1594338"/>
            <a:ext cx="1909041" cy="517830"/>
            <a:chOff x="3300" y="640080"/>
            <a:chExt cx="988910" cy="853440"/>
          </a:xfrm>
        </p:grpSpPr>
        <p:sp>
          <p:nvSpPr>
            <p:cNvPr id="93" name="Rounded Rectangle 92"/>
            <p:cNvSpPr/>
            <p:nvPr/>
          </p:nvSpPr>
          <p:spPr>
            <a:xfrm>
              <a:off x="3300" y="640080"/>
              <a:ext cx="988910" cy="85344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ounded Rectangle 4"/>
            <p:cNvSpPr txBox="1"/>
            <p:nvPr/>
          </p:nvSpPr>
          <p:spPr>
            <a:xfrm>
              <a:off x="44962" y="681742"/>
              <a:ext cx="905586" cy="7701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/>
                <a:t>Fresh Flow</a:t>
              </a:r>
              <a:endParaRPr lang="en-US" sz="2400" b="1" kern="1200" dirty="0"/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21" y="5134536"/>
            <a:ext cx="3296110" cy="70494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1574" y="5134536"/>
            <a:ext cx="4420692" cy="9464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206834" y="2200393"/>
            <a:ext cx="3813951" cy="2667000"/>
            <a:chOff x="206834" y="2200393"/>
            <a:chExt cx="3813951" cy="2667000"/>
          </a:xfrm>
        </p:grpSpPr>
        <p:sp>
          <p:nvSpPr>
            <p:cNvPr id="105" name="Rounded Rectangle 104"/>
            <p:cNvSpPr/>
            <p:nvPr/>
          </p:nvSpPr>
          <p:spPr>
            <a:xfrm>
              <a:off x="206834" y="2200393"/>
              <a:ext cx="3813951" cy="2667000"/>
            </a:xfrm>
            <a:prstGeom prst="roundRect">
              <a:avLst/>
            </a:prstGeom>
            <a:solidFill>
              <a:srgbClr val="FFC000">
                <a:alpha val="16078"/>
              </a:srgb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3078527" y="2924649"/>
              <a:ext cx="679538" cy="660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000" dirty="0" smtClean="0"/>
                <a:t>.tl file</a:t>
              </a:r>
              <a:endParaRPr lang="en-US" sz="2000" dirty="0"/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1437403" y="3241857"/>
              <a:ext cx="1560853" cy="102944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b="1" dirty="0" smtClean="0"/>
                <a:t>Converter</a:t>
              </a:r>
              <a:endParaRPr lang="en-US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057380" y="3654653"/>
              <a:ext cx="894792" cy="22529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81" name="Content Placeholder 2"/>
            <p:cNvSpPr txBox="1">
              <a:spLocks/>
            </p:cNvSpPr>
            <p:nvPr/>
          </p:nvSpPr>
          <p:spPr>
            <a:xfrm>
              <a:off x="346957" y="2924649"/>
              <a:ext cx="1038591" cy="660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000" dirty="0"/>
                <a:t>m</a:t>
              </a:r>
              <a:r>
                <a:rPr lang="en-US" sz="2000" dirty="0" smtClean="0"/>
                <a:t>conf</a:t>
              </a:r>
              <a:r>
                <a:rPr lang="en-US" sz="2000" dirty="0"/>
                <a:t>/</a:t>
              </a:r>
              <a:r>
                <a:rPr lang="en-US" sz="2000" dirty="0" smtClean="0"/>
                <a:t> .vsif file</a:t>
              </a:r>
              <a:endParaRPr lang="en-US" sz="2000" dirty="0"/>
            </a:p>
          </p:txBody>
        </p:sp>
        <p:sp>
          <p:nvSpPr>
            <p:cNvPr id="82" name="Right Arrow 81"/>
            <p:cNvSpPr/>
            <p:nvPr/>
          </p:nvSpPr>
          <p:spPr>
            <a:xfrm>
              <a:off x="413607" y="3654653"/>
              <a:ext cx="894792" cy="22529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</p:grpSp>
      <p:sp>
        <p:nvSpPr>
          <p:cNvPr id="109" name="Freeform 108"/>
          <p:cNvSpPr/>
          <p:nvPr/>
        </p:nvSpPr>
        <p:spPr>
          <a:xfrm>
            <a:off x="1058707" y="1594381"/>
            <a:ext cx="2369644" cy="517787"/>
          </a:xfrm>
          <a:custGeom>
            <a:avLst/>
            <a:gdLst>
              <a:gd name="connsiteX0" fmla="*/ 0 w 2545757"/>
              <a:gd name="connsiteY0" fmla="*/ 63644 h 636439"/>
              <a:gd name="connsiteX1" fmla="*/ 63644 w 2545757"/>
              <a:gd name="connsiteY1" fmla="*/ 0 h 636439"/>
              <a:gd name="connsiteX2" fmla="*/ 2482113 w 2545757"/>
              <a:gd name="connsiteY2" fmla="*/ 0 h 636439"/>
              <a:gd name="connsiteX3" fmla="*/ 2545757 w 2545757"/>
              <a:gd name="connsiteY3" fmla="*/ 63644 h 636439"/>
              <a:gd name="connsiteX4" fmla="*/ 2545757 w 2545757"/>
              <a:gd name="connsiteY4" fmla="*/ 572795 h 636439"/>
              <a:gd name="connsiteX5" fmla="*/ 2482113 w 2545757"/>
              <a:gd name="connsiteY5" fmla="*/ 636439 h 636439"/>
              <a:gd name="connsiteX6" fmla="*/ 63644 w 2545757"/>
              <a:gd name="connsiteY6" fmla="*/ 636439 h 636439"/>
              <a:gd name="connsiteX7" fmla="*/ 0 w 2545757"/>
              <a:gd name="connsiteY7" fmla="*/ 572795 h 636439"/>
              <a:gd name="connsiteX8" fmla="*/ 0 w 2545757"/>
              <a:gd name="connsiteY8" fmla="*/ 63644 h 63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5757" h="636439">
                <a:moveTo>
                  <a:pt x="0" y="63644"/>
                </a:moveTo>
                <a:cubicBezTo>
                  <a:pt x="0" y="28494"/>
                  <a:pt x="28494" y="0"/>
                  <a:pt x="63644" y="0"/>
                </a:cubicBezTo>
                <a:lnTo>
                  <a:pt x="2482113" y="0"/>
                </a:lnTo>
                <a:cubicBezTo>
                  <a:pt x="2517263" y="0"/>
                  <a:pt x="2545757" y="28494"/>
                  <a:pt x="2545757" y="63644"/>
                </a:cubicBezTo>
                <a:lnTo>
                  <a:pt x="2545757" y="572795"/>
                </a:lnTo>
                <a:cubicBezTo>
                  <a:pt x="2545757" y="607945"/>
                  <a:pt x="2517263" y="636439"/>
                  <a:pt x="2482113" y="636439"/>
                </a:cubicBezTo>
                <a:lnTo>
                  <a:pt x="63644" y="636439"/>
                </a:lnTo>
                <a:cubicBezTo>
                  <a:pt x="28494" y="636439"/>
                  <a:pt x="0" y="607945"/>
                  <a:pt x="0" y="572795"/>
                </a:cubicBezTo>
                <a:lnTo>
                  <a:pt x="0" y="6364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041" tIns="44041" rIns="44041" bIns="440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Existing Legacy Flow</a:t>
            </a:r>
            <a:endParaRPr 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03" name="Equal 102"/>
          <p:cNvSpPr/>
          <p:nvPr/>
        </p:nvSpPr>
        <p:spPr>
          <a:xfrm rot="10800000">
            <a:off x="3879951" y="3419387"/>
            <a:ext cx="1652411" cy="664285"/>
          </a:xfrm>
          <a:prstGeom prst="mathEqual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5400000" flipV="1">
            <a:off x="2916656" y="4303321"/>
            <a:ext cx="1149261" cy="3682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 flipV="1">
            <a:off x="9262503" y="4303321"/>
            <a:ext cx="1149261" cy="3682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66" y="378419"/>
            <a:ext cx="2590336" cy="906061"/>
          </a:xfrm>
        </p:spPr>
        <p:txBody>
          <a:bodyPr>
            <a:noAutofit/>
          </a:bodyPr>
          <a:lstStyle/>
          <a:p>
            <a:r>
              <a:rPr lang="en-US" sz="2900" b="1" dirty="0" smtClean="0"/>
              <a:t>Launcher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24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1504234" y="640684"/>
            <a:ext cx="9905999" cy="5127571"/>
            <a:chOff x="1979612" y="711735"/>
            <a:chExt cx="9905999" cy="5127571"/>
          </a:xfrm>
        </p:grpSpPr>
        <p:grpSp>
          <p:nvGrpSpPr>
            <p:cNvPr id="16" name="Group 15"/>
            <p:cNvGrpSpPr/>
            <p:nvPr/>
          </p:nvGrpSpPr>
          <p:grpSpPr>
            <a:xfrm>
              <a:off x="1979612" y="1496160"/>
              <a:ext cx="8634684" cy="919401"/>
              <a:chOff x="2160049" y="1200890"/>
              <a:chExt cx="8634684" cy="919401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160049" y="1429236"/>
                <a:ext cx="2803087" cy="381000"/>
              </a:xfrm>
              <a:custGeom>
                <a:avLst/>
                <a:gdLst>
                  <a:gd name="connsiteX0" fmla="*/ 0 w 2545757"/>
                  <a:gd name="connsiteY0" fmla="*/ 63644 h 636439"/>
                  <a:gd name="connsiteX1" fmla="*/ 63644 w 2545757"/>
                  <a:gd name="connsiteY1" fmla="*/ 0 h 636439"/>
                  <a:gd name="connsiteX2" fmla="*/ 2482113 w 2545757"/>
                  <a:gd name="connsiteY2" fmla="*/ 0 h 636439"/>
                  <a:gd name="connsiteX3" fmla="*/ 2545757 w 2545757"/>
                  <a:gd name="connsiteY3" fmla="*/ 63644 h 636439"/>
                  <a:gd name="connsiteX4" fmla="*/ 2545757 w 2545757"/>
                  <a:gd name="connsiteY4" fmla="*/ 572795 h 636439"/>
                  <a:gd name="connsiteX5" fmla="*/ 2482113 w 2545757"/>
                  <a:gd name="connsiteY5" fmla="*/ 636439 h 636439"/>
                  <a:gd name="connsiteX6" fmla="*/ 63644 w 2545757"/>
                  <a:gd name="connsiteY6" fmla="*/ 636439 h 636439"/>
                  <a:gd name="connsiteX7" fmla="*/ 0 w 2545757"/>
                  <a:gd name="connsiteY7" fmla="*/ 572795 h 636439"/>
                  <a:gd name="connsiteX8" fmla="*/ 0 w 2545757"/>
                  <a:gd name="connsiteY8" fmla="*/ 63644 h 63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5757" h="636439">
                    <a:moveTo>
                      <a:pt x="0" y="63644"/>
                    </a:moveTo>
                    <a:cubicBezTo>
                      <a:pt x="0" y="28494"/>
                      <a:pt x="28494" y="0"/>
                      <a:pt x="63644" y="0"/>
                    </a:cubicBezTo>
                    <a:lnTo>
                      <a:pt x="2482113" y="0"/>
                    </a:lnTo>
                    <a:cubicBezTo>
                      <a:pt x="2517263" y="0"/>
                      <a:pt x="2545757" y="28494"/>
                      <a:pt x="2545757" y="63644"/>
                    </a:cubicBezTo>
                    <a:lnTo>
                      <a:pt x="2545757" y="572795"/>
                    </a:lnTo>
                    <a:cubicBezTo>
                      <a:pt x="2545757" y="607945"/>
                      <a:pt x="2517263" y="636439"/>
                      <a:pt x="2482113" y="636439"/>
                    </a:cubicBezTo>
                    <a:lnTo>
                      <a:pt x="63644" y="636439"/>
                    </a:lnTo>
                    <a:cubicBezTo>
                      <a:pt x="28494" y="636439"/>
                      <a:pt x="0" y="607945"/>
                      <a:pt x="0" y="572795"/>
                    </a:cubicBezTo>
                    <a:lnTo>
                      <a:pt x="0" y="63644"/>
                    </a:ln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041" tIns="44041" rIns="44041" bIns="4404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/>
                  <a:t>vsif_to_tl_converter.pl</a:t>
                </a:r>
                <a:endParaRPr lang="en-US" sz="2000" b="1" kern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84995" y="1200890"/>
                <a:ext cx="5409738" cy="919401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Converts </a:t>
                </a:r>
                <a:r>
                  <a:rPr lang="en-US" sz="1600" dirty="0"/>
                  <a:t>a .vsif file to a .tl file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Attains </a:t>
                </a:r>
                <a:r>
                  <a:rPr lang="en-US" sz="1600" dirty="0"/>
                  <a:t>compatibility between the attributes of .vsif and .</a:t>
                </a:r>
                <a:r>
                  <a:rPr lang="en-US" sz="1600" dirty="0" err="1"/>
                  <a:t>tl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file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967410" y="1643733"/>
                <a:ext cx="397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Freeform 83"/>
            <p:cNvSpPr/>
            <p:nvPr/>
          </p:nvSpPr>
          <p:spPr>
            <a:xfrm>
              <a:off x="7185527" y="711735"/>
              <a:ext cx="1447800" cy="381000"/>
            </a:xfrm>
            <a:custGeom>
              <a:avLst/>
              <a:gdLst>
                <a:gd name="connsiteX0" fmla="*/ 0 w 2545757"/>
                <a:gd name="connsiteY0" fmla="*/ 63644 h 636439"/>
                <a:gd name="connsiteX1" fmla="*/ 63644 w 2545757"/>
                <a:gd name="connsiteY1" fmla="*/ 0 h 636439"/>
                <a:gd name="connsiteX2" fmla="*/ 2482113 w 2545757"/>
                <a:gd name="connsiteY2" fmla="*/ 0 h 636439"/>
                <a:gd name="connsiteX3" fmla="*/ 2545757 w 2545757"/>
                <a:gd name="connsiteY3" fmla="*/ 63644 h 636439"/>
                <a:gd name="connsiteX4" fmla="*/ 2545757 w 2545757"/>
                <a:gd name="connsiteY4" fmla="*/ 572795 h 636439"/>
                <a:gd name="connsiteX5" fmla="*/ 2482113 w 2545757"/>
                <a:gd name="connsiteY5" fmla="*/ 636439 h 636439"/>
                <a:gd name="connsiteX6" fmla="*/ 63644 w 2545757"/>
                <a:gd name="connsiteY6" fmla="*/ 636439 h 636439"/>
                <a:gd name="connsiteX7" fmla="*/ 0 w 2545757"/>
                <a:gd name="connsiteY7" fmla="*/ 572795 h 636439"/>
                <a:gd name="connsiteX8" fmla="*/ 0 w 2545757"/>
                <a:gd name="connsiteY8" fmla="*/ 63644 h 63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5757" h="636439">
                  <a:moveTo>
                    <a:pt x="0" y="63644"/>
                  </a:moveTo>
                  <a:cubicBezTo>
                    <a:pt x="0" y="28494"/>
                    <a:pt x="28494" y="0"/>
                    <a:pt x="63644" y="0"/>
                  </a:cubicBezTo>
                  <a:lnTo>
                    <a:pt x="2482113" y="0"/>
                  </a:lnTo>
                  <a:cubicBezTo>
                    <a:pt x="2517263" y="0"/>
                    <a:pt x="2545757" y="28494"/>
                    <a:pt x="2545757" y="63644"/>
                  </a:cubicBezTo>
                  <a:lnTo>
                    <a:pt x="2545757" y="572795"/>
                  </a:lnTo>
                  <a:cubicBezTo>
                    <a:pt x="2545757" y="607945"/>
                    <a:pt x="2517263" y="636439"/>
                    <a:pt x="2482113" y="636439"/>
                  </a:cubicBezTo>
                  <a:lnTo>
                    <a:pt x="63644" y="636439"/>
                  </a:lnTo>
                  <a:cubicBezTo>
                    <a:pt x="28494" y="636439"/>
                    <a:pt x="0" y="607945"/>
                    <a:pt x="0" y="572795"/>
                  </a:cubicBezTo>
                  <a:lnTo>
                    <a:pt x="0" y="63644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4041" tIns="44041" rIns="44041" bIns="440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Scope</a:t>
              </a:r>
              <a:endParaRPr lang="en-US" sz="2000" b="1" kern="12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013928" y="3695196"/>
              <a:ext cx="8647505" cy="919401"/>
              <a:chOff x="2147228" y="1199918"/>
              <a:chExt cx="8647505" cy="919401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147228" y="1462337"/>
                <a:ext cx="2803087" cy="381000"/>
              </a:xfrm>
              <a:custGeom>
                <a:avLst/>
                <a:gdLst>
                  <a:gd name="connsiteX0" fmla="*/ 0 w 2545757"/>
                  <a:gd name="connsiteY0" fmla="*/ 63644 h 636439"/>
                  <a:gd name="connsiteX1" fmla="*/ 63644 w 2545757"/>
                  <a:gd name="connsiteY1" fmla="*/ 0 h 636439"/>
                  <a:gd name="connsiteX2" fmla="*/ 2482113 w 2545757"/>
                  <a:gd name="connsiteY2" fmla="*/ 0 h 636439"/>
                  <a:gd name="connsiteX3" fmla="*/ 2545757 w 2545757"/>
                  <a:gd name="connsiteY3" fmla="*/ 63644 h 636439"/>
                  <a:gd name="connsiteX4" fmla="*/ 2545757 w 2545757"/>
                  <a:gd name="connsiteY4" fmla="*/ 572795 h 636439"/>
                  <a:gd name="connsiteX5" fmla="*/ 2482113 w 2545757"/>
                  <a:gd name="connsiteY5" fmla="*/ 636439 h 636439"/>
                  <a:gd name="connsiteX6" fmla="*/ 63644 w 2545757"/>
                  <a:gd name="connsiteY6" fmla="*/ 636439 h 636439"/>
                  <a:gd name="connsiteX7" fmla="*/ 0 w 2545757"/>
                  <a:gd name="connsiteY7" fmla="*/ 572795 h 636439"/>
                  <a:gd name="connsiteX8" fmla="*/ 0 w 2545757"/>
                  <a:gd name="connsiteY8" fmla="*/ 63644 h 63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5757" h="636439">
                    <a:moveTo>
                      <a:pt x="0" y="63644"/>
                    </a:moveTo>
                    <a:cubicBezTo>
                      <a:pt x="0" y="28494"/>
                      <a:pt x="28494" y="0"/>
                      <a:pt x="63644" y="0"/>
                    </a:cubicBezTo>
                    <a:lnTo>
                      <a:pt x="2482113" y="0"/>
                    </a:lnTo>
                    <a:cubicBezTo>
                      <a:pt x="2517263" y="0"/>
                      <a:pt x="2545757" y="28494"/>
                      <a:pt x="2545757" y="63644"/>
                    </a:cubicBezTo>
                    <a:lnTo>
                      <a:pt x="2545757" y="572795"/>
                    </a:lnTo>
                    <a:cubicBezTo>
                      <a:pt x="2545757" y="607945"/>
                      <a:pt x="2517263" y="636439"/>
                      <a:pt x="2482113" y="636439"/>
                    </a:cubicBezTo>
                    <a:lnTo>
                      <a:pt x="63644" y="636439"/>
                    </a:lnTo>
                    <a:cubicBezTo>
                      <a:pt x="28494" y="636439"/>
                      <a:pt x="0" y="607945"/>
                      <a:pt x="0" y="572795"/>
                    </a:cubicBezTo>
                    <a:lnTo>
                      <a:pt x="0" y="63644"/>
                    </a:ln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041" tIns="44041" rIns="44041" bIns="4404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t</a:t>
                </a:r>
                <a:r>
                  <a:rPr lang="en-US" sz="2000" b="1" kern="1200" dirty="0" smtClean="0"/>
                  <a:t>l_to_tlm_converter.pl</a:t>
                </a:r>
                <a:endParaRPr lang="en-US" sz="2000" b="1" kern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373271" y="1199918"/>
                <a:ext cx="5421462" cy="919401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Converts </a:t>
                </a:r>
                <a:r>
                  <a:rPr lang="en-US" sz="1600" dirty="0"/>
                  <a:t>a </a:t>
                </a:r>
                <a:r>
                  <a:rPr lang="en-US" sz="1600" dirty="0" smtClean="0"/>
                  <a:t>.tl </a:t>
                </a:r>
                <a:r>
                  <a:rPr lang="en-US" sz="1600" dirty="0"/>
                  <a:t>file to a .</a:t>
                </a:r>
                <a:r>
                  <a:rPr lang="en-US" sz="1600" dirty="0" smtClean="0"/>
                  <a:t>tlm file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Incorporates </a:t>
                </a:r>
                <a:r>
                  <a:rPr lang="en-US" sz="1600" dirty="0"/>
                  <a:t>error handling and processing of </a:t>
                </a:r>
                <a:r>
                  <a:rPr lang="en-US" sz="1600" dirty="0" smtClean="0"/>
                  <a:t>ifdef</a:t>
                </a:r>
                <a:endParaRPr lang="en-US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Integrates run_analyzer.pl for launching it on the LSF</a:t>
                </a: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>
                <a:off x="4963136" y="1647895"/>
                <a:ext cx="397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3046412" y="4876800"/>
              <a:ext cx="8640055" cy="646986"/>
              <a:chOff x="2154678" y="1324403"/>
              <a:chExt cx="8640055" cy="646986"/>
            </a:xfrm>
          </p:grpSpPr>
          <p:sp>
            <p:nvSpPr>
              <p:cNvPr id="69" name="Freeform 68"/>
              <p:cNvSpPr/>
              <p:nvPr/>
            </p:nvSpPr>
            <p:spPr>
              <a:xfrm>
                <a:off x="2154678" y="1474980"/>
                <a:ext cx="2803087" cy="381000"/>
              </a:xfrm>
              <a:custGeom>
                <a:avLst/>
                <a:gdLst>
                  <a:gd name="connsiteX0" fmla="*/ 0 w 2545757"/>
                  <a:gd name="connsiteY0" fmla="*/ 63644 h 636439"/>
                  <a:gd name="connsiteX1" fmla="*/ 63644 w 2545757"/>
                  <a:gd name="connsiteY1" fmla="*/ 0 h 636439"/>
                  <a:gd name="connsiteX2" fmla="*/ 2482113 w 2545757"/>
                  <a:gd name="connsiteY2" fmla="*/ 0 h 636439"/>
                  <a:gd name="connsiteX3" fmla="*/ 2545757 w 2545757"/>
                  <a:gd name="connsiteY3" fmla="*/ 63644 h 636439"/>
                  <a:gd name="connsiteX4" fmla="*/ 2545757 w 2545757"/>
                  <a:gd name="connsiteY4" fmla="*/ 572795 h 636439"/>
                  <a:gd name="connsiteX5" fmla="*/ 2482113 w 2545757"/>
                  <a:gd name="connsiteY5" fmla="*/ 636439 h 636439"/>
                  <a:gd name="connsiteX6" fmla="*/ 63644 w 2545757"/>
                  <a:gd name="connsiteY6" fmla="*/ 636439 h 636439"/>
                  <a:gd name="connsiteX7" fmla="*/ 0 w 2545757"/>
                  <a:gd name="connsiteY7" fmla="*/ 572795 h 636439"/>
                  <a:gd name="connsiteX8" fmla="*/ 0 w 2545757"/>
                  <a:gd name="connsiteY8" fmla="*/ 63644 h 63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5757" h="636439">
                    <a:moveTo>
                      <a:pt x="0" y="63644"/>
                    </a:moveTo>
                    <a:cubicBezTo>
                      <a:pt x="0" y="28494"/>
                      <a:pt x="28494" y="0"/>
                      <a:pt x="63644" y="0"/>
                    </a:cubicBezTo>
                    <a:lnTo>
                      <a:pt x="2482113" y="0"/>
                    </a:lnTo>
                    <a:cubicBezTo>
                      <a:pt x="2517263" y="0"/>
                      <a:pt x="2545757" y="28494"/>
                      <a:pt x="2545757" y="63644"/>
                    </a:cubicBezTo>
                    <a:lnTo>
                      <a:pt x="2545757" y="572795"/>
                    </a:lnTo>
                    <a:cubicBezTo>
                      <a:pt x="2545757" y="607945"/>
                      <a:pt x="2517263" y="636439"/>
                      <a:pt x="2482113" y="636439"/>
                    </a:cubicBezTo>
                    <a:lnTo>
                      <a:pt x="63644" y="636439"/>
                    </a:lnTo>
                    <a:cubicBezTo>
                      <a:pt x="28494" y="636439"/>
                      <a:pt x="0" y="607945"/>
                      <a:pt x="0" y="572795"/>
                    </a:cubicBezTo>
                    <a:lnTo>
                      <a:pt x="0" y="63644"/>
                    </a:ln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041" tIns="44041" rIns="44041" bIns="4404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/>
                  <a:t>tlm_launcher.pl</a:t>
                </a:r>
                <a:endParaRPr lang="en-US" sz="2000" b="1" kern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73271" y="1324403"/>
                <a:ext cx="5421462" cy="646986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Fires the jobs to the LSF			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Creates the .tls file </a:t>
                </a:r>
                <a:endParaRPr lang="en-US" sz="1600" dirty="0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963136" y="1647895"/>
                <a:ext cx="397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Freeform 87"/>
            <p:cNvSpPr/>
            <p:nvPr/>
          </p:nvSpPr>
          <p:spPr>
            <a:xfrm>
              <a:off x="1979612" y="2778205"/>
              <a:ext cx="2803087" cy="381000"/>
            </a:xfrm>
            <a:custGeom>
              <a:avLst/>
              <a:gdLst>
                <a:gd name="connsiteX0" fmla="*/ 0 w 2545757"/>
                <a:gd name="connsiteY0" fmla="*/ 63644 h 636439"/>
                <a:gd name="connsiteX1" fmla="*/ 63644 w 2545757"/>
                <a:gd name="connsiteY1" fmla="*/ 0 h 636439"/>
                <a:gd name="connsiteX2" fmla="*/ 2482113 w 2545757"/>
                <a:gd name="connsiteY2" fmla="*/ 0 h 636439"/>
                <a:gd name="connsiteX3" fmla="*/ 2545757 w 2545757"/>
                <a:gd name="connsiteY3" fmla="*/ 63644 h 636439"/>
                <a:gd name="connsiteX4" fmla="*/ 2545757 w 2545757"/>
                <a:gd name="connsiteY4" fmla="*/ 572795 h 636439"/>
                <a:gd name="connsiteX5" fmla="*/ 2482113 w 2545757"/>
                <a:gd name="connsiteY5" fmla="*/ 636439 h 636439"/>
                <a:gd name="connsiteX6" fmla="*/ 63644 w 2545757"/>
                <a:gd name="connsiteY6" fmla="*/ 636439 h 636439"/>
                <a:gd name="connsiteX7" fmla="*/ 0 w 2545757"/>
                <a:gd name="connsiteY7" fmla="*/ 572795 h 636439"/>
                <a:gd name="connsiteX8" fmla="*/ 0 w 2545757"/>
                <a:gd name="connsiteY8" fmla="*/ 63644 h 63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5757" h="636439">
                  <a:moveTo>
                    <a:pt x="0" y="63644"/>
                  </a:moveTo>
                  <a:cubicBezTo>
                    <a:pt x="0" y="28494"/>
                    <a:pt x="28494" y="0"/>
                    <a:pt x="63644" y="0"/>
                  </a:cubicBezTo>
                  <a:lnTo>
                    <a:pt x="2482113" y="0"/>
                  </a:lnTo>
                  <a:cubicBezTo>
                    <a:pt x="2517263" y="0"/>
                    <a:pt x="2545757" y="28494"/>
                    <a:pt x="2545757" y="63644"/>
                  </a:cubicBezTo>
                  <a:lnTo>
                    <a:pt x="2545757" y="572795"/>
                  </a:lnTo>
                  <a:cubicBezTo>
                    <a:pt x="2545757" y="607945"/>
                    <a:pt x="2517263" y="636439"/>
                    <a:pt x="2482113" y="636439"/>
                  </a:cubicBezTo>
                  <a:lnTo>
                    <a:pt x="63644" y="636439"/>
                  </a:lnTo>
                  <a:cubicBezTo>
                    <a:pt x="28494" y="636439"/>
                    <a:pt x="0" y="607945"/>
                    <a:pt x="0" y="572795"/>
                  </a:cubicBezTo>
                  <a:lnTo>
                    <a:pt x="0" y="6364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041" tIns="44041" rIns="44041" bIns="440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/>
                  </a:solidFill>
                </a:rPr>
                <a:t>launcher</a:t>
              </a:r>
              <a:r>
                <a:rPr lang="en-US" sz="2000" b="1" kern="1200" dirty="0" smtClean="0">
                  <a:solidFill>
                    <a:schemeClr val="bg1"/>
                  </a:solidFill>
                </a:rPr>
                <a:t>.pl</a:t>
              </a:r>
              <a:endParaRPr lang="en-US" sz="2000" b="1" kern="12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279041" y="3176790"/>
              <a:ext cx="762000" cy="2041087"/>
              <a:chOff x="2284412" y="3159205"/>
              <a:chExt cx="762000" cy="204108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284412" y="3159205"/>
                <a:ext cx="0" cy="20410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84412" y="4143173"/>
                <a:ext cx="7295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2284412" y="5200292"/>
                <a:ext cx="76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>
              <a:off x="4786973" y="2968705"/>
              <a:ext cx="397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204558" y="2841412"/>
              <a:ext cx="5421462" cy="374571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 anchorCtr="1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/>
                <a:t>Integrates the following scripts  		</a:t>
              </a:r>
              <a:endParaRPr lang="en-US" sz="16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752846" y="3445262"/>
              <a:ext cx="9132765" cy="23940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591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66" y="378419"/>
            <a:ext cx="2590336" cy="906061"/>
          </a:xfrm>
        </p:spPr>
        <p:txBody>
          <a:bodyPr>
            <a:noAutofit/>
          </a:bodyPr>
          <a:lstStyle/>
          <a:p>
            <a:r>
              <a:rPr lang="en-US" sz="2900" b="1" dirty="0" smtClean="0"/>
              <a:t>Analyzer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917112" y="457200"/>
            <a:ext cx="3065741" cy="2133600"/>
            <a:chOff x="8917112" y="457200"/>
            <a:chExt cx="3065741" cy="2133600"/>
          </a:xfrm>
        </p:grpSpPr>
        <p:sp>
          <p:nvSpPr>
            <p:cNvPr id="4" name="Right Arrow 3"/>
            <p:cNvSpPr/>
            <p:nvPr/>
          </p:nvSpPr>
          <p:spPr>
            <a:xfrm>
              <a:off x="9144237" y="457200"/>
              <a:ext cx="2611490" cy="21336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8917112" y="1097280"/>
              <a:ext cx="988910" cy="853440"/>
            </a:xfrm>
            <a:custGeom>
              <a:avLst/>
              <a:gdLst>
                <a:gd name="connsiteX0" fmla="*/ 0 w 988910"/>
                <a:gd name="connsiteY0" fmla="*/ 142243 h 853440"/>
                <a:gd name="connsiteX1" fmla="*/ 142243 w 988910"/>
                <a:gd name="connsiteY1" fmla="*/ 0 h 853440"/>
                <a:gd name="connsiteX2" fmla="*/ 846667 w 988910"/>
                <a:gd name="connsiteY2" fmla="*/ 0 h 853440"/>
                <a:gd name="connsiteX3" fmla="*/ 988910 w 988910"/>
                <a:gd name="connsiteY3" fmla="*/ 142243 h 853440"/>
                <a:gd name="connsiteX4" fmla="*/ 988910 w 988910"/>
                <a:gd name="connsiteY4" fmla="*/ 711197 h 853440"/>
                <a:gd name="connsiteX5" fmla="*/ 846667 w 988910"/>
                <a:gd name="connsiteY5" fmla="*/ 853440 h 853440"/>
                <a:gd name="connsiteX6" fmla="*/ 142243 w 988910"/>
                <a:gd name="connsiteY6" fmla="*/ 853440 h 853440"/>
                <a:gd name="connsiteX7" fmla="*/ 0 w 988910"/>
                <a:gd name="connsiteY7" fmla="*/ 711197 h 853440"/>
                <a:gd name="connsiteX8" fmla="*/ 0 w 988910"/>
                <a:gd name="connsiteY8" fmla="*/ 142243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10" h="853440">
                  <a:moveTo>
                    <a:pt x="0" y="142243"/>
                  </a:moveTo>
                  <a:cubicBezTo>
                    <a:pt x="0" y="63684"/>
                    <a:pt x="63684" y="0"/>
                    <a:pt x="142243" y="0"/>
                  </a:cubicBezTo>
                  <a:lnTo>
                    <a:pt x="846667" y="0"/>
                  </a:lnTo>
                  <a:cubicBezTo>
                    <a:pt x="925226" y="0"/>
                    <a:pt x="988910" y="63684"/>
                    <a:pt x="988910" y="142243"/>
                  </a:cubicBezTo>
                  <a:lnTo>
                    <a:pt x="988910" y="711197"/>
                  </a:lnTo>
                  <a:cubicBezTo>
                    <a:pt x="988910" y="789756"/>
                    <a:pt x="925226" y="853440"/>
                    <a:pt x="846667" y="853440"/>
                  </a:cubicBezTo>
                  <a:lnTo>
                    <a:pt x="142243" y="853440"/>
                  </a:lnTo>
                  <a:cubicBezTo>
                    <a:pt x="63684" y="853440"/>
                    <a:pt x="0" y="789756"/>
                    <a:pt x="0" y="711197"/>
                  </a:cubicBezTo>
                  <a:lnTo>
                    <a:pt x="0" y="1422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622" tIns="102622" rIns="102622" bIns="10262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Launcher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9955527" y="1097280"/>
              <a:ext cx="988910" cy="853440"/>
            </a:xfrm>
            <a:custGeom>
              <a:avLst/>
              <a:gdLst>
                <a:gd name="connsiteX0" fmla="*/ 0 w 988910"/>
                <a:gd name="connsiteY0" fmla="*/ 142243 h 853440"/>
                <a:gd name="connsiteX1" fmla="*/ 142243 w 988910"/>
                <a:gd name="connsiteY1" fmla="*/ 0 h 853440"/>
                <a:gd name="connsiteX2" fmla="*/ 846667 w 988910"/>
                <a:gd name="connsiteY2" fmla="*/ 0 h 853440"/>
                <a:gd name="connsiteX3" fmla="*/ 988910 w 988910"/>
                <a:gd name="connsiteY3" fmla="*/ 142243 h 853440"/>
                <a:gd name="connsiteX4" fmla="*/ 988910 w 988910"/>
                <a:gd name="connsiteY4" fmla="*/ 711197 h 853440"/>
                <a:gd name="connsiteX5" fmla="*/ 846667 w 988910"/>
                <a:gd name="connsiteY5" fmla="*/ 853440 h 853440"/>
                <a:gd name="connsiteX6" fmla="*/ 142243 w 988910"/>
                <a:gd name="connsiteY6" fmla="*/ 853440 h 853440"/>
                <a:gd name="connsiteX7" fmla="*/ 0 w 988910"/>
                <a:gd name="connsiteY7" fmla="*/ 711197 h 853440"/>
                <a:gd name="connsiteX8" fmla="*/ 0 w 988910"/>
                <a:gd name="connsiteY8" fmla="*/ 142243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10" h="853440">
                  <a:moveTo>
                    <a:pt x="0" y="142243"/>
                  </a:moveTo>
                  <a:cubicBezTo>
                    <a:pt x="0" y="63684"/>
                    <a:pt x="63684" y="0"/>
                    <a:pt x="142243" y="0"/>
                  </a:cubicBezTo>
                  <a:lnTo>
                    <a:pt x="846667" y="0"/>
                  </a:lnTo>
                  <a:cubicBezTo>
                    <a:pt x="925226" y="0"/>
                    <a:pt x="988910" y="63684"/>
                    <a:pt x="988910" y="142243"/>
                  </a:cubicBezTo>
                  <a:lnTo>
                    <a:pt x="988910" y="711197"/>
                  </a:lnTo>
                  <a:cubicBezTo>
                    <a:pt x="988910" y="789756"/>
                    <a:pt x="925226" y="853440"/>
                    <a:pt x="846667" y="853440"/>
                  </a:cubicBezTo>
                  <a:lnTo>
                    <a:pt x="142243" y="853440"/>
                  </a:lnTo>
                  <a:cubicBezTo>
                    <a:pt x="63684" y="853440"/>
                    <a:pt x="0" y="789756"/>
                    <a:pt x="0" y="711197"/>
                  </a:cubicBezTo>
                  <a:lnTo>
                    <a:pt x="0" y="14224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622" tIns="102622" rIns="102622" bIns="10262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Analyzer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0993943" y="1097280"/>
              <a:ext cx="988910" cy="853440"/>
            </a:xfrm>
            <a:custGeom>
              <a:avLst/>
              <a:gdLst>
                <a:gd name="connsiteX0" fmla="*/ 0 w 988910"/>
                <a:gd name="connsiteY0" fmla="*/ 142243 h 853440"/>
                <a:gd name="connsiteX1" fmla="*/ 142243 w 988910"/>
                <a:gd name="connsiteY1" fmla="*/ 0 h 853440"/>
                <a:gd name="connsiteX2" fmla="*/ 846667 w 988910"/>
                <a:gd name="connsiteY2" fmla="*/ 0 h 853440"/>
                <a:gd name="connsiteX3" fmla="*/ 988910 w 988910"/>
                <a:gd name="connsiteY3" fmla="*/ 142243 h 853440"/>
                <a:gd name="connsiteX4" fmla="*/ 988910 w 988910"/>
                <a:gd name="connsiteY4" fmla="*/ 711197 h 853440"/>
                <a:gd name="connsiteX5" fmla="*/ 846667 w 988910"/>
                <a:gd name="connsiteY5" fmla="*/ 853440 h 853440"/>
                <a:gd name="connsiteX6" fmla="*/ 142243 w 988910"/>
                <a:gd name="connsiteY6" fmla="*/ 853440 h 853440"/>
                <a:gd name="connsiteX7" fmla="*/ 0 w 988910"/>
                <a:gd name="connsiteY7" fmla="*/ 711197 h 853440"/>
                <a:gd name="connsiteX8" fmla="*/ 0 w 988910"/>
                <a:gd name="connsiteY8" fmla="*/ 142243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10" h="853440">
                  <a:moveTo>
                    <a:pt x="0" y="142243"/>
                  </a:moveTo>
                  <a:cubicBezTo>
                    <a:pt x="0" y="63684"/>
                    <a:pt x="63684" y="0"/>
                    <a:pt x="142243" y="0"/>
                  </a:cubicBezTo>
                  <a:lnTo>
                    <a:pt x="846667" y="0"/>
                  </a:lnTo>
                  <a:cubicBezTo>
                    <a:pt x="925226" y="0"/>
                    <a:pt x="988910" y="63684"/>
                    <a:pt x="988910" y="142243"/>
                  </a:cubicBezTo>
                  <a:lnTo>
                    <a:pt x="988910" y="711197"/>
                  </a:lnTo>
                  <a:cubicBezTo>
                    <a:pt x="988910" y="789756"/>
                    <a:pt x="925226" y="853440"/>
                    <a:pt x="846667" y="853440"/>
                  </a:cubicBezTo>
                  <a:lnTo>
                    <a:pt x="142243" y="853440"/>
                  </a:lnTo>
                  <a:cubicBezTo>
                    <a:pt x="63684" y="853440"/>
                    <a:pt x="0" y="789756"/>
                    <a:pt x="0" y="711197"/>
                  </a:cubicBezTo>
                  <a:lnTo>
                    <a:pt x="0" y="1422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622" tIns="102622" rIns="102622" bIns="10262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DV Kit</a:t>
              </a:r>
              <a:endParaRPr lang="en-US" sz="16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52003" y="1622220"/>
            <a:ext cx="6144768" cy="3104204"/>
            <a:chOff x="4964720" y="1375899"/>
            <a:chExt cx="6144768" cy="3104204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7290944" y="2539124"/>
              <a:ext cx="2113656" cy="3567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 sz="2000"/>
              </a:lvl1pPr>
              <a:lvl2pPr marL="548640" indent="-228600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/>
              </a:lvl2pPr>
              <a:lvl3pPr marL="82296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</a:lvl3pPr>
              <a:lvl4pPr marL="10972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/>
              </a:lvl4pPr>
              <a:lvl5pPr marL="13258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/>
              </a:lvl5pPr>
              <a:lvl6pPr marL="15544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/>
              </a:lvl6pPr>
              <a:lvl7pPr marL="17830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/>
              </a:lvl7pPr>
              <a:lvl8pPr marL="20116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/>
              </a:lvl8pPr>
              <a:lvl9pPr marL="2240280" indent="-228600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/>
              </a:lvl9pPr>
            </a:lstStyle>
            <a:p>
              <a:r>
                <a:rPr lang="en-US" sz="1800" b="1" dirty="0"/>
                <a:t>a</a:t>
              </a:r>
              <a:r>
                <a:rPr lang="en-US" sz="1800" b="1" dirty="0" smtClean="0"/>
                <a:t>nalyzer_output.csv</a:t>
              </a:r>
              <a:endParaRPr lang="en-US" sz="1800" b="1" dirty="0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4964720" y="3156363"/>
              <a:ext cx="510511" cy="22002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6" name="Right Arrow 45"/>
            <p:cNvSpPr/>
            <p:nvPr/>
          </p:nvSpPr>
          <p:spPr>
            <a:xfrm rot="19555492">
              <a:off x="6810636" y="2700003"/>
              <a:ext cx="483937" cy="235762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543177" y="2802919"/>
              <a:ext cx="1233340" cy="948209"/>
            </a:xfrm>
            <a:custGeom>
              <a:avLst/>
              <a:gdLst>
                <a:gd name="connsiteX0" fmla="*/ 0 w 2545757"/>
                <a:gd name="connsiteY0" fmla="*/ 63644 h 636439"/>
                <a:gd name="connsiteX1" fmla="*/ 63644 w 2545757"/>
                <a:gd name="connsiteY1" fmla="*/ 0 h 636439"/>
                <a:gd name="connsiteX2" fmla="*/ 2482113 w 2545757"/>
                <a:gd name="connsiteY2" fmla="*/ 0 h 636439"/>
                <a:gd name="connsiteX3" fmla="*/ 2545757 w 2545757"/>
                <a:gd name="connsiteY3" fmla="*/ 63644 h 636439"/>
                <a:gd name="connsiteX4" fmla="*/ 2545757 w 2545757"/>
                <a:gd name="connsiteY4" fmla="*/ 572795 h 636439"/>
                <a:gd name="connsiteX5" fmla="*/ 2482113 w 2545757"/>
                <a:gd name="connsiteY5" fmla="*/ 636439 h 636439"/>
                <a:gd name="connsiteX6" fmla="*/ 63644 w 2545757"/>
                <a:gd name="connsiteY6" fmla="*/ 636439 h 636439"/>
                <a:gd name="connsiteX7" fmla="*/ 0 w 2545757"/>
                <a:gd name="connsiteY7" fmla="*/ 572795 h 636439"/>
                <a:gd name="connsiteX8" fmla="*/ 0 w 2545757"/>
                <a:gd name="connsiteY8" fmla="*/ 63644 h 63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5757" h="636439">
                  <a:moveTo>
                    <a:pt x="0" y="63644"/>
                  </a:moveTo>
                  <a:cubicBezTo>
                    <a:pt x="0" y="28494"/>
                    <a:pt x="28494" y="0"/>
                    <a:pt x="63644" y="0"/>
                  </a:cubicBezTo>
                  <a:lnTo>
                    <a:pt x="2482113" y="0"/>
                  </a:lnTo>
                  <a:cubicBezTo>
                    <a:pt x="2517263" y="0"/>
                    <a:pt x="2545757" y="28494"/>
                    <a:pt x="2545757" y="63644"/>
                  </a:cubicBezTo>
                  <a:lnTo>
                    <a:pt x="2545757" y="572795"/>
                  </a:lnTo>
                  <a:cubicBezTo>
                    <a:pt x="2545757" y="607945"/>
                    <a:pt x="2517263" y="636439"/>
                    <a:pt x="2482113" y="636439"/>
                  </a:cubicBezTo>
                  <a:lnTo>
                    <a:pt x="63644" y="636439"/>
                  </a:lnTo>
                  <a:cubicBezTo>
                    <a:pt x="28494" y="636439"/>
                    <a:pt x="0" y="607945"/>
                    <a:pt x="0" y="572795"/>
                  </a:cubicBezTo>
                  <a:lnTo>
                    <a:pt x="0" y="6364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041" tIns="44041" rIns="44041" bIns="440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analyzer</a:t>
              </a:r>
              <a:endParaRPr lang="en-US" sz="2000" b="1" kern="1200" dirty="0"/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7331016" y="3703321"/>
              <a:ext cx="1957955" cy="3704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1800" b="1" dirty="0" smtClean="0"/>
                <a:t>session_failure.log</a:t>
              </a:r>
              <a:endParaRPr lang="en-US" sz="1800" b="1" dirty="0"/>
            </a:p>
          </p:txBody>
        </p:sp>
        <p:sp>
          <p:nvSpPr>
            <p:cNvPr id="95" name="Right Arrow 94"/>
            <p:cNvSpPr/>
            <p:nvPr/>
          </p:nvSpPr>
          <p:spPr>
            <a:xfrm rot="1084661">
              <a:off x="6852586" y="3754416"/>
              <a:ext cx="465771" cy="20492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9348743" y="3778509"/>
              <a:ext cx="510511" cy="22002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9880988" y="3364439"/>
              <a:ext cx="1228500" cy="1115664"/>
            </a:xfrm>
            <a:custGeom>
              <a:avLst/>
              <a:gdLst>
                <a:gd name="connsiteX0" fmla="*/ 0 w 2545757"/>
                <a:gd name="connsiteY0" fmla="*/ 63644 h 636439"/>
                <a:gd name="connsiteX1" fmla="*/ 63644 w 2545757"/>
                <a:gd name="connsiteY1" fmla="*/ 0 h 636439"/>
                <a:gd name="connsiteX2" fmla="*/ 2482113 w 2545757"/>
                <a:gd name="connsiteY2" fmla="*/ 0 h 636439"/>
                <a:gd name="connsiteX3" fmla="*/ 2545757 w 2545757"/>
                <a:gd name="connsiteY3" fmla="*/ 63644 h 636439"/>
                <a:gd name="connsiteX4" fmla="*/ 2545757 w 2545757"/>
                <a:gd name="connsiteY4" fmla="*/ 572795 h 636439"/>
                <a:gd name="connsiteX5" fmla="*/ 2482113 w 2545757"/>
                <a:gd name="connsiteY5" fmla="*/ 636439 h 636439"/>
                <a:gd name="connsiteX6" fmla="*/ 63644 w 2545757"/>
                <a:gd name="connsiteY6" fmla="*/ 636439 h 636439"/>
                <a:gd name="connsiteX7" fmla="*/ 0 w 2545757"/>
                <a:gd name="connsiteY7" fmla="*/ 572795 h 636439"/>
                <a:gd name="connsiteX8" fmla="*/ 0 w 2545757"/>
                <a:gd name="connsiteY8" fmla="*/ 63644 h 63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5757" h="636439">
                  <a:moveTo>
                    <a:pt x="0" y="63644"/>
                  </a:moveTo>
                  <a:cubicBezTo>
                    <a:pt x="0" y="28494"/>
                    <a:pt x="28494" y="0"/>
                    <a:pt x="63644" y="0"/>
                  </a:cubicBezTo>
                  <a:lnTo>
                    <a:pt x="2482113" y="0"/>
                  </a:lnTo>
                  <a:cubicBezTo>
                    <a:pt x="2517263" y="0"/>
                    <a:pt x="2545757" y="28494"/>
                    <a:pt x="2545757" y="63644"/>
                  </a:cubicBezTo>
                  <a:lnTo>
                    <a:pt x="2545757" y="572795"/>
                  </a:lnTo>
                  <a:cubicBezTo>
                    <a:pt x="2545757" y="607945"/>
                    <a:pt x="2517263" y="636439"/>
                    <a:pt x="2482113" y="636439"/>
                  </a:cubicBezTo>
                  <a:lnTo>
                    <a:pt x="63644" y="636439"/>
                  </a:lnTo>
                  <a:cubicBezTo>
                    <a:pt x="28494" y="636439"/>
                    <a:pt x="0" y="607945"/>
                    <a:pt x="0" y="572795"/>
                  </a:cubicBezTo>
                  <a:lnTo>
                    <a:pt x="0" y="6364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041" tIns="44041" rIns="44041" bIns="440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/>
                <a:t>Generate first and all failure files</a:t>
              </a:r>
              <a:endParaRPr lang="en-US" sz="2000" b="1" kern="1200" dirty="0"/>
            </a:p>
          </p:txBody>
        </p:sp>
        <p:sp>
          <p:nvSpPr>
            <p:cNvPr id="98" name="Content Placeholder 2"/>
            <p:cNvSpPr txBox="1">
              <a:spLocks/>
            </p:cNvSpPr>
            <p:nvPr/>
          </p:nvSpPr>
          <p:spPr>
            <a:xfrm>
              <a:off x="6322367" y="1377551"/>
              <a:ext cx="1019837" cy="4430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000" dirty="0" smtClean="0"/>
                <a:t>.tls file</a:t>
              </a:r>
              <a:endParaRPr lang="en-US" sz="2000" dirty="0"/>
            </a:p>
          </p:txBody>
        </p:sp>
        <p:sp>
          <p:nvSpPr>
            <p:cNvPr id="99" name="Content Placeholder 2"/>
            <p:cNvSpPr txBox="1">
              <a:spLocks/>
            </p:cNvSpPr>
            <p:nvPr/>
          </p:nvSpPr>
          <p:spPr>
            <a:xfrm>
              <a:off x="5022439" y="1375899"/>
              <a:ext cx="1030463" cy="4430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258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544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000" dirty="0" smtClean="0"/>
                <a:t>.tlm file</a:t>
              </a:r>
              <a:endParaRPr lang="en-US" sz="20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693573" y="1820614"/>
              <a:ext cx="0" cy="96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6627278" y="1820614"/>
              <a:ext cx="0" cy="96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43239"/>
          <a:stretch/>
        </p:blipFill>
        <p:spPr>
          <a:xfrm>
            <a:off x="209066" y="5696219"/>
            <a:ext cx="11521566" cy="475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" name="TextBox 102"/>
          <p:cNvSpPr txBox="1"/>
          <p:nvPr/>
        </p:nvSpPr>
        <p:spPr>
          <a:xfrm>
            <a:off x="113017" y="5333966"/>
            <a:ext cx="62222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b="1" u="sng" dirty="0" smtClean="0"/>
              <a:t>Format of all_failure.log :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chemeClr val="accent2"/>
                </a:solidFill>
              </a:rPr>
              <a:t>S.No</a:t>
            </a:r>
            <a:r>
              <a:rPr lang="en-US" sz="1600" b="1" dirty="0" smtClean="0">
                <a:solidFill>
                  <a:schemeClr val="accent2"/>
                </a:solidFill>
              </a:rPr>
              <a:t>., Error Type, Severity, Description, Count 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201616" y="998258"/>
            <a:ext cx="1206318" cy="6374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1" dirty="0" smtClean="0"/>
              <a:t>Simulation log file</a:t>
            </a:r>
            <a:endParaRPr lang="en-US" sz="1800" b="1" dirty="0"/>
          </a:p>
        </p:txBody>
      </p:sp>
      <p:sp>
        <p:nvSpPr>
          <p:cNvPr id="12" name="Right Arrow 11">
            <a:hlinkClick r:id="rId4" action="ppaction://hlinksldjump"/>
          </p:cNvPr>
          <p:cNvSpPr/>
          <p:nvPr/>
        </p:nvSpPr>
        <p:spPr>
          <a:xfrm>
            <a:off x="11042563" y="4992090"/>
            <a:ext cx="891669" cy="56712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80290" y="762000"/>
            <a:ext cx="4680020" cy="4571966"/>
            <a:chOff x="180290" y="762000"/>
            <a:chExt cx="4680020" cy="4571966"/>
          </a:xfrm>
        </p:grpSpPr>
        <p:sp>
          <p:nvSpPr>
            <p:cNvPr id="9" name="TextBox 8"/>
            <p:cNvSpPr txBox="1"/>
            <p:nvPr/>
          </p:nvSpPr>
          <p:spPr>
            <a:xfrm>
              <a:off x="2058326" y="3577951"/>
              <a:ext cx="45134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b="1" dirty="0" smtClean="0"/>
                <a:t>.</a:t>
              </a:r>
            </a:p>
            <a:p>
              <a:r>
                <a:rPr lang="en-US" b="1" dirty="0" smtClean="0"/>
                <a:t>.</a:t>
              </a:r>
            </a:p>
            <a:p>
              <a:r>
                <a:rPr lang="en-US" b="1" dirty="0"/>
                <a:t>.</a:t>
              </a:r>
              <a:endParaRPr lang="en-US" b="1" dirty="0" smtClean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502080" y="762000"/>
              <a:ext cx="358230" cy="4571966"/>
            </a:xfrm>
            <a:prstGeom prst="rightBrace">
              <a:avLst>
                <a:gd name="adj1" fmla="val 8333"/>
                <a:gd name="adj2" fmla="val 60108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0290" y="1867478"/>
              <a:ext cx="4291350" cy="856319"/>
              <a:chOff x="183221" y="2335666"/>
              <a:chExt cx="4291350" cy="856319"/>
            </a:xfrm>
          </p:grpSpPr>
          <p:sp>
            <p:nvSpPr>
              <p:cNvPr id="44" name="Right Arrow 43"/>
              <p:cNvSpPr/>
              <p:nvPr/>
            </p:nvSpPr>
            <p:spPr>
              <a:xfrm>
                <a:off x="3253436" y="2778488"/>
                <a:ext cx="883335" cy="221964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1527242" y="2613916"/>
                <a:ext cx="1521209" cy="578069"/>
              </a:xfrm>
              <a:custGeom>
                <a:avLst/>
                <a:gdLst>
                  <a:gd name="connsiteX0" fmla="*/ 0 w 2545757"/>
                  <a:gd name="connsiteY0" fmla="*/ 63644 h 636439"/>
                  <a:gd name="connsiteX1" fmla="*/ 63644 w 2545757"/>
                  <a:gd name="connsiteY1" fmla="*/ 0 h 636439"/>
                  <a:gd name="connsiteX2" fmla="*/ 2482113 w 2545757"/>
                  <a:gd name="connsiteY2" fmla="*/ 0 h 636439"/>
                  <a:gd name="connsiteX3" fmla="*/ 2545757 w 2545757"/>
                  <a:gd name="connsiteY3" fmla="*/ 63644 h 636439"/>
                  <a:gd name="connsiteX4" fmla="*/ 2545757 w 2545757"/>
                  <a:gd name="connsiteY4" fmla="*/ 572795 h 636439"/>
                  <a:gd name="connsiteX5" fmla="*/ 2482113 w 2545757"/>
                  <a:gd name="connsiteY5" fmla="*/ 636439 h 636439"/>
                  <a:gd name="connsiteX6" fmla="*/ 63644 w 2545757"/>
                  <a:gd name="connsiteY6" fmla="*/ 636439 h 636439"/>
                  <a:gd name="connsiteX7" fmla="*/ 0 w 2545757"/>
                  <a:gd name="connsiteY7" fmla="*/ 572795 h 636439"/>
                  <a:gd name="connsiteX8" fmla="*/ 0 w 2545757"/>
                  <a:gd name="connsiteY8" fmla="*/ 63644 h 63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5757" h="636439">
                    <a:moveTo>
                      <a:pt x="0" y="63644"/>
                    </a:moveTo>
                    <a:cubicBezTo>
                      <a:pt x="0" y="28494"/>
                      <a:pt x="28494" y="0"/>
                      <a:pt x="63644" y="0"/>
                    </a:cubicBezTo>
                    <a:lnTo>
                      <a:pt x="2482113" y="0"/>
                    </a:lnTo>
                    <a:cubicBezTo>
                      <a:pt x="2517263" y="0"/>
                      <a:pt x="2545757" y="28494"/>
                      <a:pt x="2545757" y="63644"/>
                    </a:cubicBezTo>
                    <a:lnTo>
                      <a:pt x="2545757" y="572795"/>
                    </a:lnTo>
                    <a:cubicBezTo>
                      <a:pt x="2545757" y="607945"/>
                      <a:pt x="2517263" y="636439"/>
                      <a:pt x="2482113" y="636439"/>
                    </a:cubicBezTo>
                    <a:lnTo>
                      <a:pt x="63644" y="636439"/>
                    </a:lnTo>
                    <a:cubicBezTo>
                      <a:pt x="28494" y="636439"/>
                      <a:pt x="0" y="607945"/>
                      <a:pt x="0" y="572795"/>
                    </a:cubicBezTo>
                    <a:lnTo>
                      <a:pt x="0" y="63644"/>
                    </a:ln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041" tIns="44041" rIns="44041" bIns="4404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run_analyzer</a:t>
                </a:r>
                <a:endParaRPr lang="en-US" sz="2000" b="1" kern="1200" dirty="0"/>
              </a:p>
            </p:txBody>
          </p:sp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3145757" y="2335666"/>
                <a:ext cx="1328814" cy="3561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1600" b="1" dirty="0"/>
                  <a:t>r</a:t>
                </a:r>
                <a:r>
                  <a:rPr lang="en-US" sz="1600" b="1" dirty="0" smtClean="0"/>
                  <a:t>un_error.log</a:t>
                </a:r>
                <a:endParaRPr lang="en-US" sz="1600" b="1" dirty="0"/>
              </a:p>
            </p:txBody>
          </p:sp>
          <p:sp>
            <p:nvSpPr>
              <p:cNvPr id="53" name="Right Arrow 52"/>
              <p:cNvSpPr/>
              <p:nvPr/>
            </p:nvSpPr>
            <p:spPr>
              <a:xfrm>
                <a:off x="368500" y="2786191"/>
                <a:ext cx="883335" cy="221964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183221" y="2337018"/>
                <a:ext cx="1206318" cy="3547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1800" b="1" dirty="0" smtClean="0"/>
                  <a:t>R00001</a:t>
                </a:r>
                <a:endParaRPr lang="en-US" sz="1800" b="1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95281" y="2723797"/>
              <a:ext cx="4291350" cy="856319"/>
              <a:chOff x="183221" y="2335666"/>
              <a:chExt cx="4291350" cy="856319"/>
            </a:xfrm>
          </p:grpSpPr>
          <p:sp>
            <p:nvSpPr>
              <p:cNvPr id="47" name="Right Arrow 46"/>
              <p:cNvSpPr/>
              <p:nvPr/>
            </p:nvSpPr>
            <p:spPr>
              <a:xfrm>
                <a:off x="3253436" y="2778488"/>
                <a:ext cx="883335" cy="221964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1527242" y="2613916"/>
                <a:ext cx="1521209" cy="578069"/>
              </a:xfrm>
              <a:custGeom>
                <a:avLst/>
                <a:gdLst>
                  <a:gd name="connsiteX0" fmla="*/ 0 w 2545757"/>
                  <a:gd name="connsiteY0" fmla="*/ 63644 h 636439"/>
                  <a:gd name="connsiteX1" fmla="*/ 63644 w 2545757"/>
                  <a:gd name="connsiteY1" fmla="*/ 0 h 636439"/>
                  <a:gd name="connsiteX2" fmla="*/ 2482113 w 2545757"/>
                  <a:gd name="connsiteY2" fmla="*/ 0 h 636439"/>
                  <a:gd name="connsiteX3" fmla="*/ 2545757 w 2545757"/>
                  <a:gd name="connsiteY3" fmla="*/ 63644 h 636439"/>
                  <a:gd name="connsiteX4" fmla="*/ 2545757 w 2545757"/>
                  <a:gd name="connsiteY4" fmla="*/ 572795 h 636439"/>
                  <a:gd name="connsiteX5" fmla="*/ 2482113 w 2545757"/>
                  <a:gd name="connsiteY5" fmla="*/ 636439 h 636439"/>
                  <a:gd name="connsiteX6" fmla="*/ 63644 w 2545757"/>
                  <a:gd name="connsiteY6" fmla="*/ 636439 h 636439"/>
                  <a:gd name="connsiteX7" fmla="*/ 0 w 2545757"/>
                  <a:gd name="connsiteY7" fmla="*/ 572795 h 636439"/>
                  <a:gd name="connsiteX8" fmla="*/ 0 w 2545757"/>
                  <a:gd name="connsiteY8" fmla="*/ 63644 h 63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5757" h="636439">
                    <a:moveTo>
                      <a:pt x="0" y="63644"/>
                    </a:moveTo>
                    <a:cubicBezTo>
                      <a:pt x="0" y="28494"/>
                      <a:pt x="28494" y="0"/>
                      <a:pt x="63644" y="0"/>
                    </a:cubicBezTo>
                    <a:lnTo>
                      <a:pt x="2482113" y="0"/>
                    </a:lnTo>
                    <a:cubicBezTo>
                      <a:pt x="2517263" y="0"/>
                      <a:pt x="2545757" y="28494"/>
                      <a:pt x="2545757" y="63644"/>
                    </a:cubicBezTo>
                    <a:lnTo>
                      <a:pt x="2545757" y="572795"/>
                    </a:lnTo>
                    <a:cubicBezTo>
                      <a:pt x="2545757" y="607945"/>
                      <a:pt x="2517263" y="636439"/>
                      <a:pt x="2482113" y="636439"/>
                    </a:cubicBezTo>
                    <a:lnTo>
                      <a:pt x="63644" y="636439"/>
                    </a:lnTo>
                    <a:cubicBezTo>
                      <a:pt x="28494" y="636439"/>
                      <a:pt x="0" y="607945"/>
                      <a:pt x="0" y="572795"/>
                    </a:cubicBezTo>
                    <a:lnTo>
                      <a:pt x="0" y="63644"/>
                    </a:ln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041" tIns="44041" rIns="44041" bIns="4404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run_analyzer</a:t>
                </a:r>
                <a:endParaRPr lang="en-US" sz="2000" b="1" kern="1200" dirty="0"/>
              </a:p>
            </p:txBody>
          </p:sp>
          <p:sp>
            <p:nvSpPr>
              <p:cNvPr id="51" name="Content Placeholder 2"/>
              <p:cNvSpPr txBox="1">
                <a:spLocks/>
              </p:cNvSpPr>
              <p:nvPr/>
            </p:nvSpPr>
            <p:spPr>
              <a:xfrm>
                <a:off x="3145757" y="2335666"/>
                <a:ext cx="1328814" cy="3561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1600" b="1" dirty="0"/>
                  <a:t>r</a:t>
                </a:r>
                <a:r>
                  <a:rPr lang="en-US" sz="1600" b="1" dirty="0" smtClean="0"/>
                  <a:t>un_error.log</a:t>
                </a:r>
                <a:endParaRPr lang="en-US" sz="1600" b="1" dirty="0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368500" y="2786191"/>
                <a:ext cx="883335" cy="221964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183221" y="2337018"/>
                <a:ext cx="1206318" cy="3547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1800" b="1" dirty="0" smtClean="0"/>
                  <a:t>R00002</a:t>
                </a:r>
                <a:endParaRPr lang="en-US" sz="1800" b="1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10730" y="4260923"/>
              <a:ext cx="4291350" cy="856319"/>
              <a:chOff x="183221" y="2335666"/>
              <a:chExt cx="4291350" cy="856319"/>
            </a:xfrm>
          </p:grpSpPr>
          <p:sp>
            <p:nvSpPr>
              <p:cNvPr id="59" name="Right Arrow 58"/>
              <p:cNvSpPr/>
              <p:nvPr/>
            </p:nvSpPr>
            <p:spPr>
              <a:xfrm>
                <a:off x="3253436" y="2778488"/>
                <a:ext cx="883335" cy="221964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1527242" y="2613916"/>
                <a:ext cx="1521209" cy="578069"/>
              </a:xfrm>
              <a:custGeom>
                <a:avLst/>
                <a:gdLst>
                  <a:gd name="connsiteX0" fmla="*/ 0 w 2545757"/>
                  <a:gd name="connsiteY0" fmla="*/ 63644 h 636439"/>
                  <a:gd name="connsiteX1" fmla="*/ 63644 w 2545757"/>
                  <a:gd name="connsiteY1" fmla="*/ 0 h 636439"/>
                  <a:gd name="connsiteX2" fmla="*/ 2482113 w 2545757"/>
                  <a:gd name="connsiteY2" fmla="*/ 0 h 636439"/>
                  <a:gd name="connsiteX3" fmla="*/ 2545757 w 2545757"/>
                  <a:gd name="connsiteY3" fmla="*/ 63644 h 636439"/>
                  <a:gd name="connsiteX4" fmla="*/ 2545757 w 2545757"/>
                  <a:gd name="connsiteY4" fmla="*/ 572795 h 636439"/>
                  <a:gd name="connsiteX5" fmla="*/ 2482113 w 2545757"/>
                  <a:gd name="connsiteY5" fmla="*/ 636439 h 636439"/>
                  <a:gd name="connsiteX6" fmla="*/ 63644 w 2545757"/>
                  <a:gd name="connsiteY6" fmla="*/ 636439 h 636439"/>
                  <a:gd name="connsiteX7" fmla="*/ 0 w 2545757"/>
                  <a:gd name="connsiteY7" fmla="*/ 572795 h 636439"/>
                  <a:gd name="connsiteX8" fmla="*/ 0 w 2545757"/>
                  <a:gd name="connsiteY8" fmla="*/ 63644 h 63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5757" h="636439">
                    <a:moveTo>
                      <a:pt x="0" y="63644"/>
                    </a:moveTo>
                    <a:cubicBezTo>
                      <a:pt x="0" y="28494"/>
                      <a:pt x="28494" y="0"/>
                      <a:pt x="63644" y="0"/>
                    </a:cubicBezTo>
                    <a:lnTo>
                      <a:pt x="2482113" y="0"/>
                    </a:lnTo>
                    <a:cubicBezTo>
                      <a:pt x="2517263" y="0"/>
                      <a:pt x="2545757" y="28494"/>
                      <a:pt x="2545757" y="63644"/>
                    </a:cubicBezTo>
                    <a:lnTo>
                      <a:pt x="2545757" y="572795"/>
                    </a:lnTo>
                    <a:cubicBezTo>
                      <a:pt x="2545757" y="607945"/>
                      <a:pt x="2517263" y="636439"/>
                      <a:pt x="2482113" y="636439"/>
                    </a:cubicBezTo>
                    <a:lnTo>
                      <a:pt x="63644" y="636439"/>
                    </a:lnTo>
                    <a:cubicBezTo>
                      <a:pt x="28494" y="636439"/>
                      <a:pt x="0" y="607945"/>
                      <a:pt x="0" y="572795"/>
                    </a:cubicBezTo>
                    <a:lnTo>
                      <a:pt x="0" y="63644"/>
                    </a:ln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041" tIns="44041" rIns="44041" bIns="4404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run_analyzer</a:t>
                </a:r>
                <a:endParaRPr lang="en-US" sz="2000" b="1" kern="1200" dirty="0"/>
              </a:p>
            </p:txBody>
          </p:sp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3145757" y="2335666"/>
                <a:ext cx="1328814" cy="3561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1600" b="1" dirty="0"/>
                  <a:t>r</a:t>
                </a:r>
                <a:r>
                  <a:rPr lang="en-US" sz="1600" b="1" dirty="0" smtClean="0"/>
                  <a:t>un_error.log</a:t>
                </a:r>
                <a:endParaRPr lang="en-US" sz="1600" b="1" dirty="0"/>
              </a:p>
            </p:txBody>
          </p:sp>
          <p:sp>
            <p:nvSpPr>
              <p:cNvPr id="62" name="Right Arrow 61"/>
              <p:cNvSpPr/>
              <p:nvPr/>
            </p:nvSpPr>
            <p:spPr>
              <a:xfrm>
                <a:off x="368500" y="2786191"/>
                <a:ext cx="883335" cy="221964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66" name="Content Placeholder 2"/>
              <p:cNvSpPr txBox="1">
                <a:spLocks/>
              </p:cNvSpPr>
              <p:nvPr/>
            </p:nvSpPr>
            <p:spPr>
              <a:xfrm>
                <a:off x="183221" y="2337018"/>
                <a:ext cx="1206318" cy="3547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1800" b="1" dirty="0" smtClean="0"/>
                  <a:t>R0000N</a:t>
                </a:r>
                <a:endParaRPr lang="en-US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7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435476"/>
            <a:ext cx="6324600" cy="602566"/>
          </a:xfrm>
        </p:spPr>
        <p:txBody>
          <a:bodyPr>
            <a:normAutofit/>
          </a:bodyPr>
          <a:lstStyle/>
          <a:p>
            <a:r>
              <a:rPr lang="en-US" sz="2900" b="1" dirty="0" smtClean="0"/>
              <a:t>Analyzer : </a:t>
            </a:r>
            <a:r>
              <a:rPr lang="en-US" sz="2900" dirty="0" smtClean="0">
                <a:solidFill>
                  <a:srgbClr val="FF0000"/>
                </a:solidFill>
              </a:rPr>
              <a:t>run_analyzer.pl</a:t>
            </a:r>
            <a:endParaRPr lang="en-US" sz="2900" dirty="0">
              <a:solidFill>
                <a:srgbClr val="FF0000"/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18486239"/>
              </p:ext>
            </p:extLst>
          </p:nvPr>
        </p:nvGraphicFramePr>
        <p:xfrm>
          <a:off x="8913812" y="457200"/>
          <a:ext cx="3072342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50812" y="394120"/>
            <a:ext cx="10973394" cy="5034230"/>
            <a:chOff x="155086" y="668586"/>
            <a:chExt cx="10973394" cy="5034230"/>
          </a:xfrm>
        </p:grpSpPr>
        <p:grpSp>
          <p:nvGrpSpPr>
            <p:cNvPr id="34" name="Group 33"/>
            <p:cNvGrpSpPr/>
            <p:nvPr/>
          </p:nvGrpSpPr>
          <p:grpSpPr>
            <a:xfrm>
              <a:off x="155086" y="2057400"/>
              <a:ext cx="10973394" cy="3645416"/>
              <a:chOff x="87115" y="1679573"/>
              <a:chExt cx="10973394" cy="3645416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87115" y="3171868"/>
                <a:ext cx="1293763" cy="6608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2000" dirty="0" smtClean="0"/>
                  <a:t>Simulation log file</a:t>
                </a:r>
                <a:endParaRPr lang="en-US" sz="2000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423349" y="1679573"/>
                <a:ext cx="9637160" cy="3645416"/>
                <a:chOff x="1423349" y="1679573"/>
                <a:chExt cx="9637160" cy="3645416"/>
              </a:xfrm>
            </p:grpSpPr>
            <p:sp>
              <p:nvSpPr>
                <p:cNvPr id="10" name="Right Arrow 9"/>
                <p:cNvSpPr/>
                <p:nvPr/>
              </p:nvSpPr>
              <p:spPr>
                <a:xfrm>
                  <a:off x="1423349" y="3389633"/>
                  <a:ext cx="894792" cy="225298"/>
                </a:xfrm>
                <a:prstGeom prst="rightArrow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359552" y="1679573"/>
                  <a:ext cx="6400800" cy="3645416"/>
                  <a:chOff x="2132012" y="1459984"/>
                  <a:chExt cx="6400800" cy="3645416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132012" y="1459984"/>
                    <a:ext cx="6400800" cy="3645416"/>
                    <a:chOff x="1598612" y="1371600"/>
                    <a:chExt cx="6400800" cy="3645416"/>
                  </a:xfrm>
                </p:grpSpPr>
                <p:sp>
                  <p:nvSpPr>
                    <p:cNvPr id="4" name="Freeform 3"/>
                    <p:cNvSpPr/>
                    <p:nvPr/>
                  </p:nvSpPr>
                  <p:spPr>
                    <a:xfrm>
                      <a:off x="2284412" y="4061586"/>
                      <a:ext cx="5029200" cy="536113"/>
                    </a:xfrm>
                    <a:custGeom>
                      <a:avLst/>
                      <a:gdLst>
                        <a:gd name="connsiteX0" fmla="*/ 0 w 2545757"/>
                        <a:gd name="connsiteY0" fmla="*/ 63644 h 636439"/>
                        <a:gd name="connsiteX1" fmla="*/ 63644 w 2545757"/>
                        <a:gd name="connsiteY1" fmla="*/ 0 h 636439"/>
                        <a:gd name="connsiteX2" fmla="*/ 2482113 w 2545757"/>
                        <a:gd name="connsiteY2" fmla="*/ 0 h 636439"/>
                        <a:gd name="connsiteX3" fmla="*/ 2545757 w 2545757"/>
                        <a:gd name="connsiteY3" fmla="*/ 63644 h 636439"/>
                        <a:gd name="connsiteX4" fmla="*/ 2545757 w 2545757"/>
                        <a:gd name="connsiteY4" fmla="*/ 572795 h 636439"/>
                        <a:gd name="connsiteX5" fmla="*/ 2482113 w 2545757"/>
                        <a:gd name="connsiteY5" fmla="*/ 636439 h 636439"/>
                        <a:gd name="connsiteX6" fmla="*/ 63644 w 2545757"/>
                        <a:gd name="connsiteY6" fmla="*/ 636439 h 636439"/>
                        <a:gd name="connsiteX7" fmla="*/ 0 w 2545757"/>
                        <a:gd name="connsiteY7" fmla="*/ 572795 h 636439"/>
                        <a:gd name="connsiteX8" fmla="*/ 0 w 2545757"/>
                        <a:gd name="connsiteY8" fmla="*/ 63644 h 6364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545757" h="636439">
                          <a:moveTo>
                            <a:pt x="0" y="63644"/>
                          </a:moveTo>
                          <a:cubicBezTo>
                            <a:pt x="0" y="28494"/>
                            <a:pt x="28494" y="0"/>
                            <a:pt x="63644" y="0"/>
                          </a:cubicBezTo>
                          <a:lnTo>
                            <a:pt x="2482113" y="0"/>
                          </a:lnTo>
                          <a:cubicBezTo>
                            <a:pt x="2517263" y="0"/>
                            <a:pt x="2545757" y="28494"/>
                            <a:pt x="2545757" y="63644"/>
                          </a:cubicBezTo>
                          <a:lnTo>
                            <a:pt x="2545757" y="572795"/>
                          </a:lnTo>
                          <a:cubicBezTo>
                            <a:pt x="2545757" y="607945"/>
                            <a:pt x="2517263" y="636439"/>
                            <a:pt x="2482113" y="636439"/>
                          </a:cubicBezTo>
                          <a:lnTo>
                            <a:pt x="63644" y="636439"/>
                          </a:lnTo>
                          <a:cubicBezTo>
                            <a:pt x="28494" y="636439"/>
                            <a:pt x="0" y="607945"/>
                            <a:pt x="0" y="572795"/>
                          </a:cubicBezTo>
                          <a:lnTo>
                            <a:pt x="0" y="63644"/>
                          </a:lnTo>
                          <a:close/>
                        </a:path>
                      </a:pathLst>
                    </a:cu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44041" tIns="44041" rIns="44041" bIns="44041" numCol="1" spcCol="1270" anchor="ctr" anchorCtr="0">
                      <a:noAutofit/>
                    </a:bodyPr>
                    <a:lstStyle/>
                    <a:p>
                      <a:pPr lvl="0" algn="ctr" defTabSz="8890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2000" b="1" dirty="0" smtClean="0"/>
                        <a:t>run_analyzer.pl</a:t>
                      </a:r>
                      <a:endParaRPr lang="en-US" sz="2000" b="1" kern="1200" dirty="0"/>
                    </a:p>
                  </p:txBody>
                </p:sp>
                <p:sp>
                  <p:nvSpPr>
                    <p:cNvPr id="5" name="Rounded Rectangle 4"/>
                    <p:cNvSpPr/>
                    <p:nvPr/>
                  </p:nvSpPr>
                  <p:spPr>
                    <a:xfrm>
                      <a:off x="1805662" y="1745330"/>
                      <a:ext cx="2260160" cy="1752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 smtClean="0"/>
                        <a:t>Master Look Up Table</a:t>
                      </a:r>
                    </a:p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dirty="0" smtClean="0"/>
                        <a:t>ERROR TYPE, SEVERITY</a:t>
                      </a:r>
                    </a:p>
                    <a:p>
                      <a:pPr algn="ctr"/>
                      <a:r>
                        <a:rPr lang="en-US" sz="1600" dirty="0" smtClean="0"/>
                        <a:t>E.g. : </a:t>
                      </a:r>
                    </a:p>
                    <a:p>
                      <a:pPr algn="ctr"/>
                      <a:r>
                        <a:rPr lang="en-US" sz="1600" dirty="0" smtClean="0"/>
                        <a:t>*E </a:t>
                      </a:r>
                      <a:r>
                        <a:rPr lang="en-US" sz="1600" dirty="0" smtClean="0"/>
                        <a:t>ASRTST </a:t>
                      </a:r>
                      <a:r>
                        <a:rPr lang="en-US" sz="1600" dirty="0" smtClean="0"/>
                        <a:t>, ERROR</a:t>
                      </a:r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>
                      <a:off x="4294422" y="1745330"/>
                      <a:ext cx="3526904" cy="1752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 smtClean="0"/>
                        <a:t>User Look Up Table</a:t>
                      </a:r>
                    </a:p>
                    <a:p>
                      <a:pPr algn="ctr"/>
                      <a:endParaRPr lang="en-US" sz="1600" b="1" dirty="0"/>
                    </a:p>
                    <a:p>
                      <a:r>
                        <a:rPr lang="en-US" sz="1600" dirty="0" smtClean="0"/>
                        <a:t>ERROR TYPE, SEVERITY, DESCRIPTION</a:t>
                      </a:r>
                    </a:p>
                    <a:p>
                      <a:pPr algn="ctr"/>
                      <a:r>
                        <a:rPr lang="en-US" sz="1600" dirty="0" smtClean="0"/>
                        <a:t>E.g. : </a:t>
                      </a:r>
                    </a:p>
                    <a:p>
                      <a:pPr algn="ctr"/>
                      <a:r>
                        <a:rPr lang="en-US" sz="1600" dirty="0" smtClean="0"/>
                        <a:t>*</a:t>
                      </a:r>
                      <a:r>
                        <a:rPr lang="en-US" sz="1600" dirty="0"/>
                        <a:t>E </a:t>
                      </a:r>
                      <a:r>
                        <a:rPr lang="en-US" sz="1600" dirty="0" smtClean="0"/>
                        <a:t>ASRTST</a:t>
                      </a:r>
                      <a:r>
                        <a:rPr lang="en-US" sz="1600" dirty="0" smtClean="0"/>
                        <a:t>,  WAIVE, </a:t>
                      </a:r>
                      <a:r>
                        <a:rPr lang="en-US" sz="1600" dirty="0" smtClean="0"/>
                        <a:t>Assertion Top… failed</a:t>
                      </a:r>
                      <a:endParaRPr lang="en-US" sz="1600" dirty="0" smtClean="0"/>
                    </a:p>
                  </p:txBody>
                </p:sp>
                <p:sp>
                  <p:nvSpPr>
                    <p:cNvPr id="3" name="Rounded Rectangle 2"/>
                    <p:cNvSpPr/>
                    <p:nvPr/>
                  </p:nvSpPr>
                  <p:spPr>
                    <a:xfrm>
                      <a:off x="1598612" y="1371600"/>
                      <a:ext cx="6400800" cy="3645416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 err="1" smtClean="0"/>
                    </a:p>
                  </p:txBody>
                </p:sp>
              </p:grpSp>
              <p:cxnSp>
                <p:nvCxnSpPr>
                  <p:cNvPr id="26" name="Straight Arrow Connector 25"/>
                  <p:cNvCxnSpPr>
                    <a:stCxn id="6" idx="2"/>
                  </p:cNvCxnSpPr>
                  <p:nvPr/>
                </p:nvCxnSpPr>
                <p:spPr>
                  <a:xfrm>
                    <a:off x="6591274" y="3586314"/>
                    <a:ext cx="0" cy="5284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460324" y="3586314"/>
                    <a:ext cx="0" cy="5284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ight Arrow 29"/>
                <p:cNvSpPr/>
                <p:nvPr/>
              </p:nvSpPr>
              <p:spPr>
                <a:xfrm>
                  <a:off x="8803883" y="3389633"/>
                  <a:ext cx="894792" cy="225298"/>
                </a:xfrm>
                <a:prstGeom prst="rightArrow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/>
                </a:p>
              </p:txBody>
            </p:sp>
            <p:sp>
              <p:nvSpPr>
                <p:cNvPr id="31" name="Content Placeholder 2"/>
                <p:cNvSpPr txBox="1">
                  <a:spLocks/>
                </p:cNvSpPr>
                <p:nvPr/>
              </p:nvSpPr>
              <p:spPr>
                <a:xfrm>
                  <a:off x="9766746" y="2800628"/>
                  <a:ext cx="1293763" cy="116494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74320" indent="-274320" algn="l" defTabSz="914400" rtl="0" eaLnBrk="1" latinLnBrk="0" hangingPunct="1">
                    <a:lnSpc>
                      <a:spcPct val="90000"/>
                    </a:lnSpc>
                    <a:spcBef>
                      <a:spcPts val="1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chemeClr val="tx1"/>
                    </a:buClr>
                    <a:buSzPct val="100000"/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2296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972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100000"/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258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5544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100000"/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830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116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100000"/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2402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Wingdings" pitchFamily="2" charset="2"/>
                    <a:buNone/>
                  </a:pPr>
                  <a:r>
                    <a:rPr lang="en-US" sz="2000" dirty="0" smtClean="0"/>
                    <a:t>run_error. log file for each run ID</a:t>
                  </a:r>
                  <a:endParaRPr lang="en-US" sz="2000" dirty="0"/>
                </a:p>
              </p:txBody>
            </p:sp>
          </p:grpSp>
        </p:grpSp>
        <p:sp>
          <p:nvSpPr>
            <p:cNvPr id="37" name="Wave 36"/>
            <p:cNvSpPr/>
            <p:nvPr/>
          </p:nvSpPr>
          <p:spPr>
            <a:xfrm>
              <a:off x="381643" y="1494746"/>
              <a:ext cx="1667111" cy="1485900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Exhaustive list of errors expected to encounter</a:t>
              </a:r>
            </a:p>
          </p:txBody>
        </p:sp>
        <p:sp>
          <p:nvSpPr>
            <p:cNvPr id="38" name="Wave 37"/>
            <p:cNvSpPr/>
            <p:nvPr/>
          </p:nvSpPr>
          <p:spPr>
            <a:xfrm>
              <a:off x="6999123" y="668586"/>
              <a:ext cx="1667111" cy="1318372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User filter for waiving off false failures</a:t>
              </a:r>
            </a:p>
          </p:txBody>
        </p:sp>
        <p:cxnSp>
          <p:nvCxnSpPr>
            <p:cNvPr id="40" name="Straight Connector 39"/>
            <p:cNvCxnSpPr>
              <a:stCxn id="37" idx="3"/>
            </p:cNvCxnSpPr>
            <p:nvPr/>
          </p:nvCxnSpPr>
          <p:spPr>
            <a:xfrm>
              <a:off x="2048754" y="2237696"/>
              <a:ext cx="542288" cy="64254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939595" y="1675321"/>
              <a:ext cx="450217" cy="72694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5576" b="56486"/>
          <a:stretch/>
        </p:blipFill>
        <p:spPr>
          <a:xfrm>
            <a:off x="260879" y="5773538"/>
            <a:ext cx="11725275" cy="415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TextBox 54"/>
          <p:cNvSpPr txBox="1"/>
          <p:nvPr/>
        </p:nvSpPr>
        <p:spPr>
          <a:xfrm>
            <a:off x="-626193" y="5403412"/>
            <a:ext cx="99411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b="1" u="sng" dirty="0" smtClean="0"/>
              <a:t>Format of run_error.log :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accent2"/>
                </a:solidFill>
              </a:rPr>
              <a:t>Run ID, Error Type, Line Containing Error, Line No. , Severity, Timestamp</a:t>
            </a:r>
          </a:p>
        </p:txBody>
      </p:sp>
    </p:spTree>
    <p:extLst>
      <p:ext uri="{BB962C8B-B14F-4D97-AF65-F5344CB8AC3E}">
        <p14:creationId xmlns:p14="http://schemas.microsoft.com/office/powerpoint/2010/main" val="152975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457200"/>
            <a:ext cx="6324600" cy="686261"/>
          </a:xfrm>
        </p:spPr>
        <p:txBody>
          <a:bodyPr>
            <a:normAutofit/>
          </a:bodyPr>
          <a:lstStyle/>
          <a:p>
            <a:r>
              <a:rPr lang="en-US" sz="2900" b="1" dirty="0" smtClean="0"/>
              <a:t>Analyzer : </a:t>
            </a:r>
            <a:r>
              <a:rPr lang="en-US" sz="2900" dirty="0" smtClean="0">
                <a:solidFill>
                  <a:srgbClr val="FF0000"/>
                </a:solidFill>
              </a:rPr>
              <a:t>analyzer.pl </a:t>
            </a:r>
            <a:endParaRPr lang="en-US" sz="2900" dirty="0">
              <a:solidFill>
                <a:srgbClr val="FF0000"/>
              </a:solidFill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8913812" y="457200"/>
          <a:ext cx="3072342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620072" y="1253047"/>
            <a:ext cx="11353640" cy="4927500"/>
            <a:chOff x="632514" y="787500"/>
            <a:chExt cx="11353640" cy="4927500"/>
          </a:xfrm>
        </p:grpSpPr>
        <p:sp>
          <p:nvSpPr>
            <p:cNvPr id="43" name="Wave 42"/>
            <p:cNvSpPr/>
            <p:nvPr/>
          </p:nvSpPr>
          <p:spPr>
            <a:xfrm>
              <a:off x="6020258" y="787500"/>
              <a:ext cx="2161581" cy="1625400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Appending all run_error.log files with test status information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2514" y="1183874"/>
              <a:ext cx="11353640" cy="4531126"/>
              <a:chOff x="632514" y="1183874"/>
              <a:chExt cx="11353640" cy="453112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665412" y="2540938"/>
                <a:ext cx="8863156" cy="2426152"/>
                <a:chOff x="2383177" y="2611858"/>
                <a:chExt cx="8863156" cy="2426152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383177" y="2611858"/>
                  <a:ext cx="5723789" cy="2426152"/>
                  <a:chOff x="2155637" y="2392269"/>
                  <a:chExt cx="5723789" cy="2426152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155637" y="2392269"/>
                    <a:ext cx="5723789" cy="2426152"/>
                    <a:chOff x="1622237" y="2303885"/>
                    <a:chExt cx="5723789" cy="2426152"/>
                  </a:xfrm>
                </p:grpSpPr>
                <p:sp>
                  <p:nvSpPr>
                    <p:cNvPr id="4" name="Freeform 3"/>
                    <p:cNvSpPr/>
                    <p:nvPr/>
                  </p:nvSpPr>
                  <p:spPr>
                    <a:xfrm>
                      <a:off x="2054624" y="4065886"/>
                      <a:ext cx="5029200" cy="536113"/>
                    </a:xfrm>
                    <a:custGeom>
                      <a:avLst/>
                      <a:gdLst>
                        <a:gd name="connsiteX0" fmla="*/ 0 w 2545757"/>
                        <a:gd name="connsiteY0" fmla="*/ 63644 h 636439"/>
                        <a:gd name="connsiteX1" fmla="*/ 63644 w 2545757"/>
                        <a:gd name="connsiteY1" fmla="*/ 0 h 636439"/>
                        <a:gd name="connsiteX2" fmla="*/ 2482113 w 2545757"/>
                        <a:gd name="connsiteY2" fmla="*/ 0 h 636439"/>
                        <a:gd name="connsiteX3" fmla="*/ 2545757 w 2545757"/>
                        <a:gd name="connsiteY3" fmla="*/ 63644 h 636439"/>
                        <a:gd name="connsiteX4" fmla="*/ 2545757 w 2545757"/>
                        <a:gd name="connsiteY4" fmla="*/ 572795 h 636439"/>
                        <a:gd name="connsiteX5" fmla="*/ 2482113 w 2545757"/>
                        <a:gd name="connsiteY5" fmla="*/ 636439 h 636439"/>
                        <a:gd name="connsiteX6" fmla="*/ 63644 w 2545757"/>
                        <a:gd name="connsiteY6" fmla="*/ 636439 h 636439"/>
                        <a:gd name="connsiteX7" fmla="*/ 0 w 2545757"/>
                        <a:gd name="connsiteY7" fmla="*/ 572795 h 636439"/>
                        <a:gd name="connsiteX8" fmla="*/ 0 w 2545757"/>
                        <a:gd name="connsiteY8" fmla="*/ 63644 h 6364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545757" h="636439">
                          <a:moveTo>
                            <a:pt x="0" y="63644"/>
                          </a:moveTo>
                          <a:cubicBezTo>
                            <a:pt x="0" y="28494"/>
                            <a:pt x="28494" y="0"/>
                            <a:pt x="63644" y="0"/>
                          </a:cubicBezTo>
                          <a:lnTo>
                            <a:pt x="2482113" y="0"/>
                          </a:lnTo>
                          <a:cubicBezTo>
                            <a:pt x="2517263" y="0"/>
                            <a:pt x="2545757" y="28494"/>
                            <a:pt x="2545757" y="63644"/>
                          </a:cubicBezTo>
                          <a:lnTo>
                            <a:pt x="2545757" y="572795"/>
                          </a:lnTo>
                          <a:cubicBezTo>
                            <a:pt x="2545757" y="607945"/>
                            <a:pt x="2517263" y="636439"/>
                            <a:pt x="2482113" y="636439"/>
                          </a:cubicBezTo>
                          <a:lnTo>
                            <a:pt x="63644" y="636439"/>
                          </a:lnTo>
                          <a:cubicBezTo>
                            <a:pt x="28494" y="636439"/>
                            <a:pt x="0" y="607945"/>
                            <a:pt x="0" y="572795"/>
                          </a:cubicBezTo>
                          <a:lnTo>
                            <a:pt x="0" y="63644"/>
                          </a:lnTo>
                          <a:close/>
                        </a:path>
                      </a:pathLst>
                    </a:cu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44041" tIns="44041" rIns="44041" bIns="44041" numCol="1" spcCol="1270" anchor="ctr" anchorCtr="0">
                      <a:noAutofit/>
                    </a:bodyPr>
                    <a:lstStyle/>
                    <a:p>
                      <a:pPr lvl="0" algn="ctr" defTabSz="8890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2000" b="1" dirty="0" smtClean="0"/>
                        <a:t>analyzer.pl</a:t>
                      </a:r>
                      <a:endParaRPr lang="en-US" sz="2000" b="1" kern="1200" dirty="0"/>
                    </a:p>
                  </p:txBody>
                </p:sp>
                <p:sp>
                  <p:nvSpPr>
                    <p:cNvPr id="5" name="Rounded Rectangle 4"/>
                    <p:cNvSpPr/>
                    <p:nvPr/>
                  </p:nvSpPr>
                  <p:spPr>
                    <a:xfrm>
                      <a:off x="2710477" y="2820686"/>
                      <a:ext cx="1248791" cy="73924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smtClean="0"/>
                        <a:t>R00051</a:t>
                      </a:r>
                    </a:p>
                    <a:p>
                      <a:pPr algn="ctr"/>
                      <a:r>
                        <a:rPr lang="en-US" sz="1600" dirty="0" smtClean="0"/>
                        <a:t>R00210</a:t>
                      </a:r>
                    </a:p>
                    <a:p>
                      <a:pPr algn="ctr"/>
                      <a:r>
                        <a:rPr lang="en-US" sz="1600" b="1" dirty="0" smtClean="0"/>
                        <a:t>…</a:t>
                      </a:r>
                      <a:endParaRPr lang="en-US" sz="1600" b="1" dirty="0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>
                      <a:off x="5176148" y="2950509"/>
                      <a:ext cx="1763452" cy="52983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/>
                        <a:t>r</a:t>
                      </a:r>
                      <a:r>
                        <a:rPr lang="en-US" sz="1600" b="1" dirty="0" smtClean="0"/>
                        <a:t>un_error.log files</a:t>
                      </a:r>
                      <a:endParaRPr lang="en-US" sz="1600" b="1" dirty="0"/>
                    </a:p>
                  </p:txBody>
                </p:sp>
                <p:sp>
                  <p:nvSpPr>
                    <p:cNvPr id="3" name="Rounded Rectangle 2"/>
                    <p:cNvSpPr/>
                    <p:nvPr/>
                  </p:nvSpPr>
                  <p:spPr>
                    <a:xfrm>
                      <a:off x="1622237" y="2303885"/>
                      <a:ext cx="5723789" cy="2426152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 err="1" smtClean="0"/>
                    </a:p>
                  </p:txBody>
                </p:sp>
              </p:grpSp>
              <p:cxnSp>
                <p:nvCxnSpPr>
                  <p:cNvPr id="26" name="Straight Arrow Connector 25"/>
                  <p:cNvCxnSpPr>
                    <a:stCxn id="6" idx="2"/>
                  </p:cNvCxnSpPr>
                  <p:nvPr/>
                </p:nvCxnSpPr>
                <p:spPr>
                  <a:xfrm>
                    <a:off x="6591274" y="3586314"/>
                    <a:ext cx="0" cy="5284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69905" y="3597328"/>
                    <a:ext cx="0" cy="5284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ight Arrow 29"/>
                <p:cNvSpPr/>
                <p:nvPr/>
              </p:nvSpPr>
              <p:spPr>
                <a:xfrm>
                  <a:off x="8166100" y="3096535"/>
                  <a:ext cx="894792" cy="225298"/>
                </a:xfrm>
                <a:prstGeom prst="rightArrow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/>
                </a:p>
              </p:txBody>
            </p:sp>
            <p:sp>
              <p:nvSpPr>
                <p:cNvPr id="31" name="Content Placeholder 2"/>
                <p:cNvSpPr txBox="1">
                  <a:spLocks/>
                </p:cNvSpPr>
                <p:nvPr/>
              </p:nvSpPr>
              <p:spPr>
                <a:xfrm>
                  <a:off x="9120026" y="3028123"/>
                  <a:ext cx="2126307" cy="36212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74320" indent="-274320" algn="l" defTabSz="914400" rtl="0" eaLnBrk="1" latinLnBrk="0" hangingPunct="1">
                    <a:lnSpc>
                      <a:spcPct val="90000"/>
                    </a:lnSpc>
                    <a:spcBef>
                      <a:spcPts val="1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chemeClr val="tx1"/>
                    </a:buClr>
                    <a:buSzPct val="100000"/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2296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972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100000"/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258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5544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100000"/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830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116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100000"/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240280" indent="-228600" algn="l" defTabSz="914400" rtl="0" eaLnBrk="1" latinLnBrk="0" hangingPunct="1">
                    <a:lnSpc>
                      <a:spcPct val="90000"/>
                    </a:lnSpc>
                    <a:spcBef>
                      <a:spcPts val="8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Char char="§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Wingdings" pitchFamily="2" charset="2"/>
                    <a:buNone/>
                  </a:pPr>
                  <a:r>
                    <a:rPr lang="en-US" sz="2000" dirty="0" smtClean="0"/>
                    <a:t>session_failure.log</a:t>
                  </a:r>
                  <a:endParaRPr lang="en-US" sz="2000" dirty="0"/>
                </a:p>
              </p:txBody>
            </p:sp>
          </p:grpSp>
          <p:sp>
            <p:nvSpPr>
              <p:cNvPr id="24" name="Right Arrow 23"/>
              <p:cNvSpPr/>
              <p:nvPr/>
            </p:nvSpPr>
            <p:spPr>
              <a:xfrm>
                <a:off x="1723918" y="3250913"/>
                <a:ext cx="894792" cy="225298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32514" y="4199499"/>
                <a:ext cx="1019837" cy="443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2000" dirty="0" smtClean="0"/>
                  <a:t>.tls file</a:t>
                </a:r>
                <a:endParaRPr lang="en-US" sz="2000" dirty="0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1723918" y="4308382"/>
                <a:ext cx="894792" cy="225298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633685" y="3128402"/>
                <a:ext cx="1030463" cy="443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2000" dirty="0" smtClean="0"/>
                  <a:t>.tlm file</a:t>
                </a:r>
                <a:endParaRPr lang="en-US" sz="2000" dirty="0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8448335" y="3897591"/>
                <a:ext cx="894792" cy="225298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9402260" y="3829179"/>
                <a:ext cx="2330952" cy="36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nalyzer_output.csv</a:t>
                </a:r>
                <a:endParaRPr lang="en-US" sz="20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8012" y="5221257"/>
                <a:ext cx="3758142" cy="4937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8448335" y="4812821"/>
                <a:ext cx="33262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b="1" u="sng" dirty="0" smtClean="0"/>
                  <a:t>Format of analyzer_output.csv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8181839" y="2123204"/>
                <a:ext cx="1220422" cy="83316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Wave 46"/>
              <p:cNvSpPr/>
              <p:nvPr/>
            </p:nvSpPr>
            <p:spPr>
              <a:xfrm>
                <a:off x="1095182" y="1183874"/>
                <a:ext cx="2062411" cy="1260036"/>
              </a:xfrm>
              <a:prstGeom prst="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Invoke analyzer for rescan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3138982" y="2157782"/>
                <a:ext cx="614670" cy="96595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>
            <a:off x="3396482" y="3004506"/>
            <a:ext cx="20147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Rescan </a:t>
            </a:r>
            <a:r>
              <a:rPr lang="en-US" sz="1600" b="1" dirty="0" smtClean="0">
                <a:solidFill>
                  <a:schemeClr val="dk1"/>
                </a:solidFill>
              </a:rPr>
              <a:t>with user filters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9" name="Left Arrow 8">
            <a:hlinkClick r:id="rId9" action="ppaction://hlinksldjump"/>
          </p:cNvPr>
          <p:cNvSpPr/>
          <p:nvPr/>
        </p:nvSpPr>
        <p:spPr>
          <a:xfrm>
            <a:off x="606761" y="5476706"/>
            <a:ext cx="838200" cy="600700"/>
          </a:xfrm>
          <a:prstGeom prst="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PREV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957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82588" y="381000"/>
            <a:ext cx="3332067" cy="533400"/>
          </a:xfrm>
        </p:spPr>
        <p:txBody>
          <a:bodyPr>
            <a:noAutofit/>
          </a:bodyPr>
          <a:lstStyle/>
          <a:p>
            <a:pPr algn="ctr"/>
            <a:r>
              <a:rPr lang="en-US" sz="2900" b="1" dirty="0" smtClean="0"/>
              <a:t>Future Scope</a:t>
            </a:r>
            <a:endParaRPr lang="en-US" sz="2900" b="1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531812" y="1021080"/>
            <a:ext cx="6601667" cy="5074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/>
              <a:t>Rigorous testing of the launcher and the analyzer with multiple databases to identify corner cases before releasing the beta version</a:t>
            </a:r>
          </a:p>
          <a:p>
            <a:r>
              <a:rPr lang="en-US" b="1" u="sng" dirty="0" smtClean="0"/>
              <a:t>DV Kit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Coverage </a:t>
            </a:r>
            <a:r>
              <a:rPr lang="en-US" dirty="0" smtClean="0"/>
              <a:t>Merging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   UNR (unreachability)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Ranking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Regression Profiling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License Profiling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HTML Reporting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Weather Graph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Image result for future sco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7" t="34518" r="4680"/>
          <a:stretch/>
        </p:blipFill>
        <p:spPr bwMode="auto">
          <a:xfrm>
            <a:off x="7783858" y="2209800"/>
            <a:ext cx="3255417" cy="362024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917112" y="381000"/>
            <a:ext cx="3065741" cy="2133600"/>
            <a:chOff x="8917112" y="381000"/>
            <a:chExt cx="3065741" cy="2133600"/>
          </a:xfrm>
        </p:grpSpPr>
        <p:sp>
          <p:nvSpPr>
            <p:cNvPr id="3" name="Right Arrow 2"/>
            <p:cNvSpPr/>
            <p:nvPr/>
          </p:nvSpPr>
          <p:spPr>
            <a:xfrm>
              <a:off x="9144237" y="381000"/>
              <a:ext cx="2611490" cy="21336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8917112" y="1021080"/>
              <a:ext cx="988910" cy="853440"/>
            </a:xfrm>
            <a:custGeom>
              <a:avLst/>
              <a:gdLst>
                <a:gd name="connsiteX0" fmla="*/ 0 w 988910"/>
                <a:gd name="connsiteY0" fmla="*/ 142243 h 853440"/>
                <a:gd name="connsiteX1" fmla="*/ 142243 w 988910"/>
                <a:gd name="connsiteY1" fmla="*/ 0 h 853440"/>
                <a:gd name="connsiteX2" fmla="*/ 846667 w 988910"/>
                <a:gd name="connsiteY2" fmla="*/ 0 h 853440"/>
                <a:gd name="connsiteX3" fmla="*/ 988910 w 988910"/>
                <a:gd name="connsiteY3" fmla="*/ 142243 h 853440"/>
                <a:gd name="connsiteX4" fmla="*/ 988910 w 988910"/>
                <a:gd name="connsiteY4" fmla="*/ 711197 h 853440"/>
                <a:gd name="connsiteX5" fmla="*/ 846667 w 988910"/>
                <a:gd name="connsiteY5" fmla="*/ 853440 h 853440"/>
                <a:gd name="connsiteX6" fmla="*/ 142243 w 988910"/>
                <a:gd name="connsiteY6" fmla="*/ 853440 h 853440"/>
                <a:gd name="connsiteX7" fmla="*/ 0 w 988910"/>
                <a:gd name="connsiteY7" fmla="*/ 711197 h 853440"/>
                <a:gd name="connsiteX8" fmla="*/ 0 w 988910"/>
                <a:gd name="connsiteY8" fmla="*/ 142243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10" h="853440">
                  <a:moveTo>
                    <a:pt x="0" y="142243"/>
                  </a:moveTo>
                  <a:cubicBezTo>
                    <a:pt x="0" y="63684"/>
                    <a:pt x="63684" y="0"/>
                    <a:pt x="142243" y="0"/>
                  </a:cubicBezTo>
                  <a:lnTo>
                    <a:pt x="846667" y="0"/>
                  </a:lnTo>
                  <a:cubicBezTo>
                    <a:pt x="925226" y="0"/>
                    <a:pt x="988910" y="63684"/>
                    <a:pt x="988910" y="142243"/>
                  </a:cubicBezTo>
                  <a:lnTo>
                    <a:pt x="988910" y="711197"/>
                  </a:lnTo>
                  <a:cubicBezTo>
                    <a:pt x="988910" y="789756"/>
                    <a:pt x="925226" y="853440"/>
                    <a:pt x="846667" y="853440"/>
                  </a:cubicBezTo>
                  <a:lnTo>
                    <a:pt x="142243" y="853440"/>
                  </a:lnTo>
                  <a:cubicBezTo>
                    <a:pt x="63684" y="853440"/>
                    <a:pt x="0" y="789756"/>
                    <a:pt x="0" y="711197"/>
                  </a:cubicBezTo>
                  <a:lnTo>
                    <a:pt x="0" y="1422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622" tIns="102622" rIns="102622" bIns="10262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Launcher</a:t>
              </a:r>
              <a:endParaRPr lang="en-US" sz="16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9955527" y="1021080"/>
              <a:ext cx="988910" cy="853440"/>
            </a:xfrm>
            <a:custGeom>
              <a:avLst/>
              <a:gdLst>
                <a:gd name="connsiteX0" fmla="*/ 0 w 988910"/>
                <a:gd name="connsiteY0" fmla="*/ 142243 h 853440"/>
                <a:gd name="connsiteX1" fmla="*/ 142243 w 988910"/>
                <a:gd name="connsiteY1" fmla="*/ 0 h 853440"/>
                <a:gd name="connsiteX2" fmla="*/ 846667 w 988910"/>
                <a:gd name="connsiteY2" fmla="*/ 0 h 853440"/>
                <a:gd name="connsiteX3" fmla="*/ 988910 w 988910"/>
                <a:gd name="connsiteY3" fmla="*/ 142243 h 853440"/>
                <a:gd name="connsiteX4" fmla="*/ 988910 w 988910"/>
                <a:gd name="connsiteY4" fmla="*/ 711197 h 853440"/>
                <a:gd name="connsiteX5" fmla="*/ 846667 w 988910"/>
                <a:gd name="connsiteY5" fmla="*/ 853440 h 853440"/>
                <a:gd name="connsiteX6" fmla="*/ 142243 w 988910"/>
                <a:gd name="connsiteY6" fmla="*/ 853440 h 853440"/>
                <a:gd name="connsiteX7" fmla="*/ 0 w 988910"/>
                <a:gd name="connsiteY7" fmla="*/ 711197 h 853440"/>
                <a:gd name="connsiteX8" fmla="*/ 0 w 988910"/>
                <a:gd name="connsiteY8" fmla="*/ 142243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10" h="853440">
                  <a:moveTo>
                    <a:pt x="0" y="142243"/>
                  </a:moveTo>
                  <a:cubicBezTo>
                    <a:pt x="0" y="63684"/>
                    <a:pt x="63684" y="0"/>
                    <a:pt x="142243" y="0"/>
                  </a:cubicBezTo>
                  <a:lnTo>
                    <a:pt x="846667" y="0"/>
                  </a:lnTo>
                  <a:cubicBezTo>
                    <a:pt x="925226" y="0"/>
                    <a:pt x="988910" y="63684"/>
                    <a:pt x="988910" y="142243"/>
                  </a:cubicBezTo>
                  <a:lnTo>
                    <a:pt x="988910" y="711197"/>
                  </a:lnTo>
                  <a:cubicBezTo>
                    <a:pt x="988910" y="789756"/>
                    <a:pt x="925226" y="853440"/>
                    <a:pt x="846667" y="853440"/>
                  </a:cubicBezTo>
                  <a:lnTo>
                    <a:pt x="142243" y="853440"/>
                  </a:lnTo>
                  <a:cubicBezTo>
                    <a:pt x="63684" y="853440"/>
                    <a:pt x="0" y="789756"/>
                    <a:pt x="0" y="711197"/>
                  </a:cubicBezTo>
                  <a:lnTo>
                    <a:pt x="0" y="14224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622" tIns="102622" rIns="102622" bIns="10262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Analyzer</a:t>
              </a:r>
              <a:endParaRPr lang="en-US" sz="16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993943" y="1021080"/>
              <a:ext cx="988910" cy="853440"/>
            </a:xfrm>
            <a:custGeom>
              <a:avLst/>
              <a:gdLst>
                <a:gd name="connsiteX0" fmla="*/ 0 w 988910"/>
                <a:gd name="connsiteY0" fmla="*/ 142243 h 853440"/>
                <a:gd name="connsiteX1" fmla="*/ 142243 w 988910"/>
                <a:gd name="connsiteY1" fmla="*/ 0 h 853440"/>
                <a:gd name="connsiteX2" fmla="*/ 846667 w 988910"/>
                <a:gd name="connsiteY2" fmla="*/ 0 h 853440"/>
                <a:gd name="connsiteX3" fmla="*/ 988910 w 988910"/>
                <a:gd name="connsiteY3" fmla="*/ 142243 h 853440"/>
                <a:gd name="connsiteX4" fmla="*/ 988910 w 988910"/>
                <a:gd name="connsiteY4" fmla="*/ 711197 h 853440"/>
                <a:gd name="connsiteX5" fmla="*/ 846667 w 988910"/>
                <a:gd name="connsiteY5" fmla="*/ 853440 h 853440"/>
                <a:gd name="connsiteX6" fmla="*/ 142243 w 988910"/>
                <a:gd name="connsiteY6" fmla="*/ 853440 h 853440"/>
                <a:gd name="connsiteX7" fmla="*/ 0 w 988910"/>
                <a:gd name="connsiteY7" fmla="*/ 711197 h 853440"/>
                <a:gd name="connsiteX8" fmla="*/ 0 w 988910"/>
                <a:gd name="connsiteY8" fmla="*/ 142243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10" h="853440">
                  <a:moveTo>
                    <a:pt x="0" y="142243"/>
                  </a:moveTo>
                  <a:cubicBezTo>
                    <a:pt x="0" y="63684"/>
                    <a:pt x="63684" y="0"/>
                    <a:pt x="142243" y="0"/>
                  </a:cubicBezTo>
                  <a:lnTo>
                    <a:pt x="846667" y="0"/>
                  </a:lnTo>
                  <a:cubicBezTo>
                    <a:pt x="925226" y="0"/>
                    <a:pt x="988910" y="63684"/>
                    <a:pt x="988910" y="142243"/>
                  </a:cubicBezTo>
                  <a:lnTo>
                    <a:pt x="988910" y="711197"/>
                  </a:lnTo>
                  <a:cubicBezTo>
                    <a:pt x="988910" y="789756"/>
                    <a:pt x="925226" y="853440"/>
                    <a:pt x="846667" y="853440"/>
                  </a:cubicBezTo>
                  <a:lnTo>
                    <a:pt x="142243" y="853440"/>
                  </a:lnTo>
                  <a:cubicBezTo>
                    <a:pt x="63684" y="853440"/>
                    <a:pt x="0" y="789756"/>
                    <a:pt x="0" y="711197"/>
                  </a:cubicBezTo>
                  <a:lnTo>
                    <a:pt x="0" y="14224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622" tIns="102622" rIns="102622" bIns="10262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DV Kit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46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2563</TotalTime>
  <Words>629</Words>
  <Application>Microsoft Office PowerPoint</Application>
  <PresentationFormat>Custom</PresentationFormat>
  <Paragraphs>176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Project planning overview presentation</vt:lpstr>
      <vt:lpstr>Regression Management Tool</vt:lpstr>
      <vt:lpstr>PowerPoint Presentation</vt:lpstr>
      <vt:lpstr>PowerPoint Presentation</vt:lpstr>
      <vt:lpstr>Launcher </vt:lpstr>
      <vt:lpstr>Launcher </vt:lpstr>
      <vt:lpstr>Analyzer </vt:lpstr>
      <vt:lpstr>Analyzer : run_analyzer.pl</vt:lpstr>
      <vt:lpstr>Analyzer : analyzer.pl </vt:lpstr>
      <vt:lpstr>Future Scope</vt:lpstr>
      <vt:lpstr>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Management Tool</dc:title>
  <dc:creator>Shreya Seth/DIPD Digital/Assistant Engineer/삼성전자</dc:creator>
  <cp:lastModifiedBy>Shreya Seth/DIPD Digital/Assistant Engineer/삼성전자</cp:lastModifiedBy>
  <cp:revision>177</cp:revision>
  <dcterms:created xsi:type="dcterms:W3CDTF">2018-07-17T11:26:46Z</dcterms:created>
  <dcterms:modified xsi:type="dcterms:W3CDTF">2018-07-19T13:33:53Z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C:\Users\shreya.seth\Desktop\Final Intern Presentation RMT.pptx</vt:lpwstr>
  </property>
</Properties>
</file>