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6"/>
  </p:notesMasterIdLst>
  <p:sldIdLst>
    <p:sldId id="256" r:id="rId2"/>
    <p:sldId id="265" r:id="rId3"/>
    <p:sldId id="267" r:id="rId4"/>
    <p:sldId id="266" r:id="rId5"/>
    <p:sldId id="268" r:id="rId6"/>
    <p:sldId id="269" r:id="rId7"/>
    <p:sldId id="292" r:id="rId8"/>
    <p:sldId id="271" r:id="rId9"/>
    <p:sldId id="273" r:id="rId10"/>
    <p:sldId id="275" r:id="rId11"/>
    <p:sldId id="277" r:id="rId12"/>
    <p:sldId id="279" r:id="rId13"/>
    <p:sldId id="281" r:id="rId14"/>
    <p:sldId id="283" r:id="rId15"/>
    <p:sldId id="285" r:id="rId16"/>
    <p:sldId id="287" r:id="rId17"/>
    <p:sldId id="289" r:id="rId18"/>
    <p:sldId id="345" r:id="rId19"/>
    <p:sldId id="346" r:id="rId20"/>
    <p:sldId id="347" r:id="rId21"/>
    <p:sldId id="297" r:id="rId22"/>
    <p:sldId id="298" r:id="rId23"/>
    <p:sldId id="299" r:id="rId24"/>
    <p:sldId id="300" r:id="rId25"/>
    <p:sldId id="301" r:id="rId26"/>
    <p:sldId id="302" r:id="rId27"/>
    <p:sldId id="328" r:id="rId28"/>
    <p:sldId id="329" r:id="rId29"/>
    <p:sldId id="330" r:id="rId30"/>
    <p:sldId id="331" r:id="rId31"/>
    <p:sldId id="348" r:id="rId32"/>
    <p:sldId id="334" r:id="rId33"/>
    <p:sldId id="335" r:id="rId34"/>
    <p:sldId id="336" r:id="rId35"/>
    <p:sldId id="337" r:id="rId36"/>
    <p:sldId id="338" r:id="rId37"/>
    <p:sldId id="339" r:id="rId38"/>
    <p:sldId id="349" r:id="rId39"/>
    <p:sldId id="341" r:id="rId40"/>
    <p:sldId id="340" r:id="rId41"/>
    <p:sldId id="324" r:id="rId42"/>
    <p:sldId id="344" r:id="rId43"/>
    <p:sldId id="350" r:id="rId44"/>
    <p:sldId id="332" r:id="rId45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013" autoAdjust="0"/>
    <p:restoredTop sz="94660"/>
  </p:normalViewPr>
  <p:slideViewPr>
    <p:cSldViewPr>
      <p:cViewPr>
        <p:scale>
          <a:sx n="80" d="100"/>
          <a:sy n="80" d="100"/>
        </p:scale>
        <p:origin x="-1008" y="5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590740-3EE4-45C3-8A60-26738D5FA875}" type="datetimeFigureOut">
              <a:rPr lang="en-US"/>
              <a:pPr>
                <a:defRPr/>
              </a:pPr>
              <a:t>2/24/2012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07FD1A-ACE0-43DC-B869-541B2E525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36A2-E9E2-455E-B8A7-F69DA0B6BA8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36A2-E9E2-455E-B8A7-F69DA0B6BA8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36A2-E9E2-455E-B8A7-F69DA0B6BA8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90A4-4017-4262-95B4-857E99AD0B2A}" type="datetime1">
              <a:rPr lang="en-US"/>
              <a:pPr>
                <a:defRPr/>
              </a:pPr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F0C4F-004F-41B7-ACC1-4FA22F33B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6FDFA-CE1D-4F75-82F1-043646D6E7E2}" type="datetime1">
              <a:rPr lang="en-US"/>
              <a:pPr>
                <a:defRPr/>
              </a:pPr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34021-5AA9-4048-8C9B-459ACDA2D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CA269-F628-406F-9DDC-AB6E2830AE24}" type="datetime1">
              <a:rPr lang="en-US"/>
              <a:pPr>
                <a:defRPr/>
              </a:pPr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96519-846A-422C-8452-7C458633D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A3C1D-96C3-4867-9095-6B7CD69DC761}" type="datetime1">
              <a:rPr lang="en-US"/>
              <a:pPr>
                <a:defRPr/>
              </a:pPr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F4C9B-9593-41BA-9521-37326B86D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AB777-DF5C-47A5-B068-6382DD3BE4A1}" type="datetime1">
              <a:rPr lang="en-US"/>
              <a:pPr>
                <a:defRPr/>
              </a:pPr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D6030-7665-478F-928C-5C5185660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94301-C457-4677-B047-48224C9951B7}" type="datetime1">
              <a:rPr lang="en-US"/>
              <a:pPr>
                <a:defRPr/>
              </a:pPr>
              <a:t>2/24/2012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AACE1-6955-4C84-ACFB-196F0674C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81D92-7383-4193-9531-EB8FD65053B0}" type="datetime1">
              <a:rPr lang="en-US"/>
              <a:pPr>
                <a:defRPr/>
              </a:pPr>
              <a:t>2/24/2012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1CB93-618D-4485-B3C9-27B72C7DC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5B3A6-9B34-4D34-BDAD-070558300872}" type="datetime1">
              <a:rPr lang="en-US"/>
              <a:pPr>
                <a:defRPr/>
              </a:pPr>
              <a:t>2/24/2012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A7D9D-3736-4355-8654-9EF807576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546A6-F27D-41D9-9D10-1DDF5FBF5937}" type="datetime1">
              <a:rPr lang="en-US"/>
              <a:pPr>
                <a:defRPr/>
              </a:pPr>
              <a:t>2/24/2012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0CE2B-A01A-402B-9A11-1B8CC3FF6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24024-162A-495E-8268-F6658D5D74B4}" type="datetime1">
              <a:rPr lang="en-US"/>
              <a:pPr>
                <a:defRPr/>
              </a:pPr>
              <a:t>2/24/2012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55A13-6B08-4D83-99FB-64C90BAC9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EECAD-C5F2-4102-B975-9DC1946CDE8B}" type="datetime1">
              <a:rPr lang="en-US"/>
              <a:pPr>
                <a:defRPr/>
              </a:pPr>
              <a:t>2/24/2012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A1C32-2613-47C0-9E9C-C6839E301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366184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2133601"/>
            <a:ext cx="6172200" cy="60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034A5C-40FA-467B-94E3-E2E9E8E32037}" type="datetime1">
              <a:rPr lang="en-US"/>
              <a:pPr>
                <a:defRPr/>
              </a:pPr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A4AA5CF-3BCA-41EB-9B3B-793716C88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wipe dir="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508000"/>
            <a:ext cx="6629400" cy="172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 Ext" pitchFamily="34" charset="0"/>
                <a:cs typeface="Times New Roman" pitchFamily="18" charset="0"/>
              </a:rPr>
              <a:t>BE - PROJECT PRESENTATION 2011-2012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032000"/>
            <a:ext cx="6400800" cy="5359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b="1" u="sng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ZIGBEE BASED DATA PROCESSING AND APPLICATION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   </a:t>
            </a:r>
            <a:r>
              <a:rPr lang="en-US" sz="16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16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  <a:endParaRPr lang="en-US" sz="16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				</a:t>
            </a:r>
            <a:r>
              <a:rPr lang="en-US" sz="1600" dirty="0" smtClean="0">
                <a:solidFill>
                  <a:schemeClr val="tx1"/>
                </a:solidFill>
              </a:rPr>
              <a:t> 1. MANISH KHATI</a:t>
            </a: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				  2. ANSH PATHAK</a:t>
            </a: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				  3. SHREYAS GUNE</a:t>
            </a: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				  4.  ROHIT GUPTA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GUIDED </a:t>
            </a:r>
            <a:r>
              <a:rPr lang="en-US" sz="2400" dirty="0" smtClean="0">
                <a:solidFill>
                  <a:schemeClr val="tx1"/>
                </a:solidFill>
              </a:rPr>
              <a:t>BY: </a:t>
            </a:r>
            <a:r>
              <a:rPr lang="en-US" sz="2600" dirty="0" smtClean="0">
                <a:solidFill>
                  <a:schemeClr val="tx1"/>
                </a:solidFill>
              </a:rPr>
              <a:t>DR.NADIR N.CHARNIYA</a:t>
            </a:r>
            <a:r>
              <a:rPr lang="en-US" sz="2400" dirty="0" smtClean="0">
                <a:solidFill>
                  <a:schemeClr val="tx1"/>
                </a:solidFill>
              </a:rPr>
              <a:t>(PROF EXTC &amp; R&amp;D </a:t>
            </a:r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VENUE</a:t>
            </a:r>
            <a:r>
              <a:rPr lang="en-US" sz="2000" dirty="0" smtClean="0">
                <a:solidFill>
                  <a:schemeClr val="tx1"/>
                </a:solidFill>
              </a:rPr>
              <a:t>: LOKMANYA TILAK COLLEGE OF ENGINEERING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DATE    :24-02-2012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7696201"/>
            <a:ext cx="54864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Team M.A.R.S</a:t>
            </a:r>
            <a:endParaRPr lang="en-US" sz="6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861060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gency FB" pitchFamily="34" charset="0"/>
              </a:rPr>
              <a:t>Imagine Cup 2012 SD Entry</a:t>
            </a:r>
            <a:endParaRPr lang="en-US" i="1" dirty="0">
              <a:latin typeface="Agency FB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 Topology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z="2400" dirty="0" smtClean="0"/>
              <a:t>Simplest and most limited 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sz="2400" dirty="0" smtClean="0"/>
              <a:t>consists of a Co-</a:t>
            </a:r>
            <a:r>
              <a:rPr lang="en-US" sz="2400" dirty="0" err="1" smtClean="0"/>
              <a:t>ordinator</a:t>
            </a:r>
            <a:r>
              <a:rPr lang="en-US" sz="2400" dirty="0" smtClean="0"/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    and a set of End Devices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sz="2400" dirty="0" smtClean="0"/>
              <a:t>No alternative route if the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    RF link fails between the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    Co-</a:t>
            </a:r>
            <a:r>
              <a:rPr lang="en-US" sz="2400" dirty="0" err="1" smtClean="0"/>
              <a:t>ordinator</a:t>
            </a:r>
            <a:r>
              <a:rPr lang="en-US" sz="2400" dirty="0" smtClean="0"/>
              <a:t> and the target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    device.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pic>
        <p:nvPicPr>
          <p:cNvPr id="16388" name="Picture 3" descr="star_network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1950" y="2235200"/>
            <a:ext cx="2430066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FED51-B62A-4B0C-B715-95CED9E5F216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42900" y="939800"/>
            <a:ext cx="6172200" cy="1136651"/>
          </a:xfrm>
        </p:spPr>
        <p:txBody>
          <a:bodyPr/>
          <a:lstStyle/>
          <a:p>
            <a:pPr eaLnBrk="1" hangingPunct="1"/>
            <a:r>
              <a:rPr lang="en-US" sz="4000" smtClean="0"/>
              <a:t>Tree Topology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42900" y="1979085"/>
            <a:ext cx="6172200" cy="645371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z="2400" dirty="0" smtClean="0"/>
              <a:t>Consists of a coordinator, several routers, and end devices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sz="2400" dirty="0" smtClean="0"/>
              <a:t>The coordinator and routers  can have children 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sz="2400" dirty="0" smtClean="0"/>
              <a:t>No alternative route if a necessary link fails</a:t>
            </a:r>
            <a:r>
              <a:rPr lang="en-US" dirty="0" smtClean="0"/>
              <a:t>.</a:t>
            </a:r>
          </a:p>
          <a:p>
            <a:pPr eaLnBrk="1" hangingPunct="1">
              <a:buFont typeface="Wingdings" pitchFamily="2" charset="2"/>
              <a:buChar char="v"/>
            </a:pPr>
            <a:endParaRPr lang="en-US" dirty="0" smtClean="0"/>
          </a:p>
        </p:txBody>
      </p:sp>
      <p:pic>
        <p:nvPicPr>
          <p:cNvPr id="17412" name="Picture 3" descr="tree_topolog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935" y="4284134"/>
            <a:ext cx="4536281" cy="441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2B2DB-8B1F-45EF-8F5B-3BCE28D74CE2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42900" y="939800"/>
            <a:ext cx="6172200" cy="1136651"/>
          </a:xfrm>
        </p:spPr>
        <p:txBody>
          <a:bodyPr/>
          <a:lstStyle/>
          <a:p>
            <a:pPr eaLnBrk="1" hangingPunct="1"/>
            <a:r>
              <a:rPr lang="en-US" dirty="0" smtClean="0"/>
              <a:t>Mesh Topology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42900" y="2171701"/>
            <a:ext cx="6172200" cy="62611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Structure is similar to that of the Tree topology,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Self-healing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Adding or removing a device is easy.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Any source device can communicate with any destination device in the network.</a:t>
            </a:r>
          </a:p>
          <a:p>
            <a:pPr eaLnBrk="1" hangingPunct="1">
              <a:buFont typeface="Wingdings" pitchFamily="2" charset="2"/>
              <a:buChar char="v"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3DAC0-314B-48E1-BDEB-FFD125343E9C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485900" y="1955800"/>
          <a:ext cx="1314450" cy="1752600"/>
        </p:xfrm>
        <a:graphic>
          <a:graphicData uri="http://schemas.openxmlformats.org/presentationml/2006/ole">
            <p:oleObj spid="_x0000_s1026" name="Photo Editor Photo" r:id="rId3" imgW="4877223" imgH="3657917" progId="">
              <p:embed/>
            </p:oleObj>
          </a:graphicData>
        </a:graphic>
      </p:graphicFrame>
      <p:sp>
        <p:nvSpPr>
          <p:cNvPr id="1029" name="Oval 3"/>
          <p:cNvSpPr>
            <a:spLocks noChangeArrowheads="1"/>
          </p:cNvSpPr>
          <p:nvPr/>
        </p:nvSpPr>
        <p:spPr bwMode="auto">
          <a:xfrm>
            <a:off x="1809750" y="39031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30" name="Oval 4"/>
          <p:cNvSpPr>
            <a:spLocks noChangeArrowheads="1"/>
          </p:cNvSpPr>
          <p:nvPr/>
        </p:nvSpPr>
        <p:spPr bwMode="auto">
          <a:xfrm>
            <a:off x="1327547" y="58843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31" name="Oval 5"/>
          <p:cNvSpPr>
            <a:spLocks noChangeArrowheads="1"/>
          </p:cNvSpPr>
          <p:nvPr/>
        </p:nvSpPr>
        <p:spPr bwMode="auto">
          <a:xfrm>
            <a:off x="2597944" y="48048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32" name="Oval 6"/>
          <p:cNvSpPr>
            <a:spLocks noChangeArrowheads="1"/>
          </p:cNvSpPr>
          <p:nvPr/>
        </p:nvSpPr>
        <p:spPr bwMode="auto">
          <a:xfrm>
            <a:off x="2339579" y="68431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33" name="Oval 7"/>
          <p:cNvSpPr>
            <a:spLocks noChangeArrowheads="1"/>
          </p:cNvSpPr>
          <p:nvPr/>
        </p:nvSpPr>
        <p:spPr bwMode="auto">
          <a:xfrm>
            <a:off x="2889647" y="2669118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34" name="Oval 8"/>
          <p:cNvSpPr>
            <a:spLocks noChangeArrowheads="1"/>
          </p:cNvSpPr>
          <p:nvPr/>
        </p:nvSpPr>
        <p:spPr bwMode="auto">
          <a:xfrm>
            <a:off x="3588544" y="53255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35" name="Oval 9"/>
          <p:cNvSpPr>
            <a:spLocks noChangeArrowheads="1"/>
          </p:cNvSpPr>
          <p:nvPr/>
        </p:nvSpPr>
        <p:spPr bwMode="auto">
          <a:xfrm>
            <a:off x="3632597" y="73638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36" name="Oval 10"/>
          <p:cNvSpPr>
            <a:spLocks noChangeArrowheads="1"/>
          </p:cNvSpPr>
          <p:nvPr/>
        </p:nvSpPr>
        <p:spPr bwMode="auto">
          <a:xfrm>
            <a:off x="4014788" y="3028951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37" name="Oval 11"/>
          <p:cNvSpPr>
            <a:spLocks noChangeArrowheads="1"/>
          </p:cNvSpPr>
          <p:nvPr/>
        </p:nvSpPr>
        <p:spPr bwMode="auto">
          <a:xfrm>
            <a:off x="5295900" y="2368551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38" name="Oval 12"/>
          <p:cNvSpPr>
            <a:spLocks noChangeArrowheads="1"/>
          </p:cNvSpPr>
          <p:nvPr/>
        </p:nvSpPr>
        <p:spPr bwMode="auto">
          <a:xfrm>
            <a:off x="4691063" y="44047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39" name="Oval 13"/>
          <p:cNvSpPr>
            <a:spLocks noChangeArrowheads="1"/>
          </p:cNvSpPr>
          <p:nvPr/>
        </p:nvSpPr>
        <p:spPr bwMode="auto">
          <a:xfrm>
            <a:off x="4960144" y="63859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40" name="Oval 14"/>
          <p:cNvSpPr>
            <a:spLocks noChangeArrowheads="1"/>
          </p:cNvSpPr>
          <p:nvPr/>
        </p:nvSpPr>
        <p:spPr bwMode="auto">
          <a:xfrm>
            <a:off x="5869781" y="4826000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graphicFrame>
        <p:nvGraphicFramePr>
          <p:cNvPr id="1027" name="Object 17"/>
          <p:cNvGraphicFramePr>
            <a:graphicFrameLocks noChangeAspect="1"/>
          </p:cNvGraphicFramePr>
          <p:nvPr/>
        </p:nvGraphicFramePr>
        <p:xfrm>
          <a:off x="171450" y="2362201"/>
          <a:ext cx="1543050" cy="2377017"/>
        </p:xfrm>
        <a:graphic>
          <a:graphicData uri="http://schemas.openxmlformats.org/presentationml/2006/ole">
            <p:oleObj spid="_x0000_s1027" name="Photo Editor Photo" r:id="rId4" imgW="1607619" imgH="1394581" progId="">
              <p:embed/>
            </p:oleObj>
          </a:graphicData>
        </a:graphic>
      </p:graphicFrame>
      <p:graphicFrame>
        <p:nvGraphicFramePr>
          <p:cNvPr id="1028" name="Object 18"/>
          <p:cNvGraphicFramePr>
            <a:graphicFrameLocks noChangeAspect="1"/>
          </p:cNvGraphicFramePr>
          <p:nvPr/>
        </p:nvGraphicFramePr>
        <p:xfrm>
          <a:off x="6000750" y="6629400"/>
          <a:ext cx="704850" cy="1549400"/>
        </p:xfrm>
        <a:graphic>
          <a:graphicData uri="http://schemas.openxmlformats.org/presentationml/2006/ole">
            <p:oleObj spid="_x0000_s1028" name="Photo Editor Photo" r:id="rId5" imgW="769687" imgH="952583" progId="">
              <p:embed/>
            </p:oleObj>
          </a:graphicData>
        </a:graphic>
      </p:graphicFrame>
      <p:sp>
        <p:nvSpPr>
          <p:cNvPr id="27667" name="Rectangle 19"/>
          <p:cNvSpPr>
            <a:spLocks noGrp="1" noChangeArrowheads="1"/>
          </p:cNvSpPr>
          <p:nvPr>
            <p:ph type="title"/>
          </p:nvPr>
        </p:nvSpPr>
        <p:spPr>
          <a:xfrm>
            <a:off x="914400" y="508000"/>
            <a:ext cx="5829300" cy="1016000"/>
          </a:xfrm>
        </p:spPr>
        <p:txBody>
          <a:bodyPr tIns="182880" rIns="18288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ZigBee Mesh Networking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6FA71-3645-42E4-80AE-FF30FEE3605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485900" y="1955800"/>
          <a:ext cx="1314450" cy="1752600"/>
        </p:xfrm>
        <a:graphic>
          <a:graphicData uri="http://schemas.openxmlformats.org/presentationml/2006/ole">
            <p:oleObj spid="_x0000_s2050" name="Photo Editor Photo" r:id="rId3" imgW="4877223" imgH="3657917" progId="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71450" y="2362201"/>
          <a:ext cx="1543050" cy="2377017"/>
        </p:xfrm>
        <a:graphic>
          <a:graphicData uri="http://schemas.openxmlformats.org/presentationml/2006/ole">
            <p:oleObj spid="_x0000_s2051" name="Photo Editor Photo" r:id="rId4" imgW="1607619" imgH="1394581" progId="">
              <p:embed/>
            </p:oleObj>
          </a:graphicData>
        </a:graphic>
      </p:graphicFrame>
      <p:sp>
        <p:nvSpPr>
          <p:cNvPr id="2053" name="Oval 4"/>
          <p:cNvSpPr>
            <a:spLocks noChangeArrowheads="1"/>
          </p:cNvSpPr>
          <p:nvPr/>
        </p:nvSpPr>
        <p:spPr bwMode="auto">
          <a:xfrm>
            <a:off x="1809750" y="39031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54" name="Oval 5"/>
          <p:cNvSpPr>
            <a:spLocks noChangeArrowheads="1"/>
          </p:cNvSpPr>
          <p:nvPr/>
        </p:nvSpPr>
        <p:spPr bwMode="auto">
          <a:xfrm>
            <a:off x="1327547" y="58843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2597944" y="48048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2339579" y="68431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2889647" y="2669118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58" name="Oval 9"/>
          <p:cNvSpPr>
            <a:spLocks noChangeArrowheads="1"/>
          </p:cNvSpPr>
          <p:nvPr/>
        </p:nvSpPr>
        <p:spPr bwMode="auto">
          <a:xfrm>
            <a:off x="3588544" y="53255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59" name="Oval 10"/>
          <p:cNvSpPr>
            <a:spLocks noChangeArrowheads="1"/>
          </p:cNvSpPr>
          <p:nvPr/>
        </p:nvSpPr>
        <p:spPr bwMode="auto">
          <a:xfrm>
            <a:off x="3632597" y="73638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60" name="Oval 11"/>
          <p:cNvSpPr>
            <a:spLocks noChangeArrowheads="1"/>
          </p:cNvSpPr>
          <p:nvPr/>
        </p:nvSpPr>
        <p:spPr bwMode="auto">
          <a:xfrm>
            <a:off x="4014788" y="3028951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61" name="Oval 12"/>
          <p:cNvSpPr>
            <a:spLocks noChangeArrowheads="1"/>
          </p:cNvSpPr>
          <p:nvPr/>
        </p:nvSpPr>
        <p:spPr bwMode="auto">
          <a:xfrm>
            <a:off x="5295900" y="2368551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62" name="Oval 13"/>
          <p:cNvSpPr>
            <a:spLocks noChangeArrowheads="1"/>
          </p:cNvSpPr>
          <p:nvPr/>
        </p:nvSpPr>
        <p:spPr bwMode="auto">
          <a:xfrm>
            <a:off x="4691063" y="44047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63" name="Oval 14"/>
          <p:cNvSpPr>
            <a:spLocks noChangeArrowheads="1"/>
          </p:cNvSpPr>
          <p:nvPr/>
        </p:nvSpPr>
        <p:spPr bwMode="auto">
          <a:xfrm>
            <a:off x="4960144" y="63859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64" name="Oval 15"/>
          <p:cNvSpPr>
            <a:spLocks noChangeArrowheads="1"/>
          </p:cNvSpPr>
          <p:nvPr/>
        </p:nvSpPr>
        <p:spPr bwMode="auto">
          <a:xfrm>
            <a:off x="5869781" y="4826000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65" name="Line 16"/>
          <p:cNvSpPr>
            <a:spLocks noChangeShapeType="1"/>
          </p:cNvSpPr>
          <p:nvPr/>
        </p:nvSpPr>
        <p:spPr bwMode="auto">
          <a:xfrm>
            <a:off x="1585913" y="3342217"/>
            <a:ext cx="235744" cy="48048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17"/>
          <p:cNvSpPr>
            <a:spLocks noChangeShapeType="1"/>
          </p:cNvSpPr>
          <p:nvPr/>
        </p:nvSpPr>
        <p:spPr bwMode="auto">
          <a:xfrm>
            <a:off x="2262188" y="4584701"/>
            <a:ext cx="302419" cy="378884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18"/>
          <p:cNvSpPr>
            <a:spLocks noChangeShapeType="1"/>
          </p:cNvSpPr>
          <p:nvPr/>
        </p:nvSpPr>
        <p:spPr bwMode="auto">
          <a:xfrm>
            <a:off x="3118248" y="5425017"/>
            <a:ext cx="359569" cy="20108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8" name="Line 19"/>
          <p:cNvSpPr>
            <a:spLocks noChangeShapeType="1"/>
          </p:cNvSpPr>
          <p:nvPr/>
        </p:nvSpPr>
        <p:spPr bwMode="auto">
          <a:xfrm>
            <a:off x="4151710" y="5964767"/>
            <a:ext cx="685800" cy="60113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9" name="Line 20"/>
          <p:cNvSpPr>
            <a:spLocks noChangeShapeType="1"/>
          </p:cNvSpPr>
          <p:nvPr/>
        </p:nvSpPr>
        <p:spPr bwMode="auto">
          <a:xfrm>
            <a:off x="5466160" y="7065434"/>
            <a:ext cx="381000" cy="35983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" name="Line 21"/>
          <p:cNvSpPr>
            <a:spLocks noChangeShapeType="1"/>
          </p:cNvSpPr>
          <p:nvPr/>
        </p:nvSpPr>
        <p:spPr bwMode="auto">
          <a:xfrm flipH="1">
            <a:off x="1645444" y="4809067"/>
            <a:ext cx="235744" cy="9017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1" name="Line 22"/>
          <p:cNvSpPr>
            <a:spLocks noChangeShapeType="1"/>
          </p:cNvSpPr>
          <p:nvPr/>
        </p:nvSpPr>
        <p:spPr bwMode="auto">
          <a:xfrm flipV="1">
            <a:off x="1862137" y="5530851"/>
            <a:ext cx="663179" cy="55668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2" name="Line 23"/>
          <p:cNvSpPr>
            <a:spLocks noChangeShapeType="1"/>
          </p:cNvSpPr>
          <p:nvPr/>
        </p:nvSpPr>
        <p:spPr bwMode="auto">
          <a:xfrm flipV="1">
            <a:off x="2616994" y="5755217"/>
            <a:ext cx="135731" cy="9736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3" name="Line 24"/>
          <p:cNvSpPr>
            <a:spLocks noChangeShapeType="1"/>
          </p:cNvSpPr>
          <p:nvPr/>
        </p:nvSpPr>
        <p:spPr bwMode="auto">
          <a:xfrm>
            <a:off x="1752600" y="6650567"/>
            <a:ext cx="483394" cy="48471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4" name="Line 25"/>
          <p:cNvSpPr>
            <a:spLocks noChangeShapeType="1"/>
          </p:cNvSpPr>
          <p:nvPr/>
        </p:nvSpPr>
        <p:spPr bwMode="auto">
          <a:xfrm>
            <a:off x="2842023" y="7469718"/>
            <a:ext cx="707231" cy="14393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5" name="Line 26"/>
          <p:cNvSpPr>
            <a:spLocks noChangeShapeType="1"/>
          </p:cNvSpPr>
          <p:nvPr/>
        </p:nvSpPr>
        <p:spPr bwMode="auto">
          <a:xfrm flipV="1">
            <a:off x="4201716" y="7073900"/>
            <a:ext cx="741759" cy="5164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6" name="Line 27"/>
          <p:cNvSpPr>
            <a:spLocks noChangeShapeType="1"/>
          </p:cNvSpPr>
          <p:nvPr/>
        </p:nvSpPr>
        <p:spPr bwMode="auto">
          <a:xfrm flipV="1">
            <a:off x="2290763" y="3255434"/>
            <a:ext cx="551260" cy="6561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7" name="Line 28"/>
          <p:cNvSpPr>
            <a:spLocks noChangeShapeType="1"/>
          </p:cNvSpPr>
          <p:nvPr/>
        </p:nvSpPr>
        <p:spPr bwMode="auto">
          <a:xfrm flipV="1">
            <a:off x="2899172" y="3575051"/>
            <a:ext cx="155972" cy="1056216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8" name="Line 29"/>
          <p:cNvSpPr>
            <a:spLocks noChangeShapeType="1"/>
          </p:cNvSpPr>
          <p:nvPr/>
        </p:nvSpPr>
        <p:spPr bwMode="auto">
          <a:xfrm>
            <a:off x="3371850" y="2971800"/>
            <a:ext cx="538163" cy="1608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9" name="Line 30"/>
          <p:cNvSpPr>
            <a:spLocks noChangeShapeType="1"/>
          </p:cNvSpPr>
          <p:nvPr/>
        </p:nvSpPr>
        <p:spPr bwMode="auto">
          <a:xfrm flipV="1">
            <a:off x="4561285" y="2995085"/>
            <a:ext cx="640556" cy="196849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0" name="Line 31"/>
          <p:cNvSpPr>
            <a:spLocks noChangeShapeType="1"/>
          </p:cNvSpPr>
          <p:nvPr/>
        </p:nvSpPr>
        <p:spPr bwMode="auto">
          <a:xfrm flipH="1" flipV="1">
            <a:off x="5657850" y="3276601"/>
            <a:ext cx="291704" cy="13165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1" name="Line 32"/>
          <p:cNvSpPr>
            <a:spLocks noChangeShapeType="1"/>
          </p:cNvSpPr>
          <p:nvPr/>
        </p:nvSpPr>
        <p:spPr bwMode="auto">
          <a:xfrm flipV="1">
            <a:off x="5068492" y="3335867"/>
            <a:ext cx="335756" cy="9736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2" name="Line 33"/>
          <p:cNvSpPr>
            <a:spLocks noChangeShapeType="1"/>
          </p:cNvSpPr>
          <p:nvPr/>
        </p:nvSpPr>
        <p:spPr bwMode="auto">
          <a:xfrm>
            <a:off x="5192316" y="4794251"/>
            <a:ext cx="617934" cy="3429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3" name="Line 34"/>
          <p:cNvSpPr>
            <a:spLocks noChangeShapeType="1"/>
          </p:cNvSpPr>
          <p:nvPr/>
        </p:nvSpPr>
        <p:spPr bwMode="auto">
          <a:xfrm flipV="1">
            <a:off x="5495925" y="5736167"/>
            <a:ext cx="404813" cy="594784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4" name="Line 35"/>
          <p:cNvSpPr>
            <a:spLocks noChangeShapeType="1"/>
          </p:cNvSpPr>
          <p:nvPr/>
        </p:nvSpPr>
        <p:spPr bwMode="auto">
          <a:xfrm flipH="1" flipV="1">
            <a:off x="6147198" y="5753101"/>
            <a:ext cx="91678" cy="81703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5" name="Line 36"/>
          <p:cNvSpPr>
            <a:spLocks noChangeShapeType="1"/>
          </p:cNvSpPr>
          <p:nvPr/>
        </p:nvSpPr>
        <p:spPr bwMode="auto">
          <a:xfrm flipV="1">
            <a:off x="4382692" y="7890934"/>
            <a:ext cx="1325165" cy="973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6" name="Line 37"/>
          <p:cNvSpPr>
            <a:spLocks noChangeShapeType="1"/>
          </p:cNvSpPr>
          <p:nvPr/>
        </p:nvSpPr>
        <p:spPr bwMode="auto">
          <a:xfrm flipV="1">
            <a:off x="3810001" y="6311901"/>
            <a:ext cx="21431" cy="81703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7" name="Line 38"/>
          <p:cNvSpPr>
            <a:spLocks noChangeShapeType="1"/>
          </p:cNvSpPr>
          <p:nvPr/>
        </p:nvSpPr>
        <p:spPr bwMode="auto">
          <a:xfrm flipH="1" flipV="1">
            <a:off x="2955131" y="5795433"/>
            <a:ext cx="696516" cy="1534584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8" name="Line 39"/>
          <p:cNvSpPr>
            <a:spLocks noChangeShapeType="1"/>
          </p:cNvSpPr>
          <p:nvPr/>
        </p:nvSpPr>
        <p:spPr bwMode="auto">
          <a:xfrm flipV="1">
            <a:off x="4100513" y="5099051"/>
            <a:ext cx="516731" cy="3556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9" name="Line 40"/>
          <p:cNvSpPr>
            <a:spLocks noChangeShapeType="1"/>
          </p:cNvSpPr>
          <p:nvPr/>
        </p:nvSpPr>
        <p:spPr bwMode="auto">
          <a:xfrm flipV="1">
            <a:off x="3898107" y="3913717"/>
            <a:ext cx="236935" cy="1157816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90" name="Line 41"/>
          <p:cNvSpPr>
            <a:spLocks noChangeShapeType="1"/>
          </p:cNvSpPr>
          <p:nvPr/>
        </p:nvSpPr>
        <p:spPr bwMode="auto">
          <a:xfrm flipV="1">
            <a:off x="3174207" y="3843867"/>
            <a:ext cx="745331" cy="9779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91" name="Line 42"/>
          <p:cNvSpPr>
            <a:spLocks noChangeShapeType="1"/>
          </p:cNvSpPr>
          <p:nvPr/>
        </p:nvSpPr>
        <p:spPr bwMode="auto">
          <a:xfrm flipH="1" flipV="1">
            <a:off x="4388644" y="3958167"/>
            <a:ext cx="271463" cy="52493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92" name="Line 43"/>
          <p:cNvSpPr>
            <a:spLocks noChangeShapeType="1"/>
          </p:cNvSpPr>
          <p:nvPr/>
        </p:nvSpPr>
        <p:spPr bwMode="auto">
          <a:xfrm flipH="1" flipV="1">
            <a:off x="5062538" y="5223934"/>
            <a:ext cx="92869" cy="84031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93" name="Line 46"/>
          <p:cNvSpPr>
            <a:spLocks noChangeShapeType="1"/>
          </p:cNvSpPr>
          <p:nvPr/>
        </p:nvSpPr>
        <p:spPr bwMode="auto">
          <a:xfrm>
            <a:off x="2433638" y="2870200"/>
            <a:ext cx="400050" cy="1016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94" name="Line 47"/>
          <p:cNvSpPr>
            <a:spLocks noChangeShapeType="1"/>
          </p:cNvSpPr>
          <p:nvPr/>
        </p:nvSpPr>
        <p:spPr bwMode="auto">
          <a:xfrm flipH="1" flipV="1">
            <a:off x="1190625" y="4734984"/>
            <a:ext cx="234554" cy="11176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52" name="Object 48"/>
          <p:cNvGraphicFramePr>
            <a:graphicFrameLocks noChangeAspect="1"/>
          </p:cNvGraphicFramePr>
          <p:nvPr/>
        </p:nvGraphicFramePr>
        <p:xfrm>
          <a:off x="6000750" y="6629400"/>
          <a:ext cx="704850" cy="1549400"/>
        </p:xfrm>
        <a:graphic>
          <a:graphicData uri="http://schemas.openxmlformats.org/presentationml/2006/ole">
            <p:oleObj spid="_x0000_s2052" name="Photo Editor Photo" r:id="rId5" imgW="769687" imgH="952583" progId="">
              <p:embed/>
            </p:oleObj>
          </a:graphicData>
        </a:graphic>
      </p:graphicFrame>
      <p:sp>
        <p:nvSpPr>
          <p:cNvPr id="28721" name="Rectangle 49"/>
          <p:cNvSpPr>
            <a:spLocks noGrp="1" noChangeArrowheads="1"/>
          </p:cNvSpPr>
          <p:nvPr>
            <p:ph type="title"/>
          </p:nvPr>
        </p:nvSpPr>
        <p:spPr>
          <a:xfrm>
            <a:off x="914400" y="508000"/>
            <a:ext cx="5829300" cy="1016000"/>
          </a:xfrm>
        </p:spPr>
        <p:txBody>
          <a:bodyPr tIns="182880" rIns="18288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ZigBee Mesh Networking 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8238E-EBF9-42A5-B5FD-B4CF85A6927D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85900" y="1955800"/>
          <a:ext cx="1314450" cy="1752600"/>
        </p:xfrm>
        <a:graphic>
          <a:graphicData uri="http://schemas.openxmlformats.org/presentationml/2006/ole">
            <p:oleObj spid="_x0000_s3074" name="Photo Editor Photo" r:id="rId3" imgW="4877223" imgH="3657917" progId="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71450" y="2362201"/>
          <a:ext cx="1543050" cy="2377017"/>
        </p:xfrm>
        <a:graphic>
          <a:graphicData uri="http://schemas.openxmlformats.org/presentationml/2006/ole">
            <p:oleObj spid="_x0000_s3075" name="Photo Editor Photo" r:id="rId4" imgW="1607619" imgH="1394581" progId="">
              <p:embed/>
            </p:oleObj>
          </a:graphicData>
        </a:graphic>
      </p:graphicFrame>
      <p:sp>
        <p:nvSpPr>
          <p:cNvPr id="3077" name="Oval 4"/>
          <p:cNvSpPr>
            <a:spLocks noChangeArrowheads="1"/>
          </p:cNvSpPr>
          <p:nvPr/>
        </p:nvSpPr>
        <p:spPr bwMode="auto">
          <a:xfrm>
            <a:off x="1809750" y="39031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8" name="Oval 5"/>
          <p:cNvSpPr>
            <a:spLocks noChangeArrowheads="1"/>
          </p:cNvSpPr>
          <p:nvPr/>
        </p:nvSpPr>
        <p:spPr bwMode="auto">
          <a:xfrm>
            <a:off x="1327547" y="58843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9" name="Oval 6"/>
          <p:cNvSpPr>
            <a:spLocks noChangeArrowheads="1"/>
          </p:cNvSpPr>
          <p:nvPr/>
        </p:nvSpPr>
        <p:spPr bwMode="auto">
          <a:xfrm>
            <a:off x="2597944" y="48048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80" name="Oval 7"/>
          <p:cNvSpPr>
            <a:spLocks noChangeArrowheads="1"/>
          </p:cNvSpPr>
          <p:nvPr/>
        </p:nvSpPr>
        <p:spPr bwMode="auto">
          <a:xfrm>
            <a:off x="2339579" y="68431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81" name="Oval 8"/>
          <p:cNvSpPr>
            <a:spLocks noChangeArrowheads="1"/>
          </p:cNvSpPr>
          <p:nvPr/>
        </p:nvSpPr>
        <p:spPr bwMode="auto">
          <a:xfrm>
            <a:off x="2889647" y="2669118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82" name="Oval 9"/>
          <p:cNvSpPr>
            <a:spLocks noChangeArrowheads="1"/>
          </p:cNvSpPr>
          <p:nvPr/>
        </p:nvSpPr>
        <p:spPr bwMode="auto">
          <a:xfrm>
            <a:off x="3588544" y="53255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83" name="Oval 10"/>
          <p:cNvSpPr>
            <a:spLocks noChangeArrowheads="1"/>
          </p:cNvSpPr>
          <p:nvPr/>
        </p:nvSpPr>
        <p:spPr bwMode="auto">
          <a:xfrm>
            <a:off x="3632597" y="73638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84" name="Oval 11"/>
          <p:cNvSpPr>
            <a:spLocks noChangeArrowheads="1"/>
          </p:cNvSpPr>
          <p:nvPr/>
        </p:nvSpPr>
        <p:spPr bwMode="auto">
          <a:xfrm>
            <a:off x="4014788" y="3028951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85" name="Oval 12"/>
          <p:cNvSpPr>
            <a:spLocks noChangeArrowheads="1"/>
          </p:cNvSpPr>
          <p:nvPr/>
        </p:nvSpPr>
        <p:spPr bwMode="auto">
          <a:xfrm>
            <a:off x="5295900" y="2368551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86" name="Oval 13"/>
          <p:cNvSpPr>
            <a:spLocks noChangeArrowheads="1"/>
          </p:cNvSpPr>
          <p:nvPr/>
        </p:nvSpPr>
        <p:spPr bwMode="auto">
          <a:xfrm>
            <a:off x="4691063" y="44047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87" name="Oval 14"/>
          <p:cNvSpPr>
            <a:spLocks noChangeArrowheads="1"/>
          </p:cNvSpPr>
          <p:nvPr/>
        </p:nvSpPr>
        <p:spPr bwMode="auto">
          <a:xfrm>
            <a:off x="4960144" y="63859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88" name="Oval 15"/>
          <p:cNvSpPr>
            <a:spLocks noChangeArrowheads="1"/>
          </p:cNvSpPr>
          <p:nvPr/>
        </p:nvSpPr>
        <p:spPr bwMode="auto">
          <a:xfrm>
            <a:off x="5869781" y="4826000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89" name="Line 16"/>
          <p:cNvSpPr>
            <a:spLocks noChangeShapeType="1"/>
          </p:cNvSpPr>
          <p:nvPr/>
        </p:nvSpPr>
        <p:spPr bwMode="auto">
          <a:xfrm>
            <a:off x="1585913" y="3342217"/>
            <a:ext cx="235744" cy="48048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0" name="Line 17"/>
          <p:cNvSpPr>
            <a:spLocks noChangeShapeType="1"/>
          </p:cNvSpPr>
          <p:nvPr/>
        </p:nvSpPr>
        <p:spPr bwMode="auto">
          <a:xfrm>
            <a:off x="2262188" y="4584701"/>
            <a:ext cx="302419" cy="378884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1" name="Line 18"/>
          <p:cNvSpPr>
            <a:spLocks noChangeShapeType="1"/>
          </p:cNvSpPr>
          <p:nvPr/>
        </p:nvSpPr>
        <p:spPr bwMode="auto">
          <a:xfrm>
            <a:off x="3118248" y="5425017"/>
            <a:ext cx="359569" cy="2010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9"/>
          <p:cNvSpPr>
            <a:spLocks noChangeShapeType="1"/>
          </p:cNvSpPr>
          <p:nvPr/>
        </p:nvSpPr>
        <p:spPr bwMode="auto">
          <a:xfrm>
            <a:off x="4151710" y="5964767"/>
            <a:ext cx="685800" cy="60113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3" name="Line 20"/>
          <p:cNvSpPr>
            <a:spLocks noChangeShapeType="1"/>
          </p:cNvSpPr>
          <p:nvPr/>
        </p:nvSpPr>
        <p:spPr bwMode="auto">
          <a:xfrm>
            <a:off x="5466160" y="7065434"/>
            <a:ext cx="381000" cy="35983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4" name="Oval 21"/>
          <p:cNvSpPr>
            <a:spLocks noChangeArrowheads="1"/>
          </p:cNvSpPr>
          <p:nvPr/>
        </p:nvSpPr>
        <p:spPr bwMode="auto">
          <a:xfrm>
            <a:off x="2721769" y="4999567"/>
            <a:ext cx="201216" cy="35771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95" name="Oval 22"/>
          <p:cNvSpPr>
            <a:spLocks noChangeArrowheads="1"/>
          </p:cNvSpPr>
          <p:nvPr/>
        </p:nvSpPr>
        <p:spPr bwMode="auto">
          <a:xfrm>
            <a:off x="3711179" y="5541434"/>
            <a:ext cx="201215" cy="35771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96" name="Oval 23"/>
          <p:cNvSpPr>
            <a:spLocks noChangeArrowheads="1"/>
          </p:cNvSpPr>
          <p:nvPr/>
        </p:nvSpPr>
        <p:spPr bwMode="auto">
          <a:xfrm>
            <a:off x="5082779" y="6597651"/>
            <a:ext cx="201215" cy="3577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97" name="Line 24"/>
          <p:cNvSpPr>
            <a:spLocks noChangeShapeType="1"/>
          </p:cNvSpPr>
          <p:nvPr/>
        </p:nvSpPr>
        <p:spPr bwMode="auto">
          <a:xfrm flipH="1">
            <a:off x="1645444" y="4809067"/>
            <a:ext cx="235744" cy="9017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8" name="Line 25"/>
          <p:cNvSpPr>
            <a:spLocks noChangeShapeType="1"/>
          </p:cNvSpPr>
          <p:nvPr/>
        </p:nvSpPr>
        <p:spPr bwMode="auto">
          <a:xfrm flipV="1">
            <a:off x="1862137" y="5530851"/>
            <a:ext cx="663179" cy="55668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9" name="Line 26"/>
          <p:cNvSpPr>
            <a:spLocks noChangeShapeType="1"/>
          </p:cNvSpPr>
          <p:nvPr/>
        </p:nvSpPr>
        <p:spPr bwMode="auto">
          <a:xfrm flipV="1">
            <a:off x="2616994" y="5755217"/>
            <a:ext cx="135731" cy="9736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27"/>
          <p:cNvSpPr>
            <a:spLocks noChangeShapeType="1"/>
          </p:cNvSpPr>
          <p:nvPr/>
        </p:nvSpPr>
        <p:spPr bwMode="auto">
          <a:xfrm>
            <a:off x="1752600" y="6650567"/>
            <a:ext cx="483394" cy="48471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1" name="Line 28"/>
          <p:cNvSpPr>
            <a:spLocks noChangeShapeType="1"/>
          </p:cNvSpPr>
          <p:nvPr/>
        </p:nvSpPr>
        <p:spPr bwMode="auto">
          <a:xfrm>
            <a:off x="2842023" y="7469718"/>
            <a:ext cx="707231" cy="14393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2" name="Line 29"/>
          <p:cNvSpPr>
            <a:spLocks noChangeShapeType="1"/>
          </p:cNvSpPr>
          <p:nvPr/>
        </p:nvSpPr>
        <p:spPr bwMode="auto">
          <a:xfrm flipV="1">
            <a:off x="4201716" y="7073900"/>
            <a:ext cx="741759" cy="5164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3" name="Line 30"/>
          <p:cNvSpPr>
            <a:spLocks noChangeShapeType="1"/>
          </p:cNvSpPr>
          <p:nvPr/>
        </p:nvSpPr>
        <p:spPr bwMode="auto">
          <a:xfrm flipV="1">
            <a:off x="2290763" y="3255434"/>
            <a:ext cx="551260" cy="6561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4" name="Line 31"/>
          <p:cNvSpPr>
            <a:spLocks noChangeShapeType="1"/>
          </p:cNvSpPr>
          <p:nvPr/>
        </p:nvSpPr>
        <p:spPr bwMode="auto">
          <a:xfrm flipV="1">
            <a:off x="2899172" y="3575051"/>
            <a:ext cx="155972" cy="105621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5" name="Line 32"/>
          <p:cNvSpPr>
            <a:spLocks noChangeShapeType="1"/>
          </p:cNvSpPr>
          <p:nvPr/>
        </p:nvSpPr>
        <p:spPr bwMode="auto">
          <a:xfrm>
            <a:off x="3393281" y="2995084"/>
            <a:ext cx="538163" cy="1608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6" name="Line 33"/>
          <p:cNvSpPr>
            <a:spLocks noChangeShapeType="1"/>
          </p:cNvSpPr>
          <p:nvPr/>
        </p:nvSpPr>
        <p:spPr bwMode="auto">
          <a:xfrm flipV="1">
            <a:off x="4561285" y="2995085"/>
            <a:ext cx="640556" cy="196849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7" name="Line 34"/>
          <p:cNvSpPr>
            <a:spLocks noChangeShapeType="1"/>
          </p:cNvSpPr>
          <p:nvPr/>
        </p:nvSpPr>
        <p:spPr bwMode="auto">
          <a:xfrm flipH="1" flipV="1">
            <a:off x="5654279" y="3276601"/>
            <a:ext cx="291703" cy="13165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8" name="Line 35"/>
          <p:cNvSpPr>
            <a:spLocks noChangeShapeType="1"/>
          </p:cNvSpPr>
          <p:nvPr/>
        </p:nvSpPr>
        <p:spPr bwMode="auto">
          <a:xfrm flipV="1">
            <a:off x="5068492" y="3335867"/>
            <a:ext cx="335756" cy="9736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9" name="Line 36"/>
          <p:cNvSpPr>
            <a:spLocks noChangeShapeType="1"/>
          </p:cNvSpPr>
          <p:nvPr/>
        </p:nvSpPr>
        <p:spPr bwMode="auto">
          <a:xfrm>
            <a:off x="5192316" y="4794251"/>
            <a:ext cx="617934" cy="3429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10" name="Line 37"/>
          <p:cNvSpPr>
            <a:spLocks noChangeShapeType="1"/>
          </p:cNvSpPr>
          <p:nvPr/>
        </p:nvSpPr>
        <p:spPr bwMode="auto">
          <a:xfrm flipV="1">
            <a:off x="5495925" y="5736167"/>
            <a:ext cx="404813" cy="594784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11" name="Line 38"/>
          <p:cNvSpPr>
            <a:spLocks noChangeShapeType="1"/>
          </p:cNvSpPr>
          <p:nvPr/>
        </p:nvSpPr>
        <p:spPr bwMode="auto">
          <a:xfrm flipH="1" flipV="1">
            <a:off x="6147198" y="5753101"/>
            <a:ext cx="91678" cy="81703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12" name="Line 39"/>
          <p:cNvSpPr>
            <a:spLocks noChangeShapeType="1"/>
          </p:cNvSpPr>
          <p:nvPr/>
        </p:nvSpPr>
        <p:spPr bwMode="auto">
          <a:xfrm flipV="1">
            <a:off x="4382692" y="7890934"/>
            <a:ext cx="1325165" cy="973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13" name="Line 40"/>
          <p:cNvSpPr>
            <a:spLocks noChangeShapeType="1"/>
          </p:cNvSpPr>
          <p:nvPr/>
        </p:nvSpPr>
        <p:spPr bwMode="auto">
          <a:xfrm flipV="1">
            <a:off x="3810001" y="6311901"/>
            <a:ext cx="21431" cy="81703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14" name="Line 41"/>
          <p:cNvSpPr>
            <a:spLocks noChangeShapeType="1"/>
          </p:cNvSpPr>
          <p:nvPr/>
        </p:nvSpPr>
        <p:spPr bwMode="auto">
          <a:xfrm flipH="1" flipV="1">
            <a:off x="2955131" y="5795433"/>
            <a:ext cx="696516" cy="1534584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15" name="Line 42"/>
          <p:cNvSpPr>
            <a:spLocks noChangeShapeType="1"/>
          </p:cNvSpPr>
          <p:nvPr/>
        </p:nvSpPr>
        <p:spPr bwMode="auto">
          <a:xfrm flipV="1">
            <a:off x="4100513" y="5099051"/>
            <a:ext cx="516731" cy="3556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16" name="Line 43"/>
          <p:cNvSpPr>
            <a:spLocks noChangeShapeType="1"/>
          </p:cNvSpPr>
          <p:nvPr/>
        </p:nvSpPr>
        <p:spPr bwMode="auto">
          <a:xfrm flipV="1">
            <a:off x="3898107" y="3913717"/>
            <a:ext cx="236935" cy="1157816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17" name="Line 44"/>
          <p:cNvSpPr>
            <a:spLocks noChangeShapeType="1"/>
          </p:cNvSpPr>
          <p:nvPr/>
        </p:nvSpPr>
        <p:spPr bwMode="auto">
          <a:xfrm flipV="1">
            <a:off x="3174207" y="3843867"/>
            <a:ext cx="745331" cy="9779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18" name="Line 45"/>
          <p:cNvSpPr>
            <a:spLocks noChangeShapeType="1"/>
          </p:cNvSpPr>
          <p:nvPr/>
        </p:nvSpPr>
        <p:spPr bwMode="auto">
          <a:xfrm flipH="1" flipV="1">
            <a:off x="4388644" y="3958167"/>
            <a:ext cx="271463" cy="52493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19" name="Line 46"/>
          <p:cNvSpPr>
            <a:spLocks noChangeShapeType="1"/>
          </p:cNvSpPr>
          <p:nvPr/>
        </p:nvSpPr>
        <p:spPr bwMode="auto">
          <a:xfrm flipH="1" flipV="1">
            <a:off x="5062538" y="5223934"/>
            <a:ext cx="92869" cy="84031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20" name="Line 49"/>
          <p:cNvSpPr>
            <a:spLocks noChangeShapeType="1"/>
          </p:cNvSpPr>
          <p:nvPr/>
        </p:nvSpPr>
        <p:spPr bwMode="auto">
          <a:xfrm>
            <a:off x="2433638" y="2870200"/>
            <a:ext cx="400050" cy="10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21" name="Line 50"/>
          <p:cNvSpPr>
            <a:spLocks noChangeShapeType="1"/>
          </p:cNvSpPr>
          <p:nvPr/>
        </p:nvSpPr>
        <p:spPr bwMode="auto">
          <a:xfrm flipH="1" flipV="1">
            <a:off x="1190625" y="4734984"/>
            <a:ext cx="234554" cy="11176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22" name="Oval 51"/>
          <p:cNvSpPr>
            <a:spLocks noChangeArrowheads="1"/>
          </p:cNvSpPr>
          <p:nvPr/>
        </p:nvSpPr>
        <p:spPr bwMode="auto">
          <a:xfrm>
            <a:off x="3001567" y="2878667"/>
            <a:ext cx="201215" cy="35771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123" name="Oval 52"/>
          <p:cNvSpPr>
            <a:spLocks noChangeArrowheads="1"/>
          </p:cNvSpPr>
          <p:nvPr/>
        </p:nvSpPr>
        <p:spPr bwMode="auto">
          <a:xfrm rot="20100000">
            <a:off x="2222897" y="2586567"/>
            <a:ext cx="171450" cy="203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graphicFrame>
        <p:nvGraphicFramePr>
          <p:cNvPr id="3076" name="Object 53"/>
          <p:cNvGraphicFramePr>
            <a:graphicFrameLocks noChangeAspect="1"/>
          </p:cNvGraphicFramePr>
          <p:nvPr/>
        </p:nvGraphicFramePr>
        <p:xfrm>
          <a:off x="6000750" y="6629400"/>
          <a:ext cx="704850" cy="1549400"/>
        </p:xfrm>
        <a:graphic>
          <a:graphicData uri="http://schemas.openxmlformats.org/presentationml/2006/ole">
            <p:oleObj spid="_x0000_s3076" name="Photo Editor Photo" r:id="rId5" imgW="769687" imgH="952583" progId="">
              <p:embed/>
            </p:oleObj>
          </a:graphicData>
        </a:graphic>
      </p:graphicFrame>
      <p:sp>
        <p:nvSpPr>
          <p:cNvPr id="29750" name="Rectangle 54"/>
          <p:cNvSpPr>
            <a:spLocks noGrp="1" noChangeArrowheads="1"/>
          </p:cNvSpPr>
          <p:nvPr>
            <p:ph type="title"/>
          </p:nvPr>
        </p:nvSpPr>
        <p:spPr>
          <a:xfrm>
            <a:off x="914400" y="508000"/>
            <a:ext cx="5829300" cy="1016000"/>
          </a:xfrm>
        </p:spPr>
        <p:txBody>
          <a:bodyPr tIns="182880" rIns="18288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ZigBee Mesh Networking 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F07BA1-0894-4B05-8443-045C57C787EC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85900" y="1955800"/>
          <a:ext cx="1314450" cy="1752600"/>
        </p:xfrm>
        <a:graphic>
          <a:graphicData uri="http://schemas.openxmlformats.org/presentationml/2006/ole">
            <p:oleObj spid="_x0000_s4098" name="Photo Editor Photo" r:id="rId3" imgW="4877223" imgH="3657917" progId="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71450" y="2362201"/>
          <a:ext cx="1543050" cy="2377017"/>
        </p:xfrm>
        <a:graphic>
          <a:graphicData uri="http://schemas.openxmlformats.org/presentationml/2006/ole">
            <p:oleObj spid="_x0000_s4099" name="Photo Editor Photo" r:id="rId4" imgW="1607619" imgH="1394581" progId="">
              <p:embed/>
            </p:oleObj>
          </a:graphicData>
        </a:graphic>
      </p:graphicFrame>
      <p:sp>
        <p:nvSpPr>
          <p:cNvPr id="4101" name="Oval 4"/>
          <p:cNvSpPr>
            <a:spLocks noChangeArrowheads="1"/>
          </p:cNvSpPr>
          <p:nvPr/>
        </p:nvSpPr>
        <p:spPr bwMode="auto">
          <a:xfrm>
            <a:off x="1809750" y="39031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02" name="Oval 5"/>
          <p:cNvSpPr>
            <a:spLocks noChangeArrowheads="1"/>
          </p:cNvSpPr>
          <p:nvPr/>
        </p:nvSpPr>
        <p:spPr bwMode="auto">
          <a:xfrm>
            <a:off x="1327547" y="58843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03" name="Oval 6"/>
          <p:cNvSpPr>
            <a:spLocks noChangeArrowheads="1"/>
          </p:cNvSpPr>
          <p:nvPr/>
        </p:nvSpPr>
        <p:spPr bwMode="auto">
          <a:xfrm>
            <a:off x="2597944" y="48048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04" name="Oval 7"/>
          <p:cNvSpPr>
            <a:spLocks noChangeArrowheads="1"/>
          </p:cNvSpPr>
          <p:nvPr/>
        </p:nvSpPr>
        <p:spPr bwMode="auto">
          <a:xfrm>
            <a:off x="2339579" y="68431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05" name="Oval 8"/>
          <p:cNvSpPr>
            <a:spLocks noChangeArrowheads="1"/>
          </p:cNvSpPr>
          <p:nvPr/>
        </p:nvSpPr>
        <p:spPr bwMode="auto">
          <a:xfrm>
            <a:off x="2889647" y="2669118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06" name="Oval 9"/>
          <p:cNvSpPr>
            <a:spLocks noChangeArrowheads="1"/>
          </p:cNvSpPr>
          <p:nvPr/>
        </p:nvSpPr>
        <p:spPr bwMode="auto">
          <a:xfrm>
            <a:off x="3588544" y="53255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07" name="Oval 10"/>
          <p:cNvSpPr>
            <a:spLocks noChangeArrowheads="1"/>
          </p:cNvSpPr>
          <p:nvPr/>
        </p:nvSpPr>
        <p:spPr bwMode="auto">
          <a:xfrm>
            <a:off x="3632597" y="73638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08" name="Oval 11"/>
          <p:cNvSpPr>
            <a:spLocks noChangeArrowheads="1"/>
          </p:cNvSpPr>
          <p:nvPr/>
        </p:nvSpPr>
        <p:spPr bwMode="auto">
          <a:xfrm>
            <a:off x="4014788" y="3028951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09" name="Oval 12"/>
          <p:cNvSpPr>
            <a:spLocks noChangeArrowheads="1"/>
          </p:cNvSpPr>
          <p:nvPr/>
        </p:nvSpPr>
        <p:spPr bwMode="auto">
          <a:xfrm>
            <a:off x="5295900" y="2368551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10" name="Oval 13"/>
          <p:cNvSpPr>
            <a:spLocks noChangeArrowheads="1"/>
          </p:cNvSpPr>
          <p:nvPr/>
        </p:nvSpPr>
        <p:spPr bwMode="auto">
          <a:xfrm>
            <a:off x="4691063" y="44047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11" name="Oval 14"/>
          <p:cNvSpPr>
            <a:spLocks noChangeArrowheads="1"/>
          </p:cNvSpPr>
          <p:nvPr/>
        </p:nvSpPr>
        <p:spPr bwMode="auto">
          <a:xfrm>
            <a:off x="4960144" y="63859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12" name="Oval 15"/>
          <p:cNvSpPr>
            <a:spLocks noChangeArrowheads="1"/>
          </p:cNvSpPr>
          <p:nvPr/>
        </p:nvSpPr>
        <p:spPr bwMode="auto">
          <a:xfrm>
            <a:off x="5869781" y="4826000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13" name="Line 16"/>
          <p:cNvSpPr>
            <a:spLocks noChangeShapeType="1"/>
          </p:cNvSpPr>
          <p:nvPr/>
        </p:nvSpPr>
        <p:spPr bwMode="auto">
          <a:xfrm>
            <a:off x="1585913" y="3342217"/>
            <a:ext cx="235744" cy="48048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4" name="Line 17"/>
          <p:cNvSpPr>
            <a:spLocks noChangeShapeType="1"/>
          </p:cNvSpPr>
          <p:nvPr/>
        </p:nvSpPr>
        <p:spPr bwMode="auto">
          <a:xfrm>
            <a:off x="2262188" y="4584701"/>
            <a:ext cx="302419" cy="378884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5" name="Oval 18"/>
          <p:cNvSpPr>
            <a:spLocks noChangeArrowheads="1"/>
          </p:cNvSpPr>
          <p:nvPr/>
        </p:nvSpPr>
        <p:spPr bwMode="auto">
          <a:xfrm>
            <a:off x="2721769" y="4999567"/>
            <a:ext cx="201216" cy="35771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16" name="Oval 19"/>
          <p:cNvSpPr>
            <a:spLocks noChangeArrowheads="1"/>
          </p:cNvSpPr>
          <p:nvPr/>
        </p:nvSpPr>
        <p:spPr bwMode="auto">
          <a:xfrm>
            <a:off x="3711179" y="5541434"/>
            <a:ext cx="201215" cy="35771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17" name="Oval 20"/>
          <p:cNvSpPr>
            <a:spLocks noChangeArrowheads="1"/>
          </p:cNvSpPr>
          <p:nvPr/>
        </p:nvSpPr>
        <p:spPr bwMode="auto">
          <a:xfrm>
            <a:off x="3588544" y="5327651"/>
            <a:ext cx="438150" cy="77893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18" name="Oval 21"/>
          <p:cNvSpPr>
            <a:spLocks noChangeArrowheads="1"/>
          </p:cNvSpPr>
          <p:nvPr/>
        </p:nvSpPr>
        <p:spPr bwMode="auto">
          <a:xfrm>
            <a:off x="3625454" y="7353300"/>
            <a:ext cx="438150" cy="77893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19" name="Line 22"/>
          <p:cNvSpPr>
            <a:spLocks noChangeShapeType="1"/>
          </p:cNvSpPr>
          <p:nvPr/>
        </p:nvSpPr>
        <p:spPr bwMode="auto">
          <a:xfrm flipH="1">
            <a:off x="1645444" y="4809067"/>
            <a:ext cx="235744" cy="9017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0" name="Line 23"/>
          <p:cNvSpPr>
            <a:spLocks noChangeShapeType="1"/>
          </p:cNvSpPr>
          <p:nvPr/>
        </p:nvSpPr>
        <p:spPr bwMode="auto">
          <a:xfrm flipV="1">
            <a:off x="1862137" y="5530851"/>
            <a:ext cx="663179" cy="55668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1" name="Line 24"/>
          <p:cNvSpPr>
            <a:spLocks noChangeShapeType="1"/>
          </p:cNvSpPr>
          <p:nvPr/>
        </p:nvSpPr>
        <p:spPr bwMode="auto">
          <a:xfrm flipV="1">
            <a:off x="2616994" y="5755217"/>
            <a:ext cx="135731" cy="9736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2" name="Line 25"/>
          <p:cNvSpPr>
            <a:spLocks noChangeShapeType="1"/>
          </p:cNvSpPr>
          <p:nvPr/>
        </p:nvSpPr>
        <p:spPr bwMode="auto">
          <a:xfrm>
            <a:off x="1752600" y="6650567"/>
            <a:ext cx="483394" cy="48471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3" name="Line 26"/>
          <p:cNvSpPr>
            <a:spLocks noChangeShapeType="1"/>
          </p:cNvSpPr>
          <p:nvPr/>
        </p:nvSpPr>
        <p:spPr bwMode="auto">
          <a:xfrm flipV="1">
            <a:off x="2290763" y="3255434"/>
            <a:ext cx="551260" cy="6561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4" name="Line 27"/>
          <p:cNvSpPr>
            <a:spLocks noChangeShapeType="1"/>
          </p:cNvSpPr>
          <p:nvPr/>
        </p:nvSpPr>
        <p:spPr bwMode="auto">
          <a:xfrm flipV="1">
            <a:off x="2899172" y="3575051"/>
            <a:ext cx="155972" cy="1056216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5" name="Line 28"/>
          <p:cNvSpPr>
            <a:spLocks noChangeShapeType="1"/>
          </p:cNvSpPr>
          <p:nvPr/>
        </p:nvSpPr>
        <p:spPr bwMode="auto">
          <a:xfrm>
            <a:off x="3393281" y="2995084"/>
            <a:ext cx="538163" cy="1608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6" name="Line 29"/>
          <p:cNvSpPr>
            <a:spLocks noChangeShapeType="1"/>
          </p:cNvSpPr>
          <p:nvPr/>
        </p:nvSpPr>
        <p:spPr bwMode="auto">
          <a:xfrm flipV="1">
            <a:off x="4561285" y="2995085"/>
            <a:ext cx="640556" cy="196849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7" name="Line 30"/>
          <p:cNvSpPr>
            <a:spLocks noChangeShapeType="1"/>
          </p:cNvSpPr>
          <p:nvPr/>
        </p:nvSpPr>
        <p:spPr bwMode="auto">
          <a:xfrm flipH="1" flipV="1">
            <a:off x="5654279" y="3276601"/>
            <a:ext cx="291703" cy="13165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8" name="Line 31"/>
          <p:cNvSpPr>
            <a:spLocks noChangeShapeType="1"/>
          </p:cNvSpPr>
          <p:nvPr/>
        </p:nvSpPr>
        <p:spPr bwMode="auto">
          <a:xfrm flipV="1">
            <a:off x="5068492" y="3335867"/>
            <a:ext cx="335756" cy="9736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9" name="Line 32"/>
          <p:cNvSpPr>
            <a:spLocks noChangeShapeType="1"/>
          </p:cNvSpPr>
          <p:nvPr/>
        </p:nvSpPr>
        <p:spPr bwMode="auto">
          <a:xfrm>
            <a:off x="5192316" y="4794251"/>
            <a:ext cx="617934" cy="3429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0" name="Line 33"/>
          <p:cNvSpPr>
            <a:spLocks noChangeShapeType="1"/>
          </p:cNvSpPr>
          <p:nvPr/>
        </p:nvSpPr>
        <p:spPr bwMode="auto">
          <a:xfrm flipV="1">
            <a:off x="5495925" y="5736167"/>
            <a:ext cx="404813" cy="594784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1" name="Line 34"/>
          <p:cNvSpPr>
            <a:spLocks noChangeShapeType="1"/>
          </p:cNvSpPr>
          <p:nvPr/>
        </p:nvSpPr>
        <p:spPr bwMode="auto">
          <a:xfrm flipH="1" flipV="1">
            <a:off x="6147198" y="5753101"/>
            <a:ext cx="91678" cy="81703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2" name="Line 35"/>
          <p:cNvSpPr>
            <a:spLocks noChangeShapeType="1"/>
          </p:cNvSpPr>
          <p:nvPr/>
        </p:nvSpPr>
        <p:spPr bwMode="auto">
          <a:xfrm flipV="1">
            <a:off x="3174207" y="3843867"/>
            <a:ext cx="745331" cy="9779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3" name="Line 36"/>
          <p:cNvSpPr>
            <a:spLocks noChangeShapeType="1"/>
          </p:cNvSpPr>
          <p:nvPr/>
        </p:nvSpPr>
        <p:spPr bwMode="auto">
          <a:xfrm flipH="1" flipV="1">
            <a:off x="4388644" y="3958167"/>
            <a:ext cx="271463" cy="52493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4" name="Line 37"/>
          <p:cNvSpPr>
            <a:spLocks noChangeShapeType="1"/>
          </p:cNvSpPr>
          <p:nvPr/>
        </p:nvSpPr>
        <p:spPr bwMode="auto">
          <a:xfrm flipH="1" flipV="1">
            <a:off x="5062538" y="5223934"/>
            <a:ext cx="92869" cy="84031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5" name="Line 40"/>
          <p:cNvSpPr>
            <a:spLocks noChangeShapeType="1"/>
          </p:cNvSpPr>
          <p:nvPr/>
        </p:nvSpPr>
        <p:spPr bwMode="auto">
          <a:xfrm>
            <a:off x="2433638" y="2870200"/>
            <a:ext cx="400050" cy="1016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6" name="Line 41"/>
          <p:cNvSpPr>
            <a:spLocks noChangeShapeType="1"/>
          </p:cNvSpPr>
          <p:nvPr/>
        </p:nvSpPr>
        <p:spPr bwMode="auto">
          <a:xfrm flipH="1" flipV="1">
            <a:off x="1190625" y="4734984"/>
            <a:ext cx="234554" cy="11176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7" name="Line 42"/>
          <p:cNvSpPr>
            <a:spLocks noChangeShapeType="1"/>
          </p:cNvSpPr>
          <p:nvPr/>
        </p:nvSpPr>
        <p:spPr bwMode="auto">
          <a:xfrm>
            <a:off x="5466160" y="7065434"/>
            <a:ext cx="381000" cy="35983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8" name="Oval 43"/>
          <p:cNvSpPr>
            <a:spLocks noChangeArrowheads="1"/>
          </p:cNvSpPr>
          <p:nvPr/>
        </p:nvSpPr>
        <p:spPr bwMode="auto">
          <a:xfrm>
            <a:off x="5082779" y="6597651"/>
            <a:ext cx="201215" cy="3577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39" name="Line 44"/>
          <p:cNvSpPr>
            <a:spLocks noChangeShapeType="1"/>
          </p:cNvSpPr>
          <p:nvPr/>
        </p:nvSpPr>
        <p:spPr bwMode="auto">
          <a:xfrm flipV="1">
            <a:off x="2899172" y="3575051"/>
            <a:ext cx="155972" cy="105621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40" name="Line 45"/>
          <p:cNvSpPr>
            <a:spLocks noChangeShapeType="1"/>
          </p:cNvSpPr>
          <p:nvPr/>
        </p:nvSpPr>
        <p:spPr bwMode="auto">
          <a:xfrm>
            <a:off x="2433638" y="2870200"/>
            <a:ext cx="400050" cy="10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41" name="Oval 46"/>
          <p:cNvSpPr>
            <a:spLocks noChangeArrowheads="1"/>
          </p:cNvSpPr>
          <p:nvPr/>
        </p:nvSpPr>
        <p:spPr bwMode="auto">
          <a:xfrm>
            <a:off x="3001567" y="2878667"/>
            <a:ext cx="201215" cy="35771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graphicFrame>
        <p:nvGraphicFramePr>
          <p:cNvPr id="4100" name="Object 47"/>
          <p:cNvGraphicFramePr>
            <a:graphicFrameLocks noChangeAspect="1"/>
          </p:cNvGraphicFramePr>
          <p:nvPr/>
        </p:nvGraphicFramePr>
        <p:xfrm>
          <a:off x="6000750" y="6629400"/>
          <a:ext cx="704850" cy="1549400"/>
        </p:xfrm>
        <a:graphic>
          <a:graphicData uri="http://schemas.openxmlformats.org/presentationml/2006/ole">
            <p:oleObj spid="_x0000_s4100" name="Photo Editor Photo" r:id="rId5" imgW="769687" imgH="952583" progId="">
              <p:embed/>
            </p:oleObj>
          </a:graphicData>
        </a:graphic>
      </p:graphicFrame>
      <p:sp>
        <p:nvSpPr>
          <p:cNvPr id="30768" name="Rectangle 48"/>
          <p:cNvSpPr>
            <a:spLocks noGrp="1" noChangeArrowheads="1"/>
          </p:cNvSpPr>
          <p:nvPr>
            <p:ph type="title"/>
          </p:nvPr>
        </p:nvSpPr>
        <p:spPr>
          <a:xfrm>
            <a:off x="914400" y="508000"/>
            <a:ext cx="5829300" cy="1016000"/>
          </a:xfrm>
        </p:spPr>
        <p:txBody>
          <a:bodyPr tIns="182880" rIns="18288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ZigBee Mesh Networking 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FF7DC-0205-47C4-8ED3-8CAE434DA223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485900" y="1955800"/>
          <a:ext cx="1314450" cy="1752600"/>
        </p:xfrm>
        <a:graphic>
          <a:graphicData uri="http://schemas.openxmlformats.org/presentationml/2006/ole">
            <p:oleObj spid="_x0000_s5122" name="Photo Editor Photo" r:id="rId3" imgW="4877223" imgH="3657917" progId="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71450" y="2362201"/>
          <a:ext cx="1543050" cy="2377017"/>
        </p:xfrm>
        <a:graphic>
          <a:graphicData uri="http://schemas.openxmlformats.org/presentationml/2006/ole">
            <p:oleObj spid="_x0000_s5123" name="Photo Editor Photo" r:id="rId4" imgW="1607619" imgH="1394581" progId="">
              <p:embed/>
            </p:oleObj>
          </a:graphicData>
        </a:graphic>
      </p:graphicFrame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1809750" y="39031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1327547" y="58843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2597944" y="48048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28" name="Oval 7"/>
          <p:cNvSpPr>
            <a:spLocks noChangeArrowheads="1"/>
          </p:cNvSpPr>
          <p:nvPr/>
        </p:nvSpPr>
        <p:spPr bwMode="auto">
          <a:xfrm>
            <a:off x="2339579" y="68431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2889647" y="2669118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30" name="Oval 9"/>
          <p:cNvSpPr>
            <a:spLocks noChangeArrowheads="1"/>
          </p:cNvSpPr>
          <p:nvPr/>
        </p:nvSpPr>
        <p:spPr bwMode="auto">
          <a:xfrm>
            <a:off x="3588544" y="532553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31" name="Oval 10"/>
          <p:cNvSpPr>
            <a:spLocks noChangeArrowheads="1"/>
          </p:cNvSpPr>
          <p:nvPr/>
        </p:nvSpPr>
        <p:spPr bwMode="auto">
          <a:xfrm>
            <a:off x="3632597" y="73638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32" name="Oval 11"/>
          <p:cNvSpPr>
            <a:spLocks noChangeArrowheads="1"/>
          </p:cNvSpPr>
          <p:nvPr/>
        </p:nvSpPr>
        <p:spPr bwMode="auto">
          <a:xfrm>
            <a:off x="4014788" y="3028951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33" name="Oval 12"/>
          <p:cNvSpPr>
            <a:spLocks noChangeArrowheads="1"/>
          </p:cNvSpPr>
          <p:nvPr/>
        </p:nvSpPr>
        <p:spPr bwMode="auto">
          <a:xfrm>
            <a:off x="5295900" y="2368551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34" name="Oval 13"/>
          <p:cNvSpPr>
            <a:spLocks noChangeArrowheads="1"/>
          </p:cNvSpPr>
          <p:nvPr/>
        </p:nvSpPr>
        <p:spPr bwMode="auto">
          <a:xfrm>
            <a:off x="4691063" y="44047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35" name="Oval 14"/>
          <p:cNvSpPr>
            <a:spLocks noChangeArrowheads="1"/>
          </p:cNvSpPr>
          <p:nvPr/>
        </p:nvSpPr>
        <p:spPr bwMode="auto">
          <a:xfrm>
            <a:off x="4960144" y="6385984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36" name="Oval 15"/>
          <p:cNvSpPr>
            <a:spLocks noChangeArrowheads="1"/>
          </p:cNvSpPr>
          <p:nvPr/>
        </p:nvSpPr>
        <p:spPr bwMode="auto">
          <a:xfrm>
            <a:off x="5869781" y="4826000"/>
            <a:ext cx="438150" cy="77893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>
            <a:off x="1585913" y="3342217"/>
            <a:ext cx="235744" cy="48048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>
            <a:off x="2262188" y="4584701"/>
            <a:ext cx="302419" cy="378884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>
            <a:off x="5466160" y="7065434"/>
            <a:ext cx="381000" cy="35983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0" name="Oval 19"/>
          <p:cNvSpPr>
            <a:spLocks noChangeArrowheads="1"/>
          </p:cNvSpPr>
          <p:nvPr/>
        </p:nvSpPr>
        <p:spPr bwMode="auto">
          <a:xfrm>
            <a:off x="3711179" y="5541434"/>
            <a:ext cx="201215" cy="35771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41" name="Oval 20"/>
          <p:cNvSpPr>
            <a:spLocks noChangeArrowheads="1"/>
          </p:cNvSpPr>
          <p:nvPr/>
        </p:nvSpPr>
        <p:spPr bwMode="auto">
          <a:xfrm>
            <a:off x="5082779" y="6597651"/>
            <a:ext cx="201215" cy="3577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42" name="Oval 21"/>
          <p:cNvSpPr>
            <a:spLocks noChangeArrowheads="1"/>
          </p:cNvSpPr>
          <p:nvPr/>
        </p:nvSpPr>
        <p:spPr bwMode="auto">
          <a:xfrm>
            <a:off x="3588544" y="5327651"/>
            <a:ext cx="438150" cy="77893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43" name="Oval 22"/>
          <p:cNvSpPr>
            <a:spLocks noChangeArrowheads="1"/>
          </p:cNvSpPr>
          <p:nvPr/>
        </p:nvSpPr>
        <p:spPr bwMode="auto">
          <a:xfrm>
            <a:off x="3625454" y="7353300"/>
            <a:ext cx="438150" cy="77893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44" name="Line 23"/>
          <p:cNvSpPr>
            <a:spLocks noChangeShapeType="1"/>
          </p:cNvSpPr>
          <p:nvPr/>
        </p:nvSpPr>
        <p:spPr bwMode="auto">
          <a:xfrm flipV="1">
            <a:off x="3107531" y="3731684"/>
            <a:ext cx="776288" cy="99906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5" name="Line 24"/>
          <p:cNvSpPr>
            <a:spLocks noChangeShapeType="1"/>
          </p:cNvSpPr>
          <p:nvPr/>
        </p:nvSpPr>
        <p:spPr bwMode="auto">
          <a:xfrm>
            <a:off x="4424362" y="3814234"/>
            <a:ext cx="291704" cy="56091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6" name="Line 25"/>
          <p:cNvSpPr>
            <a:spLocks noChangeShapeType="1"/>
          </p:cNvSpPr>
          <p:nvPr/>
        </p:nvSpPr>
        <p:spPr bwMode="auto">
          <a:xfrm>
            <a:off x="5007769" y="5268385"/>
            <a:ext cx="102394" cy="84243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7" name="Line 26"/>
          <p:cNvSpPr>
            <a:spLocks noChangeShapeType="1"/>
          </p:cNvSpPr>
          <p:nvPr/>
        </p:nvSpPr>
        <p:spPr bwMode="auto">
          <a:xfrm flipH="1">
            <a:off x="1645444" y="4809067"/>
            <a:ext cx="235744" cy="9017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8" name="Line 27"/>
          <p:cNvSpPr>
            <a:spLocks noChangeShapeType="1"/>
          </p:cNvSpPr>
          <p:nvPr/>
        </p:nvSpPr>
        <p:spPr bwMode="auto">
          <a:xfrm flipV="1">
            <a:off x="1862137" y="5530851"/>
            <a:ext cx="663179" cy="55668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9" name="Line 28"/>
          <p:cNvSpPr>
            <a:spLocks noChangeShapeType="1"/>
          </p:cNvSpPr>
          <p:nvPr/>
        </p:nvSpPr>
        <p:spPr bwMode="auto">
          <a:xfrm flipV="1">
            <a:off x="2616994" y="5755217"/>
            <a:ext cx="135731" cy="9736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0" name="Line 29"/>
          <p:cNvSpPr>
            <a:spLocks noChangeShapeType="1"/>
          </p:cNvSpPr>
          <p:nvPr/>
        </p:nvSpPr>
        <p:spPr bwMode="auto">
          <a:xfrm>
            <a:off x="1752600" y="6650567"/>
            <a:ext cx="483394" cy="48471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1" name="Line 30"/>
          <p:cNvSpPr>
            <a:spLocks noChangeShapeType="1"/>
          </p:cNvSpPr>
          <p:nvPr/>
        </p:nvSpPr>
        <p:spPr bwMode="auto">
          <a:xfrm flipV="1">
            <a:off x="2290763" y="3255434"/>
            <a:ext cx="551260" cy="6561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2" name="Line 31"/>
          <p:cNvSpPr>
            <a:spLocks noChangeShapeType="1"/>
          </p:cNvSpPr>
          <p:nvPr/>
        </p:nvSpPr>
        <p:spPr bwMode="auto">
          <a:xfrm flipV="1">
            <a:off x="2899172" y="3575051"/>
            <a:ext cx="155972" cy="1056216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3" name="Line 32"/>
          <p:cNvSpPr>
            <a:spLocks noChangeShapeType="1"/>
          </p:cNvSpPr>
          <p:nvPr/>
        </p:nvSpPr>
        <p:spPr bwMode="auto">
          <a:xfrm>
            <a:off x="3393281" y="2995084"/>
            <a:ext cx="538163" cy="1608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4" name="Line 33"/>
          <p:cNvSpPr>
            <a:spLocks noChangeShapeType="1"/>
          </p:cNvSpPr>
          <p:nvPr/>
        </p:nvSpPr>
        <p:spPr bwMode="auto">
          <a:xfrm flipV="1">
            <a:off x="4561285" y="2995085"/>
            <a:ext cx="640556" cy="196849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5" name="Line 34"/>
          <p:cNvSpPr>
            <a:spLocks noChangeShapeType="1"/>
          </p:cNvSpPr>
          <p:nvPr/>
        </p:nvSpPr>
        <p:spPr bwMode="auto">
          <a:xfrm flipH="1" flipV="1">
            <a:off x="5654279" y="3276601"/>
            <a:ext cx="291703" cy="13165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6" name="Line 35"/>
          <p:cNvSpPr>
            <a:spLocks noChangeShapeType="1"/>
          </p:cNvSpPr>
          <p:nvPr/>
        </p:nvSpPr>
        <p:spPr bwMode="auto">
          <a:xfrm flipV="1">
            <a:off x="5068492" y="3335867"/>
            <a:ext cx="335756" cy="97366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7" name="Line 36"/>
          <p:cNvSpPr>
            <a:spLocks noChangeShapeType="1"/>
          </p:cNvSpPr>
          <p:nvPr/>
        </p:nvSpPr>
        <p:spPr bwMode="auto">
          <a:xfrm>
            <a:off x="5192316" y="4794251"/>
            <a:ext cx="617934" cy="3429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8" name="Line 37"/>
          <p:cNvSpPr>
            <a:spLocks noChangeShapeType="1"/>
          </p:cNvSpPr>
          <p:nvPr/>
        </p:nvSpPr>
        <p:spPr bwMode="auto">
          <a:xfrm flipV="1">
            <a:off x="5495925" y="5736167"/>
            <a:ext cx="404813" cy="594784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9" name="Line 38"/>
          <p:cNvSpPr>
            <a:spLocks noChangeShapeType="1"/>
          </p:cNvSpPr>
          <p:nvPr/>
        </p:nvSpPr>
        <p:spPr bwMode="auto">
          <a:xfrm flipH="1" flipV="1">
            <a:off x="6147198" y="5753101"/>
            <a:ext cx="91678" cy="81703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60" name="Oval 39"/>
          <p:cNvSpPr>
            <a:spLocks noChangeArrowheads="1"/>
          </p:cNvSpPr>
          <p:nvPr/>
        </p:nvSpPr>
        <p:spPr bwMode="auto">
          <a:xfrm>
            <a:off x="4131469" y="3259667"/>
            <a:ext cx="201216" cy="35771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61" name="Oval 40"/>
          <p:cNvSpPr>
            <a:spLocks noChangeArrowheads="1"/>
          </p:cNvSpPr>
          <p:nvPr/>
        </p:nvSpPr>
        <p:spPr bwMode="auto">
          <a:xfrm>
            <a:off x="4817269" y="4614334"/>
            <a:ext cx="201216" cy="35771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62" name="Line 41"/>
          <p:cNvSpPr>
            <a:spLocks noChangeShapeType="1"/>
          </p:cNvSpPr>
          <p:nvPr/>
        </p:nvSpPr>
        <p:spPr bwMode="auto">
          <a:xfrm>
            <a:off x="2433638" y="2870200"/>
            <a:ext cx="400050" cy="10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63" name="Line 42"/>
          <p:cNvSpPr>
            <a:spLocks noChangeShapeType="1"/>
          </p:cNvSpPr>
          <p:nvPr/>
        </p:nvSpPr>
        <p:spPr bwMode="auto">
          <a:xfrm flipH="1" flipV="1">
            <a:off x="1190625" y="4734984"/>
            <a:ext cx="234554" cy="11176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64" name="Oval 43"/>
          <p:cNvSpPr>
            <a:spLocks noChangeArrowheads="1"/>
          </p:cNvSpPr>
          <p:nvPr/>
        </p:nvSpPr>
        <p:spPr bwMode="auto">
          <a:xfrm rot="20100000">
            <a:off x="2222897" y="2586567"/>
            <a:ext cx="171450" cy="203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5165" name="Oval 44"/>
          <p:cNvSpPr>
            <a:spLocks noChangeArrowheads="1"/>
          </p:cNvSpPr>
          <p:nvPr/>
        </p:nvSpPr>
        <p:spPr bwMode="auto">
          <a:xfrm>
            <a:off x="3001567" y="2878667"/>
            <a:ext cx="201215" cy="35771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graphicFrame>
        <p:nvGraphicFramePr>
          <p:cNvPr id="5124" name="Object 45"/>
          <p:cNvGraphicFramePr>
            <a:graphicFrameLocks noChangeAspect="1"/>
          </p:cNvGraphicFramePr>
          <p:nvPr/>
        </p:nvGraphicFramePr>
        <p:xfrm>
          <a:off x="6000750" y="6629400"/>
          <a:ext cx="704850" cy="1549400"/>
        </p:xfrm>
        <a:graphic>
          <a:graphicData uri="http://schemas.openxmlformats.org/presentationml/2006/ole">
            <p:oleObj spid="_x0000_s5124" name="Photo Editor Photo" r:id="rId5" imgW="769687" imgH="952583" progId="">
              <p:embed/>
            </p:oleObj>
          </a:graphicData>
        </a:graphic>
      </p:graphicFrame>
      <p:sp>
        <p:nvSpPr>
          <p:cNvPr id="31792" name="Rectangle 48"/>
          <p:cNvSpPr>
            <a:spLocks noGrp="1" noChangeArrowheads="1"/>
          </p:cNvSpPr>
          <p:nvPr>
            <p:ph type="title"/>
          </p:nvPr>
        </p:nvSpPr>
        <p:spPr>
          <a:xfrm>
            <a:off x="914400" y="508000"/>
            <a:ext cx="5829300" cy="1016000"/>
          </a:xfrm>
        </p:spPr>
        <p:txBody>
          <a:bodyPr tIns="182880" rIns="18288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ZigBee Mesh Networking 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EB493-5476-4D84-908D-92A298685838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smtClean="0"/>
              <a:t>PROPOSED SYSTEM</a:t>
            </a:r>
          </a:p>
        </p:txBody>
      </p:sp>
      <p:pic>
        <p:nvPicPr>
          <p:cNvPr id="27651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71475" y="2186518"/>
            <a:ext cx="6115050" cy="59309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5F875-C997-4C23-B4C9-61784A0301B2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7194" y="3149601"/>
            <a:ext cx="2640806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5167" y="5080000"/>
            <a:ext cx="277415" cy="39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50" y="5856817"/>
            <a:ext cx="13716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Elbow Connector 6"/>
          <p:cNvCxnSpPr/>
          <p:nvPr/>
        </p:nvCxnSpPr>
        <p:spPr>
          <a:xfrm flipV="1">
            <a:off x="3543300" y="5278968"/>
            <a:ext cx="1591866" cy="1629833"/>
          </a:xfrm>
          <a:prstGeom prst="bentConnector3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80410" y="5048251"/>
            <a:ext cx="228600" cy="50376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867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" y="5717117"/>
            <a:ext cx="1357313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Callout 11"/>
          <p:cNvSpPr/>
          <p:nvPr/>
        </p:nvSpPr>
        <p:spPr>
          <a:xfrm>
            <a:off x="5085160" y="3860800"/>
            <a:ext cx="648890" cy="984251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LM 35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3257550" y="5080000"/>
            <a:ext cx="857250" cy="81280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ZigBee</a:t>
            </a:r>
            <a:r>
              <a:rPr lang="en-US" sz="1200" dirty="0"/>
              <a:t> </a:t>
            </a:r>
            <a:r>
              <a:rPr lang="en-US" sz="1200" dirty="0" err="1"/>
              <a:t>Tx</a:t>
            </a:r>
            <a:r>
              <a:rPr lang="en-US" sz="1200" dirty="0"/>
              <a:t> Module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61152" y="6265893"/>
            <a:ext cx="15040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</a:rPr>
              <a:t>(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14550" y="6063351"/>
            <a:ext cx="427121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</a:rPr>
              <a:t>(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66433" y="6389002"/>
            <a:ext cx="2808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</a:rPr>
              <a:t>(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1028700" y="4942418"/>
            <a:ext cx="742950" cy="1022349"/>
          </a:xfrm>
          <a:prstGeom prst="wedgeEllipseCallou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</a:rPr>
              <a:t>ZigBee</a:t>
            </a:r>
            <a:r>
              <a:rPr lang="en-US" sz="1200" dirty="0">
                <a:solidFill>
                  <a:schemeClr val="tx1"/>
                </a:solidFill>
              </a:rPr>
              <a:t> Rx Module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21211" y="5857667"/>
            <a:ext cx="40107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</a:rPr>
              <a:t>(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32530" y="6076231"/>
            <a:ext cx="15040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</a:rPr>
              <a:t>(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07731" y="6199341"/>
            <a:ext cx="2808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</a:rPr>
              <a:t>(</a:t>
            </a:r>
          </a:p>
        </p:txBody>
      </p:sp>
      <p:sp>
        <p:nvSpPr>
          <p:cNvPr id="19" name="Freeform 18"/>
          <p:cNvSpPr/>
          <p:nvPr/>
        </p:nvSpPr>
        <p:spPr>
          <a:xfrm>
            <a:off x="1771650" y="6510867"/>
            <a:ext cx="417910" cy="186267"/>
          </a:xfrm>
          <a:custGeom>
            <a:avLst/>
            <a:gdLst>
              <a:gd name="connsiteX0" fmla="*/ 745958 w 745958"/>
              <a:gd name="connsiteY0" fmla="*/ 277592 h 277603"/>
              <a:gd name="connsiteX1" fmla="*/ 661737 w 745958"/>
              <a:gd name="connsiteY1" fmla="*/ 193371 h 277603"/>
              <a:gd name="connsiteX2" fmla="*/ 625642 w 745958"/>
              <a:gd name="connsiteY2" fmla="*/ 866 h 277603"/>
              <a:gd name="connsiteX3" fmla="*/ 529389 w 745958"/>
              <a:gd name="connsiteY3" fmla="*/ 277592 h 277603"/>
              <a:gd name="connsiteX4" fmla="*/ 457200 w 745958"/>
              <a:gd name="connsiteY4" fmla="*/ 12897 h 277603"/>
              <a:gd name="connsiteX5" fmla="*/ 336884 w 745958"/>
              <a:gd name="connsiteY5" fmla="*/ 277592 h 277603"/>
              <a:gd name="connsiteX6" fmla="*/ 240631 w 745958"/>
              <a:gd name="connsiteY6" fmla="*/ 866 h 277603"/>
              <a:gd name="connsiteX7" fmla="*/ 180474 w 745958"/>
              <a:gd name="connsiteY7" fmla="*/ 241497 h 277603"/>
              <a:gd name="connsiteX8" fmla="*/ 48126 w 745958"/>
              <a:gd name="connsiteY8" fmla="*/ 73055 h 277603"/>
              <a:gd name="connsiteX9" fmla="*/ 0 w 745958"/>
              <a:gd name="connsiteY9" fmla="*/ 109150 h 27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958" h="277603">
                <a:moveTo>
                  <a:pt x="745958" y="277592"/>
                </a:moveTo>
                <a:cubicBezTo>
                  <a:pt x="713874" y="258542"/>
                  <a:pt x="681790" y="239492"/>
                  <a:pt x="661737" y="193371"/>
                </a:cubicBezTo>
                <a:cubicBezTo>
                  <a:pt x="641684" y="147250"/>
                  <a:pt x="647700" y="-13171"/>
                  <a:pt x="625642" y="866"/>
                </a:cubicBezTo>
                <a:cubicBezTo>
                  <a:pt x="603584" y="14903"/>
                  <a:pt x="557463" y="275587"/>
                  <a:pt x="529389" y="277592"/>
                </a:cubicBezTo>
                <a:cubicBezTo>
                  <a:pt x="501315" y="279597"/>
                  <a:pt x="489284" y="12897"/>
                  <a:pt x="457200" y="12897"/>
                </a:cubicBezTo>
                <a:cubicBezTo>
                  <a:pt x="425116" y="12897"/>
                  <a:pt x="372979" y="279597"/>
                  <a:pt x="336884" y="277592"/>
                </a:cubicBezTo>
                <a:cubicBezTo>
                  <a:pt x="300789" y="275587"/>
                  <a:pt x="266699" y="6882"/>
                  <a:pt x="240631" y="866"/>
                </a:cubicBezTo>
                <a:cubicBezTo>
                  <a:pt x="214563" y="-5150"/>
                  <a:pt x="212558" y="229466"/>
                  <a:pt x="180474" y="241497"/>
                </a:cubicBezTo>
                <a:cubicBezTo>
                  <a:pt x="148390" y="253528"/>
                  <a:pt x="78205" y="95113"/>
                  <a:pt x="48126" y="73055"/>
                </a:cubicBezTo>
                <a:cubicBezTo>
                  <a:pt x="18047" y="50997"/>
                  <a:pt x="9023" y="80073"/>
                  <a:pt x="0" y="1091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460772" y="1636184"/>
            <a:ext cx="114300" cy="345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7637" y="2707218"/>
            <a:ext cx="739379" cy="131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900" y="5037667"/>
            <a:ext cx="350044" cy="83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32335" y="914401"/>
            <a:ext cx="2035969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42900" y="1176867"/>
            <a:ext cx="888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..0100101..</a:t>
            </a:r>
          </a:p>
        </p:txBody>
      </p:sp>
      <p:cxnSp>
        <p:nvCxnSpPr>
          <p:cNvPr id="27" name="Elbow Connector 26"/>
          <p:cNvCxnSpPr>
            <a:stCxn id="22" idx="3"/>
          </p:cNvCxnSpPr>
          <p:nvPr/>
        </p:nvCxnSpPr>
        <p:spPr>
          <a:xfrm>
            <a:off x="1231285" y="1315367"/>
            <a:ext cx="883265" cy="1027784"/>
          </a:xfrm>
          <a:prstGeom prst="bentConnector2">
            <a:avLst/>
          </a:prstGeom>
          <a:ln>
            <a:solidFill>
              <a:schemeClr val="accent1"/>
            </a:solidFill>
            <a:headEnd type="arrow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96" name="TextBox 1024"/>
          <p:cNvSpPr txBox="1">
            <a:spLocks noChangeArrowheads="1"/>
          </p:cNvSpPr>
          <p:nvPr/>
        </p:nvSpPr>
        <p:spPr bwMode="auto">
          <a:xfrm>
            <a:off x="1599010" y="1852085"/>
            <a:ext cx="9218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RS232 COM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36019" y="1361018"/>
            <a:ext cx="589360" cy="859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035"/>
          <p:cNvSpPr/>
          <p:nvPr/>
        </p:nvSpPr>
        <p:spPr>
          <a:xfrm>
            <a:off x="2914651" y="1544221"/>
            <a:ext cx="50375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C#</a:t>
            </a:r>
          </a:p>
        </p:txBody>
      </p:sp>
      <p:pic>
        <p:nvPicPr>
          <p:cNvPr id="1042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2050" y="107951"/>
            <a:ext cx="7429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3" name="Bent Arrow 1042"/>
          <p:cNvSpPr/>
          <p:nvPr/>
        </p:nvSpPr>
        <p:spPr>
          <a:xfrm>
            <a:off x="2676525" y="531284"/>
            <a:ext cx="2295525" cy="8297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44" name="Bent-Up Arrow 1043"/>
          <p:cNvSpPr/>
          <p:nvPr/>
        </p:nvSpPr>
        <p:spPr>
          <a:xfrm flipV="1">
            <a:off x="3081337" y="2766484"/>
            <a:ext cx="1319213" cy="59267"/>
          </a:xfrm>
          <a:prstGeom prst="bentUpArrow">
            <a:avLst>
              <a:gd name="adj1" fmla="val 1032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45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266010" y="1790700"/>
            <a:ext cx="9144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6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41107" y="1911351"/>
            <a:ext cx="54173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2" name="Freeform 1051"/>
          <p:cNvSpPr/>
          <p:nvPr/>
        </p:nvSpPr>
        <p:spPr>
          <a:xfrm>
            <a:off x="3754041" y="5147734"/>
            <a:ext cx="1281113" cy="1957917"/>
          </a:xfrm>
          <a:custGeom>
            <a:avLst/>
            <a:gdLst>
              <a:gd name="connsiteX0" fmla="*/ 1708484 w 1708484"/>
              <a:gd name="connsiteY0" fmla="*/ 133295 h 1468816"/>
              <a:gd name="connsiteX1" fmla="*/ 1612231 w 1708484"/>
              <a:gd name="connsiteY1" fmla="*/ 948 h 1468816"/>
              <a:gd name="connsiteX2" fmla="*/ 1515979 w 1708484"/>
              <a:gd name="connsiteY2" fmla="*/ 193453 h 1468816"/>
              <a:gd name="connsiteX3" fmla="*/ 1431758 w 1708484"/>
              <a:gd name="connsiteY3" fmla="*/ 37043 h 1468816"/>
              <a:gd name="connsiteX4" fmla="*/ 1311442 w 1708484"/>
              <a:gd name="connsiteY4" fmla="*/ 217516 h 1468816"/>
              <a:gd name="connsiteX5" fmla="*/ 1215189 w 1708484"/>
              <a:gd name="connsiteY5" fmla="*/ 37043 h 1468816"/>
              <a:gd name="connsiteX6" fmla="*/ 1179095 w 1708484"/>
              <a:gd name="connsiteY6" fmla="*/ 205485 h 1468816"/>
              <a:gd name="connsiteX7" fmla="*/ 914400 w 1708484"/>
              <a:gd name="connsiteY7" fmla="*/ 61106 h 1468816"/>
              <a:gd name="connsiteX8" fmla="*/ 878305 w 1708484"/>
              <a:gd name="connsiteY8" fmla="*/ 229548 h 1468816"/>
              <a:gd name="connsiteX9" fmla="*/ 661737 w 1708484"/>
              <a:gd name="connsiteY9" fmla="*/ 301737 h 1468816"/>
              <a:gd name="connsiteX10" fmla="*/ 866274 w 1708484"/>
              <a:gd name="connsiteY10" fmla="*/ 385958 h 1468816"/>
              <a:gd name="connsiteX11" fmla="*/ 685800 w 1708484"/>
              <a:gd name="connsiteY11" fmla="*/ 518306 h 1468816"/>
              <a:gd name="connsiteX12" fmla="*/ 878305 w 1708484"/>
              <a:gd name="connsiteY12" fmla="*/ 638622 h 1468816"/>
              <a:gd name="connsiteX13" fmla="*/ 697831 w 1708484"/>
              <a:gd name="connsiteY13" fmla="*/ 795032 h 1468816"/>
              <a:gd name="connsiteX14" fmla="*/ 890337 w 1708484"/>
              <a:gd name="connsiteY14" fmla="*/ 879253 h 1468816"/>
              <a:gd name="connsiteX15" fmla="*/ 673768 w 1708484"/>
              <a:gd name="connsiteY15" fmla="*/ 1035664 h 1468816"/>
              <a:gd name="connsiteX16" fmla="*/ 890337 w 1708484"/>
              <a:gd name="connsiteY16" fmla="*/ 1168011 h 1468816"/>
              <a:gd name="connsiteX17" fmla="*/ 697831 w 1708484"/>
              <a:gd name="connsiteY17" fmla="*/ 1216137 h 1468816"/>
              <a:gd name="connsiteX18" fmla="*/ 733926 w 1708484"/>
              <a:gd name="connsiteY18" fmla="*/ 1396611 h 1468816"/>
              <a:gd name="connsiteX19" fmla="*/ 517358 w 1708484"/>
              <a:gd name="connsiteY19" fmla="*/ 1264264 h 1468816"/>
              <a:gd name="connsiteX20" fmla="*/ 517358 w 1708484"/>
              <a:gd name="connsiteY20" fmla="*/ 1468800 h 1468816"/>
              <a:gd name="connsiteX21" fmla="*/ 360947 w 1708484"/>
              <a:gd name="connsiteY21" fmla="*/ 1276295 h 1468816"/>
              <a:gd name="connsiteX22" fmla="*/ 300789 w 1708484"/>
              <a:gd name="connsiteY22" fmla="*/ 1408643 h 1468816"/>
              <a:gd name="connsiteX23" fmla="*/ 228600 w 1708484"/>
              <a:gd name="connsiteY23" fmla="*/ 1264264 h 1468816"/>
              <a:gd name="connsiteX24" fmla="*/ 144379 w 1708484"/>
              <a:gd name="connsiteY24" fmla="*/ 1396611 h 1468816"/>
              <a:gd name="connsiteX25" fmla="*/ 48126 w 1708484"/>
              <a:gd name="connsiteY25" fmla="*/ 1336453 h 1468816"/>
              <a:gd name="connsiteX26" fmla="*/ 48126 w 1708484"/>
              <a:gd name="connsiteY26" fmla="*/ 1336453 h 1468816"/>
              <a:gd name="connsiteX27" fmla="*/ 0 w 1708484"/>
              <a:gd name="connsiteY27" fmla="*/ 1324422 h 146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08484" h="1468816">
                <a:moveTo>
                  <a:pt x="1708484" y="133295"/>
                </a:moveTo>
                <a:cubicBezTo>
                  <a:pt x="1676399" y="62108"/>
                  <a:pt x="1644315" y="-9078"/>
                  <a:pt x="1612231" y="948"/>
                </a:cubicBezTo>
                <a:cubicBezTo>
                  <a:pt x="1580147" y="10974"/>
                  <a:pt x="1546058" y="187437"/>
                  <a:pt x="1515979" y="193453"/>
                </a:cubicBezTo>
                <a:cubicBezTo>
                  <a:pt x="1485900" y="199469"/>
                  <a:pt x="1465847" y="33033"/>
                  <a:pt x="1431758" y="37043"/>
                </a:cubicBezTo>
                <a:cubicBezTo>
                  <a:pt x="1397669" y="41053"/>
                  <a:pt x="1347537" y="217516"/>
                  <a:pt x="1311442" y="217516"/>
                </a:cubicBezTo>
                <a:cubicBezTo>
                  <a:pt x="1275347" y="217516"/>
                  <a:pt x="1237247" y="39048"/>
                  <a:pt x="1215189" y="37043"/>
                </a:cubicBezTo>
                <a:cubicBezTo>
                  <a:pt x="1193131" y="35038"/>
                  <a:pt x="1229226" y="201475"/>
                  <a:pt x="1179095" y="205485"/>
                </a:cubicBezTo>
                <a:cubicBezTo>
                  <a:pt x="1128964" y="209495"/>
                  <a:pt x="964532" y="57096"/>
                  <a:pt x="914400" y="61106"/>
                </a:cubicBezTo>
                <a:cubicBezTo>
                  <a:pt x="864268" y="65116"/>
                  <a:pt x="920416" y="189443"/>
                  <a:pt x="878305" y="229548"/>
                </a:cubicBezTo>
                <a:cubicBezTo>
                  <a:pt x="836194" y="269653"/>
                  <a:pt x="663742" y="275669"/>
                  <a:pt x="661737" y="301737"/>
                </a:cubicBezTo>
                <a:cubicBezTo>
                  <a:pt x="659732" y="327805"/>
                  <a:pt x="862264" y="349863"/>
                  <a:pt x="866274" y="385958"/>
                </a:cubicBezTo>
                <a:cubicBezTo>
                  <a:pt x="870284" y="422053"/>
                  <a:pt x="683795" y="476195"/>
                  <a:pt x="685800" y="518306"/>
                </a:cubicBezTo>
                <a:cubicBezTo>
                  <a:pt x="687805" y="560417"/>
                  <a:pt x="876300" y="592501"/>
                  <a:pt x="878305" y="638622"/>
                </a:cubicBezTo>
                <a:cubicBezTo>
                  <a:pt x="880310" y="684743"/>
                  <a:pt x="695826" y="754927"/>
                  <a:pt x="697831" y="795032"/>
                </a:cubicBezTo>
                <a:cubicBezTo>
                  <a:pt x="699836" y="835137"/>
                  <a:pt x="894347" y="839148"/>
                  <a:pt x="890337" y="879253"/>
                </a:cubicBezTo>
                <a:cubicBezTo>
                  <a:pt x="886327" y="919358"/>
                  <a:pt x="673768" y="987538"/>
                  <a:pt x="673768" y="1035664"/>
                </a:cubicBezTo>
                <a:cubicBezTo>
                  <a:pt x="673768" y="1083790"/>
                  <a:pt x="886326" y="1137932"/>
                  <a:pt x="890337" y="1168011"/>
                </a:cubicBezTo>
                <a:cubicBezTo>
                  <a:pt x="894347" y="1198090"/>
                  <a:pt x="723899" y="1178037"/>
                  <a:pt x="697831" y="1216137"/>
                </a:cubicBezTo>
                <a:cubicBezTo>
                  <a:pt x="671762" y="1254237"/>
                  <a:pt x="764005" y="1388590"/>
                  <a:pt x="733926" y="1396611"/>
                </a:cubicBezTo>
                <a:cubicBezTo>
                  <a:pt x="703847" y="1404632"/>
                  <a:pt x="553453" y="1252233"/>
                  <a:pt x="517358" y="1264264"/>
                </a:cubicBezTo>
                <a:cubicBezTo>
                  <a:pt x="481263" y="1276296"/>
                  <a:pt x="543426" y="1466795"/>
                  <a:pt x="517358" y="1468800"/>
                </a:cubicBezTo>
                <a:cubicBezTo>
                  <a:pt x="491290" y="1470805"/>
                  <a:pt x="397042" y="1286321"/>
                  <a:pt x="360947" y="1276295"/>
                </a:cubicBezTo>
                <a:cubicBezTo>
                  <a:pt x="324852" y="1266269"/>
                  <a:pt x="322847" y="1410648"/>
                  <a:pt x="300789" y="1408643"/>
                </a:cubicBezTo>
                <a:cubicBezTo>
                  <a:pt x="278731" y="1406638"/>
                  <a:pt x="254668" y="1266269"/>
                  <a:pt x="228600" y="1264264"/>
                </a:cubicBezTo>
                <a:cubicBezTo>
                  <a:pt x="202532" y="1262259"/>
                  <a:pt x="174458" y="1384580"/>
                  <a:pt x="144379" y="1396611"/>
                </a:cubicBezTo>
                <a:cubicBezTo>
                  <a:pt x="114300" y="1408642"/>
                  <a:pt x="48126" y="1336453"/>
                  <a:pt x="48126" y="1336453"/>
                </a:cubicBezTo>
                <a:lnTo>
                  <a:pt x="48126" y="1336453"/>
                </a:lnTo>
                <a:lnTo>
                  <a:pt x="0" y="1324422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53" name="Isosceles Triangle 1052"/>
          <p:cNvSpPr/>
          <p:nvPr/>
        </p:nvSpPr>
        <p:spPr>
          <a:xfrm>
            <a:off x="5501879" y="4699001"/>
            <a:ext cx="302419" cy="497417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8706" name="Picture 1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715001" y="4301067"/>
            <a:ext cx="192881" cy="54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" name="Rectangle 1054"/>
          <p:cNvSpPr/>
          <p:nvPr/>
        </p:nvSpPr>
        <p:spPr>
          <a:xfrm>
            <a:off x="1613212" y="3824163"/>
            <a:ext cx="3470502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Proposed System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B139B-1192-4EC8-9808-962E688238AA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2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</a:t>
            </a:r>
            <a:r>
              <a:rPr lang="en-US" dirty="0" err="1" smtClean="0"/>
              <a:t>ZigBee</a:t>
            </a:r>
            <a:r>
              <a:rPr lang="en-US" dirty="0" smtClean="0"/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TECHNOLOGICAL STANDARD CREATED FOR CONTROL AND SENSOR NETWORKS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BASED ON THE IEEE 802.15.4 STANDARD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CREATED BY THE ZIGBEE ALLIANCE</a:t>
            </a:r>
          </a:p>
          <a:p>
            <a:pPr eaLnBrk="1" hangingPunct="1">
              <a:buFont typeface="Wingdings" pitchFamily="2" charset="2"/>
              <a:buChar char="§"/>
            </a:pPr>
            <a:endParaRPr lang="en-US" dirty="0" smtClean="0"/>
          </a:p>
          <a:p>
            <a:pPr eaLnBrk="1" hangingPunct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CEBC8-C5AB-4D90-96A9-B88FF2095336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ZIGBEE MODULE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1" y="0"/>
            <a:ext cx="6515100" cy="9144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625600"/>
            <a:ext cx="5715000" cy="408940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04800"/>
            <a:ext cx="6172200" cy="85344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 err="1" smtClean="0"/>
              <a:t>Microcontroller:</a:t>
            </a:r>
            <a:r>
              <a:rPr lang="en-US" sz="2000" b="1" dirty="0" err="1" smtClean="0"/>
              <a:t>The</a:t>
            </a:r>
            <a:r>
              <a:rPr lang="en-US" sz="2000" b="1" dirty="0" smtClean="0"/>
              <a:t> microcontroller used in the circuit is PIC18lf4620,which is a 40-pin IC clocked at 4MHz.It has 13 ADC inputs each being of 10 bits.</a:t>
            </a:r>
          </a:p>
          <a:p>
            <a:r>
              <a:rPr lang="en-US" sz="2400" b="1" u="sng" dirty="0" smtClean="0"/>
              <a:t>Temperature </a:t>
            </a:r>
            <a:r>
              <a:rPr lang="en-US" sz="2400" b="1" u="sng" dirty="0" err="1" smtClean="0"/>
              <a:t>Sensor:</a:t>
            </a:r>
            <a:r>
              <a:rPr lang="en-US" sz="2000" b="1" dirty="0" err="1" smtClean="0"/>
              <a:t>The</a:t>
            </a:r>
            <a:r>
              <a:rPr lang="en-US" sz="2000" b="1" dirty="0" smtClean="0"/>
              <a:t> temperature sensor used is a 3-pin LM-35 </a:t>
            </a:r>
            <a:r>
              <a:rPr lang="en-US" sz="2000" b="1" dirty="0" err="1" smtClean="0"/>
              <a:t>sensor.The</a:t>
            </a:r>
            <a:r>
              <a:rPr lang="en-US" sz="2000" b="1" dirty="0" smtClean="0"/>
              <a:t> first pin is +</a:t>
            </a:r>
            <a:r>
              <a:rPr lang="en-US" sz="2000" b="1" dirty="0" err="1" smtClean="0"/>
              <a:t>Vcc,the</a:t>
            </a:r>
            <a:r>
              <a:rPr lang="en-US" sz="2000" b="1" dirty="0" smtClean="0"/>
              <a:t> second is the output and the last one is the ground </a:t>
            </a:r>
            <a:r>
              <a:rPr lang="en-US" sz="2000" b="1" dirty="0" err="1" smtClean="0"/>
              <a:t>pin.It</a:t>
            </a:r>
            <a:r>
              <a:rPr lang="en-US" sz="2000" b="1" dirty="0" smtClean="0"/>
              <a:t> has a resolution of 10mA/degree.</a:t>
            </a:r>
          </a:p>
          <a:p>
            <a:endParaRPr lang="en-US" sz="2000" b="1" dirty="0" smtClean="0"/>
          </a:p>
          <a:p>
            <a:endParaRPr lang="en-US" sz="2400" b="1" u="sng" dirty="0" smtClean="0"/>
          </a:p>
          <a:p>
            <a:endParaRPr lang="en-US" sz="2400" b="1" u="sng" dirty="0"/>
          </a:p>
          <a:p>
            <a:endParaRPr lang="en-US" sz="2400" b="1" u="sng" dirty="0" smtClean="0"/>
          </a:p>
          <a:p>
            <a:endParaRPr lang="en-US" sz="2400" b="1" u="sng" dirty="0"/>
          </a:p>
          <a:p>
            <a:endParaRPr lang="en-US" sz="2400" b="1" u="sng" dirty="0" smtClean="0"/>
          </a:p>
        </p:txBody>
      </p:sp>
      <p:pic>
        <p:nvPicPr>
          <p:cNvPr id="4" name="Picture 3" descr="Cap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3759200"/>
            <a:ext cx="1943100" cy="3962400"/>
          </a:xfrm>
          <a:prstGeom prst="rect">
            <a:avLst/>
          </a:prstGeom>
        </p:spPr>
      </p:pic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4165600"/>
            <a:ext cx="1657350" cy="34544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04801"/>
            <a:ext cx="6172200" cy="786341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u="sng" dirty="0" smtClean="0"/>
              <a:t>RF </a:t>
            </a:r>
            <a:r>
              <a:rPr lang="en-US" sz="2400" b="1" u="sng" dirty="0" err="1" smtClean="0"/>
              <a:t>Connector:</a:t>
            </a:r>
            <a:r>
              <a:rPr lang="en-US" sz="2000" b="1" dirty="0" err="1" smtClean="0"/>
              <a:t>It</a:t>
            </a:r>
            <a:r>
              <a:rPr lang="en-US" sz="2000" b="1" dirty="0" smtClean="0"/>
              <a:t> is a 12-pin IC which interfaces the microcontroller to the </a:t>
            </a:r>
            <a:r>
              <a:rPr lang="en-US" sz="2000" b="1" dirty="0" err="1" smtClean="0"/>
              <a:t>transreceiver</a:t>
            </a:r>
            <a:r>
              <a:rPr lang="en-US" sz="2000" b="1" dirty="0" smtClean="0"/>
              <a:t> with the help of SPI interface and its clock signals </a:t>
            </a:r>
            <a:r>
              <a:rPr lang="en-US" sz="2000" b="1" dirty="0" err="1" smtClean="0"/>
              <a:t>i.e.MISO,MOSI,SCK</a:t>
            </a:r>
            <a:r>
              <a:rPr lang="en-US" sz="2000" b="1" dirty="0" smtClean="0"/>
              <a:t>.</a:t>
            </a:r>
          </a:p>
          <a:p>
            <a:endParaRPr lang="en-US" sz="2400" b="1" u="sng" dirty="0" smtClean="0"/>
          </a:p>
          <a:p>
            <a:endParaRPr lang="en-US" sz="2400" b="1" u="sng" dirty="0"/>
          </a:p>
          <a:p>
            <a:endParaRPr lang="en-US" sz="2400" b="1" u="sng" dirty="0" smtClean="0"/>
          </a:p>
          <a:p>
            <a:endParaRPr lang="en-US" sz="2400" b="1" u="sng" dirty="0"/>
          </a:p>
          <a:p>
            <a:endParaRPr lang="en-US" sz="2400" b="1" u="sng" dirty="0" smtClean="0"/>
          </a:p>
          <a:p>
            <a:endParaRPr lang="en-US" sz="2400" b="1" u="sng" dirty="0"/>
          </a:p>
          <a:p>
            <a:r>
              <a:rPr lang="en-US" sz="2400" b="1" u="sng" dirty="0" smtClean="0"/>
              <a:t>Daughter </a:t>
            </a:r>
            <a:r>
              <a:rPr lang="en-US" sz="2400" b="1" u="sng" dirty="0" err="1" smtClean="0"/>
              <a:t>Card:</a:t>
            </a:r>
            <a:r>
              <a:rPr lang="en-US" sz="2000" b="1" dirty="0" err="1" smtClean="0"/>
              <a:t>The</a:t>
            </a:r>
            <a:r>
              <a:rPr lang="en-US" sz="2000" b="1" dirty="0" smtClean="0"/>
              <a:t> daughter card used is the </a:t>
            </a:r>
            <a:r>
              <a:rPr lang="en-US" sz="2000" b="1" dirty="0" err="1" smtClean="0"/>
              <a:t>transreceiver</a:t>
            </a:r>
            <a:r>
              <a:rPr lang="en-US" sz="2000" b="1" dirty="0" smtClean="0"/>
              <a:t> which is MRF24j40.It is interfaced with the microcontroller so that it can receive the data and send it wirelessly</a:t>
            </a:r>
            <a:endParaRPr lang="en-US" sz="2000" dirty="0"/>
          </a:p>
        </p:txBody>
      </p:sp>
      <p:pic>
        <p:nvPicPr>
          <p:cNvPr id="4" name="Picture 3" descr="Captur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00200"/>
            <a:ext cx="1524000" cy="213894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ture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406400"/>
            <a:ext cx="3829050" cy="5630647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14401"/>
            <a:ext cx="5314950" cy="7010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A/D MODULE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20801"/>
            <a:ext cx="6172200" cy="684741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10-bit A/D.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Consist of 5 Registers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A/D Result High Register(ADRESH)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A/D Result Low Register(ADRESL)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A/D Control Register 0 (ADCON0)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A/D Control Register 1 (ADCON1)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A/D Control Register 2 (ADCON2)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7FD4-F516-4C08-A9EE-34C8BEE9FCA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Registers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7601"/>
            <a:ext cx="6172200" cy="705061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ADCON0</a:t>
            </a:r>
          </a:p>
          <a:p>
            <a:pPr marL="514350" indent="-514350"/>
            <a:r>
              <a:rPr lang="en-US" sz="2400" dirty="0" smtClean="0"/>
              <a:t>Used to select analog input channel</a:t>
            </a:r>
          </a:p>
          <a:p>
            <a:pPr marL="514350" indent="-514350"/>
            <a:r>
              <a:rPr lang="en-US" sz="2400" dirty="0" smtClean="0"/>
              <a:t>start the conversion</a:t>
            </a:r>
          </a:p>
          <a:p>
            <a:pPr marL="514350" indent="-514350"/>
            <a:r>
              <a:rPr lang="en-US" sz="2400" dirty="0" smtClean="0"/>
              <a:t>check if the conversion is done and to switch on/off the module.(We use this in </a:t>
            </a:r>
            <a:r>
              <a:rPr lang="en-US" sz="2400" dirty="0" err="1" smtClean="0"/>
              <a:t>ADCRead</a:t>
            </a:r>
            <a:r>
              <a:rPr lang="en-US" sz="2400" dirty="0" smtClean="0"/>
              <a:t>() function.)</a:t>
            </a:r>
          </a:p>
          <a:p>
            <a:pPr marL="514350" indent="-514350"/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7FD4-F516-4C08-A9EE-34C8BEE9FCA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4" y="4368800"/>
            <a:ext cx="6043613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508001"/>
            <a:ext cx="6172200" cy="766021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2. </a:t>
            </a:r>
            <a:r>
              <a:rPr lang="en-US" sz="2800" dirty="0" smtClean="0"/>
              <a:t>ADCON1</a:t>
            </a:r>
          </a:p>
          <a:p>
            <a:pPr marL="514350" indent="-514350"/>
            <a:r>
              <a:rPr lang="en-US" sz="2400" dirty="0" smtClean="0"/>
              <a:t>Used to Select Voltage reference</a:t>
            </a:r>
          </a:p>
          <a:p>
            <a:pPr marL="514350" indent="-514350"/>
            <a:r>
              <a:rPr lang="en-US" sz="2400" dirty="0" smtClean="0"/>
              <a:t>To configure ports as Analog of digital</a:t>
            </a:r>
          </a:p>
          <a:p>
            <a:pPr marL="514350" indent="-514350"/>
            <a:endParaRPr lang="en-US" sz="24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3.ADCON2</a:t>
            </a:r>
          </a:p>
          <a:p>
            <a:pPr marL="514350" indent="-514350"/>
            <a:r>
              <a:rPr lang="en-US" sz="2400" dirty="0" smtClean="0"/>
              <a:t>Used to select ADC data format</a:t>
            </a:r>
          </a:p>
          <a:p>
            <a:pPr marL="514350" indent="-514350"/>
            <a:r>
              <a:rPr lang="en-US" sz="2400" dirty="0" smtClean="0"/>
              <a:t>Set acquisition time</a:t>
            </a:r>
          </a:p>
          <a:p>
            <a:pPr marL="514350" indent="-514350"/>
            <a:r>
              <a:rPr lang="en-US" sz="2400" dirty="0" smtClean="0"/>
              <a:t>ADC clock setup 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/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7FD4-F516-4C08-A9EE-34C8BEE9FCA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Picture 8" descr="ADCO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641600"/>
            <a:ext cx="6037312" cy="1625600"/>
          </a:xfrm>
          <a:prstGeom prst="rect">
            <a:avLst/>
          </a:prstGeom>
        </p:spPr>
      </p:pic>
      <p:pic>
        <p:nvPicPr>
          <p:cNvPr id="11" name="Picture 10" descr="ADCO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6908800"/>
            <a:ext cx="6051602" cy="18288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/>
              <a:t>ZIGBEE FREQUENCIES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133600"/>
            <a:ext cx="6172200" cy="62992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OPERATES IN UNLICENSED RF BANDS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 RF BAND IS DIVIDED INTO 27 CHANNELS I.E NUMBERED FROM 0-26 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868MHZ(868-870) EUROPEAN BAND AT 20KBPS HAS ONLY ONE CHANNEL </a:t>
            </a:r>
            <a:r>
              <a:rPr lang="en-US" dirty="0" err="1" smtClean="0"/>
              <a:t>ie</a:t>
            </a:r>
            <a:r>
              <a:rPr lang="en-US" dirty="0" smtClean="0"/>
              <a:t>    CHANNEL 0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915 MHZ BAND HAS FREQUENCY SPECTRUM (902-928) &amp; OPERATES AT 40 KBPS,10 CHANNELS(1-10)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ISM 2.4 GHZ GLOBAL BAND AT 250KBPS,16 CHANNELS (11-26)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9E755A-B23A-42A7-87DA-AEB4E4BC9D4C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4099" grpId="0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7FD4-F516-4C08-A9EE-34C8BEE9FCA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4350" y="609601"/>
            <a:ext cx="5943600" cy="7924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2743200" y="152400"/>
            <a:ext cx="1428750" cy="447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START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228600" y="1066800"/>
            <a:ext cx="3114675" cy="1114425"/>
          </a:xfrm>
          <a:prstGeom prst="parallelogram">
            <a:avLst>
              <a:gd name="adj" fmla="val 7210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1" dirty="0">
                <a:latin typeface="+mj-lt"/>
                <a:cs typeface="Courier New" pitchFamily="49" charset="0"/>
              </a:rPr>
              <a:t>Val(</a:t>
            </a:r>
            <a:r>
              <a:rPr lang="en-US" sz="1200" b="1" dirty="0" err="1">
                <a:latin typeface="+mj-lt"/>
                <a:cs typeface="Courier New" pitchFamily="49" charset="0"/>
              </a:rPr>
              <a:t>int</a:t>
            </a:r>
            <a:r>
              <a:rPr lang="en-US" sz="1200" b="1" dirty="0">
                <a:latin typeface="+mj-lt"/>
                <a:cs typeface="Courier New" pitchFamily="49" charset="0"/>
              </a:rPr>
              <a:t>),temp (</a:t>
            </a:r>
            <a:r>
              <a:rPr lang="en-US" sz="1200" b="1" dirty="0" err="1">
                <a:latin typeface="+mj-lt"/>
                <a:cs typeface="Courier New" pitchFamily="49" charset="0"/>
              </a:rPr>
              <a:t>int</a:t>
            </a:r>
            <a:r>
              <a:rPr lang="en-US" sz="1200" b="1" dirty="0">
                <a:latin typeface="+mj-lt"/>
                <a:cs typeface="Courier New" pitchFamily="49" charset="0"/>
              </a:rPr>
              <a:t>)[],count(</a:t>
            </a:r>
            <a:r>
              <a:rPr lang="en-US" sz="1200" b="1" dirty="0" err="1">
                <a:latin typeface="+mj-lt"/>
                <a:cs typeface="Courier New" pitchFamily="49" charset="0"/>
              </a:rPr>
              <a:t>int</a:t>
            </a:r>
            <a:r>
              <a:rPr lang="en-US" sz="1200" b="1" dirty="0">
                <a:latin typeface="+mj-lt"/>
                <a:cs typeface="Courier New" pitchFamily="49" charset="0"/>
              </a:rPr>
              <a:t>),</a:t>
            </a:r>
            <a:r>
              <a:rPr lang="en-US" sz="1200" b="1" dirty="0" err="1" smtClean="0">
                <a:latin typeface="+mj-lt"/>
                <a:cs typeface="Courier New" pitchFamily="49" charset="0"/>
              </a:rPr>
              <a:t>aTemp</a:t>
            </a:r>
            <a:r>
              <a:rPr lang="en-US" sz="1200" b="1" dirty="0" smtClean="0">
                <a:latin typeface="+mj-lt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200" b="1" dirty="0">
                <a:latin typeface="+mj-lt"/>
                <a:cs typeface="Courier New" pitchFamily="49" charset="0"/>
              </a:rPr>
              <a:t>)</a:t>
            </a:r>
          </a:p>
          <a:p>
            <a:endParaRPr lang="en-US" dirty="0">
              <a:latin typeface="Agency FB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429000" y="1524000"/>
            <a:ext cx="1685925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ADCON2=0XA0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ADCON1=0X0E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514600" y="2286000"/>
            <a:ext cx="1685925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i/p(char ch)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ADCONO 0X03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ADRES *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609600" y="3276600"/>
            <a:ext cx="2971800" cy="13716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              IF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04800" y="4953000"/>
            <a:ext cx="1209675" cy="342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STORE IN ADRES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343400" y="7086600"/>
            <a:ext cx="1343025" cy="600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TRISA=0x0f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Val=0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1066800" y="7010400"/>
            <a:ext cx="1676400" cy="1190625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If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Count&lt;100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657600" y="5410200"/>
            <a:ext cx="1228725" cy="7334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Val=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ADCR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ead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Temp[count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]=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val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atemp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=decimal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auto">
          <a:xfrm>
            <a:off x="3048000" y="8382000"/>
            <a:ext cx="1019175" cy="3905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end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hape 16"/>
          <p:cNvCxnSpPr>
            <a:stCxn id="1026" idx="4"/>
            <a:endCxn id="1027" idx="5"/>
          </p:cNvCxnSpPr>
          <p:nvPr/>
        </p:nvCxnSpPr>
        <p:spPr>
          <a:xfrm rot="5400000">
            <a:off x="1531997" y="-301565"/>
            <a:ext cx="1023938" cy="2827219"/>
          </a:xfrm>
          <a:prstGeom prst="bentConnector4">
            <a:avLst>
              <a:gd name="adj1" fmla="val 22791"/>
              <a:gd name="adj2" fmla="val 10808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29" idx="2"/>
            <a:endCxn id="1030" idx="0"/>
          </p:cNvCxnSpPr>
          <p:nvPr/>
        </p:nvCxnSpPr>
        <p:spPr>
          <a:xfrm rot="5400000">
            <a:off x="2555082" y="2474119"/>
            <a:ext cx="342900" cy="12620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1030" idx="1"/>
            <a:endCxn id="1031" idx="0"/>
          </p:cNvCxnSpPr>
          <p:nvPr/>
        </p:nvCxnSpPr>
        <p:spPr>
          <a:xfrm rot="10800000" flipH="1" flipV="1">
            <a:off x="609600" y="3962400"/>
            <a:ext cx="300038" cy="990600"/>
          </a:xfrm>
          <a:prstGeom prst="bentConnector4">
            <a:avLst>
              <a:gd name="adj1" fmla="val -76190"/>
              <a:gd name="adj2" fmla="val 84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31" idx="1"/>
            <a:endCxn id="1029" idx="1"/>
          </p:cNvCxnSpPr>
          <p:nvPr/>
        </p:nvCxnSpPr>
        <p:spPr>
          <a:xfrm rot="10800000" flipH="1">
            <a:off x="304800" y="2609850"/>
            <a:ext cx="2209800" cy="2514600"/>
          </a:xfrm>
          <a:prstGeom prst="bentConnector3">
            <a:avLst>
              <a:gd name="adj1" fmla="val -103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600200" y="48006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ADCON0bits.ADCON=0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1030" idx="3"/>
            <a:endCxn id="46" idx="3"/>
          </p:cNvCxnSpPr>
          <p:nvPr/>
        </p:nvCxnSpPr>
        <p:spPr>
          <a:xfrm flipH="1">
            <a:off x="3505200" y="3962400"/>
            <a:ext cx="76200" cy="1143000"/>
          </a:xfrm>
          <a:prstGeom prst="bentConnector3">
            <a:avLst>
              <a:gd name="adj1" fmla="val -3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1029" idx="3"/>
            <a:endCxn id="1034" idx="0"/>
          </p:cNvCxnSpPr>
          <p:nvPr/>
        </p:nvCxnSpPr>
        <p:spPr>
          <a:xfrm>
            <a:off x="4200525" y="2609850"/>
            <a:ext cx="71438" cy="2800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033" idx="1"/>
            <a:endCxn id="1034" idx="1"/>
          </p:cNvCxnSpPr>
          <p:nvPr/>
        </p:nvCxnSpPr>
        <p:spPr>
          <a:xfrm rot="10800000" flipH="1">
            <a:off x="1066800" y="5776913"/>
            <a:ext cx="2590800" cy="1828800"/>
          </a:xfrm>
          <a:prstGeom prst="bentConnector3">
            <a:avLst>
              <a:gd name="adj1" fmla="val -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hape 90"/>
          <p:cNvCxnSpPr>
            <a:stCxn id="1032" idx="1"/>
            <a:endCxn id="1033" idx="0"/>
          </p:cNvCxnSpPr>
          <p:nvPr/>
        </p:nvCxnSpPr>
        <p:spPr>
          <a:xfrm rot="10800000">
            <a:off x="1905000" y="7010400"/>
            <a:ext cx="2438400" cy="376238"/>
          </a:xfrm>
          <a:prstGeom prst="bentConnector4">
            <a:avLst>
              <a:gd name="adj1" fmla="val 32813"/>
              <a:gd name="adj2" fmla="val 1607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028" idx="3"/>
            <a:endCxn id="1032" idx="3"/>
          </p:cNvCxnSpPr>
          <p:nvPr/>
        </p:nvCxnSpPr>
        <p:spPr>
          <a:xfrm>
            <a:off x="5114925" y="1752600"/>
            <a:ext cx="571500" cy="5634038"/>
          </a:xfrm>
          <a:prstGeom prst="bentConnector3">
            <a:avLst>
              <a:gd name="adj1" fmla="val 1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032" idx="2"/>
            <a:endCxn id="1035" idx="0"/>
          </p:cNvCxnSpPr>
          <p:nvPr/>
        </p:nvCxnSpPr>
        <p:spPr>
          <a:xfrm rot="5400000">
            <a:off x="3938589" y="7305675"/>
            <a:ext cx="695325" cy="1457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27" idx="2"/>
          </p:cNvCxnSpPr>
          <p:nvPr/>
        </p:nvCxnSpPr>
        <p:spPr>
          <a:xfrm flipV="1">
            <a:off x="2941519" y="1371600"/>
            <a:ext cx="563681" cy="2524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 rot="5400000">
            <a:off x="2826544" y="3574256"/>
            <a:ext cx="5714998" cy="13096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429000" y="1371600"/>
            <a:ext cx="2895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66800" y="3886200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(ADCON0bit.DONE)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365760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3505200" y="373380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708660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667000" y="723900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36" name="Shape 35"/>
          <p:cNvCxnSpPr>
            <a:stCxn id="1033" idx="3"/>
            <a:endCxn id="1035" idx="1"/>
          </p:cNvCxnSpPr>
          <p:nvPr/>
        </p:nvCxnSpPr>
        <p:spPr>
          <a:xfrm>
            <a:off x="2743200" y="7605713"/>
            <a:ext cx="454055" cy="8334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03205"/>
            <a:ext cx="5829300" cy="1219199"/>
          </a:xfrm>
        </p:spPr>
        <p:txBody>
          <a:bodyPr>
            <a:noAutofit/>
          </a:bodyPr>
          <a:lstStyle/>
          <a:p>
            <a:r>
              <a:rPr lang="en-US" sz="5400" dirty="0" smtClean="0"/>
              <a:t>SPI INTERFACE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6457950" cy="7620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 SPI: Serial </a:t>
            </a:r>
            <a:r>
              <a:rPr lang="en-US" dirty="0"/>
              <a:t>Peripheral</a:t>
            </a:r>
            <a:r>
              <a:rPr lang="en-US" dirty="0" smtClean="0"/>
              <a:t> interface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Devices </a:t>
            </a:r>
            <a:r>
              <a:rPr lang="en-US" dirty="0"/>
              <a:t>communicate in </a:t>
            </a:r>
            <a:r>
              <a:rPr lang="en-US" dirty="0" smtClean="0"/>
              <a:t>master/slave</a:t>
            </a:r>
            <a:r>
              <a:rPr lang="en-US" dirty="0"/>
              <a:t> mode where the master device initiates </a:t>
            </a:r>
            <a:r>
              <a:rPr lang="en-US" dirty="0" smtClean="0"/>
              <a:t>the data frame.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SPI is synchronous with help of clock signal generated by Master Device to initiate communication with Slave Device.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Allows serial communication between two or  more devices at high speed &amp; easily implemented.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SPI  always operates in Full-Duplex mode.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304805"/>
            <a:ext cx="6572250" cy="1015999"/>
          </a:xfrm>
        </p:spPr>
        <p:txBody>
          <a:bodyPr>
            <a:noAutofit/>
          </a:bodyPr>
          <a:lstStyle/>
          <a:p>
            <a:r>
              <a:rPr lang="en-US" sz="5400" dirty="0" smtClean="0"/>
              <a:t>SPI LOGICAL SIGNAL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1320800"/>
            <a:ext cx="6629400" cy="7315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SPI is a Serial Interface using these </a:t>
            </a:r>
            <a:r>
              <a:rPr lang="en-US" dirty="0" smtClean="0"/>
              <a:t>signals: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u="sng" dirty="0"/>
              <a:t>SS </a:t>
            </a:r>
            <a:r>
              <a:rPr lang="en-US" u="sng" dirty="0" smtClean="0"/>
              <a:t>Slave Select</a:t>
            </a:r>
            <a:r>
              <a:rPr lang="en-US" dirty="0" smtClean="0"/>
              <a:t> : used to select a particular slave device. Slave device listens for SPI clock &amp; data signal. Active  low signal.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u="sng" dirty="0"/>
              <a:t>SCK Serial </a:t>
            </a:r>
            <a:r>
              <a:rPr lang="en-US" u="sng" dirty="0" smtClean="0"/>
              <a:t>Clock</a:t>
            </a:r>
            <a:r>
              <a:rPr lang="en-US" dirty="0" smtClean="0"/>
              <a:t>: </a:t>
            </a:r>
            <a:r>
              <a:rPr lang="en-US" dirty="0"/>
              <a:t>serial clock </a:t>
            </a:r>
            <a:r>
              <a:rPr lang="en-US" dirty="0" smtClean="0"/>
              <a:t>signal , </a:t>
            </a:r>
            <a:r>
              <a:rPr lang="en-US" dirty="0"/>
              <a:t>generated by the master device </a:t>
            </a:r>
            <a:r>
              <a:rPr lang="en-US" dirty="0" smtClean="0"/>
              <a:t>and </a:t>
            </a:r>
            <a:r>
              <a:rPr lang="en-US" dirty="0"/>
              <a:t>controls when data </a:t>
            </a:r>
            <a:r>
              <a:rPr lang="en-US" dirty="0" smtClean="0"/>
              <a:t>is to be </a:t>
            </a:r>
            <a:r>
              <a:rPr lang="en-US" dirty="0"/>
              <a:t>sent and when it </a:t>
            </a:r>
            <a:r>
              <a:rPr lang="en-US" dirty="0" smtClean="0"/>
              <a:t>is  to be </a:t>
            </a:r>
            <a:r>
              <a:rPr lang="en-US" dirty="0"/>
              <a:t>read.</a:t>
            </a:r>
            <a:endParaRPr lang="en-US" dirty="0" smtClean="0"/>
          </a:p>
          <a:p>
            <a:pPr marL="971550" lvl="1" indent="-514350" algn="just">
              <a:buFont typeface="+mj-lt"/>
              <a:buAutoNum type="alphaLcParenR"/>
            </a:pPr>
            <a:r>
              <a:rPr lang="en-US" u="sng" dirty="0"/>
              <a:t>SDO Serial Data </a:t>
            </a:r>
            <a:r>
              <a:rPr lang="en-US" u="sng" dirty="0" smtClean="0"/>
              <a:t>Output </a:t>
            </a:r>
            <a:r>
              <a:rPr lang="en-US" dirty="0" smtClean="0"/>
              <a:t>:</a:t>
            </a:r>
            <a:r>
              <a:rPr lang="en-US" dirty="0"/>
              <a:t>Serial Data Output </a:t>
            </a:r>
            <a:r>
              <a:rPr lang="en-US" dirty="0" smtClean="0"/>
              <a:t>signal , carries </a:t>
            </a:r>
            <a:r>
              <a:rPr lang="en-US" dirty="0"/>
              <a:t>data out of a </a:t>
            </a:r>
            <a:r>
              <a:rPr lang="en-US" dirty="0" smtClean="0"/>
              <a:t>device.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u="sng" dirty="0"/>
              <a:t>SDI Serial Data </a:t>
            </a:r>
            <a:r>
              <a:rPr lang="en-US" u="sng" dirty="0" smtClean="0"/>
              <a:t>Input </a:t>
            </a:r>
            <a:r>
              <a:rPr lang="en-US" dirty="0" smtClean="0"/>
              <a:t>: </a:t>
            </a:r>
            <a:r>
              <a:rPr lang="en-US" dirty="0"/>
              <a:t>Serial Data Input </a:t>
            </a:r>
            <a:r>
              <a:rPr lang="en-US" dirty="0" smtClean="0"/>
              <a:t>signal , </a:t>
            </a:r>
            <a:r>
              <a:rPr lang="en-US" dirty="0"/>
              <a:t>carries data into a </a:t>
            </a:r>
            <a:r>
              <a:rPr lang="en-US" dirty="0" smtClean="0"/>
              <a:t>device.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28600" y="366184"/>
            <a:ext cx="6515100" cy="125941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SPI DATA TRANSFER</a:t>
            </a:r>
            <a:endParaRPr lang="en-US" sz="5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1450" y="2032000"/>
            <a:ext cx="6515100" cy="680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4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54616"/>
          </a:xfrm>
        </p:spPr>
        <p:txBody>
          <a:bodyPr>
            <a:noAutofit/>
          </a:bodyPr>
          <a:lstStyle/>
          <a:p>
            <a:r>
              <a:rPr lang="en-US" sz="5400" dirty="0" smtClean="0"/>
              <a:t>REGISTERS USED IN SPI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905000"/>
            <a:ext cx="6572250" cy="6934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Registers </a:t>
            </a:r>
            <a:r>
              <a:rPr lang="en-US" dirty="0"/>
              <a:t>control the function of the SPI </a:t>
            </a:r>
            <a:r>
              <a:rPr lang="en-US" dirty="0" smtClean="0"/>
              <a:t>in the PIC  MCU.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Two registers run the SPI engine itself are:</a:t>
            </a:r>
          </a:p>
          <a:p>
            <a:pPr algn="just">
              <a:buNone/>
            </a:pPr>
            <a:r>
              <a:rPr lang="en-US" dirty="0" smtClean="0"/>
              <a:t>		1. </a:t>
            </a:r>
            <a:r>
              <a:rPr lang="en-US" b="1" dirty="0"/>
              <a:t>SSPCON </a:t>
            </a:r>
            <a:r>
              <a:rPr lang="en-US" b="1" dirty="0" smtClean="0"/>
              <a:t>Register(8 bit register).</a:t>
            </a:r>
          </a:p>
          <a:p>
            <a:pPr algn="just">
              <a:buNone/>
            </a:pPr>
            <a:r>
              <a:rPr lang="en-US" b="1" dirty="0"/>
              <a:t>	</a:t>
            </a:r>
            <a:r>
              <a:rPr lang="en-US" b="1" dirty="0" smtClean="0"/>
              <a:t>	2. </a:t>
            </a:r>
            <a:r>
              <a:rPr lang="en-US" b="1" dirty="0"/>
              <a:t>SSPSTAT </a:t>
            </a:r>
            <a:r>
              <a:rPr lang="en-US" b="1" dirty="0" smtClean="0"/>
              <a:t>Register(8 bit register but only 3 	bits utilized).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6172200" cy="111760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SSPCON Register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2235200"/>
            <a:ext cx="6572250" cy="6705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8 bit register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bits </a:t>
            </a:r>
            <a:r>
              <a:rPr lang="en-US" dirty="0"/>
              <a:t>in the </a:t>
            </a:r>
            <a:r>
              <a:rPr lang="en-US" b="1" dirty="0"/>
              <a:t>SSPCON </a:t>
            </a:r>
            <a:r>
              <a:rPr lang="en-US" b="1" dirty="0" smtClean="0"/>
              <a:t>Register.</a:t>
            </a:r>
          </a:p>
          <a:p>
            <a:pPr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 SSPOV :  </a:t>
            </a:r>
            <a:r>
              <a:rPr lang="en-US" dirty="0" smtClean="0"/>
              <a:t>Synchronous </a:t>
            </a:r>
            <a:r>
              <a:rPr lang="en-US" dirty="0"/>
              <a:t>Serial Port </a:t>
            </a:r>
            <a:r>
              <a:rPr lang="en-US" dirty="0" smtClean="0"/>
              <a:t>overflow</a:t>
            </a:r>
            <a:endParaRPr lang="en-US" b="1" i="1" dirty="0"/>
          </a:p>
          <a:p>
            <a:pPr lvl="1"/>
            <a:r>
              <a:rPr lang="en-US" dirty="0" smtClean="0"/>
              <a:t> </a:t>
            </a:r>
            <a:r>
              <a:rPr lang="en-US" b="1" dirty="0"/>
              <a:t>SSPEN </a:t>
            </a:r>
            <a:r>
              <a:rPr lang="en-US" b="1" dirty="0" smtClean="0"/>
              <a:t>:  </a:t>
            </a:r>
            <a:r>
              <a:rPr lang="en-US" dirty="0" smtClean="0"/>
              <a:t>Synchronous </a:t>
            </a:r>
            <a:r>
              <a:rPr lang="en-US" dirty="0"/>
              <a:t>Serial Port </a:t>
            </a:r>
            <a:r>
              <a:rPr lang="en-US" dirty="0" smtClean="0"/>
              <a:t>Enable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b="1" dirty="0"/>
              <a:t>CKP </a:t>
            </a:r>
            <a:r>
              <a:rPr lang="en-US" b="1" dirty="0" smtClean="0"/>
              <a:t>    :  </a:t>
            </a:r>
            <a:r>
              <a:rPr lang="en-US" dirty="0" smtClean="0"/>
              <a:t>Clock </a:t>
            </a:r>
            <a:r>
              <a:rPr lang="en-US" dirty="0"/>
              <a:t>Polarity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SSPM3:SSPM0:  </a:t>
            </a:r>
            <a:r>
              <a:rPr lang="en-US" dirty="0" smtClean="0"/>
              <a:t>Function </a:t>
            </a:r>
            <a:r>
              <a:rPr lang="en-US" dirty="0"/>
              <a:t>Control</a:t>
            </a:r>
            <a:endParaRPr lang="en-US" dirty="0" smtClean="0"/>
          </a:p>
          <a:p>
            <a:pPr>
              <a:buNone/>
            </a:pPr>
            <a:r>
              <a:rPr lang="en-US" dirty="0"/>
              <a:t>		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SSPSTAT Register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8 bit register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Out of which only 3 bits used for SPI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Bits in the  </a:t>
            </a:r>
            <a:r>
              <a:rPr lang="en-US" b="1" dirty="0" smtClean="0"/>
              <a:t>SSPSTAT  Register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SMP  </a:t>
            </a:r>
            <a:r>
              <a:rPr lang="en-US" dirty="0"/>
              <a:t>controls </a:t>
            </a:r>
            <a:r>
              <a:rPr lang="en-US" dirty="0" smtClean="0"/>
              <a:t> data Sample Timing Data</a:t>
            </a:r>
            <a:endParaRPr lang="en-US" dirty="0"/>
          </a:p>
          <a:p>
            <a:pPr lvl="1"/>
            <a:r>
              <a:rPr lang="en-US" dirty="0" smtClean="0"/>
              <a:t> CKE  Clock edge select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BF </a:t>
            </a:r>
            <a:r>
              <a:rPr lang="en-US" dirty="0" smtClean="0"/>
              <a:t>    Buffer full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depending upon CKP &amp; CKE different modes are assigned in SPI.  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Modes of Operation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42900" y="1447800"/>
          <a:ext cx="62103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100"/>
                <a:gridCol w="2070100"/>
                <a:gridCol w="20701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CKP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CKE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1,0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F4C9B-9593-41BA-9521-37326B86DC9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06405"/>
            <a:ext cx="5829300" cy="50799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dirty="0" smtClean="0"/>
              <a:t>SENDER FLOW CHART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2667000" y="1066800"/>
            <a:ext cx="14859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2133600"/>
            <a:ext cx="16002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TEMPERATURE VALUE FROM LM 35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2057400" y="6400800"/>
            <a:ext cx="2667000" cy="1981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network formed?</a:t>
            </a:r>
            <a:endParaRPr lang="en-US" sz="1400" dirty="0" smtClean="0"/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5400000">
            <a:off x="1816100" y="4826001"/>
            <a:ext cx="314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3121025" y="1908175"/>
            <a:ext cx="635000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90800" y="3505200"/>
            <a:ext cx="16002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A/D CONVERSION WILL TAKE PLACE</a:t>
            </a:r>
            <a:endParaRPr lang="en-US" dirty="0"/>
          </a:p>
        </p:txBody>
      </p:sp>
      <p:sp>
        <p:nvSpPr>
          <p:cNvPr id="22" name="Parallelogram 21"/>
          <p:cNvSpPr/>
          <p:nvPr/>
        </p:nvSpPr>
        <p:spPr>
          <a:xfrm>
            <a:off x="2362200" y="4724400"/>
            <a:ext cx="1714500" cy="1422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CONVERTED VALUE INTO TX BUFFER    [ ]</a:t>
            </a:r>
            <a:endParaRPr lang="en-US" sz="1400" dirty="0"/>
          </a:p>
        </p:txBody>
      </p:sp>
      <p:cxnSp>
        <p:nvCxnSpPr>
          <p:cNvPr id="64" name="Straight Arrow Connector 63"/>
          <p:cNvCxnSpPr>
            <a:stCxn id="6" idx="3"/>
            <a:endCxn id="69" idx="1"/>
          </p:cNvCxnSpPr>
          <p:nvPr/>
        </p:nvCxnSpPr>
        <p:spPr>
          <a:xfrm>
            <a:off x="4724400" y="7391401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334000" y="6629400"/>
            <a:ext cx="1143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DATA TO  PHY LAYER 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648201" y="69342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600200" y="7010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5257800" y="3352800"/>
            <a:ext cx="1219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WIRELESS DATA TRANSMISSION</a:t>
            </a:r>
            <a:endParaRPr lang="en-US" dirty="0"/>
          </a:p>
        </p:txBody>
      </p:sp>
      <p:sp>
        <p:nvSpPr>
          <p:cNvPr id="95" name="Up Arrow 94"/>
          <p:cNvSpPr/>
          <p:nvPr/>
        </p:nvSpPr>
        <p:spPr>
          <a:xfrm>
            <a:off x="5562600" y="4419600"/>
            <a:ext cx="609600" cy="2209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267200" y="1066800"/>
            <a:ext cx="14859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END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02" name="Shape 101"/>
          <p:cNvCxnSpPr>
            <a:stCxn id="87" idx="1"/>
            <a:endCxn id="100" idx="4"/>
          </p:cNvCxnSpPr>
          <p:nvPr/>
        </p:nvCxnSpPr>
        <p:spPr>
          <a:xfrm rot="10800000">
            <a:off x="5010150" y="1879600"/>
            <a:ext cx="247650" cy="2006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1000" y="6858000"/>
            <a:ext cx="990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NETWO-RK FORMATION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1" idx="3"/>
          </p:cNvCxnSpPr>
          <p:nvPr/>
        </p:nvCxnSpPr>
        <p:spPr>
          <a:xfrm rot="10800000">
            <a:off x="1371600" y="7391401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0"/>
          </p:cNvCxnSpPr>
          <p:nvPr/>
        </p:nvCxnSpPr>
        <p:spPr>
          <a:xfrm rot="5400000" flipH="1" flipV="1">
            <a:off x="1847850" y="5353050"/>
            <a:ext cx="5334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ZIGBEE &amp; Other wireless technologies</a:t>
            </a:r>
            <a:endParaRPr lang="en-US" dirty="0"/>
          </a:p>
        </p:txBody>
      </p:sp>
      <p:pic>
        <p:nvPicPr>
          <p:cNvPr id="10243" name="Picture 5" descr="How does ZigBee compare to other wireless standards?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235200"/>
            <a:ext cx="5715000" cy="6197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F09A2-40D6-4DAB-96F7-3842B4FA6E3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06405"/>
            <a:ext cx="5829300" cy="50799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dirty="0" smtClean="0"/>
              <a:t>RECIEVER  FLOW CHART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2667000" y="1066800"/>
            <a:ext cx="14859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2133600"/>
            <a:ext cx="16002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destination endpoint 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2286000" y="6553200"/>
            <a:ext cx="2362200" cy="1447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if  </a:t>
            </a:r>
            <a:r>
              <a:rPr lang="en-US" dirty="0" smtClean="0"/>
              <a:t>i &lt; packlen-2</a:t>
            </a:r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16200000" flipH="1">
            <a:off x="1778000" y="4864100"/>
            <a:ext cx="3302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3121025" y="1908175"/>
            <a:ext cx="635000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90800" y="3505200"/>
            <a:ext cx="16002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the cluster ID of destination</a:t>
            </a:r>
            <a:endParaRPr lang="en-US" dirty="0"/>
          </a:p>
        </p:txBody>
      </p:sp>
      <p:sp>
        <p:nvSpPr>
          <p:cNvPr id="22" name="Parallelogram 21"/>
          <p:cNvSpPr/>
          <p:nvPr/>
        </p:nvSpPr>
        <p:spPr>
          <a:xfrm>
            <a:off x="2362200" y="4724400"/>
            <a:ext cx="1714500" cy="1422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Declare Temp-Buffer[15]  &amp;  Temp-Data,</a:t>
            </a:r>
          </a:p>
          <a:p>
            <a:pPr algn="ctr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packlen</a:t>
            </a:r>
            <a:endParaRPr lang="en-US" sz="1400" dirty="0"/>
          </a:p>
        </p:txBody>
      </p:sp>
      <p:cxnSp>
        <p:nvCxnSpPr>
          <p:cNvPr id="64" name="Straight Arrow Connector 63"/>
          <p:cNvCxnSpPr>
            <a:stCxn id="6" idx="3"/>
            <a:endCxn id="69" idx="1"/>
          </p:cNvCxnSpPr>
          <p:nvPr/>
        </p:nvCxnSpPr>
        <p:spPr>
          <a:xfrm>
            <a:off x="4648200" y="72771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334000" y="6629400"/>
            <a:ext cx="1143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the sequence no &amp; sent temperature 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648201" y="69342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28600" y="6705600"/>
            <a:ext cx="1143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Entered wrong choice given in the menu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" idx="1"/>
            <a:endCxn id="78" idx="3"/>
          </p:cNvCxnSpPr>
          <p:nvPr/>
        </p:nvCxnSpPr>
        <p:spPr>
          <a:xfrm rot="10800000" flipV="1">
            <a:off x="1371600" y="72771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600200" y="7010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5257800" y="35052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TO SERIAL PORT</a:t>
            </a:r>
            <a:endParaRPr lang="en-US" dirty="0"/>
          </a:p>
        </p:txBody>
      </p:sp>
      <p:sp>
        <p:nvSpPr>
          <p:cNvPr id="95" name="Up Arrow 94"/>
          <p:cNvSpPr/>
          <p:nvPr/>
        </p:nvSpPr>
        <p:spPr>
          <a:xfrm>
            <a:off x="5562600" y="4419600"/>
            <a:ext cx="609600" cy="2209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hape 97"/>
          <p:cNvCxnSpPr>
            <a:stCxn id="78" idx="0"/>
          </p:cNvCxnSpPr>
          <p:nvPr/>
        </p:nvCxnSpPr>
        <p:spPr>
          <a:xfrm rot="5400000" flipH="1" flipV="1">
            <a:off x="1885950" y="5162550"/>
            <a:ext cx="457200" cy="2628900"/>
          </a:xfrm>
          <a:prstGeom prst="bentConnector2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267200" y="1066800"/>
            <a:ext cx="14859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END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02" name="Shape 101"/>
          <p:cNvCxnSpPr>
            <a:stCxn id="87" idx="1"/>
            <a:endCxn id="100" idx="4"/>
          </p:cNvCxnSpPr>
          <p:nvPr/>
        </p:nvCxnSpPr>
        <p:spPr>
          <a:xfrm rot="10800000">
            <a:off x="5010150" y="1879600"/>
            <a:ext cx="247650" cy="2082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06402"/>
            <a:ext cx="5829300" cy="142239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Health Vigil - Flowchart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28900" y="2336800"/>
            <a:ext cx="14859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1750" y="3556000"/>
            <a:ext cx="16002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SerialPort</a:t>
            </a:r>
            <a:r>
              <a:rPr lang="en-US" dirty="0" smtClean="0"/>
              <a:t>();</a:t>
            </a:r>
          </a:p>
          <a:p>
            <a:pPr algn="ctr"/>
            <a:r>
              <a:rPr lang="en-US" dirty="0" err="1" smtClean="0"/>
              <a:t>setPortName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profileSave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2971800" y="5029200"/>
            <a:ext cx="2514600" cy="2641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" y="3556000"/>
            <a:ext cx="142875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Showchart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4350" y="5283200"/>
            <a:ext cx="142875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soundAlarm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4350" y="7010400"/>
            <a:ext cx="142875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sendMail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57800" y="7772400"/>
            <a:ext cx="1485900" cy="812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END </a:t>
            </a:r>
            <a:r>
              <a:rPr lang="en-US" sz="1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form.UnLoad</a:t>
            </a:r>
            <a:r>
              <a:rPr lang="en-U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();</a:t>
            </a:r>
            <a:endParaRPr lang="en-US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29" name="Elbow Connector 28"/>
          <p:cNvCxnSpPr/>
          <p:nvPr/>
        </p:nvCxnSpPr>
        <p:spPr>
          <a:xfrm rot="16200000" flipV="1">
            <a:off x="768350" y="5238750"/>
            <a:ext cx="2692400" cy="342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9" idx="3"/>
          </p:cNvCxnSpPr>
          <p:nvPr/>
        </p:nvCxnSpPr>
        <p:spPr>
          <a:xfrm rot="5400000">
            <a:off x="1733550" y="7016750"/>
            <a:ext cx="762000" cy="342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endCxn id="8" idx="3"/>
          </p:cNvCxnSpPr>
          <p:nvPr/>
        </p:nvCxnSpPr>
        <p:spPr>
          <a:xfrm rot="16200000" flipV="1">
            <a:off x="1606550" y="6178550"/>
            <a:ext cx="1016000" cy="342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4"/>
            <a:endCxn id="5" idx="0"/>
          </p:cNvCxnSpPr>
          <p:nvPr/>
        </p:nvCxnSpPr>
        <p:spPr>
          <a:xfrm rot="5400000">
            <a:off x="3168650" y="3353263"/>
            <a:ext cx="406400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62200" y="6553200"/>
            <a:ext cx="7617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YES</a:t>
            </a:r>
            <a:endParaRPr lang="en-US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10200" y="5715000"/>
            <a:ext cx="7232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NO</a:t>
            </a:r>
            <a:endParaRPr 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0" name="Left Arrow 49"/>
          <p:cNvSpPr/>
          <p:nvPr/>
        </p:nvSpPr>
        <p:spPr>
          <a:xfrm>
            <a:off x="4171950" y="3860800"/>
            <a:ext cx="800100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972050" y="3454400"/>
            <a:ext cx="1543050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PORT Data at RS-232 “COM1” </a:t>
            </a:r>
            <a:endParaRPr lang="en-US" dirty="0"/>
          </a:p>
        </p:txBody>
      </p:sp>
      <p:cxnSp>
        <p:nvCxnSpPr>
          <p:cNvPr id="49" name="Elbow Connector 48"/>
          <p:cNvCxnSpPr>
            <a:stCxn id="5" idx="2"/>
            <a:endCxn id="6" idx="0"/>
          </p:cNvCxnSpPr>
          <p:nvPr/>
        </p:nvCxnSpPr>
        <p:spPr>
          <a:xfrm rot="16200000" flipH="1">
            <a:off x="3622675" y="4422775"/>
            <a:ext cx="355600" cy="8572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" idx="1"/>
          </p:cNvCxnSpPr>
          <p:nvPr/>
        </p:nvCxnSpPr>
        <p:spPr>
          <a:xfrm rot="10800000">
            <a:off x="2286000" y="5791200"/>
            <a:ext cx="685800" cy="558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6" idx="3"/>
            <a:endCxn id="11" idx="0"/>
          </p:cNvCxnSpPr>
          <p:nvPr/>
        </p:nvCxnSpPr>
        <p:spPr>
          <a:xfrm>
            <a:off x="5486400" y="6350000"/>
            <a:ext cx="514350" cy="142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86200" y="5181600"/>
            <a:ext cx="607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if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048000" y="6172200"/>
            <a:ext cx="23665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Temp&gt;Critical</a:t>
            </a:r>
            <a:endParaRPr lang="en-US" sz="2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1746" name="File"/>
          <p:cNvSpPr>
            <a:spLocks noEditPoints="1" noChangeArrowheads="1"/>
          </p:cNvSpPr>
          <p:nvPr/>
        </p:nvSpPr>
        <p:spPr bwMode="auto">
          <a:xfrm>
            <a:off x="4953000" y="2057400"/>
            <a:ext cx="1365250" cy="1163637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PROFILE.TXT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105400" y="2667000"/>
            <a:ext cx="115550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Saved in E:/</a:t>
            </a:r>
            <a:endParaRPr lang="en-US" sz="1600" dirty="0"/>
          </a:p>
        </p:txBody>
      </p:sp>
      <p:cxnSp>
        <p:nvCxnSpPr>
          <p:cNvPr id="65" name="Elbow Connector 64"/>
          <p:cNvCxnSpPr/>
          <p:nvPr/>
        </p:nvCxnSpPr>
        <p:spPr>
          <a:xfrm flipV="1">
            <a:off x="3810000" y="2895600"/>
            <a:ext cx="11430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06402"/>
            <a:ext cx="5829300" cy="142239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Health Vigil - Flowchart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28900" y="2336800"/>
            <a:ext cx="14859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1750" y="3556000"/>
            <a:ext cx="16002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SerialPort</a:t>
            </a:r>
            <a:r>
              <a:rPr lang="en-US" dirty="0" smtClean="0"/>
              <a:t>();</a:t>
            </a:r>
          </a:p>
          <a:p>
            <a:pPr algn="ctr"/>
            <a:r>
              <a:rPr lang="en-US" dirty="0" err="1" smtClean="0"/>
              <a:t>setPortName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2667000" y="5486400"/>
            <a:ext cx="1257300" cy="2641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Temp&gt;</a:t>
            </a:r>
            <a:r>
              <a:rPr lang="en-US" dirty="0" err="1" smtClean="0"/>
              <a:t>criticalLevel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" y="3556000"/>
            <a:ext cx="142875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Showchart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4350" y="5283200"/>
            <a:ext cx="142875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soundAlarm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4350" y="7010400"/>
            <a:ext cx="142875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sendMail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57750" y="6400800"/>
            <a:ext cx="1485900" cy="812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END </a:t>
            </a:r>
            <a:r>
              <a:rPr lang="en-US" sz="1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form.UnLoad</a:t>
            </a:r>
            <a:r>
              <a:rPr lang="en-U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();</a:t>
            </a:r>
            <a:endParaRPr lang="en-US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5400000">
            <a:off x="2927350" y="5041900"/>
            <a:ext cx="812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</p:cNvCxnSpPr>
          <p:nvPr/>
        </p:nvCxnSpPr>
        <p:spPr>
          <a:xfrm rot="10800000">
            <a:off x="2209800" y="6807200"/>
            <a:ext cx="4572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11" idx="2"/>
          </p:cNvCxnSpPr>
          <p:nvPr/>
        </p:nvCxnSpPr>
        <p:spPr>
          <a:xfrm>
            <a:off x="3924300" y="6807200"/>
            <a:ext cx="9334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4"/>
            <a:endCxn id="5" idx="0"/>
          </p:cNvCxnSpPr>
          <p:nvPr/>
        </p:nvCxnSpPr>
        <p:spPr>
          <a:xfrm rot="5400000">
            <a:off x="3168650" y="3353263"/>
            <a:ext cx="406400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09800" y="6477000"/>
            <a:ext cx="6096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YES</a:t>
            </a:r>
            <a:endParaRPr lang="en-US" sz="1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62400" y="6172200"/>
            <a:ext cx="7232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NO</a:t>
            </a:r>
            <a:endParaRPr 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22" name="Shape 21"/>
          <p:cNvCxnSpPr>
            <a:endCxn id="8" idx="3"/>
          </p:cNvCxnSpPr>
          <p:nvPr/>
        </p:nvCxnSpPr>
        <p:spPr>
          <a:xfrm rot="16200000" flipV="1">
            <a:off x="1606550" y="6178550"/>
            <a:ext cx="939800" cy="2667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endCxn id="7" idx="3"/>
          </p:cNvCxnSpPr>
          <p:nvPr/>
        </p:nvCxnSpPr>
        <p:spPr>
          <a:xfrm rot="16200000" flipV="1">
            <a:off x="771525" y="5343525"/>
            <a:ext cx="2667000" cy="20955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endCxn id="9" idx="3"/>
          </p:cNvCxnSpPr>
          <p:nvPr/>
        </p:nvCxnSpPr>
        <p:spPr>
          <a:xfrm rot="5400000">
            <a:off x="1644650" y="7004050"/>
            <a:ext cx="863600" cy="2667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5" name="Content Placeholder 4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676400"/>
            <a:ext cx="6172200" cy="495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F4C9B-9593-41BA-9521-37326B86DC9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F4C9B-9593-41BA-9521-37326B86DC9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590800"/>
            <a:ext cx="4865321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THANK YOU </a:t>
            </a:r>
            <a:endParaRPr lang="en-US" sz="9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990600" y="838200"/>
            <a:ext cx="5541169" cy="9144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5400" dirty="0" smtClean="0">
                <a:latin typeface="Arial" pitchFamily="34" charset="0"/>
              </a:rPr>
              <a:t>		WHY</a:t>
            </a:r>
            <a:br>
              <a:rPr lang="en-US" sz="5400" dirty="0" smtClean="0">
                <a:latin typeface="Arial" pitchFamily="34" charset="0"/>
              </a:rPr>
            </a:br>
            <a:r>
              <a:rPr lang="en-US" sz="5400" dirty="0" smtClean="0">
                <a:latin typeface="Arial" pitchFamily="34" charset="0"/>
              </a:rPr>
              <a:t>Z IGBEE?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28600" y="1930401"/>
            <a:ext cx="6172200" cy="49121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 lvl="1" indent="-30861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Reliable</a:t>
            </a:r>
          </a:p>
          <a:p>
            <a:pPr lvl="1" indent="-30861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1" indent="-30861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Mesh networking</a:t>
            </a:r>
          </a:p>
          <a:p>
            <a:pPr lvl="1" indent="-30861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lvl="1" indent="-30861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Low data-rate applications</a:t>
            </a:r>
          </a:p>
          <a:p>
            <a:pPr lvl="1" indent="-30861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1" indent="-30861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Very long battery life</a:t>
            </a:r>
          </a:p>
          <a:p>
            <a:pPr lvl="1" indent="-30861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1" indent="-30861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Secure &amp; Scalable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1" indent="-30861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1" indent="-30861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Low cost</a:t>
            </a:r>
          </a:p>
          <a:p>
            <a:pPr lvl="1" indent="-30861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1" indent="-30861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Global applicability</a:t>
            </a:r>
          </a:p>
          <a:p>
            <a:pPr lvl="1" indent="-30861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857250" y="1524001"/>
            <a:ext cx="560070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307975">
              <a:lnSpc>
                <a:spcPct val="95000"/>
              </a:lnSpc>
              <a:buClr>
                <a:srgbClr val="FFFFFF"/>
              </a:buClr>
              <a:buSzPct val="100000"/>
              <a:buFontTx/>
              <a:buChar char="•"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A387B2-57ED-4907-86A1-CE4092C0AAD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Does ZigBee Do?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Designed for wireless controls and sensors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Operates in Personal Area Networks (PAN’s) and device-to-device networks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Connectivity between small packet devices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Control of lights, switches, thermostats, appliances, etc.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D1CCC-8984-4D38-BF47-2A58BCC18BF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>
                <a:latin typeface="Times New Roman" pitchFamily="18" charset="0"/>
                <a:cs typeface="Times New Roman" pitchFamily="18" charset="0"/>
              </a:rPr>
              <a:t>AREA OF APPLICATIONS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 ZIGBEE HEALTH CARE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 HOME AUOTOMATION USING ZIGBEE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 ZIGBEE SMART ENERGY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 ZIGBEE FOR INDUSTRAIL POWER PPLANT MONITORIN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 ZIGBEE APPLICATIONS IN AGRICULTURE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 ZIGBEE TELECOMMUNICATION SERVICES</a:t>
            </a:r>
          </a:p>
          <a:p>
            <a:pPr eaLnBrk="1" hangingPunct="1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52045-951B-4C95-9C19-C0B47241D8D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42900" y="635000"/>
            <a:ext cx="6172200" cy="1153584"/>
          </a:xfrm>
        </p:spPr>
        <p:txBody>
          <a:bodyPr/>
          <a:lstStyle/>
          <a:p>
            <a:pPr eaLnBrk="1" hangingPunct="1"/>
            <a:r>
              <a:rPr lang="en-US" dirty="0" smtClean="0"/>
              <a:t>NODE TYPES 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91218"/>
            <a:ext cx="6172200" cy="691303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b="1" u="sng" dirty="0" smtClean="0"/>
              <a:t> </a:t>
            </a:r>
            <a:r>
              <a:rPr lang="en-US" b="1" u="sng" dirty="0" err="1" smtClean="0"/>
              <a:t>ZigBee</a:t>
            </a:r>
            <a:r>
              <a:rPr lang="en-US" b="1" u="sng" dirty="0" smtClean="0"/>
              <a:t> Coordinator (ZC)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One required for each ZB network.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 Initiates network formation.(PAN C)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A “Full-Function Device”-FFD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/>
              <a:t>   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b="1" u="sng" dirty="0" err="1" smtClean="0"/>
              <a:t>ZigBee</a:t>
            </a:r>
            <a:r>
              <a:rPr lang="en-US" b="1" u="sng" dirty="0" smtClean="0"/>
              <a:t> Router (ZR)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Relays messages from one node to another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Allows child nodes to connect to it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A “Full-Function Device”-FFD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b="1" u="sng" dirty="0" err="1" smtClean="0"/>
              <a:t>Zigbee</a:t>
            </a:r>
            <a:r>
              <a:rPr lang="en-US" b="1" u="sng" dirty="0" smtClean="0"/>
              <a:t> End Device (ZED)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Main tasks  are sending and receiving messages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Can be FFD or “Reduced Function Device” –RFD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b="1" u="sng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716F6-6CC8-4331-AF18-93BD31544C04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ZigBee</a:t>
            </a:r>
            <a:r>
              <a:rPr lang="en-US" dirty="0" smtClean="0"/>
              <a:t> Topologies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Star Topology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Tree Topology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Mesh Topology</a:t>
            </a:r>
          </a:p>
          <a:p>
            <a:pPr eaLnBrk="1" hangingPunct="1">
              <a:buFont typeface="Wingdings" pitchFamily="2" charset="2"/>
              <a:buChar char="v"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EB1181-70EF-4CBE-AC21-0C4C06A73D71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1110</Words>
  <Application>Microsoft Office PowerPoint</Application>
  <PresentationFormat>On-screen Show (4:3)</PresentationFormat>
  <Paragraphs>315</Paragraphs>
  <Slides>44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Photo Editor Photo</vt:lpstr>
      <vt:lpstr>BE - PROJECT PRESENTATION 2011-2012 </vt:lpstr>
      <vt:lpstr>What is ZigBee?</vt:lpstr>
      <vt:lpstr>ZIGBEE FREQUENCIES</vt:lpstr>
      <vt:lpstr>ZIGBEE &amp; Other wireless technologies</vt:lpstr>
      <vt:lpstr>  WHY Z IGBEE?</vt:lpstr>
      <vt:lpstr>What Does ZigBee Do?</vt:lpstr>
      <vt:lpstr>AREA OF APPLICATIONS</vt:lpstr>
      <vt:lpstr>NODE TYPES </vt:lpstr>
      <vt:lpstr>ZigBee Topologies</vt:lpstr>
      <vt:lpstr>Star Topology</vt:lpstr>
      <vt:lpstr>Tree Topology</vt:lpstr>
      <vt:lpstr>Mesh Topology</vt:lpstr>
      <vt:lpstr>ZigBee Mesh Networking </vt:lpstr>
      <vt:lpstr>ZigBee Mesh Networking </vt:lpstr>
      <vt:lpstr>ZigBee Mesh Networking </vt:lpstr>
      <vt:lpstr>ZigBee Mesh Networking </vt:lpstr>
      <vt:lpstr>ZigBee Mesh Networking </vt:lpstr>
      <vt:lpstr>PROPOSED SYSTEM</vt:lpstr>
      <vt:lpstr>Slide 19</vt:lpstr>
      <vt:lpstr>ZIGBEE MODULE</vt:lpstr>
      <vt:lpstr>Slide 21</vt:lpstr>
      <vt:lpstr>Slide 22</vt:lpstr>
      <vt:lpstr>Slide 23</vt:lpstr>
      <vt:lpstr>Slide 24</vt:lpstr>
      <vt:lpstr>Slide 25</vt:lpstr>
      <vt:lpstr>Slide 26</vt:lpstr>
      <vt:lpstr>A/D MODULE </vt:lpstr>
      <vt:lpstr>Control Registers </vt:lpstr>
      <vt:lpstr>Slide 29</vt:lpstr>
      <vt:lpstr>Slide 30</vt:lpstr>
      <vt:lpstr>Slide 31</vt:lpstr>
      <vt:lpstr>SPI INTERFACE</vt:lpstr>
      <vt:lpstr>SPI LOGICAL SIGNAL</vt:lpstr>
      <vt:lpstr>SPI DATA TRANSFER</vt:lpstr>
      <vt:lpstr>REGISTERS USED IN SPI </vt:lpstr>
      <vt:lpstr>SSPCON Register</vt:lpstr>
      <vt:lpstr>SSPSTAT Register</vt:lpstr>
      <vt:lpstr>SPI Modes of Operation</vt:lpstr>
      <vt:lpstr>SENDER FLOW CHART</vt:lpstr>
      <vt:lpstr>RECIEVER  FLOW CHART</vt:lpstr>
      <vt:lpstr>Zigbee Health Vigil - Flowchart</vt:lpstr>
      <vt:lpstr>Zigbee Health Vigil - Flowchart</vt:lpstr>
      <vt:lpstr>DEMONSTRATION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PROJECT PRESENTATION 2011</dc:title>
  <dc:creator>admin</dc:creator>
  <cp:lastModifiedBy>Kirans</cp:lastModifiedBy>
  <cp:revision>69</cp:revision>
  <dcterms:created xsi:type="dcterms:W3CDTF">2011-11-01T04:24:43Z</dcterms:created>
  <dcterms:modified xsi:type="dcterms:W3CDTF">2012-02-24T07:53:17Z</dcterms:modified>
</cp:coreProperties>
</file>