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7" r:id="rId2"/>
    <p:sldId id="258" r:id="rId3"/>
    <p:sldId id="259" r:id="rId4"/>
    <p:sldId id="260" r:id="rId5"/>
    <p:sldId id="267" r:id="rId6"/>
    <p:sldId id="263" r:id="rId7"/>
    <p:sldId id="264" r:id="rId8"/>
    <p:sldId id="265" r:id="rId9"/>
    <p:sldId id="268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6" y="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78C1-28F4-422F-A561-BDC361EECC20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718A-8082-4F60-AB06-5EA35EA09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7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78C1-28F4-422F-A561-BDC361EECC20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718A-8082-4F60-AB06-5EA35EA09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23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78C1-28F4-422F-A561-BDC361EECC20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718A-8082-4F60-AB06-5EA35EA0970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9444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78C1-28F4-422F-A561-BDC361EECC20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718A-8082-4F60-AB06-5EA35EA09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635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78C1-28F4-422F-A561-BDC361EECC20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718A-8082-4F60-AB06-5EA35EA0970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5034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78C1-28F4-422F-A561-BDC361EECC20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718A-8082-4F60-AB06-5EA35EA09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72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78C1-28F4-422F-A561-BDC361EECC20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718A-8082-4F60-AB06-5EA35EA09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249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78C1-28F4-422F-A561-BDC361EECC20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718A-8082-4F60-AB06-5EA35EA09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73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78C1-28F4-422F-A561-BDC361EECC20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718A-8082-4F60-AB06-5EA35EA09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17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78C1-28F4-422F-A561-BDC361EECC20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718A-8082-4F60-AB06-5EA35EA09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107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78C1-28F4-422F-A561-BDC361EECC20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718A-8082-4F60-AB06-5EA35EA09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64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78C1-28F4-422F-A561-BDC361EECC20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718A-8082-4F60-AB06-5EA35EA09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62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78C1-28F4-422F-A561-BDC361EECC20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718A-8082-4F60-AB06-5EA35EA09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6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78C1-28F4-422F-A561-BDC361EECC20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718A-8082-4F60-AB06-5EA35EA09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1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78C1-28F4-422F-A561-BDC361EECC20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718A-8082-4F60-AB06-5EA35EA09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56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718A-8082-4F60-AB06-5EA35EA0970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78C1-28F4-422F-A561-BDC361EECC20}" type="datetimeFigureOut">
              <a:rPr lang="en-IN" smtClean="0"/>
              <a:t>16-07-2024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98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278C1-28F4-422F-A561-BDC361EECC20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BA718A-8082-4F60-AB06-5EA35EA09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39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F87F99-43B4-F9E1-DAF8-E6266239B2DC}"/>
              </a:ext>
            </a:extLst>
          </p:cNvPr>
          <p:cNvSpPr txBox="1"/>
          <p:nvPr/>
        </p:nvSpPr>
        <p:spPr>
          <a:xfrm>
            <a:off x="789152" y="1974318"/>
            <a:ext cx="1005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Contract Validation: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Classify content within the contract clauses. Determine deviations from templates and highlight them.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F22D0A-152B-C7C6-628B-A79ACB6CB93E}"/>
              </a:ext>
            </a:extLst>
          </p:cNvPr>
          <p:cNvSpPr txBox="1"/>
          <p:nvPr/>
        </p:nvSpPr>
        <p:spPr>
          <a:xfrm>
            <a:off x="3130742" y="501445"/>
            <a:ext cx="4175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4164895242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C9D113-E6A6-0696-A5F8-EA92A141D5C9}"/>
              </a:ext>
            </a:extLst>
          </p:cNvPr>
          <p:cNvSpPr txBox="1"/>
          <p:nvPr/>
        </p:nvSpPr>
        <p:spPr>
          <a:xfrm>
            <a:off x="3950861" y="658761"/>
            <a:ext cx="2145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B67748-3AB2-5D1C-969B-FADED9A2FAAF}"/>
              </a:ext>
            </a:extLst>
          </p:cNvPr>
          <p:cNvSpPr txBox="1"/>
          <p:nvPr/>
        </p:nvSpPr>
        <p:spPr>
          <a:xfrm>
            <a:off x="685989" y="1536174"/>
            <a:ext cx="881197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addresses the inefficiencies and risks of manual contract validation by leveraging AI and machine learning to automate the classification and comparison of contract clauses against standardized templates.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ensures higher accuracy, reduces turnaround times, and mitigates potential legal and financial risks.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adopting this technology, businesses can achieve greater consistency, scalability, and cost-effectiveness in contract management.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encourage you to consider this innovative approach and look forward to discussing how it can benefit your organization.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4228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69FD97-01F6-6E9F-A805-C2725B249BFD}"/>
              </a:ext>
            </a:extLst>
          </p:cNvPr>
          <p:cNvSpPr txBox="1"/>
          <p:nvPr/>
        </p:nvSpPr>
        <p:spPr>
          <a:xfrm>
            <a:off x="2312609" y="255639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Idea Brief (Solution)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FCBF22-BBBC-3FF3-E813-929F7A8E350F}"/>
              </a:ext>
            </a:extLst>
          </p:cNvPr>
          <p:cNvSpPr txBox="1"/>
          <p:nvPr/>
        </p:nvSpPr>
        <p:spPr>
          <a:xfrm>
            <a:off x="196947" y="1322364"/>
            <a:ext cx="11336292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Idea: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Automated system for contract validation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Utilizes AI and machine learning to classify content within clauses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Detects deviations from standardized templates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Highlights discrepancies for quick review and correction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Solution: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 software that integrates with existing contract management systems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Automatically extracts and classifies clauses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Compares against predefined templates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 user-friendly interface for reviewing and addressing deviations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078522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079659-091B-C20B-00A4-B04D3E902C73}"/>
              </a:ext>
            </a:extLst>
          </p:cNvPr>
          <p:cNvSpPr txBox="1"/>
          <p:nvPr/>
        </p:nvSpPr>
        <p:spPr>
          <a:xfrm>
            <a:off x="3610951" y="707923"/>
            <a:ext cx="3167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Offered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A0E263-3602-48E5-3422-2E5CA301EC89}"/>
              </a:ext>
            </a:extLst>
          </p:cNvPr>
          <p:cNvSpPr txBox="1"/>
          <p:nvPr/>
        </p:nvSpPr>
        <p:spPr>
          <a:xfrm>
            <a:off x="2303743" y="1954955"/>
            <a:ext cx="578182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clause classification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comparison and deviation detection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dashboard for review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alerts for critical deviations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reports and audit trails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43411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287063-6A26-7695-5560-8994C4209C22}"/>
              </a:ext>
            </a:extLst>
          </p:cNvPr>
          <p:cNvSpPr txBox="1"/>
          <p:nvPr/>
        </p:nvSpPr>
        <p:spPr>
          <a:xfrm>
            <a:off x="3913238" y="246221"/>
            <a:ext cx="2469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7C418F-FDE3-5D19-D013-458B96E687D8}"/>
              </a:ext>
            </a:extLst>
          </p:cNvPr>
          <p:cNvSpPr txBox="1"/>
          <p:nvPr/>
        </p:nvSpPr>
        <p:spPr>
          <a:xfrm>
            <a:off x="1920769" y="1649016"/>
            <a:ext cx="78721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Upload Contract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Extract and Classify Clauses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Compare with Template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Highlight Deviations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User Review and Approval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Generate Final Report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A2C66-9A9A-D672-71B2-C7A65AB96FCD}"/>
              </a:ext>
            </a:extLst>
          </p:cNvPr>
          <p:cNvSpPr txBox="1"/>
          <p:nvPr/>
        </p:nvSpPr>
        <p:spPr>
          <a:xfrm>
            <a:off x="778165" y="1029583"/>
            <a:ext cx="8739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023146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571D36-6AE3-9BE3-27D9-C99321702D1D}"/>
              </a:ext>
            </a:extLst>
          </p:cNvPr>
          <p:cNvSpPr/>
          <p:nvPr/>
        </p:nvSpPr>
        <p:spPr>
          <a:xfrm>
            <a:off x="4286865" y="275303"/>
            <a:ext cx="1484670" cy="5604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Upload Contract</a:t>
            </a:r>
            <a:endParaRPr lang="en-IN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4A9A9D-C495-8411-C248-04B3475ECF77}"/>
              </a:ext>
            </a:extLst>
          </p:cNvPr>
          <p:cNvSpPr/>
          <p:nvPr/>
        </p:nvSpPr>
        <p:spPr>
          <a:xfrm>
            <a:off x="4286865" y="1235173"/>
            <a:ext cx="1484670" cy="7841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Extract and Classify Clauses</a:t>
            </a:r>
            <a:endParaRPr lang="en-IN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FFCB0F-3BF3-94F4-BB95-7960E99ACD4A}"/>
              </a:ext>
            </a:extLst>
          </p:cNvPr>
          <p:cNvSpPr/>
          <p:nvPr/>
        </p:nvSpPr>
        <p:spPr>
          <a:xfrm>
            <a:off x="4286865" y="2429791"/>
            <a:ext cx="1484670" cy="6784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Compare with Template</a:t>
            </a:r>
            <a:endParaRPr lang="en-IN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75DAD5-0970-59FC-0C6A-DF20BFFF369D}"/>
              </a:ext>
            </a:extLst>
          </p:cNvPr>
          <p:cNvSpPr/>
          <p:nvPr/>
        </p:nvSpPr>
        <p:spPr>
          <a:xfrm>
            <a:off x="4286865" y="3518711"/>
            <a:ext cx="1484670" cy="6784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Highlight Deviations</a:t>
            </a:r>
            <a:endParaRPr lang="en-IN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B7827B-C7B3-A2E5-B13B-F67A757729E5}"/>
              </a:ext>
            </a:extLst>
          </p:cNvPr>
          <p:cNvSpPr/>
          <p:nvPr/>
        </p:nvSpPr>
        <p:spPr>
          <a:xfrm>
            <a:off x="4286865" y="4607631"/>
            <a:ext cx="1484670" cy="6784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User Review and Approval</a:t>
            </a:r>
            <a:endParaRPr lang="en-IN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7853D8-EABD-0B88-F115-48E4D16B0AED}"/>
              </a:ext>
            </a:extLst>
          </p:cNvPr>
          <p:cNvSpPr/>
          <p:nvPr/>
        </p:nvSpPr>
        <p:spPr>
          <a:xfrm>
            <a:off x="4286865" y="5622827"/>
            <a:ext cx="1484670" cy="7681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Generate Final Report</a:t>
            </a:r>
            <a:endParaRPr lang="en-IN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3903B4-D8BA-9B19-8845-72FF02A41E8B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5029200" y="835742"/>
            <a:ext cx="0" cy="399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D522AE-0158-6FE6-CC36-B070E816906C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5029200" y="2019297"/>
            <a:ext cx="0" cy="410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131829-EA65-990D-2150-0C73A0C6C71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029200" y="3108217"/>
            <a:ext cx="0" cy="410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02A25D-E6AB-A1EF-80B9-1BC5636F38C9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029200" y="4197137"/>
            <a:ext cx="0" cy="410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2BA18E-0403-A0C8-221D-BEDC5B369749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029200" y="5286057"/>
            <a:ext cx="0" cy="336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15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A44C77-1937-74F7-8562-172670E40995}"/>
              </a:ext>
            </a:extLst>
          </p:cNvPr>
          <p:cNvSpPr txBox="1"/>
          <p:nvPr/>
        </p:nvSpPr>
        <p:spPr>
          <a:xfrm>
            <a:off x="191404" y="98773"/>
            <a:ext cx="3342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 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39BD3A-5F62-4F4D-89FF-70C78E0F33DC}"/>
              </a:ext>
            </a:extLst>
          </p:cNvPr>
          <p:cNvSpPr/>
          <p:nvPr/>
        </p:nvSpPr>
        <p:spPr>
          <a:xfrm>
            <a:off x="4308984" y="948588"/>
            <a:ext cx="1396181" cy="988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Classify content within contract Clauses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D052AA-2B63-0C8D-7969-8909D53927E9}"/>
              </a:ext>
            </a:extLst>
          </p:cNvPr>
          <p:cNvSpPr/>
          <p:nvPr/>
        </p:nvSpPr>
        <p:spPr>
          <a:xfrm>
            <a:off x="4338320" y="2346443"/>
            <a:ext cx="1396180" cy="870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Deviations from templates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A61A5F08-1DF0-E39C-40FD-A6191C7F5285}"/>
              </a:ext>
            </a:extLst>
          </p:cNvPr>
          <p:cNvSpPr/>
          <p:nvPr/>
        </p:nvSpPr>
        <p:spPr>
          <a:xfrm>
            <a:off x="4043351" y="3604749"/>
            <a:ext cx="1986117" cy="113071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IN" dirty="0"/>
              <a:t> 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any deviations?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F200F232-93CA-4D9A-8CEF-0965223AB7E5}"/>
              </a:ext>
            </a:extLst>
          </p:cNvPr>
          <p:cNvSpPr/>
          <p:nvPr/>
        </p:nvSpPr>
        <p:spPr>
          <a:xfrm>
            <a:off x="4338320" y="98773"/>
            <a:ext cx="1278194" cy="461666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3F667C32-4A8F-D0BC-C401-C1825F14A930}"/>
              </a:ext>
            </a:extLst>
          </p:cNvPr>
          <p:cNvSpPr/>
          <p:nvPr/>
        </p:nvSpPr>
        <p:spPr>
          <a:xfrm>
            <a:off x="4463681" y="5123608"/>
            <a:ext cx="1174955" cy="8502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 deviations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8DD3222E-9A85-B522-22DA-B3FA9B6AF095}"/>
              </a:ext>
            </a:extLst>
          </p:cNvPr>
          <p:cNvSpPr/>
          <p:nvPr/>
        </p:nvSpPr>
        <p:spPr>
          <a:xfrm>
            <a:off x="4426811" y="6434988"/>
            <a:ext cx="1248697" cy="422787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algn="ctr"/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1B1FDE-CDF3-A6A6-B648-FBDCDBA78B59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992245" y="560438"/>
            <a:ext cx="14830" cy="388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AA5743-4A6A-3B72-3F2E-53C376E3A31E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007075" y="1936730"/>
            <a:ext cx="29335" cy="409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26B876-6CB0-6D21-A2BD-0124E1A6DA94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036410" y="3216600"/>
            <a:ext cx="0" cy="388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6F64C0-A217-ABD6-1728-859FD56F450F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036410" y="4735459"/>
            <a:ext cx="14749" cy="388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EB6028-FFED-A0FA-CA16-280FE1EE19F6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5051159" y="5973875"/>
            <a:ext cx="1" cy="461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5FD370C-C255-1237-0AED-F7ED0B4D10A7}"/>
              </a:ext>
            </a:extLst>
          </p:cNvPr>
          <p:cNvSpPr/>
          <p:nvPr/>
        </p:nvSpPr>
        <p:spPr>
          <a:xfrm>
            <a:off x="5101390" y="4735459"/>
            <a:ext cx="476855" cy="286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70945C-1F0B-9DB6-7871-54767F9CEF87}"/>
              </a:ext>
            </a:extLst>
          </p:cNvPr>
          <p:cNvCxnSpPr>
            <a:stCxn id="6" idx="3"/>
          </p:cNvCxnSpPr>
          <p:nvPr/>
        </p:nvCxnSpPr>
        <p:spPr>
          <a:xfrm>
            <a:off x="6029468" y="4170104"/>
            <a:ext cx="5876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8CD4B8-A4EA-D905-891E-97897BF6A146}"/>
              </a:ext>
            </a:extLst>
          </p:cNvPr>
          <p:cNvCxnSpPr/>
          <p:nvPr/>
        </p:nvCxnSpPr>
        <p:spPr>
          <a:xfrm>
            <a:off x="6617110" y="4170104"/>
            <a:ext cx="0" cy="2034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E7D588-A580-5A92-90B4-A5EEDA06C0EA}"/>
              </a:ext>
            </a:extLst>
          </p:cNvPr>
          <p:cNvCxnSpPr/>
          <p:nvPr/>
        </p:nvCxnSpPr>
        <p:spPr>
          <a:xfrm flipH="1">
            <a:off x="5051158" y="6204431"/>
            <a:ext cx="15659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B5E7069-A288-4833-3A9E-280284F0299F}"/>
              </a:ext>
            </a:extLst>
          </p:cNvPr>
          <p:cNvSpPr/>
          <p:nvPr/>
        </p:nvSpPr>
        <p:spPr>
          <a:xfrm>
            <a:off x="6404329" y="5123608"/>
            <a:ext cx="454731" cy="2654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25319925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A9FA95-2EE6-6D62-4D88-25A6EC07C14F}"/>
              </a:ext>
            </a:extLst>
          </p:cNvPr>
          <p:cNvSpPr txBox="1"/>
          <p:nvPr/>
        </p:nvSpPr>
        <p:spPr>
          <a:xfrm>
            <a:off x="2939845" y="344415"/>
            <a:ext cx="3637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4048B-9EDA-4C32-0E6E-F37391A62CE3}"/>
              </a:ext>
            </a:extLst>
          </p:cNvPr>
          <p:cNvSpPr txBox="1"/>
          <p:nvPr/>
        </p:nvSpPr>
        <p:spPr>
          <a:xfrm>
            <a:off x="436098" y="2574608"/>
            <a:ext cx="18473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0CBD7-ABE8-1EF2-628C-27AD696EA68A}"/>
              </a:ext>
            </a:extLst>
          </p:cNvPr>
          <p:cNvSpPr txBox="1"/>
          <p:nvPr/>
        </p:nvSpPr>
        <p:spPr>
          <a:xfrm>
            <a:off x="528463" y="1667293"/>
            <a:ext cx="95436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Languages: Python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ML Frameworks: TensorFlow,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Cloud Services: AWS, Azure 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Frontend: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5609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488936-71DB-A338-D1B3-3268E8EB6C29}"/>
              </a:ext>
            </a:extLst>
          </p:cNvPr>
          <p:cNvSpPr txBox="1"/>
          <p:nvPr/>
        </p:nvSpPr>
        <p:spPr>
          <a:xfrm>
            <a:off x="2231923" y="245807"/>
            <a:ext cx="5210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and contribution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BF3792-7F30-2B1E-6379-150B856A93C3}"/>
              </a:ext>
            </a:extLst>
          </p:cNvPr>
          <p:cNvSpPr txBox="1"/>
          <p:nvPr/>
        </p:nvSpPr>
        <p:spPr>
          <a:xfrm>
            <a:off x="649534" y="1321458"/>
            <a:ext cx="7806207" cy="502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[Team Member 1 : Muskan Firoj Sayyad]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Oversees project timeline and deliverables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Coordinates between team members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project meets business requirements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[Team Member 2 : Prerna Pravin Jadhav]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Builds user interface and dashboard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a user-friendly experience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frontend with backend services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29246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718E44-18F9-1579-4EEC-49C54C59A4AB}"/>
              </a:ext>
            </a:extLst>
          </p:cNvPr>
          <p:cNvSpPr/>
          <p:nvPr/>
        </p:nvSpPr>
        <p:spPr>
          <a:xfrm>
            <a:off x="698090" y="88490"/>
            <a:ext cx="8396750" cy="6459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[Team Member 3 : </a:t>
            </a:r>
            <a:r>
              <a:rPr kumimoji="0" lang="en-I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Shreyash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Prasanna Dude]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Contributions:</a:t>
            </a:r>
          </a:p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Designs system architecture and core functionalities    </a:t>
            </a:r>
          </a:p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Integrates various components   </a:t>
            </a:r>
          </a:p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Ensures scalability and performance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[Team Member 4: Ganesh Sudhir Rane]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Contributions: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Develops machine learning models for clause classification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Trains and optimizes models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 template comparison algorithms</a:t>
            </a:r>
          </a:p>
        </p:txBody>
      </p:sp>
    </p:spTree>
    <p:extLst>
      <p:ext uri="{BB962C8B-B14F-4D97-AF65-F5344CB8AC3E}">
        <p14:creationId xmlns:p14="http://schemas.microsoft.com/office/powerpoint/2010/main" val="42081562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</TotalTime>
  <Words>417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Dhanashreya</dc:creator>
  <cp:lastModifiedBy>Admin</cp:lastModifiedBy>
  <cp:revision>5</cp:revision>
  <dcterms:created xsi:type="dcterms:W3CDTF">2024-07-15T10:47:19Z</dcterms:created>
  <dcterms:modified xsi:type="dcterms:W3CDTF">2024-07-16T06:27:47Z</dcterms:modified>
</cp:coreProperties>
</file>